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 id="2147483685" r:id="rId3"/>
    <p:sldMasterId id="2147483699" r:id="rId4"/>
    <p:sldMasterId id="2147483713" r:id="rId5"/>
  </p:sldMasterIdLst>
  <p:notesMasterIdLst>
    <p:notesMasterId r:id="rId49"/>
  </p:notesMasterIdLst>
  <p:sldIdLst>
    <p:sldId id="256" r:id="rId6"/>
    <p:sldId id="265" r:id="rId7"/>
    <p:sldId id="266" r:id="rId8"/>
    <p:sldId id="269" r:id="rId9"/>
    <p:sldId id="270" r:id="rId10"/>
    <p:sldId id="271" r:id="rId11"/>
    <p:sldId id="272" r:id="rId12"/>
    <p:sldId id="273" r:id="rId13"/>
    <p:sldId id="274" r:id="rId14"/>
    <p:sldId id="275" r:id="rId15"/>
    <p:sldId id="276" r:id="rId16"/>
    <p:sldId id="277" r:id="rId17"/>
    <p:sldId id="300" r:id="rId18"/>
    <p:sldId id="279" r:id="rId19"/>
    <p:sldId id="281" r:id="rId20"/>
    <p:sldId id="282" r:id="rId21"/>
    <p:sldId id="283" r:id="rId22"/>
    <p:sldId id="284" r:id="rId23"/>
    <p:sldId id="285" r:id="rId24"/>
    <p:sldId id="286" r:id="rId25"/>
    <p:sldId id="287" r:id="rId26"/>
    <p:sldId id="288" r:id="rId27"/>
    <p:sldId id="289" r:id="rId28"/>
    <p:sldId id="290" r:id="rId29"/>
    <p:sldId id="291" r:id="rId30"/>
    <p:sldId id="301" r:id="rId31"/>
    <p:sldId id="299" r:id="rId32"/>
    <p:sldId id="302" r:id="rId33"/>
    <p:sldId id="303" r:id="rId34"/>
    <p:sldId id="304" r:id="rId35"/>
    <p:sldId id="298" r:id="rId36"/>
    <p:sldId id="306" r:id="rId37"/>
    <p:sldId id="337" r:id="rId38"/>
    <p:sldId id="338" r:id="rId39"/>
    <p:sldId id="339" r:id="rId40"/>
    <p:sldId id="340" r:id="rId41"/>
    <p:sldId id="341" r:id="rId42"/>
    <p:sldId id="342" r:id="rId43"/>
    <p:sldId id="343" r:id="rId44"/>
    <p:sldId id="344" r:id="rId45"/>
    <p:sldId id="345" r:id="rId46"/>
    <p:sldId id="346" r:id="rId47"/>
    <p:sldId id="267" r:id="rId48"/>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47" autoAdjust="0"/>
    <p:restoredTop sz="94660"/>
  </p:normalViewPr>
  <p:slideViewPr>
    <p:cSldViewPr snapToGrid="0">
      <p:cViewPr varScale="1">
        <p:scale>
          <a:sx n="102" d="100"/>
          <a:sy n="102" d="100"/>
        </p:scale>
        <p:origin x="19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22-45C4-908B-3BCE3C0A5F9E}"/>
            </c:ext>
          </c:extLst>
        </c:ser>
        <c:ser>
          <c:idx val="1"/>
          <c:order val="1"/>
          <c:tx>
            <c:strRef>
              <c:f>Hoja1!$C$1</c:f>
              <c:strCache>
                <c:ptCount val="1"/>
                <c:pt idx="0">
                  <c:v>Serie 2</c:v>
                </c:pt>
              </c:strCache>
            </c:strRef>
          </c:tx>
          <c:spPr>
            <a:solidFill>
              <a:schemeClr val="accent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22-45C4-908B-3BCE3C0A5F9E}"/>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22-45C4-908B-3BCE3C0A5F9E}"/>
            </c:ext>
          </c:extLst>
        </c:ser>
        <c:dLbls>
          <c:showLegendKey val="0"/>
          <c:showVal val="0"/>
          <c:showCatName val="0"/>
          <c:showSerName val="0"/>
          <c:showPercent val="0"/>
          <c:showBubbleSize val="0"/>
        </c:dLbls>
        <c:gapWidth val="219"/>
        <c:overlap val="-27"/>
        <c:axId val="696501759"/>
        <c:axId val="696503007"/>
      </c:barChart>
      <c:catAx>
        <c:axId val="69650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503007"/>
        <c:crosses val="autoZero"/>
        <c:auto val="1"/>
        <c:lblAlgn val="ctr"/>
        <c:lblOffset val="100"/>
        <c:noMultiLvlLbl val="0"/>
      </c:catAx>
      <c:valAx>
        <c:axId val="696503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50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0000"/>
                  <a:lumOff val="10000"/>
                </a:schemeClr>
              </a:solidFill>
              <a:latin typeface="+mn-lt"/>
              <a:ea typeface="+mn-ea"/>
              <a:cs typeface="+mn-cs"/>
            </a:defRPr>
          </a:pPr>
          <a:endParaRPr lang="en-U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4"/>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22-45C4-908B-3BCE3C0A5F9E}"/>
            </c:ext>
          </c:extLst>
        </c:ser>
        <c:ser>
          <c:idx val="1"/>
          <c:order val="1"/>
          <c:tx>
            <c:strRef>
              <c:f>Hoja1!$C$1</c:f>
              <c:strCache>
                <c:ptCount val="1"/>
                <c:pt idx="0">
                  <c:v>Serie 2</c:v>
                </c:pt>
              </c:strCache>
            </c:strRef>
          </c:tx>
          <c:spPr>
            <a:solidFill>
              <a:schemeClr val="bg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22-45C4-908B-3BCE3C0A5F9E}"/>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22-45C4-908B-3BCE3C0A5F9E}"/>
            </c:ext>
          </c:extLst>
        </c:ser>
        <c:dLbls>
          <c:showLegendKey val="0"/>
          <c:showVal val="0"/>
          <c:showCatName val="0"/>
          <c:showSerName val="0"/>
          <c:showPercent val="0"/>
          <c:showBubbleSize val="0"/>
        </c:dLbls>
        <c:gapWidth val="219"/>
        <c:overlap val="-27"/>
        <c:axId val="696501759"/>
        <c:axId val="696503007"/>
      </c:barChart>
      <c:catAx>
        <c:axId val="69650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3007"/>
        <c:crosses val="autoZero"/>
        <c:auto val="1"/>
        <c:lblAlgn val="ctr"/>
        <c:lblOffset val="100"/>
        <c:noMultiLvlLbl val="0"/>
      </c:catAx>
      <c:valAx>
        <c:axId val="696503007"/>
        <c:scaling>
          <c:orientation val="minMax"/>
        </c:scaling>
        <c:delete val="0"/>
        <c:axPos val="l"/>
        <c:majorGridlines>
          <c:spPr>
            <a:ln w="9525" cap="flat" cmpd="sng" algn="ctr">
              <a:solidFill>
                <a:schemeClr val="tx1">
                  <a:lumMod val="10000"/>
                  <a:lumOff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0000"/>
                  <a:lumOff val="10000"/>
                </a:schemeClr>
              </a:solidFill>
              <a:latin typeface="+mn-lt"/>
              <a:ea typeface="+mn-ea"/>
              <a:cs typeface="+mn-cs"/>
            </a:defRPr>
          </a:pPr>
          <a:endParaRPr lang="en-US"/>
        </a:p>
      </c:txPr>
    </c:title>
    <c:autoTitleDeleted val="0"/>
    <c:plotArea>
      <c:layout/>
      <c:barChart>
        <c:barDir val="col"/>
        <c:grouping val="clustered"/>
        <c:varyColors val="0"/>
        <c:ser>
          <c:idx val="0"/>
          <c:order val="0"/>
          <c:tx>
            <c:strRef>
              <c:f>Hoja1!$B$1</c:f>
              <c:strCache>
                <c:ptCount val="1"/>
                <c:pt idx="0">
                  <c:v>Serie 1</c:v>
                </c:pt>
              </c:strCache>
            </c:strRef>
          </c:tx>
          <c:spPr>
            <a:solidFill>
              <a:schemeClr val="tx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22-45C4-908B-3BCE3C0A5F9E}"/>
            </c:ext>
          </c:extLst>
        </c:ser>
        <c:ser>
          <c:idx val="1"/>
          <c:order val="1"/>
          <c:tx>
            <c:strRef>
              <c:f>Hoja1!$C$1</c:f>
              <c:strCache>
                <c:ptCount val="1"/>
                <c:pt idx="0">
                  <c:v>Serie 2</c:v>
                </c:pt>
              </c:strCache>
            </c:strRef>
          </c:tx>
          <c:spPr>
            <a:solidFill>
              <a:schemeClr val="accent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22-45C4-908B-3BCE3C0A5F9E}"/>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22-45C4-908B-3BCE3C0A5F9E}"/>
            </c:ext>
          </c:extLst>
        </c:ser>
        <c:dLbls>
          <c:showLegendKey val="0"/>
          <c:showVal val="0"/>
          <c:showCatName val="0"/>
          <c:showSerName val="0"/>
          <c:showPercent val="0"/>
          <c:showBubbleSize val="0"/>
        </c:dLbls>
        <c:gapWidth val="219"/>
        <c:overlap val="-27"/>
        <c:axId val="696501759"/>
        <c:axId val="696503007"/>
      </c:barChart>
      <c:catAx>
        <c:axId val="69650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3007"/>
        <c:crosses val="autoZero"/>
        <c:auto val="1"/>
        <c:lblAlgn val="ctr"/>
        <c:lblOffset val="100"/>
        <c:noMultiLvlLbl val="0"/>
      </c:catAx>
      <c:valAx>
        <c:axId val="696503007"/>
        <c:scaling>
          <c:orientation val="minMax"/>
        </c:scaling>
        <c:delete val="0"/>
        <c:axPos val="l"/>
        <c:majorGridlines>
          <c:spPr>
            <a:ln w="9525" cap="flat" cmpd="sng" algn="ctr">
              <a:solidFill>
                <a:schemeClr val="tx1">
                  <a:lumMod val="10000"/>
                  <a:lumOff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0000"/>
                  <a:lumOff val="10000"/>
                </a:schemeClr>
              </a:solidFill>
              <a:latin typeface="+mn-lt"/>
              <a:ea typeface="+mn-ea"/>
              <a:cs typeface="+mn-cs"/>
            </a:defRPr>
          </a:pPr>
          <a:endParaRPr lang="en-US"/>
        </a:p>
      </c:txPr>
    </c:title>
    <c:autoTitleDeleted val="0"/>
    <c:plotArea>
      <c:layout/>
      <c:barChart>
        <c:barDir val="col"/>
        <c:grouping val="clustered"/>
        <c:varyColors val="0"/>
        <c:ser>
          <c:idx val="0"/>
          <c:order val="0"/>
          <c:tx>
            <c:strRef>
              <c:f>Hoja1!$B$1</c:f>
              <c:strCache>
                <c:ptCount val="1"/>
                <c:pt idx="0">
                  <c:v>Serie 1</c:v>
                </c:pt>
              </c:strCache>
            </c:strRef>
          </c:tx>
          <c:spPr>
            <a:solidFill>
              <a:schemeClr val="bg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22-45C4-908B-3BCE3C0A5F9E}"/>
            </c:ext>
          </c:extLst>
        </c:ser>
        <c:ser>
          <c:idx val="1"/>
          <c:order val="1"/>
          <c:tx>
            <c:strRef>
              <c:f>Hoja1!$C$1</c:f>
              <c:strCache>
                <c:ptCount val="1"/>
                <c:pt idx="0">
                  <c:v>Serie 2</c:v>
                </c:pt>
              </c:strCache>
            </c:strRef>
          </c:tx>
          <c:spPr>
            <a:solidFill>
              <a:schemeClr val="accent4"/>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22-45C4-908B-3BCE3C0A5F9E}"/>
            </c:ext>
          </c:extLst>
        </c:ser>
        <c:ser>
          <c:idx val="2"/>
          <c:order val="2"/>
          <c:tx>
            <c:strRef>
              <c:f>Hoja1!$D$1</c:f>
              <c:strCache>
                <c:ptCount val="1"/>
                <c:pt idx="0">
                  <c:v>Serie 3</c:v>
                </c:pt>
              </c:strCache>
            </c:strRef>
          </c:tx>
          <c:spPr>
            <a:solidFill>
              <a:schemeClr val="accent3"/>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22-45C4-908B-3BCE3C0A5F9E}"/>
            </c:ext>
          </c:extLst>
        </c:ser>
        <c:dLbls>
          <c:showLegendKey val="0"/>
          <c:showVal val="0"/>
          <c:showCatName val="0"/>
          <c:showSerName val="0"/>
          <c:showPercent val="0"/>
          <c:showBubbleSize val="0"/>
        </c:dLbls>
        <c:gapWidth val="219"/>
        <c:overlap val="-27"/>
        <c:axId val="696501759"/>
        <c:axId val="696503007"/>
      </c:barChart>
      <c:catAx>
        <c:axId val="69650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3007"/>
        <c:crosses val="autoZero"/>
        <c:auto val="1"/>
        <c:lblAlgn val="ctr"/>
        <c:lblOffset val="100"/>
        <c:noMultiLvlLbl val="0"/>
      </c:catAx>
      <c:valAx>
        <c:axId val="696503007"/>
        <c:scaling>
          <c:orientation val="minMax"/>
        </c:scaling>
        <c:delete val="0"/>
        <c:axPos val="l"/>
        <c:majorGridlines>
          <c:spPr>
            <a:ln w="9525" cap="flat" cmpd="sng" algn="ctr">
              <a:solidFill>
                <a:schemeClr val="tx1">
                  <a:lumMod val="10000"/>
                  <a:lumOff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90000"/>
                  <a:lumOff val="10000"/>
                </a:schemeClr>
              </a:solidFill>
              <a:latin typeface="+mn-lt"/>
              <a:ea typeface="+mn-ea"/>
              <a:cs typeface="+mn-cs"/>
            </a:defRPr>
          </a:pPr>
          <a:endParaRPr lang="en-US"/>
        </a:p>
      </c:txPr>
    </c:title>
    <c:autoTitleDeleted val="0"/>
    <c:plotArea>
      <c:layout/>
      <c:barChart>
        <c:barDir val="col"/>
        <c:grouping val="clustered"/>
        <c:varyColors val="0"/>
        <c:ser>
          <c:idx val="0"/>
          <c:order val="0"/>
          <c:tx>
            <c:strRef>
              <c:f>Hoja1!$B$1</c:f>
              <c:strCache>
                <c:ptCount val="1"/>
                <c:pt idx="0">
                  <c:v>Serie 1</c:v>
                </c:pt>
              </c:strCache>
            </c:strRef>
          </c:tx>
          <c:spPr>
            <a:solidFill>
              <a:schemeClr val="accent4"/>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D22-45C4-908B-3BCE3C0A5F9E}"/>
            </c:ext>
          </c:extLst>
        </c:ser>
        <c:ser>
          <c:idx val="1"/>
          <c:order val="1"/>
          <c:tx>
            <c:strRef>
              <c:f>Hoja1!$C$1</c:f>
              <c:strCache>
                <c:ptCount val="1"/>
                <c:pt idx="0">
                  <c:v>Serie 2</c:v>
                </c:pt>
              </c:strCache>
            </c:strRef>
          </c:tx>
          <c:spPr>
            <a:solidFill>
              <a:schemeClr val="bg2"/>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D22-45C4-908B-3BCE3C0A5F9E}"/>
            </c:ext>
          </c:extLst>
        </c:ser>
        <c:ser>
          <c:idx val="2"/>
          <c:order val="2"/>
          <c:tx>
            <c:strRef>
              <c:f>Hoja1!$D$1</c:f>
              <c:strCache>
                <c:ptCount val="1"/>
                <c:pt idx="0">
                  <c:v>Serie 3</c:v>
                </c:pt>
              </c:strCache>
            </c:strRef>
          </c:tx>
          <c:spPr>
            <a:solidFill>
              <a:schemeClr val="accent1"/>
            </a:solidFill>
            <a:ln>
              <a:noFill/>
            </a:ln>
            <a:effectLst/>
          </c:spPr>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D22-45C4-908B-3BCE3C0A5F9E}"/>
            </c:ext>
          </c:extLst>
        </c:ser>
        <c:dLbls>
          <c:showLegendKey val="0"/>
          <c:showVal val="0"/>
          <c:showCatName val="0"/>
          <c:showSerName val="0"/>
          <c:showPercent val="0"/>
          <c:showBubbleSize val="0"/>
        </c:dLbls>
        <c:gapWidth val="219"/>
        <c:overlap val="-27"/>
        <c:axId val="696501759"/>
        <c:axId val="696503007"/>
      </c:barChart>
      <c:catAx>
        <c:axId val="69650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3007"/>
        <c:crosses val="autoZero"/>
        <c:auto val="1"/>
        <c:lblAlgn val="ctr"/>
        <c:lblOffset val="100"/>
        <c:noMultiLvlLbl val="0"/>
      </c:catAx>
      <c:valAx>
        <c:axId val="696503007"/>
        <c:scaling>
          <c:orientation val="minMax"/>
        </c:scaling>
        <c:delete val="0"/>
        <c:axPos val="l"/>
        <c:majorGridlines>
          <c:spPr>
            <a:ln w="9525" cap="flat" cmpd="sng" algn="ctr">
              <a:solidFill>
                <a:schemeClr val="bg2"/>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69650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8BFB2-0577-8C45-AA6A-6B9F7DE7819E}" type="datetimeFigureOut">
              <a:rPr lang="es-ES_tradnl" smtClean="0"/>
              <a:t>29/9/22</a:t>
            </a:fld>
            <a:endParaRPr lang="es-ES_trad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s-ES_trad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F8E70-7663-0E41-A69B-0027339E3FF8}" type="slidenum">
              <a:rPr lang="es-ES_tradnl" smtClean="0"/>
              <a:t>‹#›</a:t>
            </a:fld>
            <a:endParaRPr lang="es-ES_tradnl"/>
          </a:p>
        </p:txBody>
      </p:sp>
    </p:spTree>
    <p:extLst>
      <p:ext uri="{BB962C8B-B14F-4D97-AF65-F5344CB8AC3E}">
        <p14:creationId xmlns:p14="http://schemas.microsoft.com/office/powerpoint/2010/main" val="2190031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This presentation, and the approach suggested draws from several ideas.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On ROMA –I should tell you an anecdote here. At the time of the 2007 G8 summit in Germany, DFID was developing a strategy to influence the outcome of the summit. They were using ROMA. They hired us to help them develop their strategy. It all went well but we had a nagging feeling that it was all rather perfect. The result was a very British approach to influence.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So we reached out to a German colleague to check. He explained that the Brits did not see it. First, he said, influence is Britain and influence in Germany do not happen in the same way. He pointed at the layout of parliament. In Britain you shout at the other side until you wear them down. Winners can take all. In Germany there is not “other side”. Parliament is round, you have to reach a consensus.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This is an oversimplification, of course. But it helped.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The second thing he told us was that given how Britain had behaved at their G8 a couple of years ago, there was no chance Germany were going to let the Brits get anything they wanted. Plain and simple.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I am going to refer to this much later when I say that one of the main problems with strategy development is the temptation to think that we are at the centre of all – or that we, or what we do, are important.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OM challenges this head on….. It argues that we need to change as well. OM is an approach to plan, monitor and evaluate changes in behaviour. It is well ahead of its time. Highly recommended. </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And the CGD approach that I will refer to calls for a </a:t>
            </a:r>
            <a:r>
              <a:rPr lang="en-GB" b="1" dirty="0"/>
              <a:t>whole organisation approach. </a:t>
            </a:r>
          </a:p>
          <a:p>
            <a:pPr marL="0" lvl="0" indent="0" algn="l" rtl="0">
              <a:spcBef>
                <a:spcPts val="0"/>
              </a:spcBef>
              <a:spcAft>
                <a:spcPts val="0"/>
              </a:spcAft>
              <a:buNone/>
            </a:pPr>
            <a:endParaRPr lang="en-GB" b="1" dirty="0"/>
          </a:p>
          <a:p>
            <a:pPr marL="0" lvl="0" indent="0" algn="l" rtl="0">
              <a:spcBef>
                <a:spcPts val="0"/>
              </a:spcBef>
              <a:spcAft>
                <a:spcPts val="0"/>
              </a:spcAft>
              <a:buNone/>
            </a:pPr>
            <a:r>
              <a:rPr lang="en-GB" b="0" dirty="0"/>
              <a:t>Finally, I will emphasise the importance of words – before tables or diagrams. This stuck with me: Maybe back in 2006 when we were beginning to do work on complexity theory and its application to our field. I heard of the Ritz Hotel: </a:t>
            </a:r>
            <a:r>
              <a:rPr lang="en-GB" sz="1200" b="0" i="0" u="none" strike="noStrike" cap="none" dirty="0">
                <a:solidFill>
                  <a:schemeClr val="dk1"/>
                </a:solidFill>
                <a:effectLst/>
                <a:latin typeface="Calibri"/>
                <a:cs typeface="Calibri"/>
                <a:sym typeface="Calibri"/>
              </a:rPr>
              <a:t> </a:t>
            </a:r>
            <a:r>
              <a:rPr lang="en-GB" sz="1200" b="1" i="0" u="none" strike="noStrike" cap="none" dirty="0">
                <a:solidFill>
                  <a:schemeClr val="dk1"/>
                </a:solidFill>
                <a:effectLst/>
                <a:latin typeface="Calibri"/>
                <a:ea typeface="Calibri"/>
                <a:cs typeface="Calibri"/>
                <a:sym typeface="Calibri"/>
              </a:rPr>
              <a:t>Three</a:t>
            </a:r>
            <a:r>
              <a:rPr lang="en-GB" sz="1200" b="0" i="0" u="none" strike="noStrike" cap="none" dirty="0">
                <a:solidFill>
                  <a:schemeClr val="dk1"/>
                </a:solidFill>
                <a:effectLst/>
                <a:latin typeface="Calibri"/>
                <a:ea typeface="Calibri"/>
                <a:cs typeface="Calibri"/>
                <a:sym typeface="Calibri"/>
              </a:rPr>
              <a:t> Steps Of </a:t>
            </a:r>
            <a:r>
              <a:rPr lang="en-GB" sz="1200" b="1" i="0" u="none" strike="noStrike" cap="none" dirty="0">
                <a:solidFill>
                  <a:schemeClr val="dk1"/>
                </a:solidFill>
                <a:effectLst/>
                <a:latin typeface="Calibri"/>
                <a:ea typeface="Calibri"/>
                <a:cs typeface="Calibri"/>
                <a:sym typeface="Calibri"/>
              </a:rPr>
              <a:t>Service</a:t>
            </a:r>
            <a:br>
              <a:rPr lang="en-GB" dirty="0"/>
            </a:br>
            <a:br>
              <a:rPr lang="en-GB" dirty="0"/>
            </a:br>
            <a:r>
              <a:rPr lang="en-GB" dirty="0"/>
              <a:t>1) </a:t>
            </a:r>
            <a:r>
              <a:rPr lang="en-GB" sz="1200" b="0" i="0" u="none" strike="noStrike" cap="none" dirty="0">
                <a:solidFill>
                  <a:schemeClr val="dk1"/>
                </a:solidFill>
                <a:effectLst/>
                <a:latin typeface="Calibri"/>
                <a:ea typeface="Calibri"/>
                <a:cs typeface="Calibri"/>
                <a:sym typeface="Calibri"/>
              </a:rPr>
              <a:t>A warm and sincere greeting. 2) Use the </a:t>
            </a:r>
            <a:r>
              <a:rPr lang="en-GB" sz="1200" b="1" i="0" u="none" strike="noStrike" cap="none" dirty="0">
                <a:solidFill>
                  <a:schemeClr val="dk1"/>
                </a:solidFill>
                <a:effectLst/>
                <a:latin typeface="Calibri"/>
                <a:ea typeface="Calibri"/>
                <a:cs typeface="Calibri"/>
                <a:sym typeface="Calibri"/>
              </a:rPr>
              <a:t>guest's</a:t>
            </a:r>
            <a:r>
              <a:rPr lang="en-GB" sz="1200" b="0" i="0" u="none" strike="noStrike" cap="none" dirty="0">
                <a:solidFill>
                  <a:schemeClr val="dk1"/>
                </a:solidFill>
                <a:effectLst/>
                <a:latin typeface="Calibri"/>
                <a:ea typeface="Calibri"/>
                <a:cs typeface="Calibri"/>
                <a:sym typeface="Calibri"/>
              </a:rPr>
              <a:t> name. </a:t>
            </a:r>
            <a:r>
              <a:rPr lang="en-GB" sz="1200" b="0" i="0" u="sng" strike="noStrike" cap="none" dirty="0">
                <a:solidFill>
                  <a:schemeClr val="dk1"/>
                </a:solidFill>
                <a:effectLst/>
                <a:latin typeface="Calibri"/>
                <a:ea typeface="Calibri"/>
                <a:cs typeface="Calibri"/>
                <a:sym typeface="Calibri"/>
              </a:rPr>
              <a:t>Anticipation and </a:t>
            </a:r>
            <a:r>
              <a:rPr lang="en-GB" sz="1200" b="0" i="0" u="sng" strike="noStrike" cap="none" dirty="0" err="1">
                <a:solidFill>
                  <a:schemeClr val="dk1"/>
                </a:solidFill>
                <a:effectLst/>
                <a:latin typeface="Calibri"/>
                <a:ea typeface="Calibri"/>
                <a:cs typeface="Calibri"/>
                <a:sym typeface="Calibri"/>
              </a:rPr>
              <a:t>fulfillment</a:t>
            </a:r>
            <a:r>
              <a:rPr lang="en-GB" sz="1200" b="0" i="0" u="sng" strike="noStrike" cap="none" dirty="0">
                <a:solidFill>
                  <a:schemeClr val="dk1"/>
                </a:solidFill>
                <a:effectLst/>
                <a:latin typeface="Calibri"/>
                <a:ea typeface="Calibri"/>
                <a:cs typeface="Calibri"/>
                <a:sym typeface="Calibri"/>
              </a:rPr>
              <a:t> of each </a:t>
            </a:r>
            <a:r>
              <a:rPr lang="en-GB" sz="1200" b="1" i="0" u="sng" strike="noStrike" cap="none" dirty="0">
                <a:solidFill>
                  <a:schemeClr val="dk1"/>
                </a:solidFill>
                <a:effectLst/>
                <a:latin typeface="Calibri"/>
                <a:ea typeface="Calibri"/>
                <a:cs typeface="Calibri"/>
                <a:sym typeface="Calibri"/>
              </a:rPr>
              <a:t>guest's</a:t>
            </a:r>
            <a:r>
              <a:rPr lang="en-GB" sz="1200" b="0" i="0" u="sng" strike="noStrike" cap="none" dirty="0">
                <a:solidFill>
                  <a:schemeClr val="dk1"/>
                </a:solidFill>
                <a:effectLst/>
                <a:latin typeface="Calibri"/>
                <a:ea typeface="Calibri"/>
                <a:cs typeface="Calibri"/>
                <a:sym typeface="Calibri"/>
              </a:rPr>
              <a:t> needs. 3) </a:t>
            </a:r>
            <a:r>
              <a:rPr lang="en-GB" sz="1200" b="0" i="0" u="none" strike="noStrike" cap="none" dirty="0">
                <a:solidFill>
                  <a:schemeClr val="dk1"/>
                </a:solidFill>
                <a:effectLst/>
                <a:latin typeface="Calibri"/>
                <a:ea typeface="Calibri"/>
                <a:cs typeface="Calibri"/>
                <a:sym typeface="Calibri"/>
              </a:rPr>
              <a:t>Fond farewell. Give a warm good-bye and use the guest's name.</a:t>
            </a:r>
          </a:p>
          <a:p>
            <a:pPr marL="0" lvl="0" indent="0" algn="l" rtl="0">
              <a:spcBef>
                <a:spcPts val="0"/>
              </a:spcBef>
              <a:spcAft>
                <a:spcPts val="0"/>
              </a:spcAft>
              <a:buNone/>
            </a:pPr>
            <a:endParaRPr lang="en-GB" sz="1200" b="0" i="0" u="none" strike="noStrike" cap="none" dirty="0">
              <a:solidFill>
                <a:schemeClr val="dk1"/>
              </a:solidFill>
              <a:effectLst/>
              <a:latin typeface="Calibri"/>
              <a:cs typeface="Calibri"/>
              <a:sym typeface="Calibri"/>
            </a:endParaRPr>
          </a:p>
          <a:p>
            <a:pPr marL="0" lvl="0" indent="0" algn="l" rtl="0">
              <a:spcBef>
                <a:spcPts val="0"/>
              </a:spcBef>
              <a:spcAft>
                <a:spcPts val="0"/>
              </a:spcAft>
              <a:buNone/>
            </a:pPr>
            <a:r>
              <a:rPr lang="en-GB" sz="1200" b="0" i="0" u="none" strike="noStrike" cap="none" dirty="0">
                <a:solidFill>
                  <a:schemeClr val="dk1"/>
                </a:solidFill>
                <a:effectLst/>
                <a:latin typeface="Calibri"/>
                <a:cs typeface="Calibri"/>
                <a:sym typeface="Calibri"/>
              </a:rPr>
              <a:t>The 2</a:t>
            </a:r>
            <a:r>
              <a:rPr lang="en-GB" sz="1200" b="0" i="0" u="none" strike="noStrike" cap="none" baseline="30000" dirty="0">
                <a:solidFill>
                  <a:schemeClr val="dk1"/>
                </a:solidFill>
                <a:effectLst/>
                <a:latin typeface="Calibri"/>
                <a:cs typeface="Calibri"/>
                <a:sym typeface="Calibri"/>
              </a:rPr>
              <a:t>nd</a:t>
            </a:r>
            <a:r>
              <a:rPr lang="en-GB" sz="1200" b="0" i="0" u="none" strike="noStrike" cap="none" dirty="0">
                <a:solidFill>
                  <a:schemeClr val="dk1"/>
                </a:solidFill>
                <a:effectLst/>
                <a:latin typeface="Calibri"/>
                <a:cs typeface="Calibri"/>
                <a:sym typeface="Calibri"/>
              </a:rPr>
              <a:t> one was presented as example of a simple, clear and powerful mission – perfectly apt for dealing with uncertainty. It does not matter who you are (bellboy, receptionist, concierge, driver, cleaner, etc.) it should not be hard to know what to do in any situation. </a:t>
            </a:r>
          </a:p>
          <a:p>
            <a:pPr marL="0" lvl="0" indent="0" algn="l" rtl="0">
              <a:spcBef>
                <a:spcPts val="0"/>
              </a:spcBef>
              <a:spcAft>
                <a:spcPts val="0"/>
              </a:spcAft>
              <a:buNone/>
            </a:pPr>
            <a:endParaRPr b="0" dirty="0"/>
          </a:p>
        </p:txBody>
      </p:sp>
      <p:sp>
        <p:nvSpPr>
          <p:cNvPr id="175" name="Google Shape;17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This is “the elite charade of changing the world” - </a:t>
            </a:r>
            <a:r>
              <a:rPr lang="en-GB" sz="1200" b="0" i="0">
                <a:solidFill>
                  <a:schemeClr val="dk1"/>
                </a:solidFill>
                <a:latin typeface="Calibri"/>
                <a:ea typeface="Calibri"/>
                <a:cs typeface="Calibri"/>
                <a:sym typeface="Calibri"/>
              </a:rPr>
              <a:t>by Anand Giridharadas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76" name="Google Shape;27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These are what the authors call tactical theories. They apply at a more personal or organisational level. They complement the global theories nicely. </a:t>
            </a:r>
            <a:endParaRPr/>
          </a:p>
          <a:p>
            <a:pPr marL="0" lvl="0" indent="0" algn="l" rtl="0">
              <a:spcBef>
                <a:spcPts val="0"/>
              </a:spcBef>
              <a:spcAft>
                <a:spcPts val="0"/>
              </a:spcAft>
              <a:buNone/>
            </a:pPr>
            <a:endParaRPr/>
          </a:p>
        </p:txBody>
      </p:sp>
      <p:sp>
        <p:nvSpPr>
          <p:cNvPr id="299" name="Google Shape;299;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I joined a discussion that reflected on the impact that referring to physical distancing instead of social distancing might have had in this pandemic. Would people have been more willing to accept government recommendations? </a:t>
            </a:r>
            <a:endParaRPr/>
          </a:p>
          <a:p>
            <a:pPr marL="0" lvl="0" indent="0" algn="l" rtl="0">
              <a:spcBef>
                <a:spcPts val="0"/>
              </a:spcBef>
              <a:spcAft>
                <a:spcPts val="0"/>
              </a:spcAft>
              <a:buNone/>
            </a:pPr>
            <a:endParaRPr/>
          </a:p>
          <a:p>
            <a:pPr marL="0" lvl="0" indent="0" algn="l" rtl="0">
              <a:spcBef>
                <a:spcPts val="0"/>
              </a:spcBef>
              <a:spcAft>
                <a:spcPts val="0"/>
              </a:spcAft>
              <a:buNone/>
            </a:pPr>
            <a:r>
              <a:rPr lang="en-GB"/>
              <a:t>Framing is central to any research and debate on migration - migration, human movement, asylum or refugee crisis, how we frame the issue affects how people respond to it. </a:t>
            </a:r>
            <a:endParaRPr/>
          </a:p>
        </p:txBody>
      </p:sp>
      <p:sp>
        <p:nvSpPr>
          <p:cNvPr id="306" name="Google Shape;30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Frameworks Institute – eg. Reframing the economy </a:t>
            </a:r>
            <a:endParaRPr/>
          </a:p>
        </p:txBody>
      </p:sp>
      <p:sp>
        <p:nvSpPr>
          <p:cNvPr id="314" name="Google Shape;314;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The media is not a single entity – certainly not any more- but it can still be rather powerful </a:t>
            </a:r>
            <a:endParaRPr/>
          </a:p>
          <a:p>
            <a:pPr marL="0" lvl="0" indent="0" algn="l" rtl="0">
              <a:spcBef>
                <a:spcPts val="0"/>
              </a:spcBef>
              <a:spcAft>
                <a:spcPts val="0"/>
              </a:spcAft>
              <a:buNone/>
            </a:pPr>
            <a:endParaRPr/>
          </a:p>
          <a:p>
            <a:pPr marL="0" lvl="0" indent="0" algn="l" rtl="0">
              <a:spcBef>
                <a:spcPts val="0"/>
              </a:spcBef>
              <a:spcAft>
                <a:spcPts val="0"/>
              </a:spcAft>
              <a:buNone/>
            </a:pPr>
            <a:r>
              <a:rPr lang="en-GB"/>
              <a:t>This has a conspiratory sounding name. But it isn’t. The media (whether editors or algorithms) have to filter information to get our attention. So only a few issues can get onto the agenda of the day/week/year. These are the issues that get debated.</a:t>
            </a:r>
            <a:endParaRPr/>
          </a:p>
          <a:p>
            <a:pPr marL="0" lvl="0" indent="0" algn="l" rtl="0">
              <a:spcBef>
                <a:spcPts val="0"/>
              </a:spcBef>
              <a:spcAft>
                <a:spcPts val="0"/>
              </a:spcAft>
              <a:buNone/>
            </a:pPr>
            <a:endParaRPr/>
          </a:p>
          <a:p>
            <a:pPr marL="0" lvl="0" indent="0" algn="l" rtl="0">
              <a:spcBef>
                <a:spcPts val="0"/>
              </a:spcBef>
              <a:spcAft>
                <a:spcPts val="0"/>
              </a:spcAft>
              <a:buNone/>
            </a:pPr>
            <a:r>
              <a:rPr lang="en-GB"/>
              <a:t>On the other hand, there may be issues that need to stay out of the agenda for change (or no change) to happen. If they are decided by a small powerful elite, perhaps. </a:t>
            </a:r>
            <a:endParaRPr/>
          </a:p>
          <a:p>
            <a:pPr marL="0" lvl="0" indent="0" algn="l" rtl="0">
              <a:spcBef>
                <a:spcPts val="0"/>
              </a:spcBef>
              <a:spcAft>
                <a:spcPts val="0"/>
              </a:spcAft>
              <a:buNone/>
            </a:pPr>
            <a:endParaRPr/>
          </a:p>
        </p:txBody>
      </p:sp>
      <p:sp>
        <p:nvSpPr>
          <p:cNvPr id="322" name="Google Shape;322;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This happened in Chile. Grassroots took power from the elites. They brought about a shift of power through demonstrations. The same thing happened in the Arab Spring. A single incident pushed things beyond a tipping point…. It led to a shift in power in favour of grassroots (for a while). But regimes did not budget. They found a way to keep hold of power - to some extend. </a:t>
            </a:r>
            <a:endParaRPr/>
          </a:p>
        </p:txBody>
      </p:sp>
      <p:sp>
        <p:nvSpPr>
          <p:cNvPr id="336" name="Google Shape;336;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2" name="Google Shape;18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3" name="Google Shape;34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0" name="Google Shape;350;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1" name="Google Shape;371;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2" name="Google Shape;372;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25</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So the point here is that before embarking into developing a strategy we ought to understand our field. Not just the issues, themselves. But also the way the issues make it onto the agenda, who and how decisions are made, how change happens - or is prevented from happening. </a:t>
            </a:r>
            <a:endParaRPr/>
          </a:p>
          <a:p>
            <a:pPr marL="0" lvl="0" indent="0" algn="l" rtl="0">
              <a:spcBef>
                <a:spcPts val="0"/>
              </a:spcBef>
              <a:spcAft>
                <a:spcPts val="0"/>
              </a:spcAft>
              <a:buNone/>
            </a:pPr>
            <a:endParaRPr/>
          </a:p>
          <a:p>
            <a:pPr marL="0" lvl="0" indent="0" algn="l" rtl="0">
              <a:spcBef>
                <a:spcPts val="0"/>
              </a:spcBef>
              <a:spcAft>
                <a:spcPts val="0"/>
              </a:spcAft>
              <a:buNone/>
            </a:pPr>
            <a:r>
              <a:rPr lang="en-GB"/>
              <a:t>This is about making your sector a researchable subject. I am sure DGAP has the skills to do this. Most think tanks do. But we rarely consider this to be part of the planning process.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379" name="Google Shape;379;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We ask for volunteers</a:t>
            </a:r>
            <a:endParaRPr/>
          </a:p>
          <a:p>
            <a:pPr marL="0" lvl="0" indent="0" algn="l" rtl="0">
              <a:spcBef>
                <a:spcPts val="0"/>
              </a:spcBef>
              <a:spcAft>
                <a:spcPts val="0"/>
              </a:spcAft>
              <a:buNone/>
            </a:pPr>
            <a:endParaRPr/>
          </a:p>
          <a:p>
            <a:pPr marL="0" lvl="0" indent="0" algn="l" rtl="0">
              <a:spcBef>
                <a:spcPts val="0"/>
              </a:spcBef>
              <a:spcAft>
                <a:spcPts val="0"/>
              </a:spcAft>
              <a:buNone/>
            </a:pPr>
            <a:r>
              <a:rPr lang="en-GB"/>
              <a:t>Who would like to have a go? Maybe Christian as research director. Let me put you on the spot.</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10" name="Google Shape;410;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29</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7" name="Google Shape;417;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Both offices reflected a Donut. You could walk around the floor, with individual offices on either side of the corridor, passing through the kitche, meeting rooms, etc.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Walking around CGD, Lawrence MacDonald, then VP for communications there, introduced me to his colleagues. He would say: this is so and so, his big idea is….. And this is so and so, her big idea is…. </a:t>
            </a:r>
            <a:endParaRPr/>
          </a:p>
          <a:p>
            <a:pPr marL="0" lvl="0" indent="0" algn="l" rtl="0">
              <a:spcBef>
                <a:spcPts val="0"/>
              </a:spcBef>
              <a:spcAft>
                <a:spcPts val="0"/>
              </a:spcAft>
              <a:buNone/>
            </a:pPr>
            <a:endParaRPr/>
          </a:p>
          <a:p>
            <a:pPr marL="0" lvl="0" indent="0" algn="l" rtl="0">
              <a:spcBef>
                <a:spcPts val="0"/>
              </a:spcBef>
              <a:spcAft>
                <a:spcPts val="0"/>
              </a:spcAft>
              <a:buNone/>
            </a:pPr>
            <a:r>
              <a:rPr lang="en-GB"/>
              <a:t>Big ideas were statements of a problem (we do not have enough information about what interventions work best for reducing poverty – and which ones do not work at all; so governments and aid agencies keep making mistakes), a statement of an objective – to solve a problem (we need better information about what works and what does not work to make better decisions about development interventions) or a statement of a strategy – to achieve an objective (we need a global facility, or platform, to generate, gather and share information of what works and does not work) </a:t>
            </a:r>
            <a:endParaRPr/>
          </a:p>
          <a:p>
            <a:pPr marL="0" lvl="0" indent="0" algn="l" rtl="0">
              <a:spcBef>
                <a:spcPts val="0"/>
              </a:spcBef>
              <a:spcAft>
                <a:spcPts val="0"/>
              </a:spcAft>
              <a:buNone/>
            </a:pPr>
            <a:endParaRPr/>
          </a:p>
          <a:p>
            <a:pPr marL="0" lvl="0" indent="0" algn="l" rtl="0">
              <a:spcBef>
                <a:spcPts val="0"/>
              </a:spcBef>
              <a:spcAft>
                <a:spcPts val="0"/>
              </a:spcAft>
              <a:buNone/>
            </a:pPr>
            <a:r>
              <a:rPr lang="en-GB"/>
              <a:t>This was refreshing.</a:t>
            </a:r>
            <a:endParaRPr/>
          </a:p>
          <a:p>
            <a:pPr marL="0" lvl="0" indent="0" algn="l" rtl="0">
              <a:spcBef>
                <a:spcPts val="0"/>
              </a:spcBef>
              <a:spcAft>
                <a:spcPts val="0"/>
              </a:spcAft>
              <a:buNone/>
            </a:pPr>
            <a:endParaRPr/>
          </a:p>
          <a:p>
            <a:pPr marL="0" lvl="0" indent="0" algn="l" rtl="0">
              <a:spcBef>
                <a:spcPts val="0"/>
              </a:spcBef>
              <a:spcAft>
                <a:spcPts val="0"/>
              </a:spcAft>
              <a:buNone/>
            </a:pPr>
            <a:r>
              <a:rPr lang="en-GB"/>
              <a:t>Back at ODI, where I worked – and I should stress this may have changed since I left- whenever some was given and tour of the office (also a donut) your hear this:</a:t>
            </a:r>
            <a:endParaRPr/>
          </a:p>
          <a:p>
            <a:pPr marL="0" lvl="0" indent="0" algn="l" rtl="0">
              <a:spcBef>
                <a:spcPts val="0"/>
              </a:spcBef>
              <a:spcAft>
                <a:spcPts val="0"/>
              </a:spcAft>
              <a:buNone/>
            </a:pPr>
            <a:endParaRPr/>
          </a:p>
          <a:p>
            <a:pPr marL="0" lvl="0" indent="0" algn="l" rtl="0">
              <a:spcBef>
                <a:spcPts val="0"/>
              </a:spcBef>
              <a:spcAft>
                <a:spcPts val="0"/>
              </a:spcAft>
              <a:buNone/>
            </a:pPr>
            <a:r>
              <a:rPr lang="en-GB"/>
              <a:t>This is so and so, he is </a:t>
            </a:r>
            <a:r>
              <a:rPr lang="en-GB" b="1"/>
              <a:t>working on a project</a:t>
            </a:r>
            <a:r>
              <a:rPr lang="en-GB"/>
              <a:t> for DFID and another for the World Bank on social protection reform. And this is so and so, her work </a:t>
            </a:r>
            <a:r>
              <a:rPr lang="en-GB" b="1"/>
              <a:t>is about </a:t>
            </a:r>
            <a:r>
              <a:rPr lang="en-GB"/>
              <a:t>the political economy of humanitarian responses to disasters.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18" name="Google Shape;418;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30</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7" name="Google Shape;427;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Objectives are at the core of everything they did. It was the first thing and it was the last thing. And a reflection on the objectives was emphasised constantly.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See: https://</a:t>
            </a:r>
            <a:r>
              <a:rPr lang="en-GB" dirty="0" err="1"/>
              <a:t>www.cgdev.org</a:t>
            </a:r>
            <a:r>
              <a:rPr lang="en-GB" dirty="0"/>
              <a:t>/sites/default/files/15417_file_PolicyChange.pdf</a:t>
            </a:r>
            <a:endParaRPr dirty="0"/>
          </a:p>
          <a:p>
            <a:pPr marL="0" lvl="0" indent="0" algn="l" rtl="0">
              <a:spcBef>
                <a:spcPts val="0"/>
              </a:spcBef>
              <a:spcAft>
                <a:spcPts val="0"/>
              </a:spcAft>
              <a:buNone/>
            </a:pPr>
            <a:endParaRPr dirty="0"/>
          </a:p>
        </p:txBody>
      </p:sp>
      <p:sp>
        <p:nvSpPr>
          <p:cNvPr id="428" name="Google Shape;428;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31</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I will talk through some of these theories.</a:t>
            </a:r>
            <a:endParaRPr/>
          </a:p>
          <a:p>
            <a:pPr marL="0" lvl="0" indent="0" algn="l" rtl="0">
              <a:spcBef>
                <a:spcPts val="0"/>
              </a:spcBef>
              <a:spcAft>
                <a:spcPts val="0"/>
              </a:spcAft>
              <a:buNone/>
            </a:pPr>
            <a:endParaRPr/>
          </a:p>
          <a:p>
            <a:pPr marL="0" lvl="0" indent="0" algn="l" rtl="0">
              <a:spcBef>
                <a:spcPts val="0"/>
              </a:spcBef>
              <a:spcAft>
                <a:spcPts val="0"/>
              </a:spcAft>
              <a:buNone/>
            </a:pPr>
            <a:r>
              <a:rPr lang="en-GB"/>
              <a:t>I will try to provide examples, that I am familiar with, but ask you to share examples yourselves as well </a:t>
            </a:r>
            <a:endParaRPr/>
          </a:p>
        </p:txBody>
      </p:sp>
      <p:sp>
        <p:nvSpPr>
          <p:cNvPr id="209" name="Google Shape;20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6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6" name="Google Shape;776;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3" name="Google Shape;783;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0" name="Google Shape;790;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See: https://www.cgdev.org/sites/default/files/15417_file_PolicyChange.pdf</a:t>
            </a:r>
            <a:endParaRPr/>
          </a:p>
          <a:p>
            <a:pPr marL="0" lvl="0" indent="0" algn="l" rtl="0">
              <a:spcBef>
                <a:spcPts val="0"/>
              </a:spcBef>
              <a:spcAft>
                <a:spcPts val="0"/>
              </a:spcAft>
              <a:buNone/>
            </a:pPr>
            <a:endParaRPr/>
          </a:p>
          <a:p>
            <a:pPr marL="0" lvl="0" indent="0" algn="l" rtl="0">
              <a:spcBef>
                <a:spcPts val="0"/>
              </a:spcBef>
              <a:spcAft>
                <a:spcPts val="0"/>
              </a:spcAft>
              <a:buNone/>
            </a:pPr>
            <a:r>
              <a:rPr lang="en-GB"/>
              <a:t>The CGD initiatives approach confirms this. What I found most interesting was that research was not the main thing in this list. It is there… but other things are more important. Leadership, teams, money, branding, communication, networking, building!!!</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91" name="Google Shape;791;p5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35</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6"/>
        <p:cNvGrpSpPr/>
        <p:nvPr/>
      </p:nvGrpSpPr>
      <p:grpSpPr>
        <a:xfrm>
          <a:off x="0" y="0"/>
          <a:ext cx="0" cy="0"/>
          <a:chOff x="0" y="0"/>
          <a:chExt cx="0" cy="0"/>
        </a:xfrm>
      </p:grpSpPr>
      <p:sp>
        <p:nvSpPr>
          <p:cNvPr id="797" name="Google Shape;797;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I am not going to get into discussions about DGAP’s governance. It is not my place. But governance and management affect every level of the organisation. It is of no use to develop a brilliant strategy if the governance and management arrangements you need to deliver it are not there. </a:t>
            </a:r>
            <a:endParaRPr/>
          </a:p>
          <a:p>
            <a:pPr marL="0" lvl="0" indent="0" algn="l" rtl="0">
              <a:spcBef>
                <a:spcPts val="0"/>
              </a:spcBef>
              <a:spcAft>
                <a:spcPts val="0"/>
              </a:spcAft>
              <a:buNone/>
            </a:pPr>
            <a:endParaRPr/>
          </a:p>
          <a:p>
            <a:pPr marL="0" lvl="0" indent="0" algn="l" rtl="0">
              <a:spcBef>
                <a:spcPts val="0"/>
              </a:spcBef>
              <a:spcAft>
                <a:spcPts val="0"/>
              </a:spcAft>
              <a:buNone/>
            </a:pPr>
            <a:r>
              <a:rPr lang="en-GB"/>
              <a:t>Of huge relevance to what I am suggesting today is the capacity for the governance and management of the organisation to embrace uncertainty. This means defending an idea or an approach (even if it does not deliver in the short term) or stepping in to ensure the programme has the right leadership/team to see it through. Or making strategic decisions about “money-losing” programmes. </a:t>
            </a:r>
            <a:endParaRPr/>
          </a:p>
        </p:txBody>
      </p:sp>
      <p:sp>
        <p:nvSpPr>
          <p:cNvPr id="798" name="Google Shape;798;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p6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The Mercator/Bosch landscape calls for more flexible funding - fewer projects. This is a common call. Easier said than done. But I have argued before that many think tanks do not know how to manage core or programmatic funding. </a:t>
            </a:r>
            <a:endParaRPr/>
          </a:p>
          <a:p>
            <a:pPr marL="0" lvl="0" indent="0" algn="l" rtl="0">
              <a:spcBef>
                <a:spcPts val="0"/>
              </a:spcBef>
              <a:spcAft>
                <a:spcPts val="0"/>
              </a:spcAft>
              <a:buNone/>
            </a:pPr>
            <a:endParaRPr/>
          </a:p>
          <a:p>
            <a:pPr marL="0" lvl="0" indent="0" algn="l" rtl="0">
              <a:spcBef>
                <a:spcPts val="0"/>
              </a:spcBef>
              <a:spcAft>
                <a:spcPts val="0"/>
              </a:spcAft>
              <a:buNone/>
            </a:pPr>
            <a:r>
              <a:rPr lang="en-GB"/>
              <a:t>The key question you have to ask yourselves about funding is not about the amount -this is important- but about its flexibility, when is it going to be available, who is it coming from or through which mechanism?</a:t>
            </a:r>
            <a:endParaRPr/>
          </a:p>
          <a:p>
            <a:pPr marL="0" lvl="0" indent="0" algn="l" rtl="0">
              <a:spcBef>
                <a:spcPts val="0"/>
              </a:spcBef>
              <a:spcAft>
                <a:spcPts val="0"/>
              </a:spcAft>
              <a:buNone/>
            </a:pPr>
            <a:endParaRPr/>
          </a:p>
          <a:p>
            <a:pPr marL="0" lvl="0" indent="0" algn="l" rtl="0">
              <a:spcBef>
                <a:spcPts val="0"/>
              </a:spcBef>
              <a:spcAft>
                <a:spcPts val="0"/>
              </a:spcAft>
              <a:buNone/>
            </a:pPr>
            <a:r>
              <a:rPr lang="en-GB"/>
              <a:t>Critical of course, is to consider if all parts of the strategy are being funded. Comms, networking, partnerships, etc. </a:t>
            </a:r>
            <a:endParaRPr/>
          </a:p>
        </p:txBody>
      </p:sp>
      <p:sp>
        <p:nvSpPr>
          <p:cNvPr id="805" name="Google Shape;805;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Human resources </a:t>
            </a:r>
            <a:endParaRPr/>
          </a:p>
          <a:p>
            <a:pPr marL="0" lvl="0" indent="0" algn="l" rtl="0">
              <a:spcBef>
                <a:spcPts val="0"/>
              </a:spcBef>
              <a:spcAft>
                <a:spcPts val="0"/>
              </a:spcAft>
              <a:buNone/>
            </a:pPr>
            <a:endParaRPr/>
          </a:p>
          <a:p>
            <a:pPr marL="0" lvl="0" indent="0" algn="l" rtl="0">
              <a:spcBef>
                <a:spcPts val="0"/>
              </a:spcBef>
              <a:spcAft>
                <a:spcPts val="0"/>
              </a:spcAft>
              <a:buNone/>
            </a:pPr>
            <a:r>
              <a:rPr lang="en-GB"/>
              <a:t>Again, the Mercator/Bosch landscape dedicates some attention to this. Hire internationally, train your staff, etc. </a:t>
            </a:r>
            <a:endParaRPr/>
          </a:p>
          <a:p>
            <a:pPr marL="0" lvl="0" indent="0" algn="l" rtl="0">
              <a:spcBef>
                <a:spcPts val="0"/>
              </a:spcBef>
              <a:spcAft>
                <a:spcPts val="0"/>
              </a:spcAft>
              <a:buNone/>
            </a:pPr>
            <a:r>
              <a:rPr lang="en-GB"/>
              <a:t>Simon Maxwell offered everyone who joined ODI an induction to the think tank. He talked about 4 skills that teams needed: Storytellers, networkers, (political) fixers  and engineers (builders/ managers).</a:t>
            </a:r>
            <a:endParaRPr/>
          </a:p>
          <a:p>
            <a:pPr marL="0" lvl="0" indent="0" algn="l" rtl="0">
              <a:spcBef>
                <a:spcPts val="0"/>
              </a:spcBef>
              <a:spcAft>
                <a:spcPts val="0"/>
              </a:spcAft>
              <a:buNone/>
            </a:pPr>
            <a:endParaRPr/>
          </a:p>
          <a:p>
            <a:pPr marL="0" lvl="0" indent="0" algn="l" rtl="0">
              <a:spcBef>
                <a:spcPts val="0"/>
              </a:spcBef>
              <a:spcAft>
                <a:spcPts val="0"/>
              </a:spcAft>
              <a:buNone/>
            </a:pPr>
            <a:r>
              <a:rPr lang="en-GB"/>
              <a:t>But think tanks are now facing new challenges to their authority and some are aimed directly at their staff: are they representative of their audiences? Of those their study or write about? Or their communities? … are they consistent with their values? </a:t>
            </a:r>
            <a:endParaRPr/>
          </a:p>
        </p:txBody>
      </p:sp>
      <p:sp>
        <p:nvSpPr>
          <p:cNvPr id="812" name="Google Shape;812;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p6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9" name="Google Shape;819;p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4"/>
        <p:cNvGrpSpPr/>
        <p:nvPr/>
      </p:nvGrpSpPr>
      <p:grpSpPr>
        <a:xfrm>
          <a:off x="0" y="0"/>
          <a:ext cx="0" cy="0"/>
          <a:chOff x="0" y="0"/>
          <a:chExt cx="0" cy="0"/>
        </a:xfrm>
      </p:grpSpPr>
      <p:sp>
        <p:nvSpPr>
          <p:cNvPr id="825" name="Google Shape;825;p6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6" name="Google Shape;826;p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And more…..</a:t>
            </a:r>
            <a:endParaRPr/>
          </a:p>
        </p:txBody>
      </p:sp>
      <p:sp>
        <p:nvSpPr>
          <p:cNvPr id="833" name="Google Shape;833;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g9ee5a74fbf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0" name="Google Shape;840;g9ee5a74fbf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Chile? With-in a year the vast majority has voted for a constitutional reform. </a:t>
            </a:r>
            <a:endParaRPr/>
          </a:p>
        </p:txBody>
      </p:sp>
      <p:sp>
        <p:nvSpPr>
          <p:cNvPr id="216" name="Google Shape;21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Note on complete alternatives – this means having a full proposal for how a model would work</a:t>
            </a:r>
            <a:endParaRPr/>
          </a:p>
        </p:txBody>
      </p:sp>
      <p:sp>
        <p:nvSpPr>
          <p:cNvPr id="224" name="Google Shape;224;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Universal Basic Income in Spain</a:t>
            </a:r>
            <a:endParaRPr/>
          </a:p>
        </p:txBody>
      </p:sp>
      <p:sp>
        <p:nvSpPr>
          <p:cNvPr id="231" name="Google Shape;23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Problem focus: this is because we know that being called to help with solutions is greatly supported by being the ones who identified the problem</a:t>
            </a:r>
            <a:endParaRPr/>
          </a:p>
        </p:txBody>
      </p:sp>
      <p:sp>
        <p:nvSpPr>
          <p:cNvPr id="239" name="Google Shape;239;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My guess is that this is particularly relevant in countries where coalitions govern.</a:t>
            </a:r>
            <a:endParaRPr/>
          </a:p>
          <a:p>
            <a:pPr marL="0" lvl="0" indent="0" algn="l" rtl="0">
              <a:spcBef>
                <a:spcPts val="0"/>
              </a:spcBef>
              <a:spcAft>
                <a:spcPts val="0"/>
              </a:spcAft>
              <a:buNone/>
            </a:pPr>
            <a:r>
              <a:rPr lang="en-GB"/>
              <a:t>Pension reform move for a personal accounts approach - these were decisions made by small coalitions of technocrats, business leaders and multilateral agencies </a:t>
            </a:r>
            <a:endParaRPr/>
          </a:p>
        </p:txBody>
      </p:sp>
      <p:sp>
        <p:nvSpPr>
          <p:cNvPr id="247" name="Google Shape;24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Rectángulo 8"/>
          <p:cNvSpPr/>
          <p:nvPr userDrawn="1"/>
        </p:nvSpPr>
        <p:spPr>
          <a:xfrm>
            <a:off x="838200" y="1122363"/>
            <a:ext cx="10514013" cy="45553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Título 1"/>
          <p:cNvSpPr>
            <a:spLocks noGrp="1"/>
          </p:cNvSpPr>
          <p:nvPr>
            <p:ph type="ctrTitle" hasCustomPrompt="1"/>
          </p:nvPr>
        </p:nvSpPr>
        <p:spPr>
          <a:xfrm>
            <a:off x="2381250" y="1315530"/>
            <a:ext cx="7429500" cy="2387600"/>
          </a:xfrm>
        </p:spPr>
        <p:txBody>
          <a:bodyPr anchor="b">
            <a:normAutofit/>
          </a:bodyPr>
          <a:lstStyle>
            <a:lvl1pPr algn="ctr">
              <a:defRPr sz="3500" b="1">
                <a:solidFill>
                  <a:schemeClr val="bg1"/>
                </a:solidFill>
              </a:defRPr>
            </a:lvl1pPr>
          </a:lstStyle>
          <a:p>
            <a:r>
              <a:rPr lang="es-ES" dirty="0"/>
              <a:t>TITLE</a:t>
            </a:r>
            <a:br>
              <a:rPr lang="es-ES" dirty="0"/>
            </a:br>
            <a:r>
              <a:rPr lang="es-ES" dirty="0" err="1"/>
              <a:t>TITLE</a:t>
            </a:r>
            <a:endParaRPr lang="es-AR" dirty="0"/>
          </a:p>
        </p:txBody>
      </p:sp>
      <p:sp>
        <p:nvSpPr>
          <p:cNvPr id="3" name="Subtítulo 2"/>
          <p:cNvSpPr>
            <a:spLocks noGrp="1"/>
          </p:cNvSpPr>
          <p:nvPr>
            <p:ph type="subTitle" idx="1" hasCustomPrompt="1"/>
          </p:nvPr>
        </p:nvSpPr>
        <p:spPr>
          <a:xfrm>
            <a:off x="2381250" y="3795205"/>
            <a:ext cx="7429500" cy="130067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Name</a:t>
            </a:r>
            <a:r>
              <a:rPr lang="es-ES" dirty="0"/>
              <a:t> </a:t>
            </a:r>
            <a:r>
              <a:rPr lang="es-ES" dirty="0" err="1"/>
              <a:t>Surname</a:t>
            </a:r>
            <a:endParaRPr lang="es-ES" dirty="0"/>
          </a:p>
          <a:p>
            <a:r>
              <a:rPr lang="es-ES" dirty="0"/>
              <a:t>2021</a:t>
            </a:r>
          </a:p>
        </p:txBody>
      </p:sp>
      <p:pic>
        <p:nvPicPr>
          <p:cNvPr id="4" name="Imagen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86213" y="6108874"/>
            <a:ext cx="1617986" cy="238518"/>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013325" y="6405799"/>
            <a:ext cx="2152651" cy="142703"/>
          </a:xfrm>
          <a:prstGeom prst="rect">
            <a:avLst/>
          </a:prstGeom>
        </p:spPr>
      </p:pic>
      <p:pic>
        <p:nvPicPr>
          <p:cNvPr id="6" name="Imagen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00700" y="63755"/>
            <a:ext cx="990600" cy="990600"/>
          </a:xfrm>
          <a:prstGeom prst="rect">
            <a:avLst/>
          </a:prstGeom>
        </p:spPr>
      </p:pic>
    </p:spTree>
    <p:extLst>
      <p:ext uri="{BB962C8B-B14F-4D97-AF65-F5344CB8AC3E}">
        <p14:creationId xmlns:p14="http://schemas.microsoft.com/office/powerpoint/2010/main" val="330608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2"/>
                </a:solidFill>
              </a:defRPr>
            </a:lvl1pPr>
          </a:lstStyle>
          <a:p>
            <a:r>
              <a:rPr lang="es-ES" dirty="0"/>
              <a:t>Haga clic para modificar el estilo de título del patrón</a:t>
            </a:r>
            <a:endParaRPr lang="es-AR" dirty="0"/>
          </a:p>
        </p:txBody>
      </p:sp>
      <p:graphicFrame>
        <p:nvGraphicFramePr>
          <p:cNvPr id="6" name="Gráfico 5"/>
          <p:cNvGraphicFramePr/>
          <p:nvPr userDrawn="1">
            <p:extLst>
              <p:ext uri="{D42A27DB-BD31-4B8C-83A1-F6EECF244321}">
                <p14:modId xmlns:p14="http://schemas.microsoft.com/office/powerpoint/2010/main" val="2755540091"/>
              </p:ext>
            </p:extLst>
          </p:nvPr>
        </p:nvGraphicFramePr>
        <p:xfrm>
          <a:off x="838200" y="1665288"/>
          <a:ext cx="10515600" cy="4284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149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512699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6" name="Rectángulo 5"/>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1150" y="2324100"/>
            <a:ext cx="1409700" cy="1409700"/>
          </a:xfrm>
          <a:prstGeom prst="rect">
            <a:avLst/>
          </a:prstGeom>
        </p:spPr>
      </p:pic>
      <p:pic>
        <p:nvPicPr>
          <p:cNvPr id="7" name="Imagen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02350" y="3764280"/>
            <a:ext cx="1987300" cy="262129"/>
          </a:xfrm>
          <a:prstGeom prst="rect">
            <a:avLst/>
          </a:prstGeom>
        </p:spPr>
      </p:pic>
    </p:spTree>
    <p:extLst>
      <p:ext uri="{BB962C8B-B14F-4D97-AF65-F5344CB8AC3E}">
        <p14:creationId xmlns:p14="http://schemas.microsoft.com/office/powerpoint/2010/main" val="1078244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1_Blank_Blue">
  <p:cSld name="1_Blank_Blue">
    <p:bg>
      <p:bgPr>
        <a:solidFill>
          <a:schemeClr val="lt1"/>
        </a:solidFill>
        <a:effectLst/>
      </p:bgPr>
    </p:bg>
    <p:spTree>
      <p:nvGrpSpPr>
        <p:cNvPr id="1" name="Shape 45"/>
        <p:cNvGrpSpPr/>
        <p:nvPr/>
      </p:nvGrpSpPr>
      <p:grpSpPr>
        <a:xfrm>
          <a:off x="0" y="0"/>
          <a:ext cx="0" cy="0"/>
          <a:chOff x="0" y="0"/>
          <a:chExt cx="0" cy="0"/>
        </a:xfrm>
      </p:grpSpPr>
      <p:sp>
        <p:nvSpPr>
          <p:cNvPr id="46" name="Google Shape;46;p80"/>
          <p:cNvSpPr/>
          <p:nvPr/>
        </p:nvSpPr>
        <p:spPr>
          <a:xfrm>
            <a:off x="0" y="0"/>
            <a:ext cx="3300761"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7" name="Google Shape;47;p80"/>
          <p:cNvPicPr preferRelativeResize="0"/>
          <p:nvPr/>
        </p:nvPicPr>
        <p:blipFill rotWithShape="1">
          <a:blip r:embed="rId2">
            <a:alphaModFix/>
          </a:blip>
          <a:srcRect/>
          <a:stretch/>
        </p:blipFill>
        <p:spPr>
          <a:xfrm>
            <a:off x="937115" y="1821546"/>
            <a:ext cx="1426528" cy="1426528"/>
          </a:xfrm>
          <a:prstGeom prst="rect">
            <a:avLst/>
          </a:prstGeom>
          <a:noFill/>
          <a:ln>
            <a:noFill/>
          </a:ln>
        </p:spPr>
      </p:pic>
      <p:sp>
        <p:nvSpPr>
          <p:cNvPr id="48" name="Google Shape;48;p80"/>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200"/>
              </a:spcBef>
              <a:spcAft>
                <a:spcPts val="0"/>
              </a:spcAft>
              <a:buClr>
                <a:schemeClr val="accent1"/>
              </a:buClr>
              <a:buSzPts val="2400"/>
              <a:buFont typeface="Georgia"/>
              <a:buNone/>
              <a:defRPr sz="2400" b="0" i="0" u="none" strike="noStrike" cap="none">
                <a:solidFill>
                  <a:schemeClr val="dk1"/>
                </a:solidFill>
                <a:latin typeface="Georgia"/>
                <a:ea typeface="Georgia"/>
                <a:cs typeface="Georgia"/>
                <a:sym typeface="Georgia"/>
              </a:defRPr>
            </a:lvl1pPr>
            <a:lvl2pPr marL="914400" marR="0" lvl="1" indent="-342900" algn="l" rtl="0">
              <a:lnSpc>
                <a:spcPct val="90000"/>
              </a:lnSpc>
              <a:spcBef>
                <a:spcPts val="20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9pPr>
          </a:lstStyle>
          <a:p>
            <a:endParaRPr/>
          </a:p>
        </p:txBody>
      </p:sp>
      <p:sp>
        <p:nvSpPr>
          <p:cNvPr id="49" name="Google Shape;49;p80"/>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200"/>
              </a:spcBef>
              <a:spcAft>
                <a:spcPts val="0"/>
              </a:spcAft>
              <a:buClr>
                <a:schemeClr val="accent1"/>
              </a:buClr>
              <a:buSzPts val="2800"/>
              <a:buFont typeface="Georgia"/>
              <a:buNone/>
              <a:defRPr sz="2800" b="0" i="0" u="none" strike="noStrike" cap="none">
                <a:solidFill>
                  <a:schemeClr val="dk1"/>
                </a:solidFill>
                <a:latin typeface="Georgia"/>
                <a:ea typeface="Georgia"/>
                <a:cs typeface="Georgia"/>
                <a:sym typeface="Georgia"/>
              </a:defRPr>
            </a:lvl1pPr>
            <a:lvl2pPr marL="914400" marR="0" lvl="1" indent="-228600" algn="l" rtl="0">
              <a:lnSpc>
                <a:spcPct val="90000"/>
              </a:lnSpc>
              <a:spcBef>
                <a:spcPts val="200"/>
              </a:spcBef>
              <a:spcAft>
                <a:spcPts val="0"/>
              </a:spcAft>
              <a:buClr>
                <a:schemeClr val="accent1"/>
              </a:buClr>
              <a:buSzPts val="1800"/>
              <a:buFont typeface="Noto Sans Symbols"/>
              <a:buNone/>
              <a:defRPr sz="1800" b="0" i="0" u="none" strike="noStrike" cap="none">
                <a:solidFill>
                  <a:schemeClr val="dk1"/>
                </a:solidFill>
                <a:latin typeface="Arial"/>
                <a:ea typeface="Arial"/>
                <a:cs typeface="Arial"/>
                <a:sym typeface="Arial"/>
              </a:defRPr>
            </a:lvl2pPr>
            <a:lvl3pPr marL="1371600" marR="0" lvl="2" indent="-228600" algn="l" rtl="0">
              <a:lnSpc>
                <a:spcPct val="90000"/>
              </a:lnSpc>
              <a:spcBef>
                <a:spcPts val="400"/>
              </a:spcBef>
              <a:spcAft>
                <a:spcPts val="0"/>
              </a:spcAft>
              <a:buClr>
                <a:schemeClr val="accent1"/>
              </a:buClr>
              <a:buSzPts val="1400"/>
              <a:buFont typeface="Noto Sans Symbols"/>
              <a:buNone/>
              <a:defRPr sz="1400" b="0" i="0" u="none" strike="noStrike" cap="none">
                <a:solidFill>
                  <a:schemeClr val="dk1"/>
                </a:solidFill>
                <a:latin typeface="Arial"/>
                <a:ea typeface="Arial"/>
                <a:cs typeface="Arial"/>
                <a:sym typeface="Arial"/>
              </a:defRPr>
            </a:lvl3pPr>
            <a:lvl4pPr marL="1828800" marR="0" lvl="3" indent="-228600" algn="l" rtl="0">
              <a:lnSpc>
                <a:spcPct val="90000"/>
              </a:lnSpc>
              <a:spcBef>
                <a:spcPts val="400"/>
              </a:spcBef>
              <a:spcAft>
                <a:spcPts val="0"/>
              </a:spcAft>
              <a:buClr>
                <a:schemeClr val="accent1"/>
              </a:buClr>
              <a:buSzPts val="1400"/>
              <a:buFont typeface="Noto Sans Symbols"/>
              <a:buNone/>
              <a:defRPr sz="1400" b="0" i="0" u="none" strike="noStrike" cap="none">
                <a:solidFill>
                  <a:schemeClr val="dk1"/>
                </a:solidFill>
                <a:latin typeface="Arial"/>
                <a:ea typeface="Arial"/>
                <a:cs typeface="Arial"/>
                <a:sym typeface="Arial"/>
              </a:defRPr>
            </a:lvl4pPr>
            <a:lvl5pPr marL="2286000" marR="0" lvl="4" indent="-228600" algn="l" rtl="0">
              <a:lnSpc>
                <a:spcPct val="90000"/>
              </a:lnSpc>
              <a:spcBef>
                <a:spcPts val="400"/>
              </a:spcBef>
              <a:spcAft>
                <a:spcPts val="0"/>
              </a:spcAft>
              <a:buClr>
                <a:schemeClr val="accent1"/>
              </a:buClr>
              <a:buSzPts val="1400"/>
              <a:buFont typeface="Noto Sans Symbols"/>
              <a:buNone/>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9pPr>
          </a:lstStyle>
          <a:p>
            <a:endParaRPr/>
          </a:p>
        </p:txBody>
      </p:sp>
      <p:sp>
        <p:nvSpPr>
          <p:cNvPr id="50" name="Google Shape;50;p80"/>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200"/>
              </a:spcBef>
              <a:spcAft>
                <a:spcPts val="0"/>
              </a:spcAft>
              <a:buClr>
                <a:schemeClr val="accent1"/>
              </a:buClr>
              <a:buSzPts val="2200"/>
              <a:buFont typeface="Georgia"/>
              <a:buNone/>
              <a:defRPr sz="2200" b="0" i="0" u="none" strike="noStrike" cap="none">
                <a:solidFill>
                  <a:schemeClr val="dk1"/>
                </a:solidFill>
                <a:latin typeface="Georgia"/>
                <a:ea typeface="Georgia"/>
                <a:cs typeface="Georgia"/>
                <a:sym typeface="Georgia"/>
              </a:defRPr>
            </a:lvl1pPr>
            <a:lvl2pPr marL="914400" marR="0" lvl="1" indent="-342900" algn="l" rtl="0">
              <a:lnSpc>
                <a:spcPct val="90000"/>
              </a:lnSpc>
              <a:spcBef>
                <a:spcPts val="20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Century Gothic"/>
                <a:ea typeface="Century Gothic"/>
                <a:cs typeface="Century Gothic"/>
                <a:sym typeface="Century Gothic"/>
              </a:defRPr>
            </a:lvl9pPr>
          </a:lstStyle>
          <a:p>
            <a:endParaRPr/>
          </a:p>
        </p:txBody>
      </p:sp>
    </p:spTree>
    <p:extLst>
      <p:ext uri="{BB962C8B-B14F-4D97-AF65-F5344CB8AC3E}">
        <p14:creationId xmlns:p14="http://schemas.microsoft.com/office/powerpoint/2010/main" val="2228486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9" name="Rectángulo 8"/>
          <p:cNvSpPr/>
          <p:nvPr userDrawn="1"/>
        </p:nvSpPr>
        <p:spPr>
          <a:xfrm>
            <a:off x="838200" y="1122363"/>
            <a:ext cx="10514013" cy="45553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Título 1"/>
          <p:cNvSpPr>
            <a:spLocks noGrp="1"/>
          </p:cNvSpPr>
          <p:nvPr>
            <p:ph type="ctrTitle" hasCustomPrompt="1"/>
          </p:nvPr>
        </p:nvSpPr>
        <p:spPr>
          <a:xfrm>
            <a:off x="2381250" y="1315530"/>
            <a:ext cx="7429500" cy="2387600"/>
          </a:xfrm>
        </p:spPr>
        <p:txBody>
          <a:bodyPr anchor="b">
            <a:normAutofit/>
          </a:bodyPr>
          <a:lstStyle>
            <a:lvl1pPr algn="ctr">
              <a:defRPr sz="3500" b="1">
                <a:solidFill>
                  <a:schemeClr val="bg2"/>
                </a:solidFill>
              </a:defRPr>
            </a:lvl1pPr>
          </a:lstStyle>
          <a:p>
            <a:r>
              <a:rPr lang="es-ES" dirty="0"/>
              <a:t>TITLE</a:t>
            </a:r>
            <a:br>
              <a:rPr lang="es-ES" dirty="0"/>
            </a:br>
            <a:r>
              <a:rPr lang="es-ES" dirty="0" err="1"/>
              <a:t>TITLE</a:t>
            </a:r>
            <a:endParaRPr lang="es-AR" dirty="0"/>
          </a:p>
        </p:txBody>
      </p:sp>
      <p:sp>
        <p:nvSpPr>
          <p:cNvPr id="3" name="Subtítulo 2"/>
          <p:cNvSpPr>
            <a:spLocks noGrp="1"/>
          </p:cNvSpPr>
          <p:nvPr>
            <p:ph type="subTitle" idx="1" hasCustomPrompt="1"/>
          </p:nvPr>
        </p:nvSpPr>
        <p:spPr>
          <a:xfrm>
            <a:off x="2381250" y="3795205"/>
            <a:ext cx="7429500" cy="1300670"/>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Name</a:t>
            </a:r>
            <a:r>
              <a:rPr lang="es-ES" dirty="0"/>
              <a:t> </a:t>
            </a:r>
            <a:r>
              <a:rPr lang="es-ES" dirty="0" err="1"/>
              <a:t>Surname</a:t>
            </a:r>
            <a:endParaRPr lang="es-ES" dirty="0"/>
          </a:p>
          <a:p>
            <a:r>
              <a:rPr lang="es-ES" dirty="0"/>
              <a:t>2021</a:t>
            </a:r>
          </a:p>
        </p:txBody>
      </p:sp>
      <p:pic>
        <p:nvPicPr>
          <p:cNvPr id="4" name="Imagen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86213" y="6108874"/>
            <a:ext cx="1617986" cy="238518"/>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013325" y="6405799"/>
            <a:ext cx="2152651" cy="142703"/>
          </a:xfrm>
          <a:prstGeom prst="rect">
            <a:avLst/>
          </a:prstGeom>
        </p:spPr>
      </p:pic>
      <p:pic>
        <p:nvPicPr>
          <p:cNvPr id="6" name="Imagen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00700" y="63755"/>
            <a:ext cx="990600" cy="990600"/>
          </a:xfrm>
          <a:prstGeom prst="rect">
            <a:avLst/>
          </a:prstGeom>
        </p:spPr>
      </p:pic>
    </p:spTree>
    <p:extLst>
      <p:ext uri="{BB962C8B-B14F-4D97-AF65-F5344CB8AC3E}">
        <p14:creationId xmlns:p14="http://schemas.microsoft.com/office/powerpoint/2010/main" val="685958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09725" y="1665288"/>
            <a:ext cx="7070450" cy="2792412"/>
          </a:xfrm>
        </p:spPr>
        <p:txBody>
          <a:bodyPr anchor="t"/>
          <a:lstStyle>
            <a:lvl1pPr>
              <a:defRPr sz="6000">
                <a:solidFill>
                  <a:schemeClr val="bg2"/>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2395866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2601955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6"/>
            <a:ext cx="10515600" cy="601662"/>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1007025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3" name="Marcador de posición de imagen 2"/>
          <p:cNvSpPr>
            <a:spLocks noGrp="1"/>
          </p:cNvSpPr>
          <p:nvPr>
            <p:ph type="pic" idx="1"/>
          </p:nvPr>
        </p:nvSpPr>
        <p:spPr>
          <a:xfrm>
            <a:off x="5183188" y="836613"/>
            <a:ext cx="6172200" cy="51133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633276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5114925" cy="4284661"/>
          </a:xfrm>
        </p:spPr>
        <p:txBody>
          <a:bodyPr/>
          <a:lstStyle>
            <a:lvl1pPr marL="0" indent="0">
              <a:buNone/>
              <a:defRPr/>
            </a:lvl1pPr>
          </a:lstStyle>
          <a:p>
            <a:endParaRPr lang="es-AR"/>
          </a:p>
        </p:txBody>
      </p:sp>
      <p:sp>
        <p:nvSpPr>
          <p:cNvPr id="4" name="Marcador de posición de imagen 4"/>
          <p:cNvSpPr>
            <a:spLocks noGrp="1"/>
          </p:cNvSpPr>
          <p:nvPr>
            <p:ph type="pic" sz="quarter" idx="11"/>
          </p:nvPr>
        </p:nvSpPr>
        <p:spPr>
          <a:xfrm>
            <a:off x="6238875" y="1665288"/>
            <a:ext cx="5114925" cy="4284661"/>
          </a:xfrm>
        </p:spPr>
        <p:txBody>
          <a:bodyPr/>
          <a:lstStyle>
            <a:lvl1pPr marL="0" indent="0">
              <a:buNone/>
              <a:defRPr/>
            </a:lvl1pPr>
          </a:lstStyle>
          <a:p>
            <a:endParaRPr lang="es-AR"/>
          </a:p>
        </p:txBody>
      </p:sp>
    </p:spTree>
    <p:extLst>
      <p:ext uri="{BB962C8B-B14F-4D97-AF65-F5344CB8AC3E}">
        <p14:creationId xmlns:p14="http://schemas.microsoft.com/office/powerpoint/2010/main" val="384068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7" name="Rectángulo 6"/>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s-AR"/>
          </a:p>
        </p:txBody>
      </p:sp>
      <p:sp>
        <p:nvSpPr>
          <p:cNvPr id="2" name="Título 1"/>
          <p:cNvSpPr>
            <a:spLocks noGrp="1"/>
          </p:cNvSpPr>
          <p:nvPr>
            <p:ph type="title"/>
          </p:nvPr>
        </p:nvSpPr>
        <p:spPr>
          <a:xfrm>
            <a:off x="1609725" y="1665288"/>
            <a:ext cx="7070450" cy="2792412"/>
          </a:xfrm>
        </p:spPr>
        <p:txBody>
          <a:bodyPr anchor="t"/>
          <a:lstStyle>
            <a:lvl1pPr>
              <a:defRPr sz="6000">
                <a:solidFill>
                  <a:schemeClr val="bg1"/>
                </a:solidFill>
              </a:defRPr>
            </a:lvl1pPr>
          </a:lstStyle>
          <a:p>
            <a:r>
              <a:rPr lang="es-ES" dirty="0"/>
              <a:t>Haga clic para modificar el estilo de título del patrón</a:t>
            </a:r>
            <a:endParaRPr lang="es-AR" dirty="0"/>
          </a:p>
        </p:txBody>
      </p:sp>
      <p:cxnSp>
        <p:nvCxnSpPr>
          <p:cNvPr id="4" name="Conector recto 3"/>
          <p:cNvCxnSpPr/>
          <p:nvPr userDrawn="1"/>
        </p:nvCxnSpPr>
        <p:spPr>
          <a:xfrm>
            <a:off x="838200" y="6176963"/>
            <a:ext cx="10515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Imagen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1" y="6392874"/>
            <a:ext cx="1343023" cy="197984"/>
          </a:xfrm>
          <a:prstGeom prst="rect">
            <a:avLst/>
          </a:prstGeom>
        </p:spPr>
      </p:pic>
      <p:pic>
        <p:nvPicPr>
          <p:cNvPr id="6" name="Imagen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39857" y="6426285"/>
            <a:ext cx="2213944" cy="144279"/>
          </a:xfrm>
          <a:prstGeom prst="rect">
            <a:avLst/>
          </a:prstGeom>
        </p:spPr>
      </p:pic>
    </p:spTree>
    <p:extLst>
      <p:ext uri="{BB962C8B-B14F-4D97-AF65-F5344CB8AC3E}">
        <p14:creationId xmlns:p14="http://schemas.microsoft.com/office/powerpoint/2010/main" val="3593740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10515600" cy="4284661"/>
          </a:xfrm>
        </p:spPr>
        <p:txBody>
          <a:bodyPr/>
          <a:lstStyle>
            <a:lvl1pPr marL="0" indent="0">
              <a:buNone/>
              <a:defRPr/>
            </a:lvl1pPr>
          </a:lstStyle>
          <a:p>
            <a:endParaRPr lang="es-AR"/>
          </a:p>
        </p:txBody>
      </p:sp>
    </p:spTree>
    <p:extLst>
      <p:ext uri="{BB962C8B-B14F-4D97-AF65-F5344CB8AC3E}">
        <p14:creationId xmlns:p14="http://schemas.microsoft.com/office/powerpoint/2010/main" val="336315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2097012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3220405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graphicFrame>
        <p:nvGraphicFramePr>
          <p:cNvPr id="6" name="Gráfico 5"/>
          <p:cNvGraphicFramePr/>
          <p:nvPr userDrawn="1">
            <p:extLst>
              <p:ext uri="{D42A27DB-BD31-4B8C-83A1-F6EECF244321}">
                <p14:modId xmlns:p14="http://schemas.microsoft.com/office/powerpoint/2010/main" val="344399865"/>
              </p:ext>
            </p:extLst>
          </p:nvPr>
        </p:nvGraphicFramePr>
        <p:xfrm>
          <a:off x="838200" y="1665288"/>
          <a:ext cx="10515600" cy="4284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721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443384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1150" y="2324100"/>
            <a:ext cx="1409700" cy="1409700"/>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02350" y="3764280"/>
            <a:ext cx="1987300" cy="262129"/>
          </a:xfrm>
          <a:prstGeom prst="rect">
            <a:avLst/>
          </a:prstGeom>
        </p:spPr>
      </p:pic>
    </p:spTree>
    <p:extLst>
      <p:ext uri="{BB962C8B-B14F-4D97-AF65-F5344CB8AC3E}">
        <p14:creationId xmlns:p14="http://schemas.microsoft.com/office/powerpoint/2010/main" val="7176842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9" name="Rectángulo 8"/>
          <p:cNvSpPr/>
          <p:nvPr userDrawn="1"/>
        </p:nvSpPr>
        <p:spPr>
          <a:xfrm>
            <a:off x="838200" y="1122363"/>
            <a:ext cx="10514013" cy="45553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Título 1"/>
          <p:cNvSpPr>
            <a:spLocks noGrp="1"/>
          </p:cNvSpPr>
          <p:nvPr>
            <p:ph type="ctrTitle" hasCustomPrompt="1"/>
          </p:nvPr>
        </p:nvSpPr>
        <p:spPr>
          <a:xfrm>
            <a:off x="2381250" y="1315530"/>
            <a:ext cx="7429500" cy="2387600"/>
          </a:xfrm>
        </p:spPr>
        <p:txBody>
          <a:bodyPr anchor="b">
            <a:normAutofit/>
          </a:bodyPr>
          <a:lstStyle>
            <a:lvl1pPr algn="ctr">
              <a:defRPr sz="3500" b="1">
                <a:solidFill>
                  <a:schemeClr val="bg2"/>
                </a:solidFill>
              </a:defRPr>
            </a:lvl1pPr>
          </a:lstStyle>
          <a:p>
            <a:r>
              <a:rPr lang="es-ES" dirty="0"/>
              <a:t>TITLE</a:t>
            </a:r>
            <a:br>
              <a:rPr lang="es-ES" dirty="0"/>
            </a:br>
            <a:r>
              <a:rPr lang="es-ES" dirty="0" err="1"/>
              <a:t>TITLE</a:t>
            </a:r>
            <a:endParaRPr lang="es-AR" dirty="0"/>
          </a:p>
        </p:txBody>
      </p:sp>
      <p:sp>
        <p:nvSpPr>
          <p:cNvPr id="3" name="Subtítulo 2"/>
          <p:cNvSpPr>
            <a:spLocks noGrp="1"/>
          </p:cNvSpPr>
          <p:nvPr>
            <p:ph type="subTitle" idx="1" hasCustomPrompt="1"/>
          </p:nvPr>
        </p:nvSpPr>
        <p:spPr>
          <a:xfrm>
            <a:off x="2381250" y="3795205"/>
            <a:ext cx="7429500" cy="1300670"/>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Name</a:t>
            </a:r>
            <a:r>
              <a:rPr lang="es-ES" dirty="0"/>
              <a:t> </a:t>
            </a:r>
            <a:r>
              <a:rPr lang="es-ES" dirty="0" err="1"/>
              <a:t>Surname</a:t>
            </a:r>
            <a:endParaRPr lang="es-ES" dirty="0"/>
          </a:p>
          <a:p>
            <a:r>
              <a:rPr lang="es-ES" dirty="0"/>
              <a:t>2021</a:t>
            </a:r>
          </a:p>
        </p:txBody>
      </p:sp>
      <p:pic>
        <p:nvPicPr>
          <p:cNvPr id="4" name="Imagen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86213" y="6108874"/>
            <a:ext cx="1617986" cy="238518"/>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013325" y="6405879"/>
            <a:ext cx="2152651" cy="142543"/>
          </a:xfrm>
          <a:prstGeom prst="rect">
            <a:avLst/>
          </a:prstGeom>
        </p:spPr>
      </p:pic>
      <p:pic>
        <p:nvPicPr>
          <p:cNvPr id="6" name="Imagen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00700" y="63755"/>
            <a:ext cx="990600" cy="990600"/>
          </a:xfrm>
          <a:prstGeom prst="rect">
            <a:avLst/>
          </a:prstGeom>
        </p:spPr>
      </p:pic>
    </p:spTree>
    <p:extLst>
      <p:ext uri="{BB962C8B-B14F-4D97-AF65-F5344CB8AC3E}">
        <p14:creationId xmlns:p14="http://schemas.microsoft.com/office/powerpoint/2010/main" val="3965090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09725" y="1665288"/>
            <a:ext cx="7070450" cy="2792412"/>
          </a:xfrm>
        </p:spPr>
        <p:txBody>
          <a:bodyPr anchor="t"/>
          <a:lstStyle>
            <a:lvl1pPr>
              <a:defRPr sz="6000">
                <a:solidFill>
                  <a:schemeClr val="bg2"/>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635454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959369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6"/>
            <a:ext cx="10515600" cy="601662"/>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396820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2"/>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26659559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3" name="Marcador de posición de imagen 2"/>
          <p:cNvSpPr>
            <a:spLocks noGrp="1"/>
          </p:cNvSpPr>
          <p:nvPr>
            <p:ph type="pic" idx="1"/>
          </p:nvPr>
        </p:nvSpPr>
        <p:spPr>
          <a:xfrm>
            <a:off x="5183188" y="836613"/>
            <a:ext cx="6172200" cy="51133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10860754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5114925" cy="4284661"/>
          </a:xfrm>
        </p:spPr>
        <p:txBody>
          <a:bodyPr/>
          <a:lstStyle>
            <a:lvl1pPr marL="0" indent="0">
              <a:buNone/>
              <a:defRPr/>
            </a:lvl1pPr>
          </a:lstStyle>
          <a:p>
            <a:endParaRPr lang="es-AR"/>
          </a:p>
        </p:txBody>
      </p:sp>
      <p:sp>
        <p:nvSpPr>
          <p:cNvPr id="4" name="Marcador de posición de imagen 4"/>
          <p:cNvSpPr>
            <a:spLocks noGrp="1"/>
          </p:cNvSpPr>
          <p:nvPr>
            <p:ph type="pic" sz="quarter" idx="11"/>
          </p:nvPr>
        </p:nvSpPr>
        <p:spPr>
          <a:xfrm>
            <a:off x="6238875" y="1665288"/>
            <a:ext cx="5114925" cy="4284661"/>
          </a:xfrm>
        </p:spPr>
        <p:txBody>
          <a:bodyPr/>
          <a:lstStyle>
            <a:lvl1pPr marL="0" indent="0">
              <a:buNone/>
              <a:defRPr/>
            </a:lvl1pPr>
          </a:lstStyle>
          <a:p>
            <a:endParaRPr lang="es-AR"/>
          </a:p>
        </p:txBody>
      </p:sp>
    </p:spTree>
    <p:extLst>
      <p:ext uri="{BB962C8B-B14F-4D97-AF65-F5344CB8AC3E}">
        <p14:creationId xmlns:p14="http://schemas.microsoft.com/office/powerpoint/2010/main" val="4002476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10515600" cy="4284661"/>
          </a:xfrm>
        </p:spPr>
        <p:txBody>
          <a:bodyPr/>
          <a:lstStyle>
            <a:lvl1pPr marL="0" indent="0">
              <a:buNone/>
              <a:defRPr/>
            </a:lvl1pPr>
          </a:lstStyle>
          <a:p>
            <a:endParaRPr lang="es-AR"/>
          </a:p>
        </p:txBody>
      </p:sp>
    </p:spTree>
    <p:extLst>
      <p:ext uri="{BB962C8B-B14F-4D97-AF65-F5344CB8AC3E}">
        <p14:creationId xmlns:p14="http://schemas.microsoft.com/office/powerpoint/2010/main" val="3916587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6456733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18265645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graphicFrame>
        <p:nvGraphicFramePr>
          <p:cNvPr id="6" name="Gráfico 5"/>
          <p:cNvGraphicFramePr/>
          <p:nvPr userDrawn="1">
            <p:extLst>
              <p:ext uri="{D42A27DB-BD31-4B8C-83A1-F6EECF244321}">
                <p14:modId xmlns:p14="http://schemas.microsoft.com/office/powerpoint/2010/main" val="566697500"/>
              </p:ext>
            </p:extLst>
          </p:nvPr>
        </p:nvGraphicFramePr>
        <p:xfrm>
          <a:off x="838200" y="1665288"/>
          <a:ext cx="10515600" cy="4284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10512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17739236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1150" y="2324100"/>
            <a:ext cx="1409700" cy="1409700"/>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02350" y="3764280"/>
            <a:ext cx="1987300" cy="262129"/>
          </a:xfrm>
          <a:prstGeom prst="rect">
            <a:avLst/>
          </a:prstGeom>
        </p:spPr>
      </p:pic>
    </p:spTree>
    <p:extLst>
      <p:ext uri="{BB962C8B-B14F-4D97-AF65-F5344CB8AC3E}">
        <p14:creationId xmlns:p14="http://schemas.microsoft.com/office/powerpoint/2010/main" val="36857649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9" name="Rectángulo 8"/>
          <p:cNvSpPr/>
          <p:nvPr userDrawn="1"/>
        </p:nvSpPr>
        <p:spPr>
          <a:xfrm>
            <a:off x="838200" y="1122363"/>
            <a:ext cx="10514013" cy="45553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Título 1"/>
          <p:cNvSpPr>
            <a:spLocks noGrp="1"/>
          </p:cNvSpPr>
          <p:nvPr>
            <p:ph type="ctrTitle" hasCustomPrompt="1"/>
          </p:nvPr>
        </p:nvSpPr>
        <p:spPr>
          <a:xfrm>
            <a:off x="2381250" y="1315530"/>
            <a:ext cx="7429500" cy="2387600"/>
          </a:xfrm>
        </p:spPr>
        <p:txBody>
          <a:bodyPr anchor="b">
            <a:normAutofit/>
          </a:bodyPr>
          <a:lstStyle>
            <a:lvl1pPr algn="ctr">
              <a:defRPr sz="3500" b="1">
                <a:solidFill>
                  <a:schemeClr val="bg2"/>
                </a:solidFill>
              </a:defRPr>
            </a:lvl1pPr>
          </a:lstStyle>
          <a:p>
            <a:r>
              <a:rPr lang="es-ES" dirty="0"/>
              <a:t>TITLE</a:t>
            </a:r>
            <a:br>
              <a:rPr lang="es-ES" dirty="0"/>
            </a:br>
            <a:r>
              <a:rPr lang="es-ES" dirty="0" err="1"/>
              <a:t>TITLE</a:t>
            </a:r>
            <a:endParaRPr lang="es-AR" dirty="0"/>
          </a:p>
        </p:txBody>
      </p:sp>
      <p:sp>
        <p:nvSpPr>
          <p:cNvPr id="3" name="Subtítulo 2"/>
          <p:cNvSpPr>
            <a:spLocks noGrp="1"/>
          </p:cNvSpPr>
          <p:nvPr>
            <p:ph type="subTitle" idx="1" hasCustomPrompt="1"/>
          </p:nvPr>
        </p:nvSpPr>
        <p:spPr>
          <a:xfrm>
            <a:off x="2381250" y="3795205"/>
            <a:ext cx="7429500" cy="1300670"/>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Name</a:t>
            </a:r>
            <a:r>
              <a:rPr lang="es-ES" dirty="0"/>
              <a:t> </a:t>
            </a:r>
            <a:r>
              <a:rPr lang="es-ES" dirty="0" err="1"/>
              <a:t>Surname</a:t>
            </a:r>
            <a:endParaRPr lang="es-ES" dirty="0"/>
          </a:p>
          <a:p>
            <a:r>
              <a:rPr lang="es-ES" dirty="0"/>
              <a:t>2021</a:t>
            </a:r>
          </a:p>
        </p:txBody>
      </p:sp>
      <p:pic>
        <p:nvPicPr>
          <p:cNvPr id="4" name="Imagen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86213" y="6108874"/>
            <a:ext cx="1617986" cy="238518"/>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013328" y="6405879"/>
            <a:ext cx="2152645" cy="142543"/>
          </a:xfrm>
          <a:prstGeom prst="rect">
            <a:avLst/>
          </a:prstGeom>
        </p:spPr>
      </p:pic>
      <p:pic>
        <p:nvPicPr>
          <p:cNvPr id="6" name="Imagen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00700" y="63755"/>
            <a:ext cx="990600" cy="990600"/>
          </a:xfrm>
          <a:prstGeom prst="rect">
            <a:avLst/>
          </a:prstGeom>
        </p:spPr>
      </p:pic>
    </p:spTree>
    <p:extLst>
      <p:ext uri="{BB962C8B-B14F-4D97-AF65-F5344CB8AC3E}">
        <p14:creationId xmlns:p14="http://schemas.microsoft.com/office/powerpoint/2010/main" val="40177880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09725" y="1665288"/>
            <a:ext cx="7070450" cy="2792412"/>
          </a:xfrm>
        </p:spPr>
        <p:txBody>
          <a:bodyPr anchor="t"/>
          <a:lstStyle>
            <a:lvl1pPr>
              <a:defRPr sz="6000">
                <a:solidFill>
                  <a:schemeClr val="bg2"/>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277859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6"/>
            <a:ext cx="10515600" cy="601662"/>
          </a:xfrm>
        </p:spPr>
        <p:txBody>
          <a:bodyPr/>
          <a:lstStyle>
            <a:lvl1pPr>
              <a:defRPr>
                <a:solidFill>
                  <a:schemeClr val="tx2"/>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19982825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24355552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6"/>
            <a:ext cx="10515600" cy="601662"/>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32116202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3" name="Marcador de posición de imagen 2"/>
          <p:cNvSpPr>
            <a:spLocks noGrp="1"/>
          </p:cNvSpPr>
          <p:nvPr>
            <p:ph type="pic" idx="1"/>
          </p:nvPr>
        </p:nvSpPr>
        <p:spPr>
          <a:xfrm>
            <a:off x="5183188" y="836613"/>
            <a:ext cx="6172200" cy="51133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24915228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5114925" cy="4284661"/>
          </a:xfrm>
        </p:spPr>
        <p:txBody>
          <a:bodyPr/>
          <a:lstStyle>
            <a:lvl1pPr marL="0" indent="0">
              <a:buNone/>
              <a:defRPr/>
            </a:lvl1pPr>
          </a:lstStyle>
          <a:p>
            <a:endParaRPr lang="es-AR"/>
          </a:p>
        </p:txBody>
      </p:sp>
      <p:sp>
        <p:nvSpPr>
          <p:cNvPr id="4" name="Marcador de posición de imagen 4"/>
          <p:cNvSpPr>
            <a:spLocks noGrp="1"/>
          </p:cNvSpPr>
          <p:nvPr>
            <p:ph type="pic" sz="quarter" idx="11"/>
          </p:nvPr>
        </p:nvSpPr>
        <p:spPr>
          <a:xfrm>
            <a:off x="6238875" y="1665288"/>
            <a:ext cx="5114925" cy="4284661"/>
          </a:xfrm>
        </p:spPr>
        <p:txBody>
          <a:bodyPr/>
          <a:lstStyle>
            <a:lvl1pPr marL="0" indent="0">
              <a:buNone/>
              <a:defRPr/>
            </a:lvl1pPr>
          </a:lstStyle>
          <a:p>
            <a:endParaRPr lang="es-AR"/>
          </a:p>
        </p:txBody>
      </p:sp>
    </p:spTree>
    <p:extLst>
      <p:ext uri="{BB962C8B-B14F-4D97-AF65-F5344CB8AC3E}">
        <p14:creationId xmlns:p14="http://schemas.microsoft.com/office/powerpoint/2010/main" val="3703422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10515600" cy="4284661"/>
          </a:xfrm>
        </p:spPr>
        <p:txBody>
          <a:bodyPr/>
          <a:lstStyle>
            <a:lvl1pPr marL="0" indent="0">
              <a:buNone/>
              <a:defRPr/>
            </a:lvl1pPr>
          </a:lstStyle>
          <a:p>
            <a:endParaRPr lang="es-AR"/>
          </a:p>
        </p:txBody>
      </p:sp>
    </p:spTree>
    <p:extLst>
      <p:ext uri="{BB962C8B-B14F-4D97-AF65-F5344CB8AC3E}">
        <p14:creationId xmlns:p14="http://schemas.microsoft.com/office/powerpoint/2010/main" val="28919564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8135055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5578238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graphicFrame>
        <p:nvGraphicFramePr>
          <p:cNvPr id="6" name="Gráfico 5"/>
          <p:cNvGraphicFramePr/>
          <p:nvPr userDrawn="1">
            <p:extLst>
              <p:ext uri="{D42A27DB-BD31-4B8C-83A1-F6EECF244321}">
                <p14:modId xmlns:p14="http://schemas.microsoft.com/office/powerpoint/2010/main" val="1657184994"/>
              </p:ext>
            </p:extLst>
          </p:nvPr>
        </p:nvGraphicFramePr>
        <p:xfrm>
          <a:off x="838200" y="1665288"/>
          <a:ext cx="10515600" cy="4284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23735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5749234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1150" y="2324100"/>
            <a:ext cx="1409700" cy="1409700"/>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02350" y="3764280"/>
            <a:ext cx="1987300" cy="262129"/>
          </a:xfrm>
          <a:prstGeom prst="rect">
            <a:avLst/>
          </a:prstGeom>
        </p:spPr>
      </p:pic>
    </p:spTree>
    <p:extLst>
      <p:ext uri="{BB962C8B-B14F-4D97-AF65-F5344CB8AC3E}">
        <p14:creationId xmlns:p14="http://schemas.microsoft.com/office/powerpoint/2010/main" val="224399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3" name="Marcador de posición de imagen 2"/>
          <p:cNvSpPr>
            <a:spLocks noGrp="1"/>
          </p:cNvSpPr>
          <p:nvPr>
            <p:ph type="pic" idx="1"/>
          </p:nvPr>
        </p:nvSpPr>
        <p:spPr>
          <a:xfrm>
            <a:off x="5183188" y="836613"/>
            <a:ext cx="6172200" cy="51133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18098241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9" name="Rectángulo 8"/>
          <p:cNvSpPr/>
          <p:nvPr userDrawn="1"/>
        </p:nvSpPr>
        <p:spPr>
          <a:xfrm>
            <a:off x="838200" y="1122363"/>
            <a:ext cx="10514013" cy="45553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Título 1"/>
          <p:cNvSpPr>
            <a:spLocks noGrp="1"/>
          </p:cNvSpPr>
          <p:nvPr>
            <p:ph type="ctrTitle" hasCustomPrompt="1"/>
          </p:nvPr>
        </p:nvSpPr>
        <p:spPr>
          <a:xfrm>
            <a:off x="2381250" y="1315530"/>
            <a:ext cx="7429500" cy="2387600"/>
          </a:xfrm>
        </p:spPr>
        <p:txBody>
          <a:bodyPr anchor="b">
            <a:normAutofit/>
          </a:bodyPr>
          <a:lstStyle>
            <a:lvl1pPr algn="ctr">
              <a:defRPr sz="3500" b="1">
                <a:solidFill>
                  <a:schemeClr val="tx1">
                    <a:lumMod val="90000"/>
                    <a:lumOff val="10000"/>
                  </a:schemeClr>
                </a:solidFill>
              </a:defRPr>
            </a:lvl1pPr>
          </a:lstStyle>
          <a:p>
            <a:r>
              <a:rPr lang="es-ES" dirty="0"/>
              <a:t>TITLE</a:t>
            </a:r>
            <a:br>
              <a:rPr lang="es-ES" dirty="0"/>
            </a:br>
            <a:r>
              <a:rPr lang="es-ES" dirty="0" err="1"/>
              <a:t>TITLE</a:t>
            </a:r>
            <a:endParaRPr lang="es-AR" dirty="0"/>
          </a:p>
        </p:txBody>
      </p:sp>
      <p:sp>
        <p:nvSpPr>
          <p:cNvPr id="3" name="Subtítulo 2"/>
          <p:cNvSpPr>
            <a:spLocks noGrp="1"/>
          </p:cNvSpPr>
          <p:nvPr>
            <p:ph type="subTitle" idx="1" hasCustomPrompt="1"/>
          </p:nvPr>
        </p:nvSpPr>
        <p:spPr>
          <a:xfrm>
            <a:off x="2381250" y="3795205"/>
            <a:ext cx="7429500" cy="1300670"/>
          </a:xfrm>
        </p:spPr>
        <p:txBody>
          <a:bodyPr>
            <a:normAutofit/>
          </a:bodyPr>
          <a:lstStyle>
            <a:lvl1pPr marL="0" indent="0" algn="ctr">
              <a:buNone/>
              <a:defRPr sz="2000">
                <a:solidFill>
                  <a:schemeClr val="tx1">
                    <a:lumMod val="90000"/>
                    <a:lumOff val="1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Name</a:t>
            </a:r>
            <a:r>
              <a:rPr lang="es-ES" dirty="0"/>
              <a:t> </a:t>
            </a:r>
            <a:r>
              <a:rPr lang="es-ES" dirty="0" err="1"/>
              <a:t>Surname</a:t>
            </a:r>
            <a:endParaRPr lang="es-ES" dirty="0"/>
          </a:p>
          <a:p>
            <a:r>
              <a:rPr lang="es-ES" dirty="0"/>
              <a:t>2021</a:t>
            </a:r>
          </a:p>
        </p:txBody>
      </p:sp>
      <p:pic>
        <p:nvPicPr>
          <p:cNvPr id="4" name="Imagen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86213" y="6108874"/>
            <a:ext cx="1617986" cy="238518"/>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013328" y="6405879"/>
            <a:ext cx="2152645" cy="142542"/>
          </a:xfrm>
          <a:prstGeom prst="rect">
            <a:avLst/>
          </a:prstGeom>
        </p:spPr>
      </p:pic>
      <p:pic>
        <p:nvPicPr>
          <p:cNvPr id="6" name="Imagen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600700" y="63755"/>
            <a:ext cx="990600" cy="990600"/>
          </a:xfrm>
          <a:prstGeom prst="rect">
            <a:avLst/>
          </a:prstGeom>
        </p:spPr>
      </p:pic>
    </p:spTree>
    <p:extLst>
      <p:ext uri="{BB962C8B-B14F-4D97-AF65-F5344CB8AC3E}">
        <p14:creationId xmlns:p14="http://schemas.microsoft.com/office/powerpoint/2010/main" val="11597959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09725" y="1665288"/>
            <a:ext cx="7070450" cy="2792412"/>
          </a:xfrm>
        </p:spPr>
        <p:txBody>
          <a:bodyPr anchor="t"/>
          <a:lstStyle>
            <a:lvl1pPr>
              <a:defRPr sz="6000">
                <a:solidFill>
                  <a:schemeClr val="tx1">
                    <a:lumMod val="90000"/>
                    <a:lumOff val="10000"/>
                  </a:schemeClr>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2736932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s-ES" dirty="0"/>
              <a:t>Editar el estilo de texto del patrón</a:t>
            </a:r>
          </a:p>
        </p:txBody>
      </p:sp>
    </p:spTree>
    <p:extLst>
      <p:ext uri="{BB962C8B-B14F-4D97-AF65-F5344CB8AC3E}">
        <p14:creationId xmlns:p14="http://schemas.microsoft.com/office/powerpoint/2010/main" val="26662973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6"/>
            <a:ext cx="10515600" cy="601662"/>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3" name="Marcador de contenido 2"/>
          <p:cNvSpPr>
            <a:spLocks noGrp="1"/>
          </p:cNvSpPr>
          <p:nvPr>
            <p:ph idx="1"/>
          </p:nvPr>
        </p:nvSpPr>
        <p:spPr>
          <a:xfrm>
            <a:off x="838200" y="1665288"/>
            <a:ext cx="10515600" cy="4284661"/>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spTree>
    <p:extLst>
      <p:ext uri="{BB962C8B-B14F-4D97-AF65-F5344CB8AC3E}">
        <p14:creationId xmlns:p14="http://schemas.microsoft.com/office/powerpoint/2010/main" val="3663392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3" name="Marcador de posición de imagen 2"/>
          <p:cNvSpPr>
            <a:spLocks noGrp="1"/>
          </p:cNvSpPr>
          <p:nvPr>
            <p:ph type="pic" idx="1"/>
          </p:nvPr>
        </p:nvSpPr>
        <p:spPr>
          <a:xfrm>
            <a:off x="5183188" y="836613"/>
            <a:ext cx="6172200" cy="51133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450555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5114925" cy="4284661"/>
          </a:xfrm>
        </p:spPr>
        <p:txBody>
          <a:bodyPr/>
          <a:lstStyle>
            <a:lvl1pPr marL="0" indent="0">
              <a:buNone/>
              <a:defRPr/>
            </a:lvl1pPr>
          </a:lstStyle>
          <a:p>
            <a:endParaRPr lang="es-AR"/>
          </a:p>
        </p:txBody>
      </p:sp>
      <p:sp>
        <p:nvSpPr>
          <p:cNvPr id="4" name="Marcador de posición de imagen 4"/>
          <p:cNvSpPr>
            <a:spLocks noGrp="1"/>
          </p:cNvSpPr>
          <p:nvPr>
            <p:ph type="pic" sz="quarter" idx="11"/>
          </p:nvPr>
        </p:nvSpPr>
        <p:spPr>
          <a:xfrm>
            <a:off x="6238875" y="1665288"/>
            <a:ext cx="5114925" cy="4284661"/>
          </a:xfrm>
        </p:spPr>
        <p:txBody>
          <a:bodyPr/>
          <a:lstStyle>
            <a:lvl1pPr marL="0" indent="0">
              <a:buNone/>
              <a:defRPr/>
            </a:lvl1pPr>
          </a:lstStyle>
          <a:p>
            <a:endParaRPr lang="es-AR"/>
          </a:p>
        </p:txBody>
      </p:sp>
    </p:spTree>
    <p:extLst>
      <p:ext uri="{BB962C8B-B14F-4D97-AF65-F5344CB8AC3E}">
        <p14:creationId xmlns:p14="http://schemas.microsoft.com/office/powerpoint/2010/main" val="18830502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10515600" cy="4284661"/>
          </a:xfrm>
        </p:spPr>
        <p:txBody>
          <a:bodyPr/>
          <a:lstStyle>
            <a:lvl1pPr marL="0" indent="0">
              <a:buNone/>
              <a:defRPr/>
            </a:lvl1pPr>
          </a:lstStyle>
          <a:p>
            <a:endParaRPr lang="es-AR"/>
          </a:p>
        </p:txBody>
      </p:sp>
    </p:spTree>
    <p:extLst>
      <p:ext uri="{BB962C8B-B14F-4D97-AF65-F5344CB8AC3E}">
        <p14:creationId xmlns:p14="http://schemas.microsoft.com/office/powerpoint/2010/main" val="5331095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19811473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13156853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1">
                    <a:lumMod val="90000"/>
                    <a:lumOff val="10000"/>
                  </a:schemeClr>
                </a:solidFill>
              </a:defRPr>
            </a:lvl1pPr>
          </a:lstStyle>
          <a:p>
            <a:r>
              <a:rPr lang="es-ES" dirty="0"/>
              <a:t>Haga clic para modificar el estilo de título del patrón</a:t>
            </a:r>
            <a:endParaRPr lang="es-AR" dirty="0"/>
          </a:p>
        </p:txBody>
      </p:sp>
      <p:graphicFrame>
        <p:nvGraphicFramePr>
          <p:cNvPr id="6" name="Gráfico 5"/>
          <p:cNvGraphicFramePr/>
          <p:nvPr userDrawn="1">
            <p:extLst>
              <p:ext uri="{D42A27DB-BD31-4B8C-83A1-F6EECF244321}">
                <p14:modId xmlns:p14="http://schemas.microsoft.com/office/powerpoint/2010/main" val="2630455942"/>
              </p:ext>
            </p:extLst>
          </p:nvPr>
        </p:nvGraphicFramePr>
        <p:xfrm>
          <a:off x="838200" y="1665288"/>
          <a:ext cx="10515600" cy="4284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07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2"/>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5114925" cy="4284661"/>
          </a:xfrm>
        </p:spPr>
        <p:txBody>
          <a:bodyPr/>
          <a:lstStyle>
            <a:lvl1pPr marL="0" indent="0">
              <a:buNone/>
              <a:defRPr/>
            </a:lvl1pPr>
          </a:lstStyle>
          <a:p>
            <a:endParaRPr lang="es-AR"/>
          </a:p>
        </p:txBody>
      </p:sp>
      <p:sp>
        <p:nvSpPr>
          <p:cNvPr id="4" name="Marcador de posición de imagen 4"/>
          <p:cNvSpPr>
            <a:spLocks noGrp="1"/>
          </p:cNvSpPr>
          <p:nvPr>
            <p:ph type="pic" sz="quarter" idx="11"/>
          </p:nvPr>
        </p:nvSpPr>
        <p:spPr>
          <a:xfrm>
            <a:off x="6238875" y="1665288"/>
            <a:ext cx="5114925" cy="4284661"/>
          </a:xfrm>
        </p:spPr>
        <p:txBody>
          <a:bodyPr/>
          <a:lstStyle>
            <a:lvl1pPr marL="0" indent="0">
              <a:buNone/>
              <a:defRPr/>
            </a:lvl1pPr>
          </a:lstStyle>
          <a:p>
            <a:endParaRPr lang="es-AR"/>
          </a:p>
        </p:txBody>
      </p:sp>
    </p:spTree>
    <p:extLst>
      <p:ext uri="{BB962C8B-B14F-4D97-AF65-F5344CB8AC3E}">
        <p14:creationId xmlns:p14="http://schemas.microsoft.com/office/powerpoint/2010/main" val="8798697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21291440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91150" y="2324100"/>
            <a:ext cx="1409700" cy="1409700"/>
          </a:xfrm>
          <a:prstGeom prst="rect">
            <a:avLst/>
          </a:prstGeom>
        </p:spPr>
      </p:pic>
      <p:pic>
        <p:nvPicPr>
          <p:cNvPr id="5" name="Imagen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02350" y="3764280"/>
            <a:ext cx="1987300" cy="262129"/>
          </a:xfrm>
          <a:prstGeom prst="rect">
            <a:avLst/>
          </a:prstGeom>
        </p:spPr>
      </p:pic>
    </p:spTree>
    <p:extLst>
      <p:ext uri="{BB962C8B-B14F-4D97-AF65-F5344CB8AC3E}">
        <p14:creationId xmlns:p14="http://schemas.microsoft.com/office/powerpoint/2010/main" val="429343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2"/>
                </a:solidFill>
              </a:defRPr>
            </a:lvl1pPr>
          </a:lstStyle>
          <a:p>
            <a:r>
              <a:rPr lang="es-ES" dirty="0"/>
              <a:t>Haga clic para modificar el estilo de título del patrón</a:t>
            </a:r>
            <a:endParaRPr lang="es-AR" dirty="0"/>
          </a:p>
        </p:txBody>
      </p:sp>
      <p:sp>
        <p:nvSpPr>
          <p:cNvPr id="5" name="Marcador de posición de imagen 4"/>
          <p:cNvSpPr>
            <a:spLocks noGrp="1"/>
          </p:cNvSpPr>
          <p:nvPr>
            <p:ph type="pic" sz="quarter" idx="10"/>
          </p:nvPr>
        </p:nvSpPr>
        <p:spPr>
          <a:xfrm>
            <a:off x="838200" y="1665288"/>
            <a:ext cx="10515600" cy="4284661"/>
          </a:xfrm>
        </p:spPr>
        <p:txBody>
          <a:bodyPr/>
          <a:lstStyle>
            <a:lvl1pPr marL="0" indent="0">
              <a:buNone/>
              <a:defRPr/>
            </a:lvl1pPr>
          </a:lstStyle>
          <a:p>
            <a:endParaRPr lang="es-AR"/>
          </a:p>
        </p:txBody>
      </p:sp>
    </p:spTree>
    <p:extLst>
      <p:ext uri="{BB962C8B-B14F-4D97-AF65-F5344CB8AC3E}">
        <p14:creationId xmlns:p14="http://schemas.microsoft.com/office/powerpoint/2010/main" val="3774150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836612"/>
            <a:ext cx="3932237" cy="1220787"/>
          </a:xfrm>
        </p:spPr>
        <p:txBody>
          <a:bodyPr anchor="t"/>
          <a:lstStyle>
            <a:lvl1pPr>
              <a:defRPr sz="3200"/>
            </a:lvl1pPr>
          </a:lstStyle>
          <a:p>
            <a:r>
              <a:rPr lang="es-ES" dirty="0"/>
              <a:t>Haga clic para modificar el estilo de título del patrón</a:t>
            </a:r>
            <a:endParaRPr lang="es-AR" dirty="0"/>
          </a:p>
        </p:txBody>
      </p:sp>
      <p:sp>
        <p:nvSpPr>
          <p:cNvPr id="4" name="Marcador de texto 3"/>
          <p:cNvSpPr>
            <a:spLocks noGrp="1"/>
          </p:cNvSpPr>
          <p:nvPr>
            <p:ph type="body" sz="half" idx="2"/>
          </p:nvPr>
        </p:nvSpPr>
        <p:spPr>
          <a:xfrm>
            <a:off x="839788" y="2381249"/>
            <a:ext cx="3932237" cy="35687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Tree>
    <p:extLst>
      <p:ext uri="{BB962C8B-B14F-4D97-AF65-F5344CB8AC3E}">
        <p14:creationId xmlns:p14="http://schemas.microsoft.com/office/powerpoint/2010/main" val="386096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847725"/>
            <a:ext cx="10515600" cy="601663"/>
          </a:xfrm>
        </p:spPr>
        <p:txBody>
          <a:bodyPr/>
          <a:lstStyle>
            <a:lvl1pPr>
              <a:defRPr>
                <a:solidFill>
                  <a:schemeClr val="tx2"/>
                </a:solidFill>
              </a:defRPr>
            </a:lvl1pPr>
          </a:lstStyle>
          <a:p>
            <a:r>
              <a:rPr lang="es-ES" dirty="0"/>
              <a:t>Haga clic para modificar el estilo de título del patrón</a:t>
            </a:r>
            <a:endParaRPr lang="es-AR" dirty="0"/>
          </a:p>
        </p:txBody>
      </p:sp>
    </p:spTree>
    <p:extLst>
      <p:ext uri="{BB962C8B-B14F-4D97-AF65-F5344CB8AC3E}">
        <p14:creationId xmlns:p14="http://schemas.microsoft.com/office/powerpoint/2010/main" val="132610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0.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1.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1.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0.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image" Target="../media/image15.png"/><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839359"/>
            <a:ext cx="10515600" cy="602081"/>
          </a:xfrm>
          <a:prstGeom prst="rect">
            <a:avLst/>
          </a:prstGeom>
        </p:spPr>
        <p:txBody>
          <a:bodyPr vert="horz" lIns="91440" tIns="45720" rIns="91440" bIns="45720" rtlCol="0" anchor="t">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1657350"/>
            <a:ext cx="10515600" cy="4303703"/>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7" name="Conector recto 6"/>
          <p:cNvCxnSpPr/>
          <p:nvPr userDrawn="1"/>
        </p:nvCxnSpPr>
        <p:spPr>
          <a:xfrm>
            <a:off x="838200" y="6176963"/>
            <a:ext cx="105156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838200" y="6392874"/>
            <a:ext cx="1343025" cy="197984"/>
          </a:xfrm>
          <a:prstGeom prst="rect">
            <a:avLst/>
          </a:prstGeom>
        </p:spPr>
      </p:pic>
      <p:pic>
        <p:nvPicPr>
          <p:cNvPr id="5" name="Imagen 4"/>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9139863" y="6425042"/>
            <a:ext cx="2213932" cy="146766"/>
          </a:xfrm>
          <a:prstGeom prst="rect">
            <a:avLst/>
          </a:prstGeom>
        </p:spPr>
      </p:pic>
    </p:spTree>
    <p:extLst>
      <p:ext uri="{BB962C8B-B14F-4D97-AF65-F5344CB8AC3E}">
        <p14:creationId xmlns:p14="http://schemas.microsoft.com/office/powerpoint/2010/main" val="69789247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7" r:id="rId5"/>
    <p:sldLayoutId id="2147483663" r:id="rId6"/>
    <p:sldLayoutId id="2147483662" r:id="rId7"/>
    <p:sldLayoutId id="2147483666" r:id="rId8"/>
    <p:sldLayoutId id="2147483665" r:id="rId9"/>
    <p:sldLayoutId id="2147483667" r:id="rId10"/>
    <p:sldLayoutId id="2147483668" r:id="rId11"/>
    <p:sldLayoutId id="2147483658" r:id="rId12"/>
    <p:sldLayoutId id="2147483726" r:id="rId13"/>
  </p:sldLayoutIdLs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tx2"/>
        </a:buClr>
        <a:buFont typeface="Arial" panose="020B0604020202020204" pitchFamily="34" charset="0"/>
        <a:buChar char="•"/>
        <a:defRPr sz="2400" kern="1200">
          <a:solidFill>
            <a:schemeClr val="tx1">
              <a:lumMod val="90000"/>
              <a:lumOff val="10000"/>
            </a:schemeClr>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lumMod val="90000"/>
              <a:lumOff val="10000"/>
            </a:schemeClr>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lumMod val="90000"/>
              <a:lumOff val="10000"/>
            </a:schemeClr>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Wingdings" panose="05000000000000000000" pitchFamily="2" charset="2"/>
        <a:buChar char="§"/>
        <a:defRPr sz="1600" kern="1200">
          <a:solidFill>
            <a:schemeClr val="tx1">
              <a:lumMod val="90000"/>
              <a:lumOff val="10000"/>
            </a:schemeClr>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529" userDrawn="1">
          <p15:clr>
            <a:srgbClr val="F26B43"/>
          </p15:clr>
        </p15:guide>
        <p15:guide id="3" pos="7151" userDrawn="1">
          <p15:clr>
            <a:srgbClr val="F26B43"/>
          </p15:clr>
        </p15:guide>
        <p15:guide id="4" orient="horz" pos="3748" userDrawn="1">
          <p15:clr>
            <a:srgbClr val="F26B43"/>
          </p15:clr>
        </p15:guide>
        <p15:guide id="5" orient="horz" pos="1049" userDrawn="1">
          <p15:clr>
            <a:srgbClr val="F26B43"/>
          </p15:clr>
        </p15:guide>
        <p15:guide id="6" orient="horz" pos="91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839359"/>
            <a:ext cx="10515600" cy="602081"/>
          </a:xfrm>
          <a:prstGeom prst="rect">
            <a:avLst/>
          </a:prstGeom>
        </p:spPr>
        <p:txBody>
          <a:bodyPr vert="horz" lIns="91440" tIns="45720" rIns="91440" bIns="45720" rtlCol="0" anchor="t">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1657350"/>
            <a:ext cx="10515600" cy="4303703"/>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7" name="Conector recto 6"/>
          <p:cNvCxnSpPr/>
          <p:nvPr userDrawn="1"/>
        </p:nvCxnSpPr>
        <p:spPr>
          <a:xfrm>
            <a:off x="838200" y="6176963"/>
            <a:ext cx="10515600"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38200" y="6393894"/>
            <a:ext cx="1343025" cy="195943"/>
          </a:xfrm>
          <a:prstGeom prst="rect">
            <a:avLst/>
          </a:prstGeom>
        </p:spPr>
      </p:pic>
      <p:pic>
        <p:nvPicPr>
          <p:cNvPr id="5" name="Imagen 4"/>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139863" y="6425043"/>
            <a:ext cx="2213932" cy="146765"/>
          </a:xfrm>
          <a:prstGeom prst="rect">
            <a:avLst/>
          </a:prstGeom>
        </p:spPr>
      </p:pic>
    </p:spTree>
    <p:extLst>
      <p:ext uri="{BB962C8B-B14F-4D97-AF65-F5344CB8AC3E}">
        <p14:creationId xmlns:p14="http://schemas.microsoft.com/office/powerpoint/2010/main" val="427050119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32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tx1">
            <a:lumMod val="90000"/>
            <a:lumOff val="10000"/>
          </a:schemeClr>
        </a:buClr>
        <a:buFont typeface="Arial" panose="020B0604020202020204" pitchFamily="34" charset="0"/>
        <a:buChar char="•"/>
        <a:defRPr sz="24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20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8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529">
          <p15:clr>
            <a:srgbClr val="F26B43"/>
          </p15:clr>
        </p15:guide>
        <p15:guide id="3" pos="7151">
          <p15:clr>
            <a:srgbClr val="F26B43"/>
          </p15:clr>
        </p15:guide>
        <p15:guide id="4" orient="horz" pos="3748">
          <p15:clr>
            <a:srgbClr val="F26B43"/>
          </p15:clr>
        </p15:guide>
        <p15:guide id="5" orient="horz" pos="1049">
          <p15:clr>
            <a:srgbClr val="F26B43"/>
          </p15:clr>
        </p15:guide>
        <p15:guide id="6" orient="horz" pos="913">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839359"/>
            <a:ext cx="10515600" cy="602081"/>
          </a:xfrm>
          <a:prstGeom prst="rect">
            <a:avLst/>
          </a:prstGeom>
        </p:spPr>
        <p:txBody>
          <a:bodyPr vert="horz" lIns="91440" tIns="45720" rIns="91440" bIns="45720" rtlCol="0" anchor="t">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1657350"/>
            <a:ext cx="10515600" cy="4303703"/>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7" name="Conector recto 6"/>
          <p:cNvCxnSpPr/>
          <p:nvPr userDrawn="1"/>
        </p:nvCxnSpPr>
        <p:spPr>
          <a:xfrm>
            <a:off x="838200" y="6176963"/>
            <a:ext cx="10515600"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38200" y="6393894"/>
            <a:ext cx="1343025" cy="195943"/>
          </a:xfrm>
          <a:prstGeom prst="rect">
            <a:avLst/>
          </a:prstGeom>
        </p:spPr>
      </p:pic>
      <p:pic>
        <p:nvPicPr>
          <p:cNvPr id="5" name="Imagen 4"/>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139863" y="6425043"/>
            <a:ext cx="2213932" cy="146765"/>
          </a:xfrm>
          <a:prstGeom prst="rect">
            <a:avLst/>
          </a:prstGeom>
        </p:spPr>
      </p:pic>
    </p:spTree>
    <p:extLst>
      <p:ext uri="{BB962C8B-B14F-4D97-AF65-F5344CB8AC3E}">
        <p14:creationId xmlns:p14="http://schemas.microsoft.com/office/powerpoint/2010/main" val="53188818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32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tx1">
            <a:lumMod val="90000"/>
            <a:lumOff val="10000"/>
          </a:schemeClr>
        </a:buClr>
        <a:buFont typeface="Arial" panose="020B0604020202020204" pitchFamily="34" charset="0"/>
        <a:buChar char="•"/>
        <a:defRPr sz="24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20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8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529">
          <p15:clr>
            <a:srgbClr val="F26B43"/>
          </p15:clr>
        </p15:guide>
        <p15:guide id="3" pos="7151">
          <p15:clr>
            <a:srgbClr val="F26B43"/>
          </p15:clr>
        </p15:guide>
        <p15:guide id="4" orient="horz" pos="3748">
          <p15:clr>
            <a:srgbClr val="F26B43"/>
          </p15:clr>
        </p15:guide>
        <p15:guide id="5" orient="horz" pos="1049">
          <p15:clr>
            <a:srgbClr val="F26B43"/>
          </p15:clr>
        </p15:guide>
        <p15:guide id="6" orient="horz" pos="91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839359"/>
            <a:ext cx="10515600" cy="602081"/>
          </a:xfrm>
          <a:prstGeom prst="rect">
            <a:avLst/>
          </a:prstGeom>
        </p:spPr>
        <p:txBody>
          <a:bodyPr vert="horz" lIns="91440" tIns="45720" rIns="91440" bIns="45720" rtlCol="0" anchor="t">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1657350"/>
            <a:ext cx="10515600" cy="4303703"/>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7" name="Conector recto 6"/>
          <p:cNvCxnSpPr/>
          <p:nvPr userDrawn="1"/>
        </p:nvCxnSpPr>
        <p:spPr>
          <a:xfrm>
            <a:off x="838200" y="6176963"/>
            <a:ext cx="10515600"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38200" y="6393894"/>
            <a:ext cx="1343025" cy="195943"/>
          </a:xfrm>
          <a:prstGeom prst="rect">
            <a:avLst/>
          </a:prstGeom>
        </p:spPr>
      </p:pic>
      <p:pic>
        <p:nvPicPr>
          <p:cNvPr id="5" name="Imagen 4"/>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139863" y="6425043"/>
            <a:ext cx="2213932" cy="146765"/>
          </a:xfrm>
          <a:prstGeom prst="rect">
            <a:avLst/>
          </a:prstGeom>
        </p:spPr>
      </p:pic>
    </p:spTree>
    <p:extLst>
      <p:ext uri="{BB962C8B-B14F-4D97-AF65-F5344CB8AC3E}">
        <p14:creationId xmlns:p14="http://schemas.microsoft.com/office/powerpoint/2010/main" val="304742453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32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tx1">
            <a:lumMod val="90000"/>
            <a:lumOff val="10000"/>
          </a:schemeClr>
        </a:buClr>
        <a:buFont typeface="Arial" panose="020B0604020202020204" pitchFamily="34" charset="0"/>
        <a:buChar char="•"/>
        <a:defRPr sz="24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20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8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16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529">
          <p15:clr>
            <a:srgbClr val="F26B43"/>
          </p15:clr>
        </p15:guide>
        <p15:guide id="3" pos="7151">
          <p15:clr>
            <a:srgbClr val="F26B43"/>
          </p15:clr>
        </p15:guide>
        <p15:guide id="4" orient="horz" pos="3748">
          <p15:clr>
            <a:srgbClr val="F26B43"/>
          </p15:clr>
        </p15:guide>
        <p15:guide id="5" orient="horz" pos="1049">
          <p15:clr>
            <a:srgbClr val="F26B43"/>
          </p15:clr>
        </p15:guide>
        <p15:guide id="6" orient="horz" pos="913">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839359"/>
            <a:ext cx="10515600" cy="602081"/>
          </a:xfrm>
          <a:prstGeom prst="rect">
            <a:avLst/>
          </a:prstGeom>
        </p:spPr>
        <p:txBody>
          <a:bodyPr vert="horz" lIns="91440" tIns="45720" rIns="91440" bIns="45720" rtlCol="0" anchor="t">
            <a:normAutofit/>
          </a:bodyPr>
          <a:lstStyle/>
          <a:p>
            <a:r>
              <a:rPr lang="es-ES" dirty="0"/>
              <a:t>Haga clic para modificar el estilo de título del patrón</a:t>
            </a:r>
            <a:endParaRPr lang="es-AR" dirty="0"/>
          </a:p>
        </p:txBody>
      </p:sp>
      <p:sp>
        <p:nvSpPr>
          <p:cNvPr id="3" name="Marcador de texto 2"/>
          <p:cNvSpPr>
            <a:spLocks noGrp="1"/>
          </p:cNvSpPr>
          <p:nvPr>
            <p:ph type="body" idx="1"/>
          </p:nvPr>
        </p:nvSpPr>
        <p:spPr>
          <a:xfrm>
            <a:off x="838200" y="1657350"/>
            <a:ext cx="10515600" cy="4303703"/>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7" name="Conector recto 6"/>
          <p:cNvCxnSpPr/>
          <p:nvPr userDrawn="1"/>
        </p:nvCxnSpPr>
        <p:spPr>
          <a:xfrm>
            <a:off x="838200" y="6176963"/>
            <a:ext cx="10515600" cy="0"/>
          </a:xfrm>
          <a:prstGeom prst="line">
            <a:avLst/>
          </a:prstGeom>
          <a:ln w="15875">
            <a:solidFill>
              <a:schemeClr val="tx1">
                <a:lumMod val="90000"/>
                <a:lumOff val="10000"/>
              </a:schemeClr>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45123" y="6393894"/>
            <a:ext cx="1329178" cy="195943"/>
          </a:xfrm>
          <a:prstGeom prst="rect">
            <a:avLst/>
          </a:prstGeom>
        </p:spPr>
      </p:pic>
      <p:pic>
        <p:nvPicPr>
          <p:cNvPr id="5" name="Imagen 4"/>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139863" y="6425125"/>
            <a:ext cx="2213932" cy="146601"/>
          </a:xfrm>
          <a:prstGeom prst="rect">
            <a:avLst/>
          </a:prstGeom>
        </p:spPr>
      </p:pic>
    </p:spTree>
    <p:extLst>
      <p:ext uri="{BB962C8B-B14F-4D97-AF65-F5344CB8AC3E}">
        <p14:creationId xmlns:p14="http://schemas.microsoft.com/office/powerpoint/2010/main" val="62014802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32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lnSpc>
          <a:spcPct val="90000"/>
        </a:lnSpc>
        <a:spcBef>
          <a:spcPts val="1000"/>
        </a:spcBef>
        <a:buClr>
          <a:schemeClr val="tx1">
            <a:lumMod val="90000"/>
            <a:lumOff val="10000"/>
          </a:schemeClr>
        </a:buClr>
        <a:buFont typeface="Arial" panose="020B0604020202020204" pitchFamily="34" charset="0"/>
        <a:buChar char="•"/>
        <a:defRPr sz="2400" kern="1200">
          <a:solidFill>
            <a:schemeClr val="tx1">
              <a:lumMod val="90000"/>
              <a:lumOff val="10000"/>
            </a:schemeClr>
          </a:solidFill>
          <a:latin typeface="+mn-lt"/>
          <a:ea typeface="+mn-ea"/>
          <a:cs typeface="+mn-cs"/>
        </a:defRPr>
      </a:lvl1pPr>
      <a:lvl2pPr marL="6858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2000" kern="1200">
          <a:solidFill>
            <a:schemeClr val="tx1">
              <a:lumMod val="90000"/>
              <a:lumOff val="10000"/>
            </a:schemeClr>
          </a:solidFill>
          <a:latin typeface="+mn-lt"/>
          <a:ea typeface="+mn-ea"/>
          <a:cs typeface="+mn-cs"/>
        </a:defRPr>
      </a:lvl2pPr>
      <a:lvl3pPr marL="11430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800" kern="1200">
          <a:solidFill>
            <a:schemeClr val="tx1">
              <a:lumMod val="90000"/>
              <a:lumOff val="10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lumMod val="90000"/>
            <a:lumOff val="10000"/>
          </a:schemeClr>
        </a:buClr>
        <a:buFont typeface="Wingdings" panose="05000000000000000000" pitchFamily="2" charset="2"/>
        <a:buChar char="§"/>
        <a:defRPr sz="1600" kern="1200">
          <a:solidFill>
            <a:schemeClr val="tx1">
              <a:lumMod val="90000"/>
              <a:lumOff val="10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lumMod val="90000"/>
            <a:lumOff val="10000"/>
          </a:schemeClr>
        </a:buClr>
        <a:buFont typeface="Arial" panose="020B0604020202020204" pitchFamily="34" charset="0"/>
        <a:buChar char="•"/>
        <a:defRPr sz="1600" kern="1200">
          <a:solidFill>
            <a:schemeClr val="tx1">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529">
          <p15:clr>
            <a:srgbClr val="F26B43"/>
          </p15:clr>
        </p15:guide>
        <p15:guide id="3" pos="7151">
          <p15:clr>
            <a:srgbClr val="F26B43"/>
          </p15:clr>
        </p15:guide>
        <p15:guide id="4" orient="horz" pos="3748">
          <p15:clr>
            <a:srgbClr val="F26B43"/>
          </p15:clr>
        </p15:guide>
        <p15:guide id="5" orient="horz" pos="1049">
          <p15:clr>
            <a:srgbClr val="F26B43"/>
          </p15:clr>
        </p15:guide>
        <p15:guide id="6"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onthinktanks.org/series/communication-as-an-orchestra/"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hyperlink" Target="https://creativecommons.org/licenses/by-nc-nd/3.0/" TargetMode="External"/><Relationship Id="rId4" Type="http://schemas.openxmlformats.org/officeDocument/2006/relationships/hyperlink" Target="http://beccasheppard.wordpress.com/2010/07/01/chunkin-donut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onthinktanks.org/series/communication-as-an-orchestra/"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err="1"/>
              <a:t>Strategic</a:t>
            </a:r>
            <a:r>
              <a:rPr lang="es-AR" dirty="0"/>
              <a:t> </a:t>
            </a:r>
            <a:r>
              <a:rPr lang="es-AR" dirty="0" err="1"/>
              <a:t>planning</a:t>
            </a:r>
            <a:endParaRPr lang="es-AR" strike="sngStrike" dirty="0"/>
          </a:p>
        </p:txBody>
      </p:sp>
      <p:sp>
        <p:nvSpPr>
          <p:cNvPr id="3" name="Subtítulo 2"/>
          <p:cNvSpPr>
            <a:spLocks noGrp="1"/>
          </p:cNvSpPr>
          <p:nvPr>
            <p:ph type="subTitle" idx="1"/>
          </p:nvPr>
        </p:nvSpPr>
        <p:spPr/>
        <p:txBody>
          <a:bodyPr/>
          <a:lstStyle/>
          <a:p>
            <a:r>
              <a:rPr lang="es-AR" dirty="0"/>
              <a:t>Enrique Mendizabal</a:t>
            </a:r>
          </a:p>
          <a:p>
            <a:r>
              <a:rPr lang="es-AR" dirty="0"/>
              <a:t>2022</a:t>
            </a:r>
          </a:p>
        </p:txBody>
      </p:sp>
    </p:spTree>
    <p:extLst>
      <p:ext uri="{BB962C8B-B14F-4D97-AF65-F5344CB8AC3E}">
        <p14:creationId xmlns:p14="http://schemas.microsoft.com/office/powerpoint/2010/main" val="143594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8"/>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57" name="Google Shape;257;p18"/>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2400"/>
              <a:buFont typeface="Arial"/>
              <a:buChar char="•"/>
            </a:pPr>
            <a:r>
              <a:rPr lang="en-GB" sz="2400"/>
              <a:t>Learn how to work in and with coalition – be prepared to share attribution</a:t>
            </a:r>
            <a:endParaRPr/>
          </a:p>
          <a:p>
            <a:pPr marL="342900" lvl="0" indent="-342900" algn="l" rtl="0">
              <a:lnSpc>
                <a:spcPct val="90000"/>
              </a:lnSpc>
              <a:spcBef>
                <a:spcPts val="1400"/>
              </a:spcBef>
              <a:spcAft>
                <a:spcPts val="0"/>
              </a:spcAft>
              <a:buSzPts val="2400"/>
              <a:buFont typeface="Arial"/>
              <a:buChar char="•"/>
            </a:pPr>
            <a:r>
              <a:rPr lang="en-GB" sz="2400"/>
              <a:t>Co-develop knowledge </a:t>
            </a:r>
            <a:endParaRPr/>
          </a:p>
          <a:p>
            <a:pPr marL="342900" lvl="0" indent="-342900" algn="l" rtl="0">
              <a:lnSpc>
                <a:spcPct val="90000"/>
              </a:lnSpc>
              <a:spcBef>
                <a:spcPts val="1400"/>
              </a:spcBef>
              <a:spcAft>
                <a:spcPts val="0"/>
              </a:spcAft>
              <a:buSzPts val="2400"/>
              <a:buFont typeface="Arial"/>
              <a:buChar char="•"/>
            </a:pPr>
            <a:r>
              <a:rPr lang="en-GB" sz="2400"/>
              <a:t>Focus on nurturing spaces for debate </a:t>
            </a:r>
            <a:endParaRPr/>
          </a:p>
          <a:p>
            <a:pPr marL="342900" lvl="0" indent="-342900" algn="l" rtl="0">
              <a:lnSpc>
                <a:spcPct val="90000"/>
              </a:lnSpc>
              <a:spcBef>
                <a:spcPts val="1400"/>
              </a:spcBef>
              <a:spcAft>
                <a:spcPts val="0"/>
              </a:spcAft>
              <a:buSzPts val="2400"/>
              <a:buFont typeface="Arial"/>
              <a:buChar char="•"/>
            </a:pPr>
            <a:r>
              <a:rPr lang="en-GB" sz="2400"/>
              <a:t>Focus on building consensus within coalitions</a:t>
            </a:r>
            <a:endParaRPr/>
          </a:p>
          <a:p>
            <a:pPr marL="342900" lvl="0" indent="-342900" algn="l" rtl="0">
              <a:lnSpc>
                <a:spcPct val="90000"/>
              </a:lnSpc>
              <a:spcBef>
                <a:spcPts val="1400"/>
              </a:spcBef>
              <a:spcAft>
                <a:spcPts val="0"/>
              </a:spcAft>
              <a:buSzPts val="2400"/>
              <a:buFont typeface="Arial"/>
              <a:buChar char="•"/>
            </a:pPr>
            <a:r>
              <a:rPr lang="en-GB" sz="2400"/>
              <a:t>Champion and support individuals with the power o mobilise others</a:t>
            </a:r>
            <a:endParaRPr/>
          </a:p>
          <a:p>
            <a:pPr marL="0" lvl="0" indent="0" algn="l" rtl="0">
              <a:lnSpc>
                <a:spcPct val="90000"/>
              </a:lnSpc>
              <a:spcBef>
                <a:spcPts val="1400"/>
              </a:spcBef>
              <a:spcAft>
                <a:spcPts val="0"/>
              </a:spcAft>
              <a:buSzPts val="2400"/>
              <a:buFont typeface="Georgia"/>
              <a:buNone/>
            </a:pPr>
            <a:endParaRPr sz="2400"/>
          </a:p>
          <a:p>
            <a:pPr marL="0" lvl="0" indent="0" algn="l" rtl="0">
              <a:lnSpc>
                <a:spcPct val="90000"/>
              </a:lnSpc>
              <a:spcBef>
                <a:spcPts val="1400"/>
              </a:spcBef>
              <a:spcAft>
                <a:spcPts val="0"/>
              </a:spcAft>
              <a:buSzPts val="2400"/>
              <a:buFont typeface="Georgia"/>
              <a:buNone/>
            </a:pPr>
            <a:endParaRPr sz="2400"/>
          </a:p>
          <a:p>
            <a:pPr marL="0" lvl="0" indent="0" algn="l" rtl="0">
              <a:lnSpc>
                <a:spcPct val="90000"/>
              </a:lnSpc>
              <a:spcBef>
                <a:spcPts val="1400"/>
              </a:spcBef>
              <a:spcAft>
                <a:spcPts val="0"/>
              </a:spcAft>
              <a:buSzPts val="2400"/>
              <a:buFont typeface="Georgia"/>
              <a:buNone/>
            </a:pPr>
            <a:endParaRPr sz="2400"/>
          </a:p>
        </p:txBody>
      </p:sp>
      <p:sp>
        <p:nvSpPr>
          <p:cNvPr id="258" name="Google Shape;258;p18"/>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Coalition theory – what can think tanks do?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9"/>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indent="0">
              <a:spcBef>
                <a:spcPts val="0"/>
              </a:spcBef>
            </a:pPr>
            <a:r>
              <a:rPr lang="en-GB" dirty="0"/>
              <a:t>Global theories</a:t>
            </a:r>
          </a:p>
          <a:p>
            <a:pPr marL="0" lvl="0" indent="0" algn="ctr" rtl="0">
              <a:lnSpc>
                <a:spcPct val="90000"/>
              </a:lnSpc>
              <a:spcBef>
                <a:spcPts val="0"/>
              </a:spcBef>
              <a:spcAft>
                <a:spcPts val="0"/>
              </a:spcAft>
              <a:buSzPts val="2400"/>
              <a:buFont typeface="Georgia"/>
              <a:buNone/>
            </a:pPr>
            <a:endParaRPr dirty="0"/>
          </a:p>
        </p:txBody>
      </p:sp>
      <p:sp>
        <p:nvSpPr>
          <p:cNvPr id="264" name="Google Shape;264;p19"/>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Font typeface="Georgia"/>
              <a:buNone/>
            </a:pPr>
            <a:r>
              <a:rPr lang="en-GB" sz="2400"/>
              <a:t>The power to bring about change is held by a few. Change happens when</a:t>
            </a:r>
            <a:r>
              <a:rPr lang="en-GB" sz="2400" b="1"/>
              <a:t> it is in their interest</a:t>
            </a:r>
            <a:r>
              <a:rPr lang="en-GB" sz="2400"/>
              <a:t> to promote or allow it.</a:t>
            </a:r>
            <a:endParaRPr/>
          </a:p>
          <a:p>
            <a:pPr marL="0" lvl="0" indent="0" algn="l" rtl="0">
              <a:lnSpc>
                <a:spcPct val="90000"/>
              </a:lnSpc>
              <a:spcBef>
                <a:spcPts val="1400"/>
              </a:spcBef>
              <a:spcAft>
                <a:spcPts val="0"/>
              </a:spcAft>
              <a:buSzPts val="2400"/>
              <a:buFont typeface="Georgia"/>
              <a:buNone/>
            </a:pPr>
            <a:r>
              <a:rPr lang="en-GB" sz="2400"/>
              <a:t>Think tanks belong to the elite – and are used by the elite (could be: State, private sector, individuals, etc.)</a:t>
            </a:r>
            <a:endParaRPr/>
          </a:p>
          <a:p>
            <a:pPr marL="0" lvl="0" indent="0" algn="l" rtl="0">
              <a:lnSpc>
                <a:spcPct val="90000"/>
              </a:lnSpc>
              <a:spcBef>
                <a:spcPts val="1400"/>
              </a:spcBef>
              <a:spcAft>
                <a:spcPts val="0"/>
              </a:spcAft>
              <a:buSzPts val="2400"/>
              <a:buFont typeface="Georgia"/>
              <a:buNone/>
            </a:pPr>
            <a:r>
              <a:rPr lang="en-GB" sz="2400"/>
              <a:t>But, from Gaventa: power is often invisible or hidden</a:t>
            </a:r>
            <a:endParaRPr/>
          </a:p>
        </p:txBody>
      </p:sp>
      <p:sp>
        <p:nvSpPr>
          <p:cNvPr id="265" name="Google Shape;265;p19"/>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Power politics theory</a:t>
            </a:r>
            <a:endParaRPr/>
          </a:p>
          <a:p>
            <a:pPr marL="0" lvl="0" indent="0" algn="l" rtl="0">
              <a:lnSpc>
                <a:spcPct val="90000"/>
              </a:lnSpc>
              <a:spcBef>
                <a:spcPts val="1400"/>
              </a:spcBef>
              <a:spcAft>
                <a:spcPts val="0"/>
              </a:spcAft>
              <a:buSzPts val="2200"/>
              <a:buFont typeface="Georgia"/>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20"/>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a:p>
            <a:pPr marL="0" lvl="0" indent="0" algn="ctr" rtl="0">
              <a:lnSpc>
                <a:spcPct val="90000"/>
              </a:lnSpc>
              <a:spcBef>
                <a:spcPts val="1400"/>
              </a:spcBef>
              <a:spcAft>
                <a:spcPts val="0"/>
              </a:spcAft>
              <a:buSzPts val="2400"/>
              <a:buFont typeface="Georgia"/>
              <a:buNone/>
            </a:pPr>
            <a:endParaRPr dirty="0"/>
          </a:p>
        </p:txBody>
      </p:sp>
      <p:sp>
        <p:nvSpPr>
          <p:cNvPr id="271" name="Google Shape;271;p20"/>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2400"/>
              <a:buFont typeface="Arial"/>
              <a:buChar char="•"/>
            </a:pPr>
            <a:r>
              <a:rPr lang="en-GB" sz="2400"/>
              <a:t>Target a few key powerful players</a:t>
            </a:r>
            <a:endParaRPr/>
          </a:p>
          <a:p>
            <a:pPr marL="342900" lvl="0" indent="-342900" algn="l" rtl="0">
              <a:lnSpc>
                <a:spcPct val="90000"/>
              </a:lnSpc>
              <a:spcBef>
                <a:spcPts val="1400"/>
              </a:spcBef>
              <a:spcAft>
                <a:spcPts val="0"/>
              </a:spcAft>
              <a:buSzPts val="2400"/>
              <a:buFont typeface="Arial"/>
              <a:buChar char="•"/>
            </a:pPr>
            <a:r>
              <a:rPr lang="en-GB" sz="2400"/>
              <a:t>Adopt a revolving door approach, secondments, commissions</a:t>
            </a:r>
            <a:endParaRPr/>
          </a:p>
          <a:p>
            <a:pPr marL="342900" lvl="0" indent="-342900" algn="l" rtl="0">
              <a:lnSpc>
                <a:spcPct val="90000"/>
              </a:lnSpc>
              <a:spcBef>
                <a:spcPts val="1400"/>
              </a:spcBef>
              <a:spcAft>
                <a:spcPts val="0"/>
              </a:spcAft>
              <a:buSzPts val="2400"/>
              <a:buFont typeface="Arial"/>
              <a:buChar char="•"/>
            </a:pPr>
            <a:r>
              <a:rPr lang="en-GB" sz="2400"/>
              <a:t>Partner and cozy up to influential actors</a:t>
            </a:r>
            <a:endParaRPr/>
          </a:p>
          <a:p>
            <a:pPr marL="342900" lvl="0" indent="-342900" algn="l" rtl="0">
              <a:lnSpc>
                <a:spcPct val="90000"/>
              </a:lnSpc>
              <a:spcBef>
                <a:spcPts val="1400"/>
              </a:spcBef>
              <a:spcAft>
                <a:spcPts val="0"/>
              </a:spcAft>
              <a:buSzPts val="2400"/>
              <a:buFont typeface="Arial"/>
              <a:buChar char="•"/>
            </a:pPr>
            <a:r>
              <a:rPr lang="en-GB" sz="2400"/>
              <a:t>Focus on incremental change – elites do not like seismic change</a:t>
            </a:r>
            <a:endParaRPr/>
          </a:p>
        </p:txBody>
      </p:sp>
      <p:sp>
        <p:nvSpPr>
          <p:cNvPr id="272" name="Google Shape;272;p20"/>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Power politics theory – what can think tanks do when elites call the shots?</a:t>
            </a:r>
            <a:endParaRPr/>
          </a:p>
          <a:p>
            <a:pPr marL="0" lvl="0" indent="0" algn="l" rtl="0">
              <a:lnSpc>
                <a:spcPct val="90000"/>
              </a:lnSpc>
              <a:spcBef>
                <a:spcPts val="1400"/>
              </a:spcBef>
              <a:spcAft>
                <a:spcPts val="0"/>
              </a:spcAft>
              <a:buSzPts val="2200"/>
              <a:buFont typeface="Georgia"/>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1"/>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indent="0">
              <a:spcBef>
                <a:spcPts val="0"/>
              </a:spcBef>
            </a:pPr>
            <a:r>
              <a:rPr lang="en-GB" dirty="0"/>
              <a:t>Global theories</a:t>
            </a:r>
          </a:p>
          <a:p>
            <a:pPr marL="0" lvl="0" indent="0" algn="ctr" rtl="0">
              <a:lnSpc>
                <a:spcPct val="90000"/>
              </a:lnSpc>
              <a:spcBef>
                <a:spcPts val="0"/>
              </a:spcBef>
              <a:spcAft>
                <a:spcPts val="0"/>
              </a:spcAft>
              <a:buSzPts val="2400"/>
              <a:buFont typeface="Georgia"/>
              <a:buNone/>
            </a:pPr>
            <a:endParaRPr dirty="0"/>
          </a:p>
        </p:txBody>
      </p:sp>
      <p:sp>
        <p:nvSpPr>
          <p:cNvPr id="279" name="Google Shape;279;p21"/>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Regimes award </a:t>
            </a:r>
            <a:r>
              <a:rPr lang="en-GB" sz="2400" b="1"/>
              <a:t>power to govern</a:t>
            </a:r>
            <a:endParaRPr sz="2400"/>
          </a:p>
          <a:p>
            <a:pPr marL="0" lvl="0" indent="0" algn="l" rtl="0">
              <a:lnSpc>
                <a:spcPct val="90000"/>
              </a:lnSpc>
              <a:spcBef>
                <a:spcPts val="1400"/>
              </a:spcBef>
              <a:spcAft>
                <a:spcPts val="0"/>
              </a:spcAft>
              <a:buSzPts val="2800"/>
              <a:buFont typeface="Georgia"/>
              <a:buNone/>
            </a:pPr>
            <a:r>
              <a:rPr lang="en-GB" sz="2400"/>
              <a:t>Change can only happen </a:t>
            </a:r>
            <a:r>
              <a:rPr lang="en-GB" sz="2400" b="1"/>
              <a:t>when several regimes </a:t>
            </a:r>
            <a:r>
              <a:rPr lang="en-GB" sz="2400"/>
              <a:t>(collective groups of individuals and organisations) </a:t>
            </a:r>
            <a:r>
              <a:rPr lang="en-GB" sz="2400" b="1"/>
              <a:t>change</a:t>
            </a:r>
            <a:endParaRPr sz="2400"/>
          </a:p>
          <a:p>
            <a:pPr marL="0" lvl="0" indent="0" algn="l" rtl="0">
              <a:lnSpc>
                <a:spcPct val="90000"/>
              </a:lnSpc>
              <a:spcBef>
                <a:spcPts val="1400"/>
              </a:spcBef>
              <a:spcAft>
                <a:spcPts val="0"/>
              </a:spcAft>
              <a:buSzPts val="2800"/>
              <a:buFont typeface="Georgia"/>
              <a:buNone/>
            </a:pPr>
            <a:r>
              <a:rPr lang="en-GB" sz="2400"/>
              <a:t>Change is hard because it is expensive to change regimes</a:t>
            </a:r>
            <a:endParaRPr sz="2400"/>
          </a:p>
          <a:p>
            <a:pPr marL="0" lvl="0" indent="0" algn="l" rtl="0">
              <a:lnSpc>
                <a:spcPct val="90000"/>
              </a:lnSpc>
              <a:spcBef>
                <a:spcPts val="1400"/>
              </a:spcBef>
              <a:spcAft>
                <a:spcPts val="0"/>
              </a:spcAft>
              <a:buSzPts val="2800"/>
              <a:buFont typeface="Georgia"/>
              <a:buNone/>
            </a:pPr>
            <a:r>
              <a:rPr lang="en-GB" sz="2400"/>
              <a:t>Regimes are good at conceding small wins to avoid big reforms</a:t>
            </a:r>
            <a:endParaRPr sz="2400"/>
          </a:p>
        </p:txBody>
      </p:sp>
      <p:sp>
        <p:nvSpPr>
          <p:cNvPr id="280" name="Google Shape;280;p21"/>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Regime theory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2"/>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86" name="Google Shape;286;p22"/>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Think tanks should remember they belong to a regime so they could:</a:t>
            </a:r>
            <a:endParaRPr sz="2400"/>
          </a:p>
          <a:p>
            <a:pPr marL="457200" lvl="0" indent="-431800" algn="l" rtl="0">
              <a:lnSpc>
                <a:spcPct val="90000"/>
              </a:lnSpc>
              <a:spcBef>
                <a:spcPts val="1400"/>
              </a:spcBef>
              <a:spcAft>
                <a:spcPts val="0"/>
              </a:spcAft>
              <a:buSzPts val="2400"/>
              <a:buFont typeface="Arial"/>
              <a:buChar char="•"/>
            </a:pPr>
            <a:r>
              <a:rPr lang="en-GB" sz="2400"/>
              <a:t>Study the regimes that govern their fields</a:t>
            </a:r>
            <a:endParaRPr sz="2400"/>
          </a:p>
          <a:p>
            <a:pPr marL="457200" lvl="0" indent="-431800" algn="l" rtl="0">
              <a:lnSpc>
                <a:spcPct val="90000"/>
              </a:lnSpc>
              <a:spcBef>
                <a:spcPts val="1400"/>
              </a:spcBef>
              <a:spcAft>
                <a:spcPts val="0"/>
              </a:spcAft>
              <a:buSzPts val="2400"/>
              <a:buFont typeface="Arial"/>
              <a:buChar char="•"/>
            </a:pPr>
            <a:r>
              <a:rPr lang="en-GB" sz="2400"/>
              <a:t>Prop-up current or alternative regimes with evidence to strengthen their arguments</a:t>
            </a:r>
            <a:endParaRPr sz="2400"/>
          </a:p>
          <a:p>
            <a:pPr marL="457200" lvl="0" indent="-431800" algn="l" rtl="0">
              <a:lnSpc>
                <a:spcPct val="90000"/>
              </a:lnSpc>
              <a:spcBef>
                <a:spcPts val="1400"/>
              </a:spcBef>
              <a:spcAft>
                <a:spcPts val="0"/>
              </a:spcAft>
              <a:buSzPts val="2400"/>
              <a:buFont typeface="Arial"/>
              <a:buChar char="•"/>
            </a:pPr>
            <a:r>
              <a:rPr lang="en-GB" sz="2400"/>
              <a:t>Seek to undermine existing regime’s power by targeting their evidence base</a:t>
            </a:r>
            <a:endParaRPr sz="2400"/>
          </a:p>
          <a:p>
            <a:pPr marL="457200" lvl="0" indent="-431800" algn="l" rtl="0">
              <a:lnSpc>
                <a:spcPct val="90000"/>
              </a:lnSpc>
              <a:spcBef>
                <a:spcPts val="1400"/>
              </a:spcBef>
              <a:spcAft>
                <a:spcPts val="0"/>
              </a:spcAft>
              <a:buSzPts val="2400"/>
              <a:buFont typeface="Arial"/>
              <a:buChar char="•"/>
            </a:pPr>
            <a:r>
              <a:rPr lang="en-GB" sz="2400"/>
              <a:t>Position themselves at the margins of their regime</a:t>
            </a:r>
            <a:endParaRPr sz="2400"/>
          </a:p>
          <a:p>
            <a:pPr marL="457200" lvl="0" indent="-279400" algn="l" rtl="0">
              <a:lnSpc>
                <a:spcPct val="90000"/>
              </a:lnSpc>
              <a:spcBef>
                <a:spcPts val="1400"/>
              </a:spcBef>
              <a:spcAft>
                <a:spcPts val="0"/>
              </a:spcAft>
              <a:buSzPts val="2800"/>
              <a:buFont typeface="Arial"/>
              <a:buNone/>
            </a:pPr>
            <a:endParaRPr/>
          </a:p>
          <a:p>
            <a:pPr marL="0" lvl="0" indent="0" algn="l" rtl="0">
              <a:lnSpc>
                <a:spcPct val="90000"/>
              </a:lnSpc>
              <a:spcBef>
                <a:spcPts val="1400"/>
              </a:spcBef>
              <a:spcAft>
                <a:spcPts val="0"/>
              </a:spcAft>
              <a:buSzPts val="2800"/>
              <a:buFont typeface="Georgia"/>
              <a:buNone/>
            </a:pPr>
            <a:endParaRPr/>
          </a:p>
        </p:txBody>
      </p:sp>
      <p:sp>
        <p:nvSpPr>
          <p:cNvPr id="287" name="Google Shape;287;p22"/>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Regime theory – what can think tanks do?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4"/>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endParaRPr dirty="0"/>
          </a:p>
        </p:txBody>
      </p:sp>
      <p:sp>
        <p:nvSpPr>
          <p:cNvPr id="302" name="Google Shape;302;p24"/>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“Messaging and Frameworks” theory</a:t>
            </a:r>
            <a:endParaRPr/>
          </a:p>
          <a:p>
            <a:pPr marL="0" lvl="0" indent="0" algn="l" rtl="0">
              <a:lnSpc>
                <a:spcPct val="90000"/>
              </a:lnSpc>
              <a:spcBef>
                <a:spcPts val="1400"/>
              </a:spcBef>
              <a:spcAft>
                <a:spcPts val="0"/>
              </a:spcAft>
              <a:buSzPts val="2800"/>
              <a:buFont typeface="Georgia"/>
              <a:buNone/>
            </a:pPr>
            <a:r>
              <a:rPr lang="en-GB"/>
              <a:t>“Media Influence” or Agenda-Setting theory</a:t>
            </a:r>
            <a:endParaRPr/>
          </a:p>
          <a:p>
            <a:pPr marL="0" lvl="0" indent="0" algn="l" rtl="0">
              <a:lnSpc>
                <a:spcPct val="90000"/>
              </a:lnSpc>
              <a:spcBef>
                <a:spcPts val="1400"/>
              </a:spcBef>
              <a:spcAft>
                <a:spcPts val="0"/>
              </a:spcAft>
              <a:buSzPts val="2800"/>
              <a:buFont typeface="Georgia"/>
              <a:buNone/>
            </a:pPr>
            <a:r>
              <a:rPr lang="en-GB"/>
              <a:t>“Grassroots” or Community Organizing theory</a:t>
            </a:r>
            <a:endParaRPr/>
          </a:p>
          <a:p>
            <a:pPr marL="0" lvl="0" indent="0" algn="l" rtl="0">
              <a:lnSpc>
                <a:spcPct val="90000"/>
              </a:lnSpc>
              <a:spcBef>
                <a:spcPts val="1400"/>
              </a:spcBef>
              <a:spcAft>
                <a:spcPts val="0"/>
              </a:spcAft>
              <a:buSzPts val="2800"/>
              <a:buFont typeface="Georgia"/>
              <a:buNone/>
            </a:pPr>
            <a:r>
              <a:rPr lang="en-GB"/>
              <a:t>“Group Formation” or Self-Categorization theory</a:t>
            </a:r>
            <a:endParaRPr/>
          </a:p>
          <a:p>
            <a:pPr marL="0" lvl="0" indent="0" algn="l" rtl="0">
              <a:lnSpc>
                <a:spcPct val="90000"/>
              </a:lnSpc>
              <a:spcBef>
                <a:spcPts val="1400"/>
              </a:spcBef>
              <a:spcAft>
                <a:spcPts val="0"/>
              </a:spcAft>
              <a:buSzPts val="2800"/>
              <a:buFont typeface="Georgia"/>
              <a:buNone/>
            </a:pPr>
            <a:r>
              <a:rPr lang="en-GB"/>
              <a:t>“Diffusion” theory or Diffusion of Innovations</a:t>
            </a:r>
            <a:endParaRPr/>
          </a:p>
          <a:p>
            <a:pPr marL="0" lvl="0" indent="0" algn="l" rtl="0">
              <a:lnSpc>
                <a:spcPct val="90000"/>
              </a:lnSpc>
              <a:spcBef>
                <a:spcPts val="1400"/>
              </a:spcBef>
              <a:spcAft>
                <a:spcPts val="0"/>
              </a:spcAft>
              <a:buSzPts val="2800"/>
              <a:buFont typeface="Georgia"/>
              <a:buNone/>
            </a:pPr>
            <a:r>
              <a:rPr lang="en-GB" b="1"/>
              <a:t>These are not mutually exclusive</a:t>
            </a:r>
            <a:endParaRPr/>
          </a:p>
        </p:txBody>
      </p:sp>
      <p:sp>
        <p:nvSpPr>
          <p:cNvPr id="303" name="Google Shape;303;p24"/>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Tactical theories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5"/>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09" name="Google Shape;309;p25"/>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Change can happen </a:t>
            </a:r>
            <a:r>
              <a:rPr lang="en-GB" sz="2400" b="1"/>
              <a:t>as a consequence of how a problem is presented </a:t>
            </a:r>
            <a:r>
              <a:rPr lang="en-GB" sz="2400"/>
              <a:t>and partly by a decision maker’s norms, habits, and personal characteristics</a:t>
            </a:r>
            <a:endParaRPr sz="2400"/>
          </a:p>
          <a:p>
            <a:pPr marL="0" lvl="0" indent="0" algn="l" rtl="0">
              <a:lnSpc>
                <a:spcPct val="90000"/>
              </a:lnSpc>
              <a:spcBef>
                <a:spcPts val="1400"/>
              </a:spcBef>
              <a:spcAft>
                <a:spcPts val="0"/>
              </a:spcAft>
              <a:buSzPts val="2800"/>
              <a:buFont typeface="Georgia"/>
              <a:buNone/>
            </a:pPr>
            <a:r>
              <a:rPr lang="en-GB" sz="2400"/>
              <a:t>People prefer options that are certain even if the end results are less beneficial</a:t>
            </a:r>
            <a:endParaRPr sz="2400"/>
          </a:p>
          <a:p>
            <a:pPr marL="0" lvl="0" indent="0" algn="l" rtl="0">
              <a:lnSpc>
                <a:spcPct val="90000"/>
              </a:lnSpc>
              <a:spcBef>
                <a:spcPts val="1400"/>
              </a:spcBef>
              <a:spcAft>
                <a:spcPts val="0"/>
              </a:spcAft>
              <a:buSzPts val="2800"/>
              <a:buFont typeface="Georgia"/>
              <a:buNone/>
            </a:pPr>
            <a:r>
              <a:rPr lang="en-GB" sz="2400"/>
              <a:t>People may make different choices given different contexts or scenarios</a:t>
            </a:r>
            <a:endParaRPr sz="2400"/>
          </a:p>
          <a:p>
            <a:pPr marL="0" lvl="0" indent="0" algn="l" rtl="0">
              <a:lnSpc>
                <a:spcPct val="90000"/>
              </a:lnSpc>
              <a:spcBef>
                <a:spcPts val="1400"/>
              </a:spcBef>
              <a:spcAft>
                <a:spcPts val="0"/>
              </a:spcAft>
              <a:buSzPts val="2800"/>
              <a:buFont typeface="Georgia"/>
              <a:buNone/>
            </a:pPr>
            <a:endParaRPr/>
          </a:p>
        </p:txBody>
      </p:sp>
      <p:sp>
        <p:nvSpPr>
          <p:cNvPr id="310" name="Google Shape;310;p25"/>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Messaging and frameworks theory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26"/>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17" name="Google Shape;317;p26"/>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2400"/>
              <a:buFont typeface="Arial"/>
              <a:buChar char="•"/>
            </a:pPr>
            <a:r>
              <a:rPr lang="en-GB" sz="2400"/>
              <a:t>Frame (or re-frame) issues (problems and solutions) to respond to the different audiences and to a specific moment/ circumstance</a:t>
            </a:r>
            <a:endParaRPr sz="2400"/>
          </a:p>
          <a:p>
            <a:pPr marL="457200" lvl="0" indent="-431800" algn="l" rtl="0">
              <a:lnSpc>
                <a:spcPct val="90000"/>
              </a:lnSpc>
              <a:spcBef>
                <a:spcPts val="1400"/>
              </a:spcBef>
              <a:spcAft>
                <a:spcPts val="0"/>
              </a:spcAft>
              <a:buSzPts val="2400"/>
              <a:buFont typeface="Arial"/>
              <a:buChar char="•"/>
            </a:pPr>
            <a:r>
              <a:rPr lang="en-GB" sz="2400"/>
              <a:t>Develop and advocate for “certain” options/alternatives/change</a:t>
            </a:r>
            <a:endParaRPr sz="2400"/>
          </a:p>
          <a:p>
            <a:pPr marL="457200" lvl="0" indent="-431800" algn="l" rtl="0">
              <a:lnSpc>
                <a:spcPct val="90000"/>
              </a:lnSpc>
              <a:spcBef>
                <a:spcPts val="1400"/>
              </a:spcBef>
              <a:spcAft>
                <a:spcPts val="0"/>
              </a:spcAft>
              <a:buSzPts val="2400"/>
              <a:buFont typeface="Arial"/>
              <a:buChar char="•"/>
            </a:pPr>
            <a:r>
              <a:rPr lang="en-GB" sz="2400"/>
              <a:t>Help develop and socialise a common vision of change</a:t>
            </a:r>
            <a:endParaRPr sz="2400"/>
          </a:p>
        </p:txBody>
      </p:sp>
      <p:sp>
        <p:nvSpPr>
          <p:cNvPr id="318" name="Google Shape;318;p26"/>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Messaging and frameworks theory – what can think tanks do?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7"/>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25" name="Google Shape;325;p27"/>
          <p:cNvSpPr txBox="1">
            <a:spLocks noGrp="1"/>
          </p:cNvSpPr>
          <p:nvPr>
            <p:ph type="body" idx="2"/>
          </p:nvPr>
        </p:nvSpPr>
        <p:spPr>
          <a:xfrm>
            <a:off x="4081342" y="2154150"/>
            <a:ext cx="7173600" cy="38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Change happens when </a:t>
            </a:r>
            <a:r>
              <a:rPr lang="en-GB" sz="2400" b="1"/>
              <a:t>the media* wants it to happen</a:t>
            </a:r>
            <a:endParaRPr sz="2400"/>
          </a:p>
          <a:p>
            <a:pPr marL="0" lvl="0" indent="0" algn="l" rtl="0">
              <a:lnSpc>
                <a:spcPct val="90000"/>
              </a:lnSpc>
              <a:spcBef>
                <a:spcPts val="1400"/>
              </a:spcBef>
              <a:spcAft>
                <a:spcPts val="0"/>
              </a:spcAft>
              <a:buSzPts val="2800"/>
              <a:buFont typeface="Georgia"/>
              <a:buNone/>
            </a:pPr>
            <a:r>
              <a:rPr lang="en-GB" sz="2400"/>
              <a:t>The media determines what issues are discussed and therefore what issues may be subject to reform</a:t>
            </a:r>
            <a:endParaRPr sz="2400"/>
          </a:p>
          <a:p>
            <a:pPr marL="0" lvl="0" indent="0" algn="l" rtl="0">
              <a:lnSpc>
                <a:spcPct val="90000"/>
              </a:lnSpc>
              <a:spcBef>
                <a:spcPts val="1400"/>
              </a:spcBef>
              <a:spcAft>
                <a:spcPts val="0"/>
              </a:spcAft>
              <a:buSzPts val="2800"/>
              <a:buFont typeface="Georgia"/>
              <a:buNone/>
            </a:pPr>
            <a:r>
              <a:rPr lang="en-GB" sz="2400"/>
              <a:t>The media, itself, has an agenda</a:t>
            </a:r>
            <a:endParaRPr sz="2400"/>
          </a:p>
          <a:p>
            <a:pPr marL="0" lvl="0" indent="0" algn="l" rtl="0">
              <a:lnSpc>
                <a:spcPct val="90000"/>
              </a:lnSpc>
              <a:spcBef>
                <a:spcPts val="1400"/>
              </a:spcBef>
              <a:spcAft>
                <a:spcPts val="0"/>
              </a:spcAft>
              <a:buSzPts val="2800"/>
              <a:buFont typeface="Georgia"/>
              <a:buNone/>
            </a:pPr>
            <a:r>
              <a:rPr lang="en-GB" sz="2400"/>
              <a:t>The media acts as a filter of credibility and legitimises who gets to make decisions </a:t>
            </a:r>
            <a:endParaRPr sz="2400"/>
          </a:p>
        </p:txBody>
      </p:sp>
      <p:sp>
        <p:nvSpPr>
          <p:cNvPr id="326" name="Google Shape;326;p27"/>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Media influence theory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8"/>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32" name="Google Shape;332;p28"/>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2800"/>
              <a:buFont typeface="Arial"/>
              <a:buChar char="•"/>
            </a:pPr>
            <a:r>
              <a:rPr lang="en-GB"/>
              <a:t>Research and track the media’s own agenda</a:t>
            </a:r>
            <a:endParaRPr/>
          </a:p>
          <a:p>
            <a:pPr marL="457200" lvl="0" indent="-457200" algn="l" rtl="0">
              <a:lnSpc>
                <a:spcPct val="90000"/>
              </a:lnSpc>
              <a:spcBef>
                <a:spcPts val="1400"/>
              </a:spcBef>
              <a:spcAft>
                <a:spcPts val="0"/>
              </a:spcAft>
              <a:buSzPts val="2800"/>
              <a:buFont typeface="Arial"/>
              <a:buChar char="•"/>
            </a:pPr>
            <a:r>
              <a:rPr lang="en-GB"/>
              <a:t>Invest in public engagement more broadly</a:t>
            </a:r>
            <a:endParaRPr/>
          </a:p>
          <a:p>
            <a:pPr marL="457200" lvl="0" indent="-457200" algn="l" rtl="0">
              <a:lnSpc>
                <a:spcPct val="90000"/>
              </a:lnSpc>
              <a:spcBef>
                <a:spcPts val="1400"/>
              </a:spcBef>
              <a:spcAft>
                <a:spcPts val="0"/>
              </a:spcAft>
              <a:buSzPts val="2800"/>
              <a:buFont typeface="Arial"/>
              <a:buChar char="•"/>
            </a:pPr>
            <a:r>
              <a:rPr lang="en-GB"/>
              <a:t>Work on your visibility and credibility with the media’s own audiences</a:t>
            </a:r>
            <a:endParaRPr/>
          </a:p>
          <a:p>
            <a:pPr marL="457200" lvl="0" indent="-457200" algn="l" rtl="0">
              <a:lnSpc>
                <a:spcPct val="90000"/>
              </a:lnSpc>
              <a:spcBef>
                <a:spcPts val="1400"/>
              </a:spcBef>
              <a:spcAft>
                <a:spcPts val="0"/>
              </a:spcAft>
              <a:buSzPts val="2800"/>
              <a:buFont typeface="Arial"/>
              <a:buChar char="•"/>
            </a:pPr>
            <a:r>
              <a:rPr lang="en-GB"/>
              <a:t>Try to place your ideas on the agenda and keep them there for as long as possible (</a:t>
            </a:r>
            <a:r>
              <a:rPr lang="en-GB" u="sng">
                <a:solidFill>
                  <a:schemeClr val="hlink"/>
                </a:solidFill>
                <a:hlinkClick r:id="rId3"/>
              </a:rPr>
              <a:t>communications as orchestra</a:t>
            </a:r>
            <a:r>
              <a:rPr lang="en-GB"/>
              <a:t>)</a:t>
            </a:r>
            <a:endParaRPr/>
          </a:p>
        </p:txBody>
      </p:sp>
      <p:sp>
        <p:nvSpPr>
          <p:cNvPr id="333" name="Google Shape;333;p28"/>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Media influence theory – what can think tanks do?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8"/>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Approaches</a:t>
            </a:r>
            <a:endParaRPr dirty="0"/>
          </a:p>
        </p:txBody>
      </p:sp>
      <p:sp>
        <p:nvSpPr>
          <p:cNvPr id="178" name="Google Shape;178;p8"/>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dirty="0"/>
              <a:t>ODI’s policy entrepreneurship training and planning: ROMA</a:t>
            </a:r>
            <a:endParaRPr sz="2400" dirty="0"/>
          </a:p>
          <a:p>
            <a:pPr marL="0" lvl="0" indent="0" algn="l" rtl="0">
              <a:lnSpc>
                <a:spcPct val="90000"/>
              </a:lnSpc>
              <a:spcBef>
                <a:spcPts val="1400"/>
              </a:spcBef>
              <a:spcAft>
                <a:spcPts val="0"/>
              </a:spcAft>
              <a:buSzPts val="2800"/>
              <a:buFont typeface="Georgia"/>
              <a:buNone/>
            </a:pPr>
            <a:endParaRPr sz="2400" dirty="0"/>
          </a:p>
          <a:p>
            <a:pPr marL="0" lvl="0" indent="0" algn="l" rtl="0">
              <a:lnSpc>
                <a:spcPct val="90000"/>
              </a:lnSpc>
              <a:spcBef>
                <a:spcPts val="1400"/>
              </a:spcBef>
              <a:spcAft>
                <a:spcPts val="0"/>
              </a:spcAft>
              <a:buSzPts val="2800"/>
              <a:buFont typeface="Georgia"/>
              <a:buNone/>
            </a:pPr>
            <a:r>
              <a:rPr lang="en-GB" sz="2400" dirty="0"/>
              <a:t>Outcome Mapping outcome statements and progress markers</a:t>
            </a:r>
            <a:endParaRPr sz="2400" dirty="0"/>
          </a:p>
          <a:p>
            <a:pPr marL="0" lvl="0" indent="0" algn="l" rtl="0">
              <a:lnSpc>
                <a:spcPct val="90000"/>
              </a:lnSpc>
              <a:spcBef>
                <a:spcPts val="1400"/>
              </a:spcBef>
              <a:spcAft>
                <a:spcPts val="0"/>
              </a:spcAft>
              <a:buSzPts val="2800"/>
              <a:buFont typeface="Georgia"/>
              <a:buNone/>
            </a:pPr>
            <a:endParaRPr sz="2400" dirty="0"/>
          </a:p>
          <a:p>
            <a:pPr marL="0" lvl="0" indent="0" algn="l" rtl="0">
              <a:lnSpc>
                <a:spcPct val="90000"/>
              </a:lnSpc>
              <a:spcBef>
                <a:spcPts val="1400"/>
              </a:spcBef>
              <a:spcAft>
                <a:spcPts val="0"/>
              </a:spcAft>
              <a:buSzPts val="2800"/>
              <a:buFont typeface="Georgia"/>
              <a:buNone/>
            </a:pPr>
            <a:r>
              <a:rPr lang="en-GB" sz="2400" dirty="0"/>
              <a:t>CGD v ODI – back in 2009</a:t>
            </a:r>
            <a:endParaRPr sz="2400" dirty="0"/>
          </a:p>
          <a:p>
            <a:pPr marL="0" lvl="0" indent="0" algn="l" rtl="0">
              <a:lnSpc>
                <a:spcPct val="90000"/>
              </a:lnSpc>
              <a:spcBef>
                <a:spcPts val="1400"/>
              </a:spcBef>
              <a:spcAft>
                <a:spcPts val="0"/>
              </a:spcAft>
              <a:buSzPts val="2800"/>
              <a:buFont typeface="Georgia"/>
              <a:buNone/>
            </a:pPr>
            <a:endParaRPr sz="2400" dirty="0"/>
          </a:p>
          <a:p>
            <a:pPr marL="0" lvl="0" indent="0" algn="l" rtl="0">
              <a:lnSpc>
                <a:spcPct val="90000"/>
              </a:lnSpc>
              <a:spcBef>
                <a:spcPts val="1400"/>
              </a:spcBef>
              <a:spcAft>
                <a:spcPts val="0"/>
              </a:spcAft>
              <a:buSzPts val="2800"/>
              <a:buFont typeface="Georgia"/>
              <a:buNone/>
            </a:pPr>
            <a:r>
              <a:rPr lang="en-GB" sz="2400" dirty="0"/>
              <a:t>Words before graphs</a:t>
            </a:r>
            <a:endParaRPr sz="2400" dirty="0"/>
          </a:p>
          <a:p>
            <a:pPr marL="0" lvl="0" indent="0" algn="l" rtl="0">
              <a:lnSpc>
                <a:spcPct val="90000"/>
              </a:lnSpc>
              <a:spcBef>
                <a:spcPts val="1400"/>
              </a:spcBef>
              <a:spcAft>
                <a:spcPts val="0"/>
              </a:spcAft>
              <a:buSzPts val="2800"/>
              <a:buFont typeface="Georgia"/>
              <a:buNone/>
            </a:pPr>
            <a:endParaRPr dirty="0"/>
          </a:p>
        </p:txBody>
      </p:sp>
      <p:sp>
        <p:nvSpPr>
          <p:cNvPr id="179" name="Google Shape;179;p8"/>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9"/>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39" name="Google Shape;339;p29"/>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Change can happen from the bottom up – </a:t>
            </a:r>
            <a:r>
              <a:rPr lang="en-GB" b="1"/>
              <a:t>people can “take” power </a:t>
            </a:r>
            <a:r>
              <a:rPr lang="en-GB"/>
              <a:t>from the elites</a:t>
            </a:r>
            <a:endParaRPr/>
          </a:p>
          <a:p>
            <a:pPr marL="457200" lvl="0" indent="-457200" algn="l" rtl="0">
              <a:lnSpc>
                <a:spcPct val="90000"/>
              </a:lnSpc>
              <a:spcBef>
                <a:spcPts val="1400"/>
              </a:spcBef>
              <a:spcAft>
                <a:spcPts val="0"/>
              </a:spcAft>
              <a:buSzPts val="2800"/>
              <a:buFont typeface="Arial"/>
              <a:buChar char="•"/>
            </a:pPr>
            <a:r>
              <a:rPr lang="en-GB"/>
              <a:t>Power bases can shift through actions or events</a:t>
            </a:r>
            <a:endParaRPr/>
          </a:p>
          <a:p>
            <a:pPr marL="457200" lvl="0" indent="-457200" algn="l" rtl="0">
              <a:lnSpc>
                <a:spcPct val="90000"/>
              </a:lnSpc>
              <a:spcBef>
                <a:spcPts val="1400"/>
              </a:spcBef>
              <a:spcAft>
                <a:spcPts val="0"/>
              </a:spcAft>
              <a:buSzPts val="2800"/>
              <a:buFont typeface="Arial"/>
              <a:buChar char="•"/>
            </a:pPr>
            <a:r>
              <a:rPr lang="en-GB"/>
              <a:t>Change happens when institutions change – not just individuals</a:t>
            </a:r>
            <a:endParaRPr/>
          </a:p>
        </p:txBody>
      </p:sp>
      <p:sp>
        <p:nvSpPr>
          <p:cNvPr id="340" name="Google Shape;340;p29"/>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Grassroots theory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30"/>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46" name="Google Shape;346;p30"/>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2400"/>
              <a:buFont typeface="Arial"/>
              <a:buChar char="•"/>
            </a:pPr>
            <a:r>
              <a:rPr lang="en-GB" sz="2400"/>
              <a:t>Reach out to social movements – legitimate them</a:t>
            </a:r>
            <a:endParaRPr sz="2400"/>
          </a:p>
          <a:p>
            <a:pPr marL="457200" lvl="0" indent="-431800" algn="l" rtl="0">
              <a:lnSpc>
                <a:spcPct val="90000"/>
              </a:lnSpc>
              <a:spcBef>
                <a:spcPts val="1400"/>
              </a:spcBef>
              <a:spcAft>
                <a:spcPts val="0"/>
              </a:spcAft>
              <a:buSzPts val="2400"/>
              <a:buFont typeface="Arial"/>
              <a:buChar char="•"/>
            </a:pPr>
            <a:r>
              <a:rPr lang="en-GB" sz="2400"/>
              <a:t>Inform (or provide information to) grassroot, community organisations, etc.</a:t>
            </a:r>
            <a:endParaRPr sz="2400"/>
          </a:p>
          <a:p>
            <a:pPr marL="457200" lvl="0" indent="-431800" algn="l" rtl="0">
              <a:lnSpc>
                <a:spcPct val="90000"/>
              </a:lnSpc>
              <a:spcBef>
                <a:spcPts val="1400"/>
              </a:spcBef>
              <a:spcAft>
                <a:spcPts val="0"/>
              </a:spcAft>
              <a:buSzPts val="2400"/>
              <a:buFont typeface="Arial"/>
              <a:buChar char="•"/>
            </a:pPr>
            <a:r>
              <a:rPr lang="en-GB" sz="2400"/>
              <a:t>Help identify “power shifting” actions or events</a:t>
            </a:r>
            <a:endParaRPr sz="2400"/>
          </a:p>
          <a:p>
            <a:pPr marL="457200" lvl="0" indent="-431800" algn="l" rtl="0">
              <a:lnSpc>
                <a:spcPct val="90000"/>
              </a:lnSpc>
              <a:spcBef>
                <a:spcPts val="1400"/>
              </a:spcBef>
              <a:spcAft>
                <a:spcPts val="0"/>
              </a:spcAft>
              <a:buSzPts val="2400"/>
              <a:buFont typeface="Arial"/>
              <a:buChar char="•"/>
            </a:pPr>
            <a:r>
              <a:rPr lang="en-GB" sz="2400"/>
              <a:t>Treat “power shifting” events as windows of opportunity</a:t>
            </a:r>
            <a:endParaRPr sz="2400"/>
          </a:p>
          <a:p>
            <a:pPr marL="0" lvl="0" indent="0" algn="l" rtl="0">
              <a:lnSpc>
                <a:spcPct val="90000"/>
              </a:lnSpc>
              <a:spcBef>
                <a:spcPts val="1400"/>
              </a:spcBef>
              <a:spcAft>
                <a:spcPts val="0"/>
              </a:spcAft>
              <a:buSzPts val="2800"/>
              <a:buFont typeface="Georgia"/>
              <a:buNone/>
            </a:pPr>
            <a:endParaRPr/>
          </a:p>
        </p:txBody>
      </p:sp>
      <p:sp>
        <p:nvSpPr>
          <p:cNvPr id="347" name="Google Shape;347;p30"/>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Grassroots theory – what can think tanks do?</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1"/>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53" name="Google Shape;353;p31"/>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Change may happen </a:t>
            </a:r>
            <a:r>
              <a:rPr lang="en-GB" sz="2400" b="1"/>
              <a:t>when members from different groups come together</a:t>
            </a:r>
            <a:endParaRPr sz="2400"/>
          </a:p>
          <a:p>
            <a:pPr marL="0" lvl="0" indent="0" algn="l" rtl="0">
              <a:lnSpc>
                <a:spcPct val="90000"/>
              </a:lnSpc>
              <a:spcBef>
                <a:spcPts val="1400"/>
              </a:spcBef>
              <a:spcAft>
                <a:spcPts val="0"/>
              </a:spcAft>
              <a:buSzPts val="2800"/>
              <a:buFont typeface="Georgia"/>
              <a:buNone/>
            </a:pPr>
            <a:r>
              <a:rPr lang="en-GB" sz="2400"/>
              <a:t>Or change fails to happen when groups isolate from each other</a:t>
            </a:r>
            <a:endParaRPr sz="2400"/>
          </a:p>
          <a:p>
            <a:pPr marL="0" lvl="0" indent="0" algn="l" rtl="0">
              <a:lnSpc>
                <a:spcPct val="90000"/>
              </a:lnSpc>
              <a:spcBef>
                <a:spcPts val="1400"/>
              </a:spcBef>
              <a:spcAft>
                <a:spcPts val="0"/>
              </a:spcAft>
              <a:buSzPts val="2800"/>
              <a:buFont typeface="Georgia"/>
              <a:buNone/>
            </a:pPr>
            <a:r>
              <a:rPr lang="en-GB" sz="2400"/>
              <a:t>Polarisation can lead to winners take all change – or stalemate </a:t>
            </a:r>
            <a:endParaRPr sz="2400"/>
          </a:p>
        </p:txBody>
      </p:sp>
      <p:sp>
        <p:nvSpPr>
          <p:cNvPr id="354" name="Google Shape;354;p31"/>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Group formation theory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2"/>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60" name="Google Shape;360;p32"/>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2400"/>
              <a:buFont typeface="Arial"/>
              <a:buChar char="•"/>
            </a:pPr>
            <a:r>
              <a:rPr lang="en-GB" sz="2400"/>
              <a:t>Find unlikely allies by creating new spaces or groups with more common ground </a:t>
            </a:r>
            <a:endParaRPr sz="2400"/>
          </a:p>
          <a:p>
            <a:pPr marL="457200" lvl="0" indent="-431800" algn="l" rtl="0">
              <a:lnSpc>
                <a:spcPct val="90000"/>
              </a:lnSpc>
              <a:spcBef>
                <a:spcPts val="1400"/>
              </a:spcBef>
              <a:spcAft>
                <a:spcPts val="0"/>
              </a:spcAft>
              <a:buSzPts val="2400"/>
              <a:buFont typeface="Arial"/>
              <a:buChar char="•"/>
            </a:pPr>
            <a:r>
              <a:rPr lang="en-GB" sz="2400"/>
              <a:t>Work in and with networks</a:t>
            </a:r>
            <a:endParaRPr sz="2400"/>
          </a:p>
          <a:p>
            <a:pPr marL="457200" lvl="0" indent="-431800" algn="l" rtl="0">
              <a:lnSpc>
                <a:spcPct val="90000"/>
              </a:lnSpc>
              <a:spcBef>
                <a:spcPts val="1400"/>
              </a:spcBef>
              <a:spcAft>
                <a:spcPts val="0"/>
              </a:spcAft>
              <a:buSzPts val="2400"/>
              <a:buFont typeface="Arial"/>
              <a:buChar char="•"/>
            </a:pPr>
            <a:r>
              <a:rPr lang="en-GB" sz="2400"/>
              <a:t>Nurture spaces for deliberation and debate</a:t>
            </a:r>
            <a:endParaRPr sz="2400"/>
          </a:p>
          <a:p>
            <a:pPr marL="457200" lvl="0" indent="-279400" algn="l" rtl="0">
              <a:lnSpc>
                <a:spcPct val="90000"/>
              </a:lnSpc>
              <a:spcBef>
                <a:spcPts val="1400"/>
              </a:spcBef>
              <a:spcAft>
                <a:spcPts val="0"/>
              </a:spcAft>
              <a:buSzPts val="2800"/>
              <a:buFont typeface="Arial"/>
              <a:buNone/>
            </a:pPr>
            <a:endParaRPr/>
          </a:p>
          <a:p>
            <a:pPr marL="457200" lvl="0" indent="-279400" algn="l" rtl="0">
              <a:lnSpc>
                <a:spcPct val="90000"/>
              </a:lnSpc>
              <a:spcBef>
                <a:spcPts val="1400"/>
              </a:spcBef>
              <a:spcAft>
                <a:spcPts val="0"/>
              </a:spcAft>
              <a:buSzPts val="2800"/>
              <a:buFont typeface="Arial"/>
              <a:buNone/>
            </a:pPr>
            <a:endParaRPr/>
          </a:p>
          <a:p>
            <a:pPr marL="0" lvl="0" indent="0" algn="l" rtl="0">
              <a:lnSpc>
                <a:spcPct val="90000"/>
              </a:lnSpc>
              <a:spcBef>
                <a:spcPts val="1400"/>
              </a:spcBef>
              <a:spcAft>
                <a:spcPts val="0"/>
              </a:spcAft>
              <a:buSzPts val="2800"/>
              <a:buFont typeface="Georgia"/>
              <a:buNone/>
            </a:pPr>
            <a:endParaRPr/>
          </a:p>
        </p:txBody>
      </p:sp>
      <p:sp>
        <p:nvSpPr>
          <p:cNvPr id="361" name="Google Shape;361;p32"/>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Group formation theory – what can think tanks do?</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33"/>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67" name="Google Shape;367;p33"/>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sz="2400"/>
              <a:t>Change happens through the </a:t>
            </a:r>
            <a:r>
              <a:rPr lang="en-GB" sz="2400" b="1"/>
              <a:t>progressive adoption of ideas/ products/ innovations </a:t>
            </a:r>
            <a:r>
              <a:rPr lang="en-GB" sz="2400"/>
              <a:t>by an increasingly large group of people or organisations</a:t>
            </a:r>
            <a:endParaRPr sz="2400"/>
          </a:p>
          <a:p>
            <a:pPr marL="0" lvl="0" indent="0" algn="l" rtl="0">
              <a:lnSpc>
                <a:spcPct val="90000"/>
              </a:lnSpc>
              <a:spcBef>
                <a:spcPts val="1400"/>
              </a:spcBef>
              <a:spcAft>
                <a:spcPts val="0"/>
              </a:spcAft>
              <a:buSzPts val="2800"/>
              <a:buFont typeface="Georgia"/>
              <a:buNone/>
            </a:pPr>
            <a:r>
              <a:rPr lang="en-GB" sz="2400"/>
              <a:t>Diffusion is both planned and spontaneous </a:t>
            </a:r>
            <a:endParaRPr sz="2400"/>
          </a:p>
          <a:p>
            <a:pPr marL="0" lvl="0" indent="0" algn="l" rtl="0">
              <a:lnSpc>
                <a:spcPct val="90000"/>
              </a:lnSpc>
              <a:spcBef>
                <a:spcPts val="1400"/>
              </a:spcBef>
              <a:spcAft>
                <a:spcPts val="0"/>
              </a:spcAft>
              <a:buSzPts val="2800"/>
              <a:buFont typeface="Georgia"/>
              <a:buNone/>
            </a:pPr>
            <a:r>
              <a:rPr lang="en-GB" sz="2400"/>
              <a:t>Diffusion is easier if the proponents are part of the system (group)</a:t>
            </a:r>
            <a:endParaRPr sz="2400"/>
          </a:p>
          <a:p>
            <a:pPr marL="457200" lvl="0" indent="-279400" algn="l" rtl="0">
              <a:lnSpc>
                <a:spcPct val="90000"/>
              </a:lnSpc>
              <a:spcBef>
                <a:spcPts val="1400"/>
              </a:spcBef>
              <a:spcAft>
                <a:spcPts val="0"/>
              </a:spcAft>
              <a:buSzPts val="2800"/>
              <a:buFont typeface="Arial"/>
              <a:buNone/>
            </a:pPr>
            <a:endParaRPr sz="2400"/>
          </a:p>
          <a:p>
            <a:pPr marL="0" lvl="0" indent="0" algn="l" rtl="0">
              <a:lnSpc>
                <a:spcPct val="90000"/>
              </a:lnSpc>
              <a:spcBef>
                <a:spcPts val="1400"/>
              </a:spcBef>
              <a:spcAft>
                <a:spcPts val="0"/>
              </a:spcAft>
              <a:buSzPts val="2800"/>
              <a:buFont typeface="Georgia"/>
              <a:buNone/>
            </a:pPr>
            <a:endParaRPr/>
          </a:p>
        </p:txBody>
      </p:sp>
      <p:sp>
        <p:nvSpPr>
          <p:cNvPr id="368" name="Google Shape;368;p33"/>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Diffusion theory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34"/>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Tactical theories</a:t>
            </a:r>
          </a:p>
        </p:txBody>
      </p:sp>
      <p:sp>
        <p:nvSpPr>
          <p:cNvPr id="375" name="Google Shape;375;p34"/>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2400"/>
              <a:buFont typeface="Arial"/>
              <a:buChar char="•"/>
            </a:pPr>
            <a:r>
              <a:rPr lang="en-GB" sz="2400"/>
              <a:t>Innovations are easier to adopt if they are more “complete” and framed in terms relevant to the each group</a:t>
            </a:r>
            <a:endParaRPr sz="2400"/>
          </a:p>
          <a:p>
            <a:pPr marL="457200" lvl="0" indent="-431800" algn="l" rtl="0">
              <a:lnSpc>
                <a:spcPct val="90000"/>
              </a:lnSpc>
              <a:spcBef>
                <a:spcPts val="1400"/>
              </a:spcBef>
              <a:spcAft>
                <a:spcPts val="0"/>
              </a:spcAft>
              <a:buSzPts val="2400"/>
              <a:buFont typeface="Arial"/>
              <a:buChar char="•"/>
            </a:pPr>
            <a:r>
              <a:rPr lang="en-GB" sz="2400"/>
              <a:t>The messengers of the recommendations are important to maximise the probability of diffusion</a:t>
            </a:r>
            <a:endParaRPr sz="2400"/>
          </a:p>
          <a:p>
            <a:pPr marL="457200" lvl="0" indent="-431800" algn="l" rtl="0">
              <a:lnSpc>
                <a:spcPct val="90000"/>
              </a:lnSpc>
              <a:spcBef>
                <a:spcPts val="1400"/>
              </a:spcBef>
              <a:spcAft>
                <a:spcPts val="0"/>
              </a:spcAft>
              <a:buSzPts val="2400"/>
              <a:buFont typeface="Arial"/>
              <a:buChar char="•"/>
            </a:pPr>
            <a:r>
              <a:rPr lang="en-GB" sz="2400"/>
              <a:t>Follow IDRC’s Scaling Playbook (plan for scale)</a:t>
            </a:r>
            <a:endParaRPr sz="2400"/>
          </a:p>
          <a:p>
            <a:pPr marL="0" lvl="0" indent="0" algn="l" rtl="0">
              <a:lnSpc>
                <a:spcPct val="90000"/>
              </a:lnSpc>
              <a:spcBef>
                <a:spcPts val="1400"/>
              </a:spcBef>
              <a:spcAft>
                <a:spcPts val="0"/>
              </a:spcAft>
              <a:buSzPts val="2800"/>
              <a:buFont typeface="Georgia"/>
              <a:buNone/>
            </a:pPr>
            <a:endParaRPr sz="2400"/>
          </a:p>
          <a:p>
            <a:pPr marL="0" lvl="0" indent="0" algn="l" rtl="0">
              <a:lnSpc>
                <a:spcPct val="90000"/>
              </a:lnSpc>
              <a:spcBef>
                <a:spcPts val="1400"/>
              </a:spcBef>
              <a:spcAft>
                <a:spcPts val="0"/>
              </a:spcAft>
              <a:buSzPts val="2800"/>
              <a:buFont typeface="Georgia"/>
              <a:buNone/>
            </a:pPr>
            <a:endParaRPr/>
          </a:p>
          <a:p>
            <a:pPr marL="457200" lvl="0" indent="-279400" algn="l" rtl="0">
              <a:lnSpc>
                <a:spcPct val="90000"/>
              </a:lnSpc>
              <a:spcBef>
                <a:spcPts val="1400"/>
              </a:spcBef>
              <a:spcAft>
                <a:spcPts val="0"/>
              </a:spcAft>
              <a:buSzPts val="2800"/>
              <a:buFont typeface="Arial"/>
              <a:buNone/>
            </a:pPr>
            <a:endParaRPr/>
          </a:p>
          <a:p>
            <a:pPr marL="0" lvl="0" indent="0" algn="l" rtl="0">
              <a:lnSpc>
                <a:spcPct val="90000"/>
              </a:lnSpc>
              <a:spcBef>
                <a:spcPts val="1400"/>
              </a:spcBef>
              <a:spcAft>
                <a:spcPts val="0"/>
              </a:spcAft>
              <a:buSzPts val="2800"/>
              <a:buFont typeface="Georgia"/>
              <a:buNone/>
            </a:pPr>
            <a:endParaRPr/>
          </a:p>
        </p:txBody>
      </p:sp>
      <p:sp>
        <p:nvSpPr>
          <p:cNvPr id="376" name="Google Shape;376;p34"/>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Diffusion theory  - what can think tanks do?</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35"/>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Question</a:t>
            </a:r>
            <a:endParaRPr dirty="0"/>
          </a:p>
        </p:txBody>
      </p:sp>
      <p:sp>
        <p:nvSpPr>
          <p:cNvPr id="382" name="Google Shape;382;p35"/>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What theory best explains change/or lack of change in your field/sector/area?</a:t>
            </a:r>
            <a:endParaRPr/>
          </a:p>
        </p:txBody>
      </p:sp>
      <p:sp>
        <p:nvSpPr>
          <p:cNvPr id="383" name="Google Shape;383;p35"/>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9D48-3690-AB43-88B9-5D864FE37704}"/>
              </a:ext>
            </a:extLst>
          </p:cNvPr>
          <p:cNvSpPr>
            <a:spLocks noGrp="1"/>
          </p:cNvSpPr>
          <p:nvPr>
            <p:ph type="title"/>
          </p:nvPr>
        </p:nvSpPr>
        <p:spPr/>
        <p:txBody>
          <a:bodyPr/>
          <a:lstStyle/>
          <a:p>
            <a:endParaRPr lang="es-ES_tradnl"/>
          </a:p>
        </p:txBody>
      </p:sp>
    </p:spTree>
    <p:extLst>
      <p:ext uri="{BB962C8B-B14F-4D97-AF65-F5344CB8AC3E}">
        <p14:creationId xmlns:p14="http://schemas.microsoft.com/office/powerpoint/2010/main" val="1018457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38"/>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Objectives</a:t>
            </a:r>
            <a:endParaRPr dirty="0"/>
          </a:p>
        </p:txBody>
      </p:sp>
      <p:sp>
        <p:nvSpPr>
          <p:cNvPr id="405" name="Google Shape;405;p38"/>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Objectives and objectives/ Outcomes</a:t>
            </a:r>
            <a:endParaRPr/>
          </a:p>
          <a:p>
            <a:pPr marL="0" lvl="0" indent="0" algn="l" rtl="0">
              <a:lnSpc>
                <a:spcPct val="90000"/>
              </a:lnSpc>
              <a:spcBef>
                <a:spcPts val="1400"/>
              </a:spcBef>
              <a:spcAft>
                <a:spcPts val="0"/>
              </a:spcAft>
              <a:buSzPts val="2800"/>
              <a:buFont typeface="Georgia"/>
              <a:buNone/>
            </a:pPr>
            <a:r>
              <a:rPr lang="en-GB"/>
              <a:t>Present the initiatives model from the Center for Global Development initiatives model</a:t>
            </a:r>
            <a:endParaRPr/>
          </a:p>
          <a:p>
            <a:pPr marL="0" lvl="0" indent="0" algn="l" rtl="0">
              <a:lnSpc>
                <a:spcPct val="90000"/>
              </a:lnSpc>
              <a:spcBef>
                <a:spcPts val="1400"/>
              </a:spcBef>
              <a:spcAft>
                <a:spcPts val="0"/>
              </a:spcAft>
              <a:buSzPts val="2800"/>
              <a:buFont typeface="Georgia"/>
              <a:buNone/>
            </a:pPr>
            <a:r>
              <a:rPr lang="en-GB"/>
              <a:t>Compare/contrast with ODI (back in 2009)</a:t>
            </a:r>
            <a:endParaRPr/>
          </a:p>
          <a:p>
            <a:pPr marL="0" lvl="0" indent="0" algn="l" rtl="0">
              <a:lnSpc>
                <a:spcPct val="90000"/>
              </a:lnSpc>
              <a:spcBef>
                <a:spcPts val="1400"/>
              </a:spcBef>
              <a:spcAft>
                <a:spcPts val="0"/>
              </a:spcAft>
              <a:buSzPts val="2800"/>
              <a:buFont typeface="Georgia"/>
              <a:buNone/>
            </a:pPr>
            <a:r>
              <a:rPr lang="en-GB"/>
              <a:t>A short exercise if we have time</a:t>
            </a:r>
            <a:endParaRPr/>
          </a:p>
        </p:txBody>
      </p:sp>
      <p:sp>
        <p:nvSpPr>
          <p:cNvPr id="406" name="Google Shape;406;p38"/>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Overview</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1"/>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Objectives</a:t>
            </a:r>
            <a:endParaRPr dirty="0"/>
          </a:p>
        </p:txBody>
      </p:sp>
      <p:sp>
        <p:nvSpPr>
          <p:cNvPr id="413" name="Google Shape;413;p41"/>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dirty="0"/>
              <a:t>A guest arrives at your think tank</a:t>
            </a:r>
            <a:endParaRPr dirty="0"/>
          </a:p>
          <a:p>
            <a:pPr marL="0" lvl="0" indent="0" algn="l" rtl="0">
              <a:lnSpc>
                <a:spcPct val="90000"/>
              </a:lnSpc>
              <a:spcBef>
                <a:spcPts val="1400"/>
              </a:spcBef>
              <a:spcAft>
                <a:spcPts val="0"/>
              </a:spcAft>
              <a:buSzPts val="2800"/>
              <a:buFont typeface="Georgia"/>
              <a:buNone/>
            </a:pPr>
            <a:r>
              <a:rPr lang="en-GB" dirty="0"/>
              <a:t>You show him or her around the office</a:t>
            </a:r>
            <a:endParaRPr dirty="0"/>
          </a:p>
          <a:p>
            <a:pPr marL="0" lvl="0" indent="0" algn="l" rtl="0">
              <a:lnSpc>
                <a:spcPct val="90000"/>
              </a:lnSpc>
              <a:spcBef>
                <a:spcPts val="1400"/>
              </a:spcBef>
              <a:spcAft>
                <a:spcPts val="0"/>
              </a:spcAft>
              <a:buSzPts val="2800"/>
              <a:buFont typeface="Georgia"/>
              <a:buNone/>
            </a:pPr>
            <a:r>
              <a:rPr lang="en-GB" dirty="0"/>
              <a:t>You run into a few of your colleagues along the way and you introduce the guest to them and their work</a:t>
            </a:r>
            <a:endParaRPr dirty="0"/>
          </a:p>
          <a:p>
            <a:pPr marL="0" lvl="0" indent="0" algn="l" rtl="0">
              <a:lnSpc>
                <a:spcPct val="90000"/>
              </a:lnSpc>
              <a:spcBef>
                <a:spcPts val="1400"/>
              </a:spcBef>
              <a:spcAft>
                <a:spcPts val="0"/>
              </a:spcAft>
              <a:buSzPts val="2800"/>
              <a:buFont typeface="Georgia"/>
              <a:buNone/>
            </a:pPr>
            <a:endParaRPr dirty="0"/>
          </a:p>
          <a:p>
            <a:pPr marL="0" lvl="0" indent="0" algn="l" rtl="0">
              <a:lnSpc>
                <a:spcPct val="90000"/>
              </a:lnSpc>
              <a:spcBef>
                <a:spcPts val="1400"/>
              </a:spcBef>
              <a:spcAft>
                <a:spcPts val="0"/>
              </a:spcAft>
              <a:buSzPts val="2800"/>
              <a:buFont typeface="Georgia"/>
              <a:buNone/>
            </a:pPr>
            <a:r>
              <a:rPr lang="en-GB" dirty="0"/>
              <a:t>How would you do it? </a:t>
            </a:r>
            <a:endParaRPr dirty="0"/>
          </a:p>
        </p:txBody>
      </p:sp>
      <p:sp>
        <p:nvSpPr>
          <p:cNvPr id="414" name="Google Shape;414;p41"/>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Let’s try this - we need a volunteer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9"/>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ROMA revisited</a:t>
            </a:r>
            <a:endParaRPr dirty="0"/>
          </a:p>
        </p:txBody>
      </p:sp>
      <p:sp>
        <p:nvSpPr>
          <p:cNvPr id="185" name="Google Shape;185;p9"/>
          <p:cNvSpPr txBox="1">
            <a:spLocks noGrp="1"/>
          </p:cNvSpPr>
          <p:nvPr>
            <p:ph type="body" idx="2"/>
          </p:nvPr>
        </p:nvSpPr>
        <p:spPr>
          <a:xfrm>
            <a:off x="4081343" y="1308825"/>
            <a:ext cx="5449500" cy="38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Context –how change happens – or does not happen?</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Objectives (outcomes)</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Strategy</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Capacities/resources</a:t>
            </a:r>
            <a:endParaRPr/>
          </a:p>
          <a:p>
            <a:pPr marL="0" lvl="0" indent="0" algn="l" rtl="0">
              <a:lnSpc>
                <a:spcPct val="90000"/>
              </a:lnSpc>
              <a:spcBef>
                <a:spcPts val="1400"/>
              </a:spcBef>
              <a:spcAft>
                <a:spcPts val="0"/>
              </a:spcAft>
              <a:buSzPts val="2800"/>
              <a:buFont typeface="Georgia"/>
              <a:buNone/>
            </a:pPr>
            <a:endParaRPr/>
          </a:p>
        </p:txBody>
      </p:sp>
      <p:sp>
        <p:nvSpPr>
          <p:cNvPr id="186" name="Google Shape;186;p9"/>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endParaRPr/>
          </a:p>
          <a:p>
            <a:pPr marL="0" lvl="0" indent="0" algn="l" rtl="0">
              <a:lnSpc>
                <a:spcPct val="90000"/>
              </a:lnSpc>
              <a:spcBef>
                <a:spcPts val="1400"/>
              </a:spcBef>
              <a:spcAft>
                <a:spcPts val="0"/>
              </a:spcAft>
              <a:buSzPts val="2200"/>
              <a:buFont typeface="Georgia"/>
              <a:buNone/>
            </a:pPr>
            <a:endParaRPr/>
          </a:p>
        </p:txBody>
      </p:sp>
      <p:sp>
        <p:nvSpPr>
          <p:cNvPr id="187" name="Google Shape;187;p9"/>
          <p:cNvSpPr txBox="1"/>
          <p:nvPr/>
        </p:nvSpPr>
        <p:spPr>
          <a:xfrm rot="-5400000">
            <a:off x="7958175" y="3014200"/>
            <a:ext cx="43086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a:solidFill>
                  <a:schemeClr val="dk1"/>
                </a:solidFill>
                <a:latin typeface="Georgia"/>
                <a:ea typeface="Georgia"/>
                <a:cs typeface="Georgia"/>
                <a:sym typeface="Georgia"/>
              </a:rPr>
              <a:t>Monitoring and learning</a:t>
            </a:r>
            <a:endParaRPr/>
          </a:p>
        </p:txBody>
      </p:sp>
      <p:cxnSp>
        <p:nvCxnSpPr>
          <p:cNvPr id="188" name="Google Shape;188;p9"/>
          <p:cNvCxnSpPr/>
          <p:nvPr/>
        </p:nvCxnSpPr>
        <p:spPr>
          <a:xfrm>
            <a:off x="9598955" y="1506400"/>
            <a:ext cx="0" cy="3845100"/>
          </a:xfrm>
          <a:prstGeom prst="straightConnector1">
            <a:avLst/>
          </a:prstGeom>
          <a:noFill/>
          <a:ln w="28575" cap="flat" cmpd="sng">
            <a:solidFill>
              <a:schemeClr val="accent1"/>
            </a:solidFill>
            <a:prstDash val="dash"/>
            <a:round/>
            <a:headEnd type="triangle" w="med" len="med"/>
            <a:tailEnd type="triangle" w="med" len="med"/>
          </a:ln>
        </p:spPr>
      </p:cxnSp>
      <p:sp>
        <p:nvSpPr>
          <p:cNvPr id="189" name="Google Shape;189;p9"/>
          <p:cNvSpPr/>
          <p:nvPr/>
        </p:nvSpPr>
        <p:spPr>
          <a:xfrm rot="-1352666">
            <a:off x="7036316" y="3179262"/>
            <a:ext cx="1525040" cy="1794856"/>
          </a:xfrm>
          <a:prstGeom prst="curvedRightArrow">
            <a:avLst>
              <a:gd name="adj1" fmla="val 0"/>
              <a:gd name="adj2" fmla="val 18681"/>
              <a:gd name="adj3" fmla="val 25000"/>
            </a:avLst>
          </a:prstGeom>
          <a:solidFill>
            <a:schemeClr val="accent1"/>
          </a:solidFill>
          <a:ln w="15875" cap="flat" cmpd="sng">
            <a:solidFill>
              <a:srgbClr val="48949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42"/>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Objectives</a:t>
            </a:r>
            <a:endParaRPr dirty="0"/>
          </a:p>
        </p:txBody>
      </p:sp>
      <p:sp>
        <p:nvSpPr>
          <p:cNvPr id="421" name="Google Shape;421;p42"/>
          <p:cNvSpPr txBox="1">
            <a:spLocks noGrp="1"/>
          </p:cNvSpPr>
          <p:nvPr>
            <p:ph type="body" idx="2"/>
          </p:nvPr>
        </p:nvSpPr>
        <p:spPr>
          <a:xfrm>
            <a:off x="4289917" y="1862900"/>
            <a:ext cx="7173600" cy="38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dirty="0"/>
              <a:t>At CGD			 		At ODI</a:t>
            </a:r>
            <a:endParaRPr dirty="0"/>
          </a:p>
        </p:txBody>
      </p:sp>
      <p:sp>
        <p:nvSpPr>
          <p:cNvPr id="422" name="Google Shape;422;p42"/>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Back in 2009</a:t>
            </a:r>
            <a:endParaRPr/>
          </a:p>
        </p:txBody>
      </p:sp>
      <p:pic>
        <p:nvPicPr>
          <p:cNvPr id="423" name="Google Shape;423;p42" descr="A large chocolate covered donut&#10;&#10;Description automatically generated"/>
          <p:cNvPicPr preferRelativeResize="0"/>
          <p:nvPr/>
        </p:nvPicPr>
        <p:blipFill rotWithShape="1">
          <a:blip r:embed="rId3">
            <a:alphaModFix/>
          </a:blip>
          <a:srcRect/>
          <a:stretch/>
        </p:blipFill>
        <p:spPr>
          <a:xfrm flipH="1">
            <a:off x="5323406" y="2135775"/>
            <a:ext cx="4365806" cy="4365806"/>
          </a:xfrm>
          <a:prstGeom prst="rect">
            <a:avLst/>
          </a:prstGeom>
          <a:noFill/>
          <a:ln>
            <a:noFill/>
          </a:ln>
        </p:spPr>
      </p:pic>
      <p:sp>
        <p:nvSpPr>
          <p:cNvPr id="424" name="Google Shape;424;p42"/>
          <p:cNvSpPr txBox="1"/>
          <p:nvPr/>
        </p:nvSpPr>
        <p:spPr>
          <a:xfrm flipH="1">
            <a:off x="5721554" y="6601439"/>
            <a:ext cx="3881967"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a:solidFill>
                  <a:schemeClr val="dk1"/>
                </a:solidFill>
                <a:latin typeface="Century Gothic"/>
                <a:ea typeface="Century Gothic"/>
                <a:cs typeface="Century Gothic"/>
                <a:sym typeface="Century Gothic"/>
                <a:hlinkClick r:id="rId4">
                  <a:extLst>
                    <a:ext uri="{A12FA001-AC4F-418D-AE19-62706E023703}">
                      <ahyp:hlinkClr xmlns:ahyp="http://schemas.microsoft.com/office/drawing/2018/hyperlinkcolor" val="tx"/>
                    </a:ext>
                  </a:extLst>
                </a:hlinkClick>
              </a:rPr>
              <a:t>This Photo</a:t>
            </a:r>
            <a:r>
              <a:rPr lang="en-GB" sz="900">
                <a:solidFill>
                  <a:schemeClr val="dk1"/>
                </a:solidFill>
                <a:latin typeface="Century Gothic"/>
                <a:ea typeface="Century Gothic"/>
                <a:cs typeface="Century Gothic"/>
                <a:sym typeface="Century Gothic"/>
              </a:rPr>
              <a:t> by Unknown Author is licensed under </a:t>
            </a:r>
            <a:r>
              <a:rPr lang="en-GB" sz="900" u="sng">
                <a:solidFill>
                  <a:schemeClr val="dk1"/>
                </a:solidFill>
                <a:latin typeface="Century Gothic"/>
                <a:ea typeface="Century Gothic"/>
                <a:cs typeface="Century Gothic"/>
                <a:sym typeface="Century Gothic"/>
                <a:hlinkClick r:id="rId5">
                  <a:extLst>
                    <a:ext uri="{A12FA001-AC4F-418D-AE19-62706E023703}">
                      <ahyp:hlinkClr xmlns:ahyp="http://schemas.microsoft.com/office/drawing/2018/hyperlinkcolor" val="tx"/>
                    </a:ext>
                  </a:extLst>
                </a:hlinkClick>
              </a:rPr>
              <a:t>CC BY-NC-ND</a:t>
            </a:r>
            <a:endParaRPr sz="900">
              <a:solidFill>
                <a:schemeClr val="dk1"/>
              </a:solidFill>
              <a:latin typeface="Century Gothic"/>
              <a:ea typeface="Century Gothic"/>
              <a:cs typeface="Century Gothic"/>
              <a:sym typeface="Century Gothic"/>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3"/>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a:t>Day 1</a:t>
            </a:r>
            <a:endParaRPr/>
          </a:p>
          <a:p>
            <a:pPr marL="0" lvl="0" indent="0" algn="ctr" rtl="0">
              <a:lnSpc>
                <a:spcPct val="90000"/>
              </a:lnSpc>
              <a:spcBef>
                <a:spcPts val="1400"/>
              </a:spcBef>
              <a:spcAft>
                <a:spcPts val="0"/>
              </a:spcAft>
              <a:buSzPts val="2400"/>
              <a:buFont typeface="Georgia"/>
              <a:buNone/>
            </a:pPr>
            <a:r>
              <a:rPr lang="en-GB"/>
              <a:t>Objectives</a:t>
            </a:r>
            <a:endParaRPr/>
          </a:p>
        </p:txBody>
      </p:sp>
      <p:sp>
        <p:nvSpPr>
          <p:cNvPr id="431" name="Google Shape;431;p43"/>
          <p:cNvSpPr txBox="1">
            <a:spLocks noGrp="1"/>
          </p:cNvSpPr>
          <p:nvPr>
            <p:ph type="body" idx="2"/>
          </p:nvPr>
        </p:nvSpPr>
        <p:spPr>
          <a:xfrm>
            <a:off x="4070192" y="1806113"/>
            <a:ext cx="7518000" cy="3958800"/>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l" rtl="0">
              <a:lnSpc>
                <a:spcPct val="70000"/>
              </a:lnSpc>
              <a:spcBef>
                <a:spcPts val="0"/>
              </a:spcBef>
              <a:spcAft>
                <a:spcPts val="0"/>
              </a:spcAft>
              <a:buSzPts val="2125"/>
              <a:buFont typeface="Georgia"/>
              <a:buAutoNum type="arabicPeriod"/>
            </a:pPr>
            <a:r>
              <a:rPr lang="en-GB" sz="2125" b="1"/>
              <a:t>Choose a problem that can be solved</a:t>
            </a:r>
            <a:endParaRPr/>
          </a:p>
          <a:p>
            <a:pPr marL="514350" lvl="0" indent="-514350" algn="l" rtl="0">
              <a:lnSpc>
                <a:spcPct val="70000"/>
              </a:lnSpc>
              <a:spcBef>
                <a:spcPts val="1400"/>
              </a:spcBef>
              <a:spcAft>
                <a:spcPts val="0"/>
              </a:spcAft>
              <a:buSzPts val="2125"/>
              <a:buFont typeface="Georgia"/>
              <a:buAutoNum type="arabicPeriod"/>
            </a:pPr>
            <a:r>
              <a:rPr lang="en-GB" sz="2125"/>
              <a:t>Find the right leaders</a:t>
            </a:r>
            <a:endParaRPr/>
          </a:p>
          <a:p>
            <a:pPr marL="514350" lvl="0" indent="-514350" algn="l" rtl="0">
              <a:lnSpc>
                <a:spcPct val="70000"/>
              </a:lnSpc>
              <a:spcBef>
                <a:spcPts val="1400"/>
              </a:spcBef>
              <a:spcAft>
                <a:spcPts val="0"/>
              </a:spcAft>
              <a:buSzPts val="2125"/>
              <a:buFont typeface="Georgia"/>
              <a:buAutoNum type="arabicPeriod"/>
            </a:pPr>
            <a:r>
              <a:rPr lang="en-GB" sz="2125"/>
              <a:t>Get the money</a:t>
            </a:r>
            <a:endParaRPr/>
          </a:p>
          <a:p>
            <a:pPr marL="514350" lvl="0" indent="-514350" algn="l" rtl="0">
              <a:lnSpc>
                <a:spcPct val="70000"/>
              </a:lnSpc>
              <a:spcBef>
                <a:spcPts val="1400"/>
              </a:spcBef>
              <a:spcAft>
                <a:spcPts val="0"/>
              </a:spcAft>
              <a:buSzPts val="2125"/>
              <a:buFont typeface="Georgia"/>
              <a:buAutoNum type="arabicPeriod"/>
            </a:pPr>
            <a:r>
              <a:rPr lang="en-GB" sz="2125"/>
              <a:t>Recruit the team/working group*</a:t>
            </a:r>
            <a:endParaRPr/>
          </a:p>
          <a:p>
            <a:pPr marL="514350" lvl="0" indent="-514350" algn="l" rtl="0">
              <a:lnSpc>
                <a:spcPct val="70000"/>
              </a:lnSpc>
              <a:spcBef>
                <a:spcPts val="1400"/>
              </a:spcBef>
              <a:spcAft>
                <a:spcPts val="0"/>
              </a:spcAft>
              <a:buSzPts val="2125"/>
              <a:buFont typeface="Georgia"/>
              <a:buAutoNum type="arabicPeriod"/>
            </a:pPr>
            <a:r>
              <a:rPr lang="en-GB" sz="2125" b="1"/>
              <a:t>Sharpen problem definition </a:t>
            </a:r>
            <a:r>
              <a:rPr lang="en-GB" sz="2125"/>
              <a:t>and start on solution</a:t>
            </a:r>
            <a:endParaRPr/>
          </a:p>
          <a:p>
            <a:pPr marL="514350" lvl="0" indent="-514350" algn="l" rtl="0">
              <a:lnSpc>
                <a:spcPct val="70000"/>
              </a:lnSpc>
              <a:spcBef>
                <a:spcPts val="1400"/>
              </a:spcBef>
              <a:spcAft>
                <a:spcPts val="0"/>
              </a:spcAft>
              <a:buSzPts val="2125"/>
              <a:buFont typeface="Georgia"/>
              <a:buAutoNum type="arabicPeriod"/>
            </a:pPr>
            <a:r>
              <a:rPr lang="en-GB" sz="2125"/>
              <a:t>Small secretariat to do the actual work</a:t>
            </a:r>
            <a:endParaRPr/>
          </a:p>
          <a:p>
            <a:pPr marL="514350" lvl="0" indent="-514350" algn="l" rtl="0">
              <a:lnSpc>
                <a:spcPct val="70000"/>
              </a:lnSpc>
              <a:spcBef>
                <a:spcPts val="1400"/>
              </a:spcBef>
              <a:spcAft>
                <a:spcPts val="0"/>
              </a:spcAft>
              <a:buSzPts val="2125"/>
              <a:buFont typeface="Georgia"/>
              <a:buAutoNum type="arabicPeriod"/>
            </a:pPr>
            <a:r>
              <a:rPr lang="en-GB" sz="2125" b="1"/>
              <a:t>Brand early!</a:t>
            </a:r>
            <a:endParaRPr/>
          </a:p>
          <a:p>
            <a:pPr marL="514350" lvl="0" indent="-514350" algn="l" rtl="0">
              <a:lnSpc>
                <a:spcPct val="70000"/>
              </a:lnSpc>
              <a:spcBef>
                <a:spcPts val="1400"/>
              </a:spcBef>
              <a:spcAft>
                <a:spcPts val="0"/>
              </a:spcAft>
              <a:buSzPts val="2125"/>
              <a:buFont typeface="Georgia"/>
              <a:buAutoNum type="arabicPeriod"/>
            </a:pPr>
            <a:r>
              <a:rPr lang="en-GB" sz="2125"/>
              <a:t>Communicate early and often</a:t>
            </a:r>
            <a:endParaRPr/>
          </a:p>
          <a:p>
            <a:pPr marL="514350" lvl="0" indent="-514350" algn="l" rtl="0">
              <a:lnSpc>
                <a:spcPct val="70000"/>
              </a:lnSpc>
              <a:spcBef>
                <a:spcPts val="1400"/>
              </a:spcBef>
              <a:spcAft>
                <a:spcPts val="0"/>
              </a:spcAft>
              <a:buSzPts val="2125"/>
              <a:buFont typeface="Georgia"/>
              <a:buAutoNum type="arabicPeriod"/>
            </a:pPr>
            <a:r>
              <a:rPr lang="en-GB" sz="2125"/>
              <a:t>Circulate drafts</a:t>
            </a:r>
            <a:endParaRPr/>
          </a:p>
          <a:p>
            <a:pPr marL="514350" lvl="0" indent="-514350" algn="l" rtl="0">
              <a:lnSpc>
                <a:spcPct val="70000"/>
              </a:lnSpc>
              <a:spcBef>
                <a:spcPts val="1400"/>
              </a:spcBef>
              <a:spcAft>
                <a:spcPts val="0"/>
              </a:spcAft>
              <a:buSzPts val="2125"/>
              <a:buFont typeface="Georgia"/>
              <a:buAutoNum type="arabicPeriod"/>
            </a:pPr>
            <a:r>
              <a:rPr lang="en-GB" sz="2125"/>
              <a:t>Refine product/activity mix </a:t>
            </a:r>
            <a:r>
              <a:rPr lang="en-GB" sz="2125" b="1"/>
              <a:t>to suit objectives</a:t>
            </a:r>
            <a:endParaRPr/>
          </a:p>
          <a:p>
            <a:pPr marL="514350" lvl="0" indent="-514350" algn="l" rtl="0">
              <a:lnSpc>
                <a:spcPct val="70000"/>
              </a:lnSpc>
              <a:spcBef>
                <a:spcPts val="1400"/>
              </a:spcBef>
              <a:spcAft>
                <a:spcPts val="0"/>
              </a:spcAft>
              <a:buSzPts val="2125"/>
              <a:buFont typeface="Georgia"/>
              <a:buAutoNum type="arabicPeriod"/>
            </a:pPr>
            <a:r>
              <a:rPr lang="en-GB" sz="2125"/>
              <a:t>Identify key decision makers</a:t>
            </a:r>
            <a:endParaRPr/>
          </a:p>
          <a:p>
            <a:pPr marL="514350" lvl="0" indent="-514350" algn="l" rtl="0">
              <a:lnSpc>
                <a:spcPct val="70000"/>
              </a:lnSpc>
              <a:spcBef>
                <a:spcPts val="1400"/>
              </a:spcBef>
              <a:spcAft>
                <a:spcPts val="0"/>
              </a:spcAft>
              <a:buSzPts val="2125"/>
              <a:buFont typeface="Georgia"/>
              <a:buAutoNum type="arabicPeriod"/>
            </a:pPr>
            <a:r>
              <a:rPr lang="en-GB" sz="2125" b="1"/>
              <a:t>Hand-off initiative to others</a:t>
            </a:r>
            <a:r>
              <a:rPr lang="en-GB" sz="2125"/>
              <a:t> – or not</a:t>
            </a:r>
            <a:endParaRPr/>
          </a:p>
          <a:p>
            <a:pPr marL="514350" lvl="0" indent="-419100" algn="l" rtl="0">
              <a:lnSpc>
                <a:spcPct val="70000"/>
              </a:lnSpc>
              <a:spcBef>
                <a:spcPts val="1400"/>
              </a:spcBef>
              <a:spcAft>
                <a:spcPts val="0"/>
              </a:spcAft>
              <a:buSzPts val="1500"/>
              <a:buFont typeface="Georgia"/>
              <a:buNone/>
            </a:pPr>
            <a:endParaRPr sz="1500"/>
          </a:p>
          <a:p>
            <a:pPr marL="514350" lvl="0" indent="-403225" algn="l" rtl="0">
              <a:lnSpc>
                <a:spcPct val="70000"/>
              </a:lnSpc>
              <a:spcBef>
                <a:spcPts val="1400"/>
              </a:spcBef>
              <a:spcAft>
                <a:spcPts val="0"/>
              </a:spcAft>
              <a:buSzPts val="1750"/>
              <a:buFont typeface="Georgia"/>
              <a:buNone/>
            </a:pPr>
            <a:endParaRPr sz="1750"/>
          </a:p>
          <a:p>
            <a:pPr marL="514350" lvl="0" indent="-403225" algn="l" rtl="0">
              <a:lnSpc>
                <a:spcPct val="70000"/>
              </a:lnSpc>
              <a:spcBef>
                <a:spcPts val="1400"/>
              </a:spcBef>
              <a:spcAft>
                <a:spcPts val="0"/>
              </a:spcAft>
              <a:buSzPts val="1750"/>
              <a:buFont typeface="Georgia"/>
              <a:buNone/>
            </a:pPr>
            <a:endParaRPr sz="1750"/>
          </a:p>
        </p:txBody>
      </p:sp>
      <p:sp>
        <p:nvSpPr>
          <p:cNvPr id="432" name="Google Shape;432;p43"/>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Initiatives approach – CGD (2008)</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9E72-8A4E-324B-B9AE-7B29FCB4BF1E}"/>
              </a:ext>
            </a:extLst>
          </p:cNvPr>
          <p:cNvSpPr>
            <a:spLocks noGrp="1"/>
          </p:cNvSpPr>
          <p:nvPr>
            <p:ph type="title"/>
          </p:nvPr>
        </p:nvSpPr>
        <p:spPr/>
        <p:txBody>
          <a:bodyPr/>
          <a:lstStyle/>
          <a:p>
            <a:endParaRPr lang="es-ES_tradnl"/>
          </a:p>
        </p:txBody>
      </p:sp>
    </p:spTree>
    <p:extLst>
      <p:ext uri="{BB962C8B-B14F-4D97-AF65-F5344CB8AC3E}">
        <p14:creationId xmlns:p14="http://schemas.microsoft.com/office/powerpoint/2010/main" val="1821569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p60"/>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779" name="Google Shape;779;p60"/>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Governance and management</a:t>
            </a:r>
            <a:endParaRPr/>
          </a:p>
          <a:p>
            <a:pPr marL="0" lvl="0" indent="0" algn="l" rtl="0">
              <a:lnSpc>
                <a:spcPct val="90000"/>
              </a:lnSpc>
              <a:spcBef>
                <a:spcPts val="1400"/>
              </a:spcBef>
              <a:spcAft>
                <a:spcPts val="0"/>
              </a:spcAft>
              <a:buSzPts val="2800"/>
              <a:buFont typeface="Georgia"/>
              <a:buNone/>
            </a:pPr>
            <a:r>
              <a:rPr lang="en-GB"/>
              <a:t>Funding</a:t>
            </a:r>
            <a:endParaRPr/>
          </a:p>
          <a:p>
            <a:pPr marL="0" lvl="0" indent="0" algn="l" rtl="0">
              <a:lnSpc>
                <a:spcPct val="90000"/>
              </a:lnSpc>
              <a:spcBef>
                <a:spcPts val="1400"/>
              </a:spcBef>
              <a:spcAft>
                <a:spcPts val="0"/>
              </a:spcAft>
              <a:buSzPts val="2800"/>
              <a:buFont typeface="Georgia"/>
              <a:buNone/>
            </a:pPr>
            <a:r>
              <a:rPr lang="en-GB"/>
              <a:t>Talent</a:t>
            </a:r>
            <a:endParaRPr/>
          </a:p>
          <a:p>
            <a:pPr marL="0" lvl="0" indent="0" algn="l" rtl="0">
              <a:lnSpc>
                <a:spcPct val="90000"/>
              </a:lnSpc>
              <a:spcBef>
                <a:spcPts val="1400"/>
              </a:spcBef>
              <a:spcAft>
                <a:spcPts val="0"/>
              </a:spcAft>
              <a:buSzPts val="2800"/>
              <a:buFont typeface="Georgia"/>
              <a:buNone/>
            </a:pPr>
            <a:r>
              <a:rPr lang="en-GB"/>
              <a:t>Communications and engagement</a:t>
            </a:r>
            <a:endParaRPr/>
          </a:p>
          <a:p>
            <a:pPr marL="0" lvl="0" indent="0" algn="l" rtl="0">
              <a:lnSpc>
                <a:spcPct val="90000"/>
              </a:lnSpc>
              <a:spcBef>
                <a:spcPts val="1400"/>
              </a:spcBef>
              <a:spcAft>
                <a:spcPts val="0"/>
              </a:spcAft>
              <a:buSzPts val="2800"/>
              <a:buFont typeface="Georgia"/>
              <a:buNone/>
            </a:pPr>
            <a:r>
              <a:rPr lang="en-GB"/>
              <a:t>Partnerships and alliances</a:t>
            </a:r>
            <a:endParaRPr/>
          </a:p>
          <a:p>
            <a:pPr marL="0" lvl="0" indent="0" algn="l" rtl="0">
              <a:lnSpc>
                <a:spcPct val="90000"/>
              </a:lnSpc>
              <a:spcBef>
                <a:spcPts val="1400"/>
              </a:spcBef>
              <a:spcAft>
                <a:spcPts val="0"/>
              </a:spcAft>
              <a:buSzPts val="2800"/>
              <a:buFont typeface="Georgia"/>
              <a:buNone/>
            </a:pPr>
            <a:r>
              <a:rPr lang="en-GB"/>
              <a:t>Research resources and services</a:t>
            </a:r>
            <a:endParaRPr/>
          </a:p>
          <a:p>
            <a:pPr marL="0" lvl="0" indent="0" algn="l" rtl="0">
              <a:lnSpc>
                <a:spcPct val="90000"/>
              </a:lnSpc>
              <a:spcBef>
                <a:spcPts val="1400"/>
              </a:spcBef>
              <a:spcAft>
                <a:spcPts val="0"/>
              </a:spcAft>
              <a:buSzPts val="2800"/>
              <a:buFont typeface="Georgia"/>
              <a:buNone/>
            </a:pPr>
            <a:r>
              <a:rPr lang="en-GB"/>
              <a:t>Other</a:t>
            </a:r>
            <a:endParaRPr/>
          </a:p>
        </p:txBody>
      </p:sp>
      <p:sp>
        <p:nvSpPr>
          <p:cNvPr id="780" name="Google Shape;780;p60"/>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Overview</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84"/>
        <p:cNvGrpSpPr/>
        <p:nvPr/>
      </p:nvGrpSpPr>
      <p:grpSpPr>
        <a:xfrm>
          <a:off x="0" y="0"/>
          <a:ext cx="0" cy="0"/>
          <a:chOff x="0" y="0"/>
          <a:chExt cx="0" cy="0"/>
        </a:xfrm>
      </p:grpSpPr>
      <p:sp>
        <p:nvSpPr>
          <p:cNvPr id="785" name="Google Shape;785;p58"/>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786" name="Google Shape;786;p58"/>
          <p:cNvSpPr txBox="1">
            <a:spLocks noGrp="1"/>
          </p:cNvSpPr>
          <p:nvPr>
            <p:ph type="body" idx="2"/>
          </p:nvPr>
        </p:nvSpPr>
        <p:spPr>
          <a:xfrm>
            <a:off x="4081355" y="1704225"/>
            <a:ext cx="7173600" cy="38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Would someone visiting a think tank (who has no idea what a think tank does) think that research is the most important thing that goes on there?</a:t>
            </a:r>
            <a:endParaRPr/>
          </a:p>
          <a:p>
            <a:pPr marL="0" lvl="0" indent="0" algn="l" rtl="0">
              <a:lnSpc>
                <a:spcPct val="90000"/>
              </a:lnSpc>
              <a:spcBef>
                <a:spcPts val="1400"/>
              </a:spcBef>
              <a:spcAft>
                <a:spcPts val="0"/>
              </a:spcAft>
              <a:buSzPts val="2800"/>
              <a:buFont typeface="Georgia"/>
              <a:buNone/>
            </a:pPr>
            <a:r>
              <a:rPr lang="en-GB"/>
              <a:t>Partnerships, governance, management, communications, digital services, human resources, finance and planning, admin and “office” management, cleaning, etc. </a:t>
            </a:r>
            <a:endParaRPr/>
          </a:p>
          <a:p>
            <a:pPr marL="0" lvl="0" indent="0" algn="l" rtl="0">
              <a:lnSpc>
                <a:spcPct val="90000"/>
              </a:lnSpc>
              <a:spcBef>
                <a:spcPts val="1400"/>
              </a:spcBef>
              <a:spcAft>
                <a:spcPts val="0"/>
              </a:spcAft>
              <a:buSzPts val="2800"/>
              <a:buFont typeface="Georgia"/>
              <a:buNone/>
            </a:pPr>
            <a:r>
              <a:rPr lang="en-GB"/>
              <a:t>Easier said than done: projects, plans and resources should follow objectives and strategy</a:t>
            </a:r>
            <a:endParaRPr/>
          </a:p>
          <a:p>
            <a:pPr marL="0" lvl="0" indent="0" algn="l" rtl="0">
              <a:lnSpc>
                <a:spcPct val="90000"/>
              </a:lnSpc>
              <a:spcBef>
                <a:spcPts val="1400"/>
              </a:spcBef>
              <a:spcAft>
                <a:spcPts val="0"/>
              </a:spcAft>
              <a:buSzPts val="2800"/>
              <a:buFont typeface="Georgia"/>
              <a:buNone/>
            </a:pPr>
            <a:endParaRPr/>
          </a:p>
        </p:txBody>
      </p:sp>
      <p:sp>
        <p:nvSpPr>
          <p:cNvPr id="787" name="Google Shape;787;p58"/>
          <p:cNvSpPr txBox="1">
            <a:spLocks noGrp="1"/>
          </p:cNvSpPr>
          <p:nvPr>
            <p:ph type="body" idx="3"/>
          </p:nvPr>
        </p:nvSpPr>
        <p:spPr>
          <a:xfrm>
            <a:off x="4075767" y="930629"/>
            <a:ext cx="71847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Overview</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92"/>
        <p:cNvGrpSpPr/>
        <p:nvPr/>
      </p:nvGrpSpPr>
      <p:grpSpPr>
        <a:xfrm>
          <a:off x="0" y="0"/>
          <a:ext cx="0" cy="0"/>
          <a:chOff x="0" y="0"/>
          <a:chExt cx="0" cy="0"/>
        </a:xfrm>
      </p:grpSpPr>
      <p:sp>
        <p:nvSpPr>
          <p:cNvPr id="793" name="Google Shape;793;p59"/>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a:p>
            <a:pPr marL="0" lvl="0" indent="0" algn="ctr" rtl="0">
              <a:lnSpc>
                <a:spcPct val="90000"/>
              </a:lnSpc>
              <a:spcBef>
                <a:spcPts val="1400"/>
              </a:spcBef>
              <a:spcAft>
                <a:spcPts val="0"/>
              </a:spcAft>
              <a:buSzPts val="2400"/>
              <a:buFont typeface="Georgia"/>
              <a:buNone/>
            </a:pPr>
            <a:endParaRPr dirty="0"/>
          </a:p>
        </p:txBody>
      </p:sp>
      <p:sp>
        <p:nvSpPr>
          <p:cNvPr id="794" name="Google Shape;794;p59"/>
          <p:cNvSpPr txBox="1">
            <a:spLocks noGrp="1"/>
          </p:cNvSpPr>
          <p:nvPr>
            <p:ph type="body" idx="2"/>
          </p:nvPr>
        </p:nvSpPr>
        <p:spPr>
          <a:xfrm>
            <a:off x="4070192" y="1649676"/>
            <a:ext cx="7518000" cy="3958800"/>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l" rtl="0">
              <a:lnSpc>
                <a:spcPct val="70000"/>
              </a:lnSpc>
              <a:spcBef>
                <a:spcPts val="0"/>
              </a:spcBef>
              <a:spcAft>
                <a:spcPts val="0"/>
              </a:spcAft>
              <a:buSzPts val="2125"/>
              <a:buFont typeface="Georgia"/>
              <a:buAutoNum type="arabicPeriod"/>
            </a:pPr>
            <a:r>
              <a:rPr lang="en-GB" sz="2125"/>
              <a:t>Choose a problem that can be solved</a:t>
            </a:r>
            <a:endParaRPr/>
          </a:p>
          <a:p>
            <a:pPr marL="514350" lvl="0" indent="-514350" algn="l" rtl="0">
              <a:lnSpc>
                <a:spcPct val="70000"/>
              </a:lnSpc>
              <a:spcBef>
                <a:spcPts val="1400"/>
              </a:spcBef>
              <a:spcAft>
                <a:spcPts val="0"/>
              </a:spcAft>
              <a:buSzPts val="2125"/>
              <a:buFont typeface="Georgia"/>
              <a:buAutoNum type="arabicPeriod"/>
            </a:pPr>
            <a:r>
              <a:rPr lang="en-GB" sz="2125" b="1"/>
              <a:t>Find the right leaders</a:t>
            </a:r>
            <a:endParaRPr/>
          </a:p>
          <a:p>
            <a:pPr marL="514350" lvl="0" indent="-514350" algn="l" rtl="0">
              <a:lnSpc>
                <a:spcPct val="70000"/>
              </a:lnSpc>
              <a:spcBef>
                <a:spcPts val="1400"/>
              </a:spcBef>
              <a:spcAft>
                <a:spcPts val="0"/>
              </a:spcAft>
              <a:buSzPts val="2125"/>
              <a:buFont typeface="Georgia"/>
              <a:buAutoNum type="arabicPeriod"/>
            </a:pPr>
            <a:r>
              <a:rPr lang="en-GB" sz="2125" b="1"/>
              <a:t>Get the money</a:t>
            </a:r>
            <a:endParaRPr/>
          </a:p>
          <a:p>
            <a:pPr marL="514350" lvl="0" indent="-514350" algn="l" rtl="0">
              <a:lnSpc>
                <a:spcPct val="70000"/>
              </a:lnSpc>
              <a:spcBef>
                <a:spcPts val="1400"/>
              </a:spcBef>
              <a:spcAft>
                <a:spcPts val="0"/>
              </a:spcAft>
              <a:buSzPts val="2125"/>
              <a:buFont typeface="Georgia"/>
              <a:buAutoNum type="arabicPeriod"/>
            </a:pPr>
            <a:r>
              <a:rPr lang="en-GB" sz="2125" b="1"/>
              <a:t>Recruit the team/working group*</a:t>
            </a:r>
            <a:endParaRPr/>
          </a:p>
          <a:p>
            <a:pPr marL="514350" lvl="0" indent="-514350" algn="l" rtl="0">
              <a:lnSpc>
                <a:spcPct val="70000"/>
              </a:lnSpc>
              <a:spcBef>
                <a:spcPts val="1400"/>
              </a:spcBef>
              <a:spcAft>
                <a:spcPts val="0"/>
              </a:spcAft>
              <a:buSzPts val="2125"/>
              <a:buFont typeface="Georgia"/>
              <a:buAutoNum type="arabicPeriod"/>
            </a:pPr>
            <a:r>
              <a:rPr lang="en-GB" sz="2125"/>
              <a:t>Sharpen problem definition and start on solution</a:t>
            </a:r>
            <a:endParaRPr/>
          </a:p>
          <a:p>
            <a:pPr marL="514350" lvl="0" indent="-514350" algn="l" rtl="0">
              <a:lnSpc>
                <a:spcPct val="70000"/>
              </a:lnSpc>
              <a:spcBef>
                <a:spcPts val="1400"/>
              </a:spcBef>
              <a:spcAft>
                <a:spcPts val="0"/>
              </a:spcAft>
              <a:buSzPts val="2125"/>
              <a:buFont typeface="Georgia"/>
              <a:buAutoNum type="arabicPeriod"/>
            </a:pPr>
            <a:r>
              <a:rPr lang="en-GB" sz="2125" b="1"/>
              <a:t>Small secretariat to do the actual work</a:t>
            </a:r>
            <a:endParaRPr/>
          </a:p>
          <a:p>
            <a:pPr marL="514350" lvl="0" indent="-514350" algn="l" rtl="0">
              <a:lnSpc>
                <a:spcPct val="70000"/>
              </a:lnSpc>
              <a:spcBef>
                <a:spcPts val="1400"/>
              </a:spcBef>
              <a:spcAft>
                <a:spcPts val="0"/>
              </a:spcAft>
              <a:buSzPts val="2125"/>
              <a:buFont typeface="Georgia"/>
              <a:buAutoNum type="arabicPeriod"/>
            </a:pPr>
            <a:r>
              <a:rPr lang="en-GB" sz="2125" b="1"/>
              <a:t>Brand early!</a:t>
            </a:r>
            <a:endParaRPr/>
          </a:p>
          <a:p>
            <a:pPr marL="514350" lvl="0" indent="-514350" algn="l" rtl="0">
              <a:lnSpc>
                <a:spcPct val="70000"/>
              </a:lnSpc>
              <a:spcBef>
                <a:spcPts val="1400"/>
              </a:spcBef>
              <a:spcAft>
                <a:spcPts val="0"/>
              </a:spcAft>
              <a:buSzPts val="2125"/>
              <a:buFont typeface="Georgia"/>
              <a:buAutoNum type="arabicPeriod"/>
            </a:pPr>
            <a:r>
              <a:rPr lang="en-GB" sz="2125" b="1"/>
              <a:t>Communicate early and often</a:t>
            </a:r>
            <a:endParaRPr/>
          </a:p>
          <a:p>
            <a:pPr marL="514350" lvl="0" indent="-514350" algn="l" rtl="0">
              <a:lnSpc>
                <a:spcPct val="70000"/>
              </a:lnSpc>
              <a:spcBef>
                <a:spcPts val="1400"/>
              </a:spcBef>
              <a:spcAft>
                <a:spcPts val="0"/>
              </a:spcAft>
              <a:buSzPts val="2125"/>
              <a:buFont typeface="Georgia"/>
              <a:buAutoNum type="arabicPeriod"/>
            </a:pPr>
            <a:r>
              <a:rPr lang="en-GB" sz="2125"/>
              <a:t>Circulate drafts</a:t>
            </a:r>
            <a:endParaRPr/>
          </a:p>
          <a:p>
            <a:pPr marL="514350" lvl="0" indent="-514350" algn="l" rtl="0">
              <a:lnSpc>
                <a:spcPct val="70000"/>
              </a:lnSpc>
              <a:spcBef>
                <a:spcPts val="1400"/>
              </a:spcBef>
              <a:spcAft>
                <a:spcPts val="0"/>
              </a:spcAft>
              <a:buSzPts val="2125"/>
              <a:buFont typeface="Georgia"/>
              <a:buAutoNum type="arabicPeriod"/>
            </a:pPr>
            <a:r>
              <a:rPr lang="en-GB" sz="2125"/>
              <a:t>Refine product/activity mix to suit objectives</a:t>
            </a:r>
            <a:endParaRPr/>
          </a:p>
          <a:p>
            <a:pPr marL="514350" lvl="0" indent="-514350" algn="l" rtl="0">
              <a:lnSpc>
                <a:spcPct val="70000"/>
              </a:lnSpc>
              <a:spcBef>
                <a:spcPts val="1400"/>
              </a:spcBef>
              <a:spcAft>
                <a:spcPts val="0"/>
              </a:spcAft>
              <a:buSzPts val="2125"/>
              <a:buAutoNum type="arabicPeriod"/>
            </a:pPr>
            <a:r>
              <a:rPr lang="en-GB" sz="2125" b="1"/>
              <a:t>Identify key decision makers</a:t>
            </a:r>
            <a:endParaRPr b="1"/>
          </a:p>
          <a:p>
            <a:pPr marL="514350" lvl="0" indent="-514350" algn="l" rtl="0">
              <a:lnSpc>
                <a:spcPct val="70000"/>
              </a:lnSpc>
              <a:spcBef>
                <a:spcPts val="1400"/>
              </a:spcBef>
              <a:spcAft>
                <a:spcPts val="0"/>
              </a:spcAft>
              <a:buSzPts val="2125"/>
              <a:buFont typeface="Georgia"/>
              <a:buAutoNum type="arabicPeriod"/>
            </a:pPr>
            <a:r>
              <a:rPr lang="en-GB" sz="2125" b="1"/>
              <a:t>Hand-off initiative to others – or not</a:t>
            </a:r>
            <a:endParaRPr/>
          </a:p>
          <a:p>
            <a:pPr marL="514350" lvl="0" indent="-419100" algn="l" rtl="0">
              <a:lnSpc>
                <a:spcPct val="70000"/>
              </a:lnSpc>
              <a:spcBef>
                <a:spcPts val="1400"/>
              </a:spcBef>
              <a:spcAft>
                <a:spcPts val="0"/>
              </a:spcAft>
              <a:buSzPts val="1500"/>
              <a:buFont typeface="Georgia"/>
              <a:buNone/>
            </a:pPr>
            <a:endParaRPr sz="1500"/>
          </a:p>
          <a:p>
            <a:pPr marL="514350" lvl="0" indent="-403225" algn="l" rtl="0">
              <a:lnSpc>
                <a:spcPct val="70000"/>
              </a:lnSpc>
              <a:spcBef>
                <a:spcPts val="1400"/>
              </a:spcBef>
              <a:spcAft>
                <a:spcPts val="0"/>
              </a:spcAft>
              <a:buSzPts val="1750"/>
              <a:buFont typeface="Georgia"/>
              <a:buNone/>
            </a:pPr>
            <a:endParaRPr sz="1750"/>
          </a:p>
          <a:p>
            <a:pPr marL="514350" lvl="0" indent="-403225" algn="l" rtl="0">
              <a:lnSpc>
                <a:spcPct val="70000"/>
              </a:lnSpc>
              <a:spcBef>
                <a:spcPts val="1400"/>
              </a:spcBef>
              <a:spcAft>
                <a:spcPts val="0"/>
              </a:spcAft>
              <a:buSzPts val="1750"/>
              <a:buFont typeface="Georgia"/>
              <a:buNone/>
            </a:pPr>
            <a:endParaRPr sz="1750"/>
          </a:p>
        </p:txBody>
      </p:sp>
      <p:sp>
        <p:nvSpPr>
          <p:cNvPr id="795" name="Google Shape;795;p59"/>
          <p:cNvSpPr txBox="1">
            <a:spLocks noGrp="1"/>
          </p:cNvSpPr>
          <p:nvPr>
            <p:ph type="body" idx="3"/>
          </p:nvPr>
        </p:nvSpPr>
        <p:spPr>
          <a:xfrm>
            <a:off x="4070192" y="807904"/>
            <a:ext cx="71847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Initiatives approach – CGD (2008)</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99"/>
        <p:cNvGrpSpPr/>
        <p:nvPr/>
      </p:nvGrpSpPr>
      <p:grpSpPr>
        <a:xfrm>
          <a:off x="0" y="0"/>
          <a:ext cx="0" cy="0"/>
          <a:chOff x="0" y="0"/>
          <a:chExt cx="0" cy="0"/>
        </a:xfrm>
      </p:grpSpPr>
      <p:sp>
        <p:nvSpPr>
          <p:cNvPr id="800" name="Google Shape;800;p61"/>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01" name="Google Shape;801;p61"/>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dirty="0"/>
              <a:t>Questions to consider:</a:t>
            </a:r>
            <a:endParaRPr dirty="0"/>
          </a:p>
          <a:p>
            <a:pPr marL="457200" lvl="0" indent="-457200" algn="l" rtl="0">
              <a:lnSpc>
                <a:spcPct val="90000"/>
              </a:lnSpc>
              <a:spcBef>
                <a:spcPts val="1400"/>
              </a:spcBef>
              <a:spcAft>
                <a:spcPts val="0"/>
              </a:spcAft>
              <a:buSzPts val="2800"/>
              <a:buFont typeface="Arial"/>
              <a:buChar char="•"/>
            </a:pPr>
            <a:r>
              <a:rPr lang="en-GB" dirty="0"/>
              <a:t>Does our organisation/programme need a governance arrangement?</a:t>
            </a:r>
            <a:endParaRPr dirty="0"/>
          </a:p>
          <a:p>
            <a:pPr marL="457200" lvl="0" indent="-457200" algn="l" rtl="0">
              <a:lnSpc>
                <a:spcPct val="90000"/>
              </a:lnSpc>
              <a:spcBef>
                <a:spcPts val="1400"/>
              </a:spcBef>
              <a:spcAft>
                <a:spcPts val="0"/>
              </a:spcAft>
              <a:buSzPts val="2800"/>
              <a:buFont typeface="Arial"/>
              <a:buChar char="•"/>
            </a:pPr>
            <a:r>
              <a:rPr lang="en-GB" dirty="0"/>
              <a:t>Does our org/programme need dedicated management lead/support?</a:t>
            </a:r>
            <a:endParaRPr dirty="0"/>
          </a:p>
          <a:p>
            <a:pPr marL="457200" lvl="0" indent="-457200" algn="l" rtl="0">
              <a:lnSpc>
                <a:spcPct val="90000"/>
              </a:lnSpc>
              <a:spcBef>
                <a:spcPts val="1400"/>
              </a:spcBef>
              <a:spcAft>
                <a:spcPts val="0"/>
              </a:spcAft>
              <a:buSzPts val="2800"/>
              <a:buFont typeface="Arial"/>
              <a:buChar char="•"/>
            </a:pPr>
            <a:r>
              <a:rPr lang="en-GB" dirty="0"/>
              <a:t>Do we have the right management arrangements in place?</a:t>
            </a:r>
            <a:endParaRPr dirty="0"/>
          </a:p>
          <a:p>
            <a:pPr marL="457200" lvl="0" indent="-457200" algn="l" rtl="0">
              <a:lnSpc>
                <a:spcPct val="90000"/>
              </a:lnSpc>
              <a:spcBef>
                <a:spcPts val="1400"/>
              </a:spcBef>
              <a:spcAft>
                <a:spcPts val="0"/>
              </a:spcAft>
              <a:buSzPts val="2800"/>
              <a:buFont typeface="Arial"/>
              <a:buChar char="•"/>
            </a:pPr>
            <a:r>
              <a:rPr lang="en-GB" dirty="0"/>
              <a:t>How does programme management  work with other parts of the organisation?</a:t>
            </a:r>
            <a:endParaRPr dirty="0"/>
          </a:p>
        </p:txBody>
      </p:sp>
      <p:sp>
        <p:nvSpPr>
          <p:cNvPr id="802" name="Google Shape;802;p61"/>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Governance and management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62"/>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08" name="Google Shape;808;p62"/>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Questions to consider:</a:t>
            </a:r>
            <a:endParaRPr/>
          </a:p>
          <a:p>
            <a:pPr marL="457200" lvl="0" indent="-457200" algn="l" rtl="0">
              <a:lnSpc>
                <a:spcPct val="90000"/>
              </a:lnSpc>
              <a:spcBef>
                <a:spcPts val="1400"/>
              </a:spcBef>
              <a:spcAft>
                <a:spcPts val="0"/>
              </a:spcAft>
              <a:buSzPts val="2800"/>
              <a:buFont typeface="Arial"/>
              <a:buChar char="•"/>
            </a:pPr>
            <a:r>
              <a:rPr lang="en-GB"/>
              <a:t>Do we have the right funding?</a:t>
            </a:r>
            <a:endParaRPr/>
          </a:p>
          <a:p>
            <a:pPr marL="585216" lvl="1" indent="-457200" algn="l" rtl="0">
              <a:lnSpc>
                <a:spcPct val="90000"/>
              </a:lnSpc>
              <a:spcBef>
                <a:spcPts val="400"/>
              </a:spcBef>
              <a:spcAft>
                <a:spcPts val="0"/>
              </a:spcAft>
              <a:buSzPts val="1800"/>
              <a:buFont typeface="Arial"/>
              <a:buChar char="•"/>
            </a:pPr>
            <a:r>
              <a:rPr lang="en-GB" sz="2800">
                <a:latin typeface="Georgia"/>
                <a:ea typeface="Georgia"/>
                <a:cs typeface="Georgia"/>
                <a:sym typeface="Georgia"/>
              </a:rPr>
              <a:t>Amount, timeframe, flexibility, source</a:t>
            </a:r>
            <a:endParaRPr/>
          </a:p>
          <a:p>
            <a:pPr marL="457200" lvl="0" indent="-457200" algn="l" rtl="0">
              <a:lnSpc>
                <a:spcPct val="90000"/>
              </a:lnSpc>
              <a:spcBef>
                <a:spcPts val="1600"/>
              </a:spcBef>
              <a:spcAft>
                <a:spcPts val="0"/>
              </a:spcAft>
              <a:buSzPts val="2800"/>
              <a:buFont typeface="Arial"/>
              <a:buChar char="•"/>
            </a:pPr>
            <a:r>
              <a:rPr lang="en-GB"/>
              <a:t>Do we have funding for all the parts/phases of the strategy? Are we taking into account the full cost of our strategies? </a:t>
            </a:r>
            <a:endParaRPr/>
          </a:p>
          <a:p>
            <a:pPr marL="457200" lvl="0" indent="-457200" algn="l" rtl="0">
              <a:lnSpc>
                <a:spcPct val="90000"/>
              </a:lnSpc>
              <a:spcBef>
                <a:spcPts val="1400"/>
              </a:spcBef>
              <a:spcAft>
                <a:spcPts val="0"/>
              </a:spcAft>
              <a:buSzPts val="2800"/>
              <a:buFont typeface="Arial"/>
              <a:buChar char="•"/>
            </a:pPr>
            <a:r>
              <a:rPr lang="en-GB"/>
              <a:t>Are we able to manage the funding efficiently and effectively?</a:t>
            </a:r>
            <a:endParaRPr/>
          </a:p>
          <a:p>
            <a:pPr marL="457200" lvl="0" indent="-279400" algn="l" rtl="0">
              <a:lnSpc>
                <a:spcPct val="90000"/>
              </a:lnSpc>
              <a:spcBef>
                <a:spcPts val="1400"/>
              </a:spcBef>
              <a:spcAft>
                <a:spcPts val="0"/>
              </a:spcAft>
              <a:buSzPts val="2800"/>
              <a:buFont typeface="Arial"/>
              <a:buNone/>
            </a:pPr>
            <a:endParaRPr/>
          </a:p>
          <a:p>
            <a:pPr marL="457200" lvl="0" indent="-279400" algn="l" rtl="0">
              <a:lnSpc>
                <a:spcPct val="90000"/>
              </a:lnSpc>
              <a:spcBef>
                <a:spcPts val="1400"/>
              </a:spcBef>
              <a:spcAft>
                <a:spcPts val="0"/>
              </a:spcAft>
              <a:buSzPts val="2800"/>
              <a:buFont typeface="Arial"/>
              <a:buNone/>
            </a:pPr>
            <a:endParaRPr/>
          </a:p>
        </p:txBody>
      </p:sp>
      <p:sp>
        <p:nvSpPr>
          <p:cNvPr id="809" name="Google Shape;809;p62"/>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Funding</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63"/>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15" name="Google Shape;815;p63"/>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Questions to consider:</a:t>
            </a:r>
            <a:endParaRPr/>
          </a:p>
          <a:p>
            <a:pPr marL="457200" lvl="0" indent="-457200" algn="l" rtl="0">
              <a:lnSpc>
                <a:spcPct val="90000"/>
              </a:lnSpc>
              <a:spcBef>
                <a:spcPts val="1400"/>
              </a:spcBef>
              <a:spcAft>
                <a:spcPts val="0"/>
              </a:spcAft>
              <a:buSzPts val="2800"/>
              <a:buFont typeface="Arial"/>
              <a:buChar char="•"/>
            </a:pPr>
            <a:r>
              <a:rPr lang="en-GB"/>
              <a:t>Which are the skills we need?</a:t>
            </a:r>
            <a:endParaRPr/>
          </a:p>
          <a:p>
            <a:pPr marL="457200" lvl="0" indent="-457200" algn="l" rtl="0">
              <a:lnSpc>
                <a:spcPct val="90000"/>
              </a:lnSpc>
              <a:spcBef>
                <a:spcPts val="1400"/>
              </a:spcBef>
              <a:spcAft>
                <a:spcPts val="0"/>
              </a:spcAft>
              <a:buSzPts val="2800"/>
              <a:buFont typeface="Arial"/>
              <a:buChar char="•"/>
            </a:pPr>
            <a:r>
              <a:rPr lang="en-GB"/>
              <a:t>Do we have the right team/skills?</a:t>
            </a:r>
            <a:endParaRPr/>
          </a:p>
          <a:p>
            <a:pPr marL="457200" lvl="0" indent="-457200" algn="l" rtl="0">
              <a:lnSpc>
                <a:spcPct val="90000"/>
              </a:lnSpc>
              <a:spcBef>
                <a:spcPts val="1400"/>
              </a:spcBef>
              <a:spcAft>
                <a:spcPts val="0"/>
              </a:spcAft>
              <a:buSzPts val="2800"/>
              <a:buFont typeface="Arial"/>
              <a:buChar char="•"/>
            </a:pPr>
            <a:r>
              <a:rPr lang="en-GB"/>
              <a:t>Do we know how to get them – can we?</a:t>
            </a:r>
            <a:endParaRPr/>
          </a:p>
          <a:p>
            <a:pPr marL="457200" lvl="0" indent="-457200" algn="l" rtl="0">
              <a:lnSpc>
                <a:spcPct val="90000"/>
              </a:lnSpc>
              <a:spcBef>
                <a:spcPts val="1400"/>
              </a:spcBef>
              <a:spcAft>
                <a:spcPts val="0"/>
              </a:spcAft>
              <a:buSzPts val="2800"/>
              <a:buFont typeface="Arial"/>
              <a:buChar char="•"/>
            </a:pPr>
            <a:r>
              <a:rPr lang="en-GB"/>
              <a:t>Can our strategy be delivered in the midst of changes in the team?</a:t>
            </a:r>
            <a:endParaRPr/>
          </a:p>
          <a:p>
            <a:pPr marL="457200" lvl="0" indent="-457200" algn="l" rtl="0">
              <a:lnSpc>
                <a:spcPct val="90000"/>
              </a:lnSpc>
              <a:spcBef>
                <a:spcPts val="1400"/>
              </a:spcBef>
              <a:spcAft>
                <a:spcPts val="0"/>
              </a:spcAft>
              <a:buSzPts val="2800"/>
              <a:buChar char="•"/>
            </a:pPr>
            <a:r>
              <a:rPr lang="en-GB"/>
              <a:t>Are we inclusive, diverse, representative?</a:t>
            </a:r>
            <a:endParaRPr/>
          </a:p>
        </p:txBody>
      </p:sp>
      <p:sp>
        <p:nvSpPr>
          <p:cNvPr id="816" name="Google Shape;816;p63"/>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Talent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64"/>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22" name="Google Shape;822;p64"/>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Questions to consider:</a:t>
            </a:r>
            <a:endParaRPr/>
          </a:p>
          <a:p>
            <a:pPr marL="457200" lvl="0" indent="-457200" algn="l" rtl="0">
              <a:lnSpc>
                <a:spcPct val="90000"/>
              </a:lnSpc>
              <a:spcBef>
                <a:spcPts val="1400"/>
              </a:spcBef>
              <a:spcAft>
                <a:spcPts val="0"/>
              </a:spcAft>
              <a:buSzPts val="2800"/>
              <a:buFont typeface="Arial"/>
              <a:buChar char="•"/>
            </a:pPr>
            <a:r>
              <a:rPr lang="en-GB"/>
              <a:t>Does the organisation have the right competencies, skills or experience? </a:t>
            </a:r>
            <a:endParaRPr/>
          </a:p>
          <a:p>
            <a:pPr marL="457200" lvl="0" indent="-457200" algn="l" rtl="0">
              <a:lnSpc>
                <a:spcPct val="90000"/>
              </a:lnSpc>
              <a:spcBef>
                <a:spcPts val="1400"/>
              </a:spcBef>
              <a:spcAft>
                <a:spcPts val="0"/>
              </a:spcAft>
              <a:buSzPts val="2800"/>
              <a:buFont typeface="Arial"/>
              <a:buChar char="•"/>
            </a:pPr>
            <a:r>
              <a:rPr lang="en-GB"/>
              <a:t>Is it able to subcontract – does it have to?</a:t>
            </a:r>
            <a:endParaRPr/>
          </a:p>
          <a:p>
            <a:pPr marL="457200" lvl="0" indent="-457200" algn="l" rtl="0">
              <a:lnSpc>
                <a:spcPct val="90000"/>
              </a:lnSpc>
              <a:spcBef>
                <a:spcPts val="1400"/>
              </a:spcBef>
              <a:spcAft>
                <a:spcPts val="0"/>
              </a:spcAft>
              <a:buSzPts val="2800"/>
              <a:buFont typeface="Arial"/>
              <a:buChar char="•"/>
            </a:pPr>
            <a:r>
              <a:rPr lang="en-GB"/>
              <a:t>Is the comms team able to input into the design of the strategy? </a:t>
            </a:r>
            <a:endParaRPr/>
          </a:p>
          <a:p>
            <a:pPr marL="457200" lvl="0" indent="-457200" algn="l" rtl="0">
              <a:lnSpc>
                <a:spcPct val="90000"/>
              </a:lnSpc>
              <a:spcBef>
                <a:spcPts val="1400"/>
              </a:spcBef>
              <a:spcAft>
                <a:spcPts val="0"/>
              </a:spcAft>
              <a:buSzPts val="2800"/>
              <a:buFont typeface="Arial"/>
              <a:buChar char="•"/>
            </a:pPr>
            <a:r>
              <a:rPr lang="en-GB"/>
              <a:t>Does it have the right resources to deliver the strategy? </a:t>
            </a:r>
            <a:endParaRPr/>
          </a:p>
          <a:p>
            <a:pPr marL="457200" lvl="0" indent="-457200" algn="l" rtl="0">
              <a:lnSpc>
                <a:spcPct val="90000"/>
              </a:lnSpc>
              <a:spcBef>
                <a:spcPts val="1400"/>
              </a:spcBef>
              <a:spcAft>
                <a:spcPts val="0"/>
              </a:spcAft>
              <a:buSzPts val="2800"/>
              <a:buChar char="•"/>
            </a:pPr>
            <a:r>
              <a:rPr lang="en-GB"/>
              <a:t>Does it have the funds to pay for this? </a:t>
            </a:r>
            <a:endParaRPr/>
          </a:p>
        </p:txBody>
      </p:sp>
      <p:sp>
        <p:nvSpPr>
          <p:cNvPr id="823" name="Google Shape;823;p64"/>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Communications and engagement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2"/>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endParaRPr dirty="0"/>
          </a:p>
        </p:txBody>
      </p:sp>
      <p:sp>
        <p:nvSpPr>
          <p:cNvPr id="212" name="Google Shape;212;p12"/>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“Large Leaps” or Punctuated Equilibrium theory</a:t>
            </a:r>
            <a:endParaRPr/>
          </a:p>
          <a:p>
            <a:pPr marL="0" lvl="0" indent="0" algn="l" rtl="0">
              <a:lnSpc>
                <a:spcPct val="90000"/>
              </a:lnSpc>
              <a:spcBef>
                <a:spcPts val="1400"/>
              </a:spcBef>
              <a:spcAft>
                <a:spcPts val="0"/>
              </a:spcAft>
              <a:buSzPts val="2800"/>
              <a:buFont typeface="Georgia"/>
              <a:buNone/>
            </a:pPr>
            <a:r>
              <a:rPr lang="en-GB"/>
              <a:t>“Policy Windows” or Agenda-Setting theory</a:t>
            </a:r>
            <a:endParaRPr/>
          </a:p>
          <a:p>
            <a:pPr marL="0" lvl="0" indent="0" algn="l" rtl="0">
              <a:lnSpc>
                <a:spcPct val="90000"/>
              </a:lnSpc>
              <a:spcBef>
                <a:spcPts val="1400"/>
              </a:spcBef>
              <a:spcAft>
                <a:spcPts val="0"/>
              </a:spcAft>
              <a:buSzPts val="2800"/>
              <a:buFont typeface="Georgia"/>
              <a:buNone/>
            </a:pPr>
            <a:r>
              <a:rPr lang="en-GB"/>
              <a:t>“Coalition” theory or Advocacy Coalition Framework</a:t>
            </a:r>
            <a:endParaRPr/>
          </a:p>
          <a:p>
            <a:pPr marL="0" lvl="0" indent="0" algn="l" rtl="0">
              <a:lnSpc>
                <a:spcPct val="90000"/>
              </a:lnSpc>
              <a:spcBef>
                <a:spcPts val="1400"/>
              </a:spcBef>
              <a:spcAft>
                <a:spcPts val="0"/>
              </a:spcAft>
              <a:buSzPts val="2800"/>
              <a:buFont typeface="Georgia"/>
              <a:buNone/>
            </a:pPr>
            <a:r>
              <a:rPr lang="en-GB"/>
              <a:t>“Power Politics” or Power Elites theory</a:t>
            </a:r>
            <a:endParaRPr/>
          </a:p>
          <a:p>
            <a:pPr marL="0" lvl="0" indent="0" algn="l" rtl="0">
              <a:lnSpc>
                <a:spcPct val="90000"/>
              </a:lnSpc>
              <a:spcBef>
                <a:spcPts val="1400"/>
              </a:spcBef>
              <a:spcAft>
                <a:spcPts val="0"/>
              </a:spcAft>
              <a:buSzPts val="2800"/>
              <a:buFont typeface="Georgia"/>
              <a:buNone/>
            </a:pPr>
            <a:r>
              <a:rPr lang="en-GB"/>
              <a:t>“Regime” theory</a:t>
            </a:r>
            <a:endParaRPr/>
          </a:p>
          <a:p>
            <a:pPr marL="0" lvl="0" indent="0" algn="l" rtl="0">
              <a:lnSpc>
                <a:spcPct val="90000"/>
              </a:lnSpc>
              <a:spcBef>
                <a:spcPts val="1400"/>
              </a:spcBef>
              <a:spcAft>
                <a:spcPts val="0"/>
              </a:spcAft>
              <a:buSzPts val="2800"/>
              <a:buFont typeface="Georgia"/>
              <a:buNone/>
            </a:pPr>
            <a:r>
              <a:rPr lang="en-GB" b="1"/>
              <a:t>These are mutually exclusive </a:t>
            </a:r>
            <a:endParaRPr/>
          </a:p>
          <a:p>
            <a:pPr marL="0" lvl="0" indent="0" algn="l" rtl="0">
              <a:lnSpc>
                <a:spcPct val="90000"/>
              </a:lnSpc>
              <a:spcBef>
                <a:spcPts val="1400"/>
              </a:spcBef>
              <a:spcAft>
                <a:spcPts val="0"/>
              </a:spcAft>
              <a:buSzPts val="2800"/>
              <a:buFont typeface="Georgia"/>
              <a:buNone/>
            </a:pPr>
            <a:endParaRPr/>
          </a:p>
        </p:txBody>
      </p:sp>
      <p:sp>
        <p:nvSpPr>
          <p:cNvPr id="213" name="Google Shape;213;p12"/>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Global theories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27"/>
        <p:cNvGrpSpPr/>
        <p:nvPr/>
      </p:nvGrpSpPr>
      <p:grpSpPr>
        <a:xfrm>
          <a:off x="0" y="0"/>
          <a:ext cx="0" cy="0"/>
          <a:chOff x="0" y="0"/>
          <a:chExt cx="0" cy="0"/>
        </a:xfrm>
      </p:grpSpPr>
      <p:sp>
        <p:nvSpPr>
          <p:cNvPr id="828" name="Google Shape;828;p65"/>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29" name="Google Shape;829;p65"/>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Questions to consider:</a:t>
            </a:r>
            <a:endParaRPr/>
          </a:p>
          <a:p>
            <a:pPr marL="457200" lvl="0" indent="-457200" algn="l" rtl="0">
              <a:lnSpc>
                <a:spcPct val="90000"/>
              </a:lnSpc>
              <a:spcBef>
                <a:spcPts val="1400"/>
              </a:spcBef>
              <a:spcAft>
                <a:spcPts val="0"/>
              </a:spcAft>
              <a:buSzPts val="2800"/>
              <a:buFont typeface="Arial"/>
              <a:buChar char="•"/>
            </a:pPr>
            <a:r>
              <a:rPr lang="en-GB"/>
              <a:t>Do we know the right partners and networks that we need to work with?</a:t>
            </a:r>
            <a:endParaRPr/>
          </a:p>
          <a:p>
            <a:pPr marL="457200" lvl="0" indent="-457200" algn="l" rtl="0">
              <a:lnSpc>
                <a:spcPct val="90000"/>
              </a:lnSpc>
              <a:spcBef>
                <a:spcPts val="1400"/>
              </a:spcBef>
              <a:spcAft>
                <a:spcPts val="0"/>
              </a:spcAft>
              <a:buSzPts val="2800"/>
              <a:buFont typeface="Arial"/>
              <a:buChar char="•"/>
            </a:pPr>
            <a:r>
              <a:rPr lang="en-GB"/>
              <a:t>Are we able to work with them? How?</a:t>
            </a:r>
            <a:endParaRPr/>
          </a:p>
          <a:p>
            <a:pPr marL="457200" lvl="0" indent="-457200" algn="l" rtl="0">
              <a:lnSpc>
                <a:spcPct val="90000"/>
              </a:lnSpc>
              <a:spcBef>
                <a:spcPts val="1400"/>
              </a:spcBef>
              <a:spcAft>
                <a:spcPts val="0"/>
              </a:spcAft>
              <a:buSzPts val="2800"/>
              <a:buFont typeface="Arial"/>
              <a:buChar char="•"/>
            </a:pPr>
            <a:r>
              <a:rPr lang="en-GB"/>
              <a:t>Do we have the resources required for effective partnerships and alliances?</a:t>
            </a:r>
            <a:endParaRPr/>
          </a:p>
          <a:p>
            <a:pPr marL="457200" lvl="0" indent="-279400" algn="l" rtl="0">
              <a:lnSpc>
                <a:spcPct val="90000"/>
              </a:lnSpc>
              <a:spcBef>
                <a:spcPts val="1400"/>
              </a:spcBef>
              <a:spcAft>
                <a:spcPts val="0"/>
              </a:spcAft>
              <a:buSzPts val="2800"/>
              <a:buFont typeface="Arial"/>
              <a:buNone/>
            </a:pPr>
            <a:endParaRPr/>
          </a:p>
        </p:txBody>
      </p:sp>
      <p:sp>
        <p:nvSpPr>
          <p:cNvPr id="830" name="Google Shape;830;p65"/>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Partnerships and alliances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66"/>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Capacities/resources</a:t>
            </a:r>
            <a:endParaRPr dirty="0"/>
          </a:p>
        </p:txBody>
      </p:sp>
      <p:sp>
        <p:nvSpPr>
          <p:cNvPr id="836" name="Google Shape;836;p66"/>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Issues to consider:</a:t>
            </a:r>
            <a:endParaRPr/>
          </a:p>
          <a:p>
            <a:pPr marL="457200" lvl="0" indent="-457200" algn="l" rtl="0">
              <a:lnSpc>
                <a:spcPct val="90000"/>
              </a:lnSpc>
              <a:spcBef>
                <a:spcPts val="1400"/>
              </a:spcBef>
              <a:spcAft>
                <a:spcPts val="0"/>
              </a:spcAft>
              <a:buSzPts val="2800"/>
              <a:buFont typeface="Arial"/>
              <a:buChar char="•"/>
            </a:pPr>
            <a:r>
              <a:rPr lang="en-GB"/>
              <a:t>Data</a:t>
            </a:r>
            <a:endParaRPr/>
          </a:p>
          <a:p>
            <a:pPr marL="457200" lvl="0" indent="-457200" algn="l" rtl="0">
              <a:lnSpc>
                <a:spcPct val="90000"/>
              </a:lnSpc>
              <a:spcBef>
                <a:spcPts val="1400"/>
              </a:spcBef>
              <a:spcAft>
                <a:spcPts val="0"/>
              </a:spcAft>
              <a:buSzPts val="2800"/>
              <a:buFont typeface="Arial"/>
              <a:buChar char="•"/>
            </a:pPr>
            <a:r>
              <a:rPr lang="en-GB"/>
              <a:t>Research tools/software </a:t>
            </a:r>
            <a:endParaRPr/>
          </a:p>
          <a:p>
            <a:pPr marL="457200" lvl="0" indent="-457200" algn="l" rtl="0">
              <a:lnSpc>
                <a:spcPct val="90000"/>
              </a:lnSpc>
              <a:spcBef>
                <a:spcPts val="1400"/>
              </a:spcBef>
              <a:spcAft>
                <a:spcPts val="0"/>
              </a:spcAft>
              <a:buSzPts val="2800"/>
              <a:buFont typeface="Arial"/>
              <a:buChar char="•"/>
            </a:pPr>
            <a:r>
              <a:rPr lang="en-GB"/>
              <a:t>Equipment (space - at the office or at home)</a:t>
            </a:r>
            <a:endParaRPr/>
          </a:p>
          <a:p>
            <a:pPr marL="457200" lvl="0" indent="-457200" algn="l" rtl="0">
              <a:lnSpc>
                <a:spcPct val="90000"/>
              </a:lnSpc>
              <a:spcBef>
                <a:spcPts val="1400"/>
              </a:spcBef>
              <a:spcAft>
                <a:spcPts val="0"/>
              </a:spcAft>
              <a:buSzPts val="2800"/>
              <a:buFont typeface="Arial"/>
              <a:buChar char="•"/>
            </a:pPr>
            <a:r>
              <a:rPr lang="en-GB"/>
              <a:t>Logistical support</a:t>
            </a:r>
            <a:endParaRPr/>
          </a:p>
          <a:p>
            <a:pPr marL="457200" lvl="0" indent="-279400" algn="l" rtl="0">
              <a:lnSpc>
                <a:spcPct val="90000"/>
              </a:lnSpc>
              <a:spcBef>
                <a:spcPts val="1400"/>
              </a:spcBef>
              <a:spcAft>
                <a:spcPts val="0"/>
              </a:spcAft>
              <a:buSzPts val="2800"/>
              <a:buFont typeface="Arial"/>
              <a:buNone/>
            </a:pPr>
            <a:endParaRPr/>
          </a:p>
          <a:p>
            <a:pPr marL="457200" lvl="0" indent="-279400" algn="l" rtl="0">
              <a:lnSpc>
                <a:spcPct val="90000"/>
              </a:lnSpc>
              <a:spcBef>
                <a:spcPts val="1400"/>
              </a:spcBef>
              <a:spcAft>
                <a:spcPts val="0"/>
              </a:spcAft>
              <a:buSzPts val="2800"/>
              <a:buFont typeface="Arial"/>
              <a:buNone/>
            </a:pPr>
            <a:endParaRPr/>
          </a:p>
        </p:txBody>
      </p:sp>
      <p:sp>
        <p:nvSpPr>
          <p:cNvPr id="837" name="Google Shape;837;p66"/>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Research resources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41"/>
        <p:cNvGrpSpPr/>
        <p:nvPr/>
      </p:nvGrpSpPr>
      <p:grpSpPr>
        <a:xfrm>
          <a:off x="0" y="0"/>
          <a:ext cx="0" cy="0"/>
          <a:chOff x="0" y="0"/>
          <a:chExt cx="0" cy="0"/>
        </a:xfrm>
      </p:grpSpPr>
      <p:sp>
        <p:nvSpPr>
          <p:cNvPr id="842" name="Google Shape;842;g9ee5a74fbf_0_13"/>
          <p:cNvSpPr txBox="1">
            <a:spLocks noGrp="1"/>
          </p:cNvSpPr>
          <p:nvPr>
            <p:ph type="body" idx="1"/>
          </p:nvPr>
        </p:nvSpPr>
        <p:spPr>
          <a:xfrm>
            <a:off x="-2" y="3328290"/>
            <a:ext cx="330090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400"/>
              <a:buFont typeface="Georgia"/>
              <a:buNone/>
            </a:pPr>
            <a:r>
              <a:rPr lang="en-GB" dirty="0"/>
              <a:t>ROMA revisited</a:t>
            </a:r>
            <a:endParaRPr dirty="0"/>
          </a:p>
        </p:txBody>
      </p:sp>
      <p:sp>
        <p:nvSpPr>
          <p:cNvPr id="843" name="Google Shape;843;g9ee5a74fbf_0_13"/>
          <p:cNvSpPr txBox="1">
            <a:spLocks noGrp="1"/>
          </p:cNvSpPr>
          <p:nvPr>
            <p:ph type="body" idx="2"/>
          </p:nvPr>
        </p:nvSpPr>
        <p:spPr>
          <a:xfrm>
            <a:off x="4081343" y="1308825"/>
            <a:ext cx="5449500" cy="38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Font typeface="Georgia"/>
              <a:buNone/>
            </a:pPr>
            <a:r>
              <a:rPr lang="en-GB"/>
              <a:t>Context –how change happens – or does not happen?</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Objectives</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Strategy</a:t>
            </a:r>
            <a:endParaRPr/>
          </a:p>
          <a:p>
            <a:pPr marL="0" lvl="0" indent="0" algn="l" rtl="0">
              <a:lnSpc>
                <a:spcPct val="90000"/>
              </a:lnSpc>
              <a:spcBef>
                <a:spcPts val="1400"/>
              </a:spcBef>
              <a:spcAft>
                <a:spcPts val="0"/>
              </a:spcAft>
              <a:buSzPts val="2800"/>
              <a:buFont typeface="Georgia"/>
              <a:buNone/>
            </a:pPr>
            <a:endParaRPr/>
          </a:p>
          <a:p>
            <a:pPr marL="0" lvl="0" indent="0" algn="l" rtl="0">
              <a:lnSpc>
                <a:spcPct val="90000"/>
              </a:lnSpc>
              <a:spcBef>
                <a:spcPts val="1400"/>
              </a:spcBef>
              <a:spcAft>
                <a:spcPts val="0"/>
              </a:spcAft>
              <a:buSzPts val="2800"/>
              <a:buFont typeface="Georgia"/>
              <a:buNone/>
            </a:pPr>
            <a:r>
              <a:rPr lang="en-GB"/>
              <a:t>Capacities/resources</a:t>
            </a:r>
            <a:endParaRPr/>
          </a:p>
          <a:p>
            <a:pPr marL="0" lvl="0" indent="0" algn="l" rtl="0">
              <a:lnSpc>
                <a:spcPct val="90000"/>
              </a:lnSpc>
              <a:spcBef>
                <a:spcPts val="1400"/>
              </a:spcBef>
              <a:spcAft>
                <a:spcPts val="0"/>
              </a:spcAft>
              <a:buSzPts val="2800"/>
              <a:buFont typeface="Georgia"/>
              <a:buNone/>
            </a:pPr>
            <a:endParaRPr/>
          </a:p>
        </p:txBody>
      </p:sp>
      <p:sp>
        <p:nvSpPr>
          <p:cNvPr id="844" name="Google Shape;844;g9ee5a74fbf_0_13"/>
          <p:cNvSpPr txBox="1">
            <a:spLocks noGrp="1"/>
          </p:cNvSpPr>
          <p:nvPr>
            <p:ph type="body" idx="3"/>
          </p:nvPr>
        </p:nvSpPr>
        <p:spPr>
          <a:xfrm>
            <a:off x="4070192" y="1121504"/>
            <a:ext cx="71847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endParaRPr/>
          </a:p>
          <a:p>
            <a:pPr marL="0" lvl="0" indent="0" algn="l" rtl="0">
              <a:lnSpc>
                <a:spcPct val="90000"/>
              </a:lnSpc>
              <a:spcBef>
                <a:spcPts val="1400"/>
              </a:spcBef>
              <a:spcAft>
                <a:spcPts val="0"/>
              </a:spcAft>
              <a:buSzPts val="2200"/>
              <a:buFont typeface="Georgia"/>
              <a:buNone/>
            </a:pPr>
            <a:endParaRPr/>
          </a:p>
        </p:txBody>
      </p:sp>
      <p:sp>
        <p:nvSpPr>
          <p:cNvPr id="845" name="Google Shape;845;g9ee5a74fbf_0_13"/>
          <p:cNvSpPr txBox="1"/>
          <p:nvPr/>
        </p:nvSpPr>
        <p:spPr>
          <a:xfrm rot="-5400000">
            <a:off x="7958175" y="3014200"/>
            <a:ext cx="4308600" cy="523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a:solidFill>
                  <a:schemeClr val="dk1"/>
                </a:solidFill>
                <a:latin typeface="Georgia"/>
                <a:ea typeface="Georgia"/>
                <a:cs typeface="Georgia"/>
                <a:sym typeface="Georgia"/>
              </a:rPr>
              <a:t>Monitoring and learning</a:t>
            </a:r>
            <a:endParaRPr/>
          </a:p>
        </p:txBody>
      </p:sp>
      <p:cxnSp>
        <p:nvCxnSpPr>
          <p:cNvPr id="846" name="Google Shape;846;g9ee5a74fbf_0_13"/>
          <p:cNvCxnSpPr/>
          <p:nvPr/>
        </p:nvCxnSpPr>
        <p:spPr>
          <a:xfrm>
            <a:off x="9598955" y="1506400"/>
            <a:ext cx="0" cy="3845100"/>
          </a:xfrm>
          <a:prstGeom prst="straightConnector1">
            <a:avLst/>
          </a:prstGeom>
          <a:noFill/>
          <a:ln w="28575" cap="flat" cmpd="sng">
            <a:solidFill>
              <a:schemeClr val="accent1"/>
            </a:solidFill>
            <a:prstDash val="dash"/>
            <a:round/>
            <a:headEnd type="triangle" w="med" len="med"/>
            <a:tailEnd type="triangle" w="med" len="med"/>
          </a:ln>
        </p:spPr>
      </p:cxnSp>
      <p:sp>
        <p:nvSpPr>
          <p:cNvPr id="847" name="Google Shape;847;g9ee5a74fbf_0_13"/>
          <p:cNvSpPr/>
          <p:nvPr/>
        </p:nvSpPr>
        <p:spPr>
          <a:xfrm rot="-1352666">
            <a:off x="7036316" y="3179262"/>
            <a:ext cx="1525040" cy="1794856"/>
          </a:xfrm>
          <a:prstGeom prst="curvedRightArrow">
            <a:avLst>
              <a:gd name="adj1" fmla="val 0"/>
              <a:gd name="adj2" fmla="val 18681"/>
              <a:gd name="adj3" fmla="val 25000"/>
            </a:avLst>
          </a:prstGeom>
          <a:solidFill>
            <a:schemeClr val="accent1"/>
          </a:solidFill>
          <a:ln w="15875" cap="flat" cmpd="sng">
            <a:solidFill>
              <a:srgbClr val="48949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378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3"/>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19" name="Google Shape;219;p13"/>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Font typeface="Georgia"/>
              <a:buNone/>
            </a:pPr>
            <a:r>
              <a:rPr lang="en-GB" sz="2400"/>
              <a:t>Changes in policy and institutions occur when the </a:t>
            </a:r>
            <a:r>
              <a:rPr lang="en-GB" sz="2400" b="1"/>
              <a:t>right conditions are in place: “like seismic evolutionary shifts”.</a:t>
            </a:r>
            <a:endParaRPr/>
          </a:p>
          <a:p>
            <a:pPr marL="0" lvl="0" indent="0" algn="l" rtl="0">
              <a:lnSpc>
                <a:spcPct val="90000"/>
              </a:lnSpc>
              <a:spcBef>
                <a:spcPts val="1400"/>
              </a:spcBef>
              <a:spcAft>
                <a:spcPts val="0"/>
              </a:spcAft>
              <a:buSzPts val="2400"/>
              <a:buFont typeface="Georgia"/>
              <a:buNone/>
            </a:pPr>
            <a:r>
              <a:rPr lang="en-GB" sz="2400"/>
              <a:t>When:</a:t>
            </a:r>
            <a:endParaRPr/>
          </a:p>
          <a:p>
            <a:pPr marL="457200" lvl="0" indent="-457200" algn="l" rtl="0">
              <a:lnSpc>
                <a:spcPct val="90000"/>
              </a:lnSpc>
              <a:spcBef>
                <a:spcPts val="1400"/>
              </a:spcBef>
              <a:spcAft>
                <a:spcPts val="0"/>
              </a:spcAft>
              <a:buSzPts val="2400"/>
              <a:buFont typeface="Arial"/>
              <a:buChar char="•"/>
            </a:pPr>
            <a:r>
              <a:rPr lang="en-GB" sz="2400"/>
              <a:t>An issue is faced with a fundamental questioning or re-definition;</a:t>
            </a:r>
            <a:endParaRPr/>
          </a:p>
          <a:p>
            <a:pPr marL="457200" lvl="0" indent="-457200" algn="l" rtl="0">
              <a:lnSpc>
                <a:spcPct val="90000"/>
              </a:lnSpc>
              <a:spcBef>
                <a:spcPts val="1400"/>
              </a:spcBef>
              <a:spcAft>
                <a:spcPts val="0"/>
              </a:spcAft>
              <a:buSzPts val="2400"/>
              <a:buFont typeface="Arial"/>
              <a:buChar char="•"/>
            </a:pPr>
            <a:r>
              <a:rPr lang="en-GB" sz="2400"/>
              <a:t>New actors, of significant importance, become involved in an issue; or</a:t>
            </a:r>
            <a:endParaRPr/>
          </a:p>
          <a:p>
            <a:pPr marL="457200" lvl="0" indent="-457200" algn="l" rtl="0">
              <a:lnSpc>
                <a:spcPct val="90000"/>
              </a:lnSpc>
              <a:spcBef>
                <a:spcPts val="1400"/>
              </a:spcBef>
              <a:spcAft>
                <a:spcPts val="0"/>
              </a:spcAft>
              <a:buSzPts val="2400"/>
              <a:buFont typeface="Arial"/>
              <a:buChar char="•"/>
            </a:pPr>
            <a:r>
              <a:rPr lang="en-GB" sz="2400"/>
              <a:t>An issue receives a sudden burst of attention from the public the media or key actors.</a:t>
            </a:r>
            <a:endParaRPr/>
          </a:p>
          <a:p>
            <a:pPr marL="0" lvl="0" indent="0" algn="l" rtl="0">
              <a:lnSpc>
                <a:spcPct val="90000"/>
              </a:lnSpc>
              <a:spcBef>
                <a:spcPts val="1400"/>
              </a:spcBef>
              <a:spcAft>
                <a:spcPts val="0"/>
              </a:spcAft>
              <a:buSzPts val="2800"/>
              <a:buFont typeface="Georgia"/>
              <a:buNone/>
            </a:pPr>
            <a:endParaRPr/>
          </a:p>
        </p:txBody>
      </p:sp>
      <p:sp>
        <p:nvSpPr>
          <p:cNvPr id="220" name="Google Shape;220;p13"/>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Large leaps theory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4"/>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27" name="Google Shape;227;p14"/>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2400"/>
              <a:buFont typeface="Arial"/>
              <a:buChar char="•"/>
            </a:pPr>
            <a:r>
              <a:rPr lang="en-GB" sz="2400"/>
              <a:t>Work with social movements, advocacy organisations</a:t>
            </a:r>
            <a:endParaRPr sz="2400"/>
          </a:p>
          <a:p>
            <a:pPr marL="457200" lvl="0" indent="-431800" algn="l" rtl="0">
              <a:lnSpc>
                <a:spcPct val="90000"/>
              </a:lnSpc>
              <a:spcBef>
                <a:spcPts val="1400"/>
              </a:spcBef>
              <a:spcAft>
                <a:spcPts val="0"/>
              </a:spcAft>
              <a:buSzPts val="2400"/>
              <a:buFont typeface="Arial"/>
              <a:buChar char="•"/>
            </a:pPr>
            <a:r>
              <a:rPr lang="en-GB" sz="2400"/>
              <a:t>Research to break consensus</a:t>
            </a:r>
            <a:endParaRPr sz="2400"/>
          </a:p>
          <a:p>
            <a:pPr marL="457200" lvl="0" indent="-431800" algn="l" rtl="0">
              <a:lnSpc>
                <a:spcPct val="90000"/>
              </a:lnSpc>
              <a:spcBef>
                <a:spcPts val="1400"/>
              </a:spcBef>
              <a:spcAft>
                <a:spcPts val="0"/>
              </a:spcAft>
              <a:buSzPts val="2400"/>
              <a:buFont typeface="Arial"/>
              <a:buChar char="•"/>
            </a:pPr>
            <a:r>
              <a:rPr lang="en-GB" sz="2400"/>
              <a:t>Invite new actors into the discussion by reframing research</a:t>
            </a:r>
            <a:endParaRPr sz="2400"/>
          </a:p>
          <a:p>
            <a:pPr marL="457200" lvl="0" indent="-431800" algn="l" rtl="0">
              <a:lnSpc>
                <a:spcPct val="90000"/>
              </a:lnSpc>
              <a:spcBef>
                <a:spcPts val="1400"/>
              </a:spcBef>
              <a:spcAft>
                <a:spcPts val="0"/>
              </a:spcAft>
              <a:buSzPts val="2400"/>
              <a:buFont typeface="Arial"/>
              <a:buChar char="•"/>
            </a:pPr>
            <a:r>
              <a:rPr lang="en-GB" sz="2400"/>
              <a:t>Develop “complete” alternatives to the status quo</a:t>
            </a:r>
            <a:endParaRPr sz="2400"/>
          </a:p>
        </p:txBody>
      </p:sp>
      <p:sp>
        <p:nvSpPr>
          <p:cNvPr id="228" name="Google Shape;228;p14"/>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Large leaps – what can think tanks do to get us past the tipping point?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5"/>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34" name="Google Shape;234;p15"/>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Font typeface="Georgia"/>
              <a:buNone/>
            </a:pPr>
            <a:r>
              <a:rPr lang="en-GB" sz="2400"/>
              <a:t>Change happens when t</a:t>
            </a:r>
            <a:r>
              <a:rPr lang="en-GB" sz="2400" b="1"/>
              <a:t>wo of the following three stream come together</a:t>
            </a:r>
            <a:r>
              <a:rPr lang="en-GB" sz="2400"/>
              <a:t> (ideally all three):</a:t>
            </a:r>
            <a:endParaRPr/>
          </a:p>
          <a:p>
            <a:pPr marL="457200" lvl="0" indent="-457200" algn="l" rtl="0">
              <a:lnSpc>
                <a:spcPct val="90000"/>
              </a:lnSpc>
              <a:spcBef>
                <a:spcPts val="1400"/>
              </a:spcBef>
              <a:spcAft>
                <a:spcPts val="0"/>
              </a:spcAft>
              <a:buSzPts val="2400"/>
              <a:buFont typeface="Arial"/>
              <a:buChar char="•"/>
            </a:pPr>
            <a:r>
              <a:rPr lang="en-GB" sz="2400"/>
              <a:t>Problems</a:t>
            </a:r>
            <a:endParaRPr/>
          </a:p>
          <a:p>
            <a:pPr marL="457200" lvl="0" indent="-457200" algn="l" rtl="0">
              <a:lnSpc>
                <a:spcPct val="90000"/>
              </a:lnSpc>
              <a:spcBef>
                <a:spcPts val="1400"/>
              </a:spcBef>
              <a:spcAft>
                <a:spcPts val="0"/>
              </a:spcAft>
              <a:buSzPts val="2400"/>
              <a:buFont typeface="Arial"/>
              <a:buChar char="•"/>
            </a:pPr>
            <a:r>
              <a:rPr lang="en-GB" sz="2400"/>
              <a:t>Policies or solutions</a:t>
            </a:r>
            <a:endParaRPr/>
          </a:p>
          <a:p>
            <a:pPr marL="457200" lvl="0" indent="-457200" algn="l" rtl="0">
              <a:lnSpc>
                <a:spcPct val="90000"/>
              </a:lnSpc>
              <a:spcBef>
                <a:spcPts val="1400"/>
              </a:spcBef>
              <a:spcAft>
                <a:spcPts val="0"/>
              </a:spcAft>
              <a:buSzPts val="2400"/>
              <a:buFont typeface="Arial"/>
              <a:buChar char="•"/>
            </a:pPr>
            <a:r>
              <a:rPr lang="en-GB" sz="2400"/>
              <a:t>Politics or political opportunity</a:t>
            </a:r>
            <a:endParaRPr/>
          </a:p>
        </p:txBody>
      </p:sp>
      <p:sp>
        <p:nvSpPr>
          <p:cNvPr id="235" name="Google Shape;235;p15"/>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Policy window or policy streams theory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6"/>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42" name="Google Shape;242;p16"/>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2400"/>
              <a:buFont typeface="Arial"/>
              <a:buChar char="•"/>
            </a:pPr>
            <a:r>
              <a:rPr lang="en-GB" sz="2400"/>
              <a:t>Strategic opportunism, </a:t>
            </a:r>
            <a:r>
              <a:rPr lang="en-GB" sz="2400" u="sng">
                <a:solidFill>
                  <a:schemeClr val="hlink"/>
                </a:solidFill>
                <a:hlinkClick r:id="rId3"/>
              </a:rPr>
              <a:t>communications as orchestra</a:t>
            </a:r>
            <a:endParaRPr sz="2400"/>
          </a:p>
          <a:p>
            <a:pPr marL="342900" lvl="0" indent="-342900" algn="l" rtl="0">
              <a:lnSpc>
                <a:spcPct val="90000"/>
              </a:lnSpc>
              <a:spcBef>
                <a:spcPts val="1400"/>
              </a:spcBef>
              <a:spcAft>
                <a:spcPts val="0"/>
              </a:spcAft>
              <a:buSzPts val="2400"/>
              <a:buFont typeface="Arial"/>
              <a:buChar char="•"/>
            </a:pPr>
            <a:r>
              <a:rPr lang="en-GB" sz="2400"/>
              <a:t>Track and plan around windows</a:t>
            </a:r>
            <a:endParaRPr/>
          </a:p>
          <a:p>
            <a:pPr marL="342900" lvl="0" indent="-342900" algn="l" rtl="0">
              <a:lnSpc>
                <a:spcPct val="90000"/>
              </a:lnSpc>
              <a:spcBef>
                <a:spcPts val="1400"/>
              </a:spcBef>
              <a:spcAft>
                <a:spcPts val="0"/>
              </a:spcAft>
              <a:buSzPts val="2400"/>
              <a:buFont typeface="Arial"/>
              <a:buChar char="•"/>
            </a:pPr>
            <a:r>
              <a:rPr lang="en-GB" sz="2400"/>
              <a:t>Establish a credible brand connected to the window</a:t>
            </a:r>
            <a:endParaRPr/>
          </a:p>
          <a:p>
            <a:pPr marL="342900" lvl="0" indent="-342900" algn="l" rtl="0">
              <a:lnSpc>
                <a:spcPct val="90000"/>
              </a:lnSpc>
              <a:spcBef>
                <a:spcPts val="1400"/>
              </a:spcBef>
              <a:spcAft>
                <a:spcPts val="0"/>
              </a:spcAft>
              <a:buSzPts val="2400"/>
              <a:buFont typeface="Arial"/>
              <a:buChar char="•"/>
            </a:pPr>
            <a:r>
              <a:rPr lang="en-GB" sz="2400"/>
              <a:t>Focus research on explaining the problems and develop practical and actional solutions (windows close fast)</a:t>
            </a:r>
            <a:endParaRPr/>
          </a:p>
          <a:p>
            <a:pPr marL="342900" lvl="0" indent="-342900" algn="l" rtl="0">
              <a:lnSpc>
                <a:spcPct val="90000"/>
              </a:lnSpc>
              <a:spcBef>
                <a:spcPts val="1400"/>
              </a:spcBef>
              <a:spcAft>
                <a:spcPts val="0"/>
              </a:spcAft>
              <a:buSzPts val="2400"/>
              <a:buFont typeface="Arial"/>
              <a:buChar char="•"/>
            </a:pPr>
            <a:r>
              <a:rPr lang="en-GB" sz="2400"/>
              <a:t>Prepare  and train communications and engagement on policy window</a:t>
            </a:r>
            <a:endParaRPr/>
          </a:p>
          <a:p>
            <a:pPr marL="342900" lvl="0" indent="-342900" algn="l" rtl="0">
              <a:lnSpc>
                <a:spcPct val="90000"/>
              </a:lnSpc>
              <a:spcBef>
                <a:spcPts val="1400"/>
              </a:spcBef>
              <a:spcAft>
                <a:spcPts val="0"/>
              </a:spcAft>
              <a:buSzPts val="2400"/>
              <a:buFont typeface="Arial"/>
              <a:buChar char="•"/>
            </a:pPr>
            <a:r>
              <a:rPr lang="en-GB" sz="2400"/>
              <a:t>Create a window, e.g. through a report, award</a:t>
            </a:r>
            <a:endParaRPr/>
          </a:p>
        </p:txBody>
      </p:sp>
      <p:sp>
        <p:nvSpPr>
          <p:cNvPr id="243" name="Google Shape;243;p16"/>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Policy window – what can think tanks do to create or take advantage of a window?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7"/>
          <p:cNvSpPr txBox="1">
            <a:spLocks noGrp="1"/>
          </p:cNvSpPr>
          <p:nvPr>
            <p:ph type="body" idx="1"/>
          </p:nvPr>
        </p:nvSpPr>
        <p:spPr>
          <a:xfrm>
            <a:off x="-2" y="3328290"/>
            <a:ext cx="3300760" cy="9144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Font typeface="Georgia"/>
              <a:buNone/>
            </a:pPr>
            <a:r>
              <a:rPr lang="en-GB" dirty="0"/>
              <a:t>Global theories</a:t>
            </a:r>
          </a:p>
        </p:txBody>
      </p:sp>
      <p:sp>
        <p:nvSpPr>
          <p:cNvPr id="250" name="Google Shape;250;p17"/>
          <p:cNvSpPr txBox="1">
            <a:spLocks noGrp="1"/>
          </p:cNvSpPr>
          <p:nvPr>
            <p:ph type="body" idx="2"/>
          </p:nvPr>
        </p:nvSpPr>
        <p:spPr>
          <a:xfrm>
            <a:off x="4081342" y="2154150"/>
            <a:ext cx="7173543" cy="38452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Font typeface="Georgia"/>
              <a:buNone/>
            </a:pPr>
            <a:r>
              <a:rPr lang="en-GB" sz="2400"/>
              <a:t>Change happens through the </a:t>
            </a:r>
            <a:r>
              <a:rPr lang="en-GB" sz="2400" b="1"/>
              <a:t>coordinated activity</a:t>
            </a:r>
            <a:r>
              <a:rPr lang="en-GB" sz="2400"/>
              <a:t> of a range of individuals (or organisations) with the same beliefs and objectives.</a:t>
            </a:r>
            <a:endParaRPr/>
          </a:p>
          <a:p>
            <a:pPr marL="0" lvl="0" indent="0" algn="l" rtl="0">
              <a:lnSpc>
                <a:spcPct val="90000"/>
              </a:lnSpc>
              <a:spcBef>
                <a:spcPts val="1400"/>
              </a:spcBef>
              <a:spcAft>
                <a:spcPts val="0"/>
              </a:spcAft>
              <a:buSzPts val="2400"/>
              <a:buFont typeface="Georgia"/>
              <a:buNone/>
            </a:pPr>
            <a:endParaRPr sz="2400"/>
          </a:p>
          <a:p>
            <a:pPr marL="0" lvl="0" indent="0" algn="l" rtl="0">
              <a:lnSpc>
                <a:spcPct val="90000"/>
              </a:lnSpc>
              <a:spcBef>
                <a:spcPts val="1400"/>
              </a:spcBef>
              <a:spcAft>
                <a:spcPts val="0"/>
              </a:spcAft>
              <a:buSzPts val="2400"/>
              <a:buFont typeface="Georgia"/>
              <a:buNone/>
            </a:pPr>
            <a:r>
              <a:rPr lang="en-GB" sz="2400"/>
              <a:t>This is linked to Diane Stone’s new work on (global) epistocracy. </a:t>
            </a:r>
            <a:endParaRPr/>
          </a:p>
        </p:txBody>
      </p:sp>
      <p:sp>
        <p:nvSpPr>
          <p:cNvPr id="251" name="Google Shape;251;p17"/>
          <p:cNvSpPr txBox="1">
            <a:spLocks noGrp="1"/>
          </p:cNvSpPr>
          <p:nvPr>
            <p:ph type="body" idx="3"/>
          </p:nvPr>
        </p:nvSpPr>
        <p:spPr>
          <a:xfrm>
            <a:off x="4070192" y="1121504"/>
            <a:ext cx="7184693"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Font typeface="Georgia"/>
              <a:buNone/>
            </a:pPr>
            <a:r>
              <a:rPr lang="en-GB"/>
              <a:t>Coalition theory</a:t>
            </a:r>
            <a:endParaRPr/>
          </a:p>
        </p:txBody>
      </p:sp>
    </p:spTree>
  </p:cSld>
  <p:clrMapOvr>
    <a:masterClrMapping/>
  </p:clrMapOvr>
</p:sld>
</file>

<file path=ppt/theme/theme1.xml><?xml version="1.0" encoding="utf-8"?>
<a:theme xmlns:a="http://schemas.openxmlformats.org/drawingml/2006/main" name="Tema de Office">
  <a:themeElements>
    <a:clrScheme name="OTT">
      <a:dk1>
        <a:srgbClr val="272727"/>
      </a:dk1>
      <a:lt1>
        <a:sysClr val="window" lastClr="FFFFFF"/>
      </a:lt1>
      <a:dk2>
        <a:srgbClr val="65CBC9"/>
      </a:dk2>
      <a:lt2>
        <a:srgbClr val="FCFCF0"/>
      </a:lt2>
      <a:accent1>
        <a:srgbClr val="65CBC9"/>
      </a:accent1>
      <a:accent2>
        <a:srgbClr val="99CCFF"/>
      </a:accent2>
      <a:accent3>
        <a:srgbClr val="FFED96"/>
      </a:accent3>
      <a:accent4>
        <a:srgbClr val="FF7275"/>
      </a:accent4>
      <a:accent5>
        <a:srgbClr val="FFED96"/>
      </a:accent5>
      <a:accent6>
        <a:srgbClr val="99CCFF"/>
      </a:accent6>
      <a:hlink>
        <a:srgbClr val="65CBC9"/>
      </a:hlink>
      <a:folHlink>
        <a:srgbClr val="99CCFF"/>
      </a:folHlink>
    </a:clrScheme>
    <a:fontScheme name="OTT Consultin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TT">
      <a:dk1>
        <a:srgbClr val="272727"/>
      </a:dk1>
      <a:lt1>
        <a:sysClr val="window" lastClr="FFFFFF"/>
      </a:lt1>
      <a:dk2>
        <a:srgbClr val="65CBC9"/>
      </a:dk2>
      <a:lt2>
        <a:srgbClr val="FCFCF0"/>
      </a:lt2>
      <a:accent1>
        <a:srgbClr val="65CBC9"/>
      </a:accent1>
      <a:accent2>
        <a:srgbClr val="99CCFF"/>
      </a:accent2>
      <a:accent3>
        <a:srgbClr val="FFED96"/>
      </a:accent3>
      <a:accent4>
        <a:srgbClr val="FF7275"/>
      </a:accent4>
      <a:accent5>
        <a:srgbClr val="FFED96"/>
      </a:accent5>
      <a:accent6>
        <a:srgbClr val="99CCFF"/>
      </a:accent6>
      <a:hlink>
        <a:srgbClr val="65CBC9"/>
      </a:hlink>
      <a:folHlink>
        <a:srgbClr val="99CCFF"/>
      </a:folHlink>
    </a:clrScheme>
    <a:fontScheme name="OTT Consultin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OTT">
      <a:dk1>
        <a:srgbClr val="272727"/>
      </a:dk1>
      <a:lt1>
        <a:sysClr val="window" lastClr="FFFFFF"/>
      </a:lt1>
      <a:dk2>
        <a:srgbClr val="65CBC9"/>
      </a:dk2>
      <a:lt2>
        <a:srgbClr val="FCFCF0"/>
      </a:lt2>
      <a:accent1>
        <a:srgbClr val="65CBC9"/>
      </a:accent1>
      <a:accent2>
        <a:srgbClr val="99CCFF"/>
      </a:accent2>
      <a:accent3>
        <a:srgbClr val="FFED96"/>
      </a:accent3>
      <a:accent4>
        <a:srgbClr val="FF7275"/>
      </a:accent4>
      <a:accent5>
        <a:srgbClr val="FFED96"/>
      </a:accent5>
      <a:accent6>
        <a:srgbClr val="99CCFF"/>
      </a:accent6>
      <a:hlink>
        <a:srgbClr val="65CBC9"/>
      </a:hlink>
      <a:folHlink>
        <a:srgbClr val="99CCFF"/>
      </a:folHlink>
    </a:clrScheme>
    <a:fontScheme name="OTT Consultin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e Office">
  <a:themeElements>
    <a:clrScheme name="OTT">
      <a:dk1>
        <a:srgbClr val="272727"/>
      </a:dk1>
      <a:lt1>
        <a:sysClr val="window" lastClr="FFFFFF"/>
      </a:lt1>
      <a:dk2>
        <a:srgbClr val="65CBC9"/>
      </a:dk2>
      <a:lt2>
        <a:srgbClr val="FCFCF0"/>
      </a:lt2>
      <a:accent1>
        <a:srgbClr val="65CBC9"/>
      </a:accent1>
      <a:accent2>
        <a:srgbClr val="99CCFF"/>
      </a:accent2>
      <a:accent3>
        <a:srgbClr val="FFED96"/>
      </a:accent3>
      <a:accent4>
        <a:srgbClr val="FF7275"/>
      </a:accent4>
      <a:accent5>
        <a:srgbClr val="FFED96"/>
      </a:accent5>
      <a:accent6>
        <a:srgbClr val="99CCFF"/>
      </a:accent6>
      <a:hlink>
        <a:srgbClr val="65CBC9"/>
      </a:hlink>
      <a:folHlink>
        <a:srgbClr val="99CCFF"/>
      </a:folHlink>
    </a:clrScheme>
    <a:fontScheme name="OTT Consultin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Tema de Office">
  <a:themeElements>
    <a:clrScheme name="OTT">
      <a:dk1>
        <a:srgbClr val="272727"/>
      </a:dk1>
      <a:lt1>
        <a:sysClr val="window" lastClr="FFFFFF"/>
      </a:lt1>
      <a:dk2>
        <a:srgbClr val="65CBC9"/>
      </a:dk2>
      <a:lt2>
        <a:srgbClr val="FCFCF0"/>
      </a:lt2>
      <a:accent1>
        <a:srgbClr val="65CBC9"/>
      </a:accent1>
      <a:accent2>
        <a:srgbClr val="99CCFF"/>
      </a:accent2>
      <a:accent3>
        <a:srgbClr val="FFED96"/>
      </a:accent3>
      <a:accent4>
        <a:srgbClr val="FF7275"/>
      </a:accent4>
      <a:accent5>
        <a:srgbClr val="FFED96"/>
      </a:accent5>
      <a:accent6>
        <a:srgbClr val="99CCFF"/>
      </a:accent6>
      <a:hlink>
        <a:srgbClr val="65CBC9"/>
      </a:hlink>
      <a:folHlink>
        <a:srgbClr val="99CCFF"/>
      </a:folHlink>
    </a:clrScheme>
    <a:fontScheme name="OTT Consulting">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2958</TotalTime>
  <Words>3681</Words>
  <Application>Microsoft Macintosh PowerPoint</Application>
  <PresentationFormat>Widescreen</PresentationFormat>
  <Paragraphs>366</Paragraphs>
  <Slides>43</Slides>
  <Notes>39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43</vt:i4>
      </vt:variant>
    </vt:vector>
  </HeadingPairs>
  <TitlesOfParts>
    <vt:vector size="54" baseType="lpstr">
      <vt:lpstr>Arial</vt:lpstr>
      <vt:lpstr>Calibri</vt:lpstr>
      <vt:lpstr>Century Gothic</vt:lpstr>
      <vt:lpstr>Georgia</vt:lpstr>
      <vt:lpstr>Noto Sans Symbols</vt:lpstr>
      <vt:lpstr>Wingdings</vt:lpstr>
      <vt:lpstr>Tema de Office</vt:lpstr>
      <vt:lpstr>1_Tema de Office</vt:lpstr>
      <vt:lpstr>2_Tema de Office</vt:lpstr>
      <vt:lpstr>3_Tema de Office</vt:lpstr>
      <vt:lpstr>4_Tema de Office</vt:lpstr>
      <vt:lpstr>Strategic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http://www.centor.mx.gd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Centor</dc:creator>
  <cp:lastModifiedBy>Enrique Mendizabal</cp:lastModifiedBy>
  <cp:revision>40</cp:revision>
  <dcterms:created xsi:type="dcterms:W3CDTF">2021-03-05T20:21:09Z</dcterms:created>
  <dcterms:modified xsi:type="dcterms:W3CDTF">2022-09-29T15:04:12Z</dcterms:modified>
</cp:coreProperties>
</file>