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7" r:id="rId3"/>
    <p:sldId id="268" r:id="rId4"/>
    <p:sldId id="269" r:id="rId5"/>
    <p:sldId id="305" r:id="rId6"/>
    <p:sldId id="306" r:id="rId7"/>
    <p:sldId id="307" r:id="rId8"/>
    <p:sldId id="308" r:id="rId9"/>
    <p:sldId id="270" r:id="rId10"/>
    <p:sldId id="272" r:id="rId11"/>
    <p:sldId id="273" r:id="rId12"/>
    <p:sldId id="316" r:id="rId13"/>
    <p:sldId id="277" r:id="rId14"/>
    <p:sldId id="294" r:id="rId15"/>
    <p:sldId id="315" r:id="rId16"/>
    <p:sldId id="271" r:id="rId17"/>
    <p:sldId id="278" r:id="rId18"/>
    <p:sldId id="280" r:id="rId19"/>
    <p:sldId id="279" r:id="rId20"/>
    <p:sldId id="281" r:id="rId21"/>
    <p:sldId id="283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5" r:id="rId30"/>
    <p:sldId id="290" r:id="rId31"/>
    <p:sldId id="318" r:id="rId32"/>
    <p:sldId id="325" r:id="rId33"/>
    <p:sldId id="264" r:id="rId3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CAF95-CF49-43C8-B263-AFF98487F67F}" v="7" dt="2023-01-23T12:00:5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88854" autoAdjust="0"/>
  </p:normalViewPr>
  <p:slideViewPr>
    <p:cSldViewPr snapToGrid="0" showGuides="1">
      <p:cViewPr varScale="1">
        <p:scale>
          <a:sx n="92" d="100"/>
          <a:sy n="92" d="100"/>
        </p:scale>
        <p:origin x="10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que Mendizabal" userId="s/i05Hcx1ymqQGx6LdhgjnaBL0s4Q8nJGdHuVw/WkAo=" providerId="None" clId="Web-{D1BCAF95-CF49-43C8-B263-AFF98487F67F}"/>
    <pc:docChg chg="modSld">
      <pc:chgData name="enrique Mendizabal" userId="s/i05Hcx1ymqQGx6LdhgjnaBL0s4Q8nJGdHuVw/WkAo=" providerId="None" clId="Web-{D1BCAF95-CF49-43C8-B263-AFF98487F67F}" dt="2023-01-23T12:00:50.205" v="5" actId="20577"/>
      <pc:docMkLst>
        <pc:docMk/>
      </pc:docMkLst>
      <pc:sldChg chg="modSp">
        <pc:chgData name="enrique Mendizabal" userId="s/i05Hcx1ymqQGx6LdhgjnaBL0s4Q8nJGdHuVw/WkAo=" providerId="None" clId="Web-{D1BCAF95-CF49-43C8-B263-AFF98487F67F}" dt="2023-01-23T12:00:50.205" v="5" actId="20577"/>
        <pc:sldMkLst>
          <pc:docMk/>
          <pc:sldMk cId="1790841425" sldId="305"/>
        </pc:sldMkLst>
        <pc:spChg chg="mod">
          <ac:chgData name="enrique Mendizabal" userId="s/i05Hcx1ymqQGx6LdhgjnaBL0s4Q8nJGdHuVw/WkAo=" providerId="None" clId="Web-{D1BCAF95-CF49-43C8-B263-AFF98487F67F}" dt="2023-01-23T12:00:40.517" v="3" actId="20577"/>
          <ac:spMkLst>
            <pc:docMk/>
            <pc:sldMk cId="1790841425" sldId="305"/>
            <ac:spMk id="11" creationId="{897060CC-2FEC-42B6-AB33-471DFD74827E}"/>
          </ac:spMkLst>
        </pc:spChg>
        <pc:spChg chg="mod">
          <ac:chgData name="enrique Mendizabal" userId="s/i05Hcx1ymqQGx6LdhgjnaBL0s4Q8nJGdHuVw/WkAo=" providerId="None" clId="Web-{D1BCAF95-CF49-43C8-B263-AFF98487F67F}" dt="2023-01-23T12:00:50.205" v="5" actId="20577"/>
          <ac:spMkLst>
            <pc:docMk/>
            <pc:sldMk cId="1790841425" sldId="305"/>
            <ac:spMk id="12" creationId="{87BD1E7D-B593-489C-B294-157CCB28F1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9E20-1191-411C-8B94-A989B51C4A6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64FFA-42E1-428A-9CE6-E64D2A555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9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1" y="1549904"/>
            <a:ext cx="3654559" cy="375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1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3035567" y="2637322"/>
            <a:ext cx="6120867" cy="1011938"/>
            <a:chOff x="2936506" y="2637322"/>
            <a:chExt cx="6120867" cy="1011938"/>
          </a:xfrm>
        </p:grpSpPr>
        <p:sp>
          <p:nvSpPr>
            <p:cNvPr id="4" name="CuadroTexto 3"/>
            <p:cNvSpPr txBox="1"/>
            <p:nvPr userDrawn="1"/>
          </p:nvSpPr>
          <p:spPr>
            <a:xfrm>
              <a:off x="4398745" y="2727793"/>
              <a:ext cx="46586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SCHOOL </a:t>
              </a:r>
              <a:r>
                <a:rPr lang="es-AR" sz="2400" b="1" dirty="0" err="1">
                  <a:solidFill>
                    <a:schemeClr val="bg1"/>
                  </a:solidFill>
                  <a:latin typeface="+mj-lt"/>
                </a:rPr>
                <a:t>for</a:t>
              </a:r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 THINKTANKERS</a:t>
              </a:r>
            </a:p>
            <a:p>
              <a:r>
                <a:rPr lang="es-AR" sz="2400" b="1" dirty="0">
                  <a:solidFill>
                    <a:schemeClr val="bg1"/>
                  </a:solidFill>
                  <a:latin typeface="+mj-lt"/>
                </a:rPr>
                <a:t>www.ott.school</a:t>
              </a:r>
            </a:p>
          </p:txBody>
        </p:sp>
        <p:pic>
          <p:nvPicPr>
            <p:cNvPr id="6" name="Imagen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6506" y="2637322"/>
              <a:ext cx="1005842" cy="10119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553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14248" y="1386039"/>
            <a:ext cx="5592278" cy="2088682"/>
          </a:xfrm>
        </p:spPr>
        <p:txBody>
          <a:bodyPr lIns="0" tIns="0" rIns="0" bIns="0" anchor="b">
            <a:normAutofit/>
          </a:bodyPr>
          <a:lstStyle>
            <a:lvl1pPr algn="l">
              <a:defRPr sz="4500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s-ES" dirty="0"/>
              <a:t>HAGA CLIC PARA MODIFICAR EL ESTILO</a:t>
            </a:r>
            <a:endParaRPr lang="es-AR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85" y="1944539"/>
            <a:ext cx="2695405" cy="2771839"/>
          </a:xfrm>
          <a:prstGeom prst="rect">
            <a:avLst/>
          </a:prstGeom>
        </p:spPr>
      </p:pic>
      <p:sp>
        <p:nvSpPr>
          <p:cNvPr id="5" name="Marcador de texto 7"/>
          <p:cNvSpPr>
            <a:spLocks noGrp="1"/>
          </p:cNvSpPr>
          <p:nvPr>
            <p:ph type="body" sz="quarter" idx="11"/>
          </p:nvPr>
        </p:nvSpPr>
        <p:spPr>
          <a:xfrm>
            <a:off x="4514248" y="3790951"/>
            <a:ext cx="5592278" cy="953602"/>
          </a:xfrm>
        </p:spPr>
        <p:txBody>
          <a:bodyPr lIns="0" rIns="0">
            <a:no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39969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359150" y="1841032"/>
            <a:ext cx="6956325" cy="3175936"/>
          </a:xfrm>
        </p:spPr>
        <p:txBody>
          <a:bodyPr lIns="0" tIns="0" rIns="0" bIns="0">
            <a:normAutofit/>
          </a:bodyPr>
          <a:lstStyle>
            <a:lvl1pPr>
              <a:defRPr sz="50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Rectángulo 2"/>
          <p:cNvSpPr/>
          <p:nvPr userDrawn="1"/>
        </p:nvSpPr>
        <p:spPr>
          <a:xfrm>
            <a:off x="2839454" y="1841032"/>
            <a:ext cx="125128" cy="3175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4797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6713" y="1068404"/>
            <a:ext cx="9721849" cy="4581624"/>
          </a:xfrm>
        </p:spPr>
        <p:txBody>
          <a:bodyPr lIns="0" tIns="0" rIns="0" bIns="0" anchor="t">
            <a:norm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66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102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36713" y="692150"/>
            <a:ext cx="9721849" cy="607026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>
          <a:xfrm>
            <a:off x="1631949" y="1501541"/>
            <a:ext cx="9726613" cy="427361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3555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10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2912" y="692150"/>
            <a:ext cx="3339815" cy="2060442"/>
          </a:xfrm>
        </p:spPr>
        <p:txBody>
          <a:bodyPr lIns="0" tIns="0" rIns="0" bIns="0" anchor="t">
            <a:no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</a:t>
            </a:r>
            <a:br>
              <a:rPr lang="es-ES" dirty="0"/>
            </a:br>
            <a:endParaRPr lang="es-AR" dirty="0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4056000" y="0"/>
            <a:ext cx="8136000" cy="6858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>
          <a:xfrm>
            <a:off x="442913" y="2915753"/>
            <a:ext cx="3340100" cy="2532146"/>
          </a:xfrm>
        </p:spPr>
        <p:txBody>
          <a:bodyPr lIns="0" rIns="0">
            <a:noAutofit/>
          </a:bodyPr>
          <a:lstStyle>
            <a:lvl1pPr marL="0" indent="0">
              <a:buNone/>
              <a:defRPr sz="1500"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52625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279" userDrawn="1">
          <p15:clr>
            <a:srgbClr val="FBAE40"/>
          </p15:clr>
        </p15:guide>
        <p15:guide id="3" orient="horz" pos="43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95438" y="692149"/>
            <a:ext cx="8809473" cy="530259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</a:t>
            </a:r>
            <a:endParaRPr lang="es-AR" dirty="0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1615443" y="1703672"/>
            <a:ext cx="4323343" cy="32474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sp>
        <p:nvSpPr>
          <p:cNvPr id="6" name="Marcador de posición de imagen 3"/>
          <p:cNvSpPr>
            <a:spLocks noGrp="1"/>
          </p:cNvSpPr>
          <p:nvPr>
            <p:ph type="pic" sz="quarter" idx="11"/>
          </p:nvPr>
        </p:nvSpPr>
        <p:spPr>
          <a:xfrm>
            <a:off x="6081568" y="1703672"/>
            <a:ext cx="4323343" cy="32474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11" name="Marcador de texto 10"/>
          <p:cNvSpPr>
            <a:spLocks noGrp="1"/>
          </p:cNvSpPr>
          <p:nvPr>
            <p:ph type="body" sz="quarter" idx="12"/>
          </p:nvPr>
        </p:nvSpPr>
        <p:spPr>
          <a:xfrm>
            <a:off x="1615443" y="5066664"/>
            <a:ext cx="4323343" cy="731520"/>
          </a:xfrm>
        </p:spPr>
        <p:txBody>
          <a:bodyPr vert="horz" lIns="0" tIns="45720" rIns="91440" bIns="45720" rtlCol="0" anchor="t">
            <a:normAutofit/>
          </a:bodyPr>
          <a:lstStyle>
            <a:lvl1pPr>
              <a:defRPr lang="es-ES" sz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/>
              <a:t>Editar el estilo de texto del patrón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6081568" y="5066664"/>
            <a:ext cx="4323343" cy="731520"/>
          </a:xfrm>
        </p:spPr>
        <p:txBody>
          <a:bodyPr vert="horz" lIns="0" tIns="45720" rIns="91440" bIns="45720" rtlCol="0" anchor="t">
            <a:normAutofit/>
          </a:bodyPr>
          <a:lstStyle>
            <a:lvl1pPr>
              <a:defRPr lang="es-ES" sz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257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100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42913" y="692150"/>
            <a:ext cx="3382678" cy="1964423"/>
          </a:xfrm>
        </p:spPr>
        <p:txBody>
          <a:bodyPr lIns="0" tIns="0" rIns="0" bIns="0" anchor="t">
            <a:norm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</a:t>
            </a:r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  <p:sp>
        <p:nvSpPr>
          <p:cNvPr id="7" name="Marcador de gráfico 6"/>
          <p:cNvSpPr>
            <a:spLocks noGrp="1"/>
          </p:cNvSpPr>
          <p:nvPr>
            <p:ph type="chart" sz="quarter" idx="11"/>
          </p:nvPr>
        </p:nvSpPr>
        <p:spPr>
          <a:xfrm>
            <a:off x="4056063" y="692150"/>
            <a:ext cx="7032625" cy="473075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endParaRPr lang="es-AR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913" y="2915753"/>
            <a:ext cx="3340100" cy="2532146"/>
          </a:xfrm>
        </p:spPr>
        <p:txBody>
          <a:bodyPr lIns="0" rIns="0">
            <a:noAutofit/>
          </a:bodyPr>
          <a:lstStyle>
            <a:lvl1pPr marL="0" indent="0">
              <a:buNone/>
              <a:defRPr sz="1500">
                <a:latin typeface="+mn-lt"/>
              </a:defRPr>
            </a:lvl1pPr>
            <a:lvl2pPr marL="457200" indent="0">
              <a:buNone/>
              <a:defRPr sz="1500"/>
            </a:lvl2pPr>
            <a:lvl3pPr marL="914400" indent="0">
              <a:buNone/>
              <a:defRPr sz="1500"/>
            </a:lvl3pPr>
            <a:lvl4pPr marL="1371600" indent="0">
              <a:buNone/>
              <a:defRPr sz="1500"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0225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27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4" b="34965"/>
          <a:stretch/>
        </p:blipFill>
        <p:spPr>
          <a:xfrm>
            <a:off x="400050" y="5986270"/>
            <a:ext cx="1215393" cy="5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682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143259"/>
            <a:ext cx="10515600" cy="4016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15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60" r:id="rId4"/>
    <p:sldLayoutId id="2147483667" r:id="rId5"/>
    <p:sldLayoutId id="2147483661" r:id="rId6"/>
    <p:sldLayoutId id="2147483662" r:id="rId7"/>
    <p:sldLayoutId id="2147483664" r:id="rId8"/>
    <p:sldLayoutId id="2147483655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ookings.edu/articles/washingtons-think-tanks-factories-to-call-our-own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e4lF2MIF9KM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hyperlink" Target="https://vimeo.com/32802318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6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2893-F422-6146-991D-B6F91ECB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DIFFICULT TO PIN-POINT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B375A-C13C-3A4A-8D6F-041AF4E759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common definition describes [‘think tanks’] as a distinctive class of organisations – different and separate from universities, markets, and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However, these think tanks only exist in the imaginary of those who idealized the Brookings and Chatham Houses of this 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Most think tanks exist on the boundaries with others.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5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C63B-B0CF-8C44-A8BD-30A1F8FD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SELF-LABELLING EXERCISE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F4754-A0F5-4548-BAF2-F52E2C68E6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0" indent="-342900">
              <a:spcBef>
                <a:spcPts val="1200"/>
              </a:spcBef>
              <a:spcAft>
                <a:spcPts val="200"/>
              </a:spcAft>
              <a:buClr>
                <a:srgbClr val="90D4CD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72727"/>
                </a:solidFill>
                <a:latin typeface="Leitura Roman 2" charset="0"/>
              </a:rPr>
              <a:t>Tom </a:t>
            </a:r>
            <a:r>
              <a:rPr lang="en-GB" sz="2200" dirty="0" err="1">
                <a:solidFill>
                  <a:srgbClr val="272727"/>
                </a:solidFill>
                <a:latin typeface="Leitura Roman 2" charset="0"/>
              </a:rPr>
              <a:t>Medvetz</a:t>
            </a:r>
            <a:r>
              <a:rPr lang="en-GB" sz="2200" dirty="0">
                <a:solidFill>
                  <a:srgbClr val="272727"/>
                </a:solidFill>
                <a:latin typeface="Leitura Roman 2" charset="0"/>
              </a:rPr>
              <a:t> argues that the act of labelling is a </a:t>
            </a:r>
            <a:r>
              <a:rPr lang="en-GB" sz="2200" b="1" dirty="0">
                <a:solidFill>
                  <a:srgbClr val="272727"/>
                </a:solidFill>
                <a:latin typeface="Leitura Roman 2" charset="0"/>
              </a:rPr>
              <a:t>political act </a:t>
            </a:r>
            <a:r>
              <a:rPr lang="en-GB" sz="2200" dirty="0">
                <a:solidFill>
                  <a:srgbClr val="272727"/>
                </a:solidFill>
                <a:latin typeface="Leitura Roman 2" charset="0"/>
              </a:rPr>
              <a:t>– this is the art of forging an identity – John Schwartz calls it an intellectual territory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90D4CD"/>
              </a:buClr>
              <a:buSzPct val="100000"/>
              <a:buFont typeface="Arial" charset="0"/>
              <a:buChar char="•"/>
            </a:pPr>
            <a:endParaRPr lang="en-GB" sz="2200" dirty="0">
              <a:solidFill>
                <a:srgbClr val="272727"/>
              </a:solidFill>
              <a:latin typeface="Leitura Roman 2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200"/>
              </a:spcAft>
              <a:buClr>
                <a:srgbClr val="90D4CD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72727"/>
                </a:solidFill>
                <a:latin typeface="Leitura Roman 2" charset="0"/>
              </a:rPr>
              <a:t>The label is adopted and rejected with equal passion by organisations wishing to join or set themselves apart from the think tank community.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90D4CD"/>
              </a:buClr>
              <a:buSzPct val="100000"/>
              <a:buFont typeface="Arial" charset="0"/>
              <a:buChar char="•"/>
            </a:pPr>
            <a:endParaRPr lang="en-GB" sz="2200" dirty="0">
              <a:solidFill>
                <a:srgbClr val="272727"/>
              </a:solidFill>
              <a:latin typeface="Leitura Roman 2" charset="0"/>
            </a:endParaRPr>
          </a:p>
          <a:p>
            <a:pPr marL="342900" lvl="0" indent="-342900">
              <a:spcBef>
                <a:spcPts val="1200"/>
              </a:spcBef>
              <a:spcAft>
                <a:spcPts val="200"/>
              </a:spcAft>
              <a:buClr>
                <a:srgbClr val="90D4CD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72727"/>
                </a:solidFill>
                <a:latin typeface="Leitura Roman 2" charset="0"/>
              </a:rPr>
              <a:t>Calls attention to the boundaries of the definition: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08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AAF8-B627-7D4C-B215-3A4D9897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DOES AN ORGANISATION STOP BEING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528C6-C36F-E84F-9754-9108622B4A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think tank that generates some of its income through consultancy and become just a </a:t>
            </a:r>
            <a:r>
              <a:rPr lang="en-GB" b="1" dirty="0"/>
              <a:t>consultancy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 academic think tank, based in a university, and focused on a range of fairly broad and theoretical issues, and become just an </a:t>
            </a:r>
            <a:r>
              <a:rPr lang="en-GB" b="1" dirty="0"/>
              <a:t>academic research centre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 advocacy think tank with strong ideological arguments to become just an </a:t>
            </a:r>
            <a:r>
              <a:rPr lang="en-GB" b="1" dirty="0"/>
              <a:t>activist organisation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think tank with a strong convening power to become simply a </a:t>
            </a:r>
            <a:r>
              <a:rPr lang="en-GB" b="1" dirty="0"/>
              <a:t>commission or network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think tank with a strong media presence to become a not-for-profit (or for profit even) </a:t>
            </a:r>
            <a:r>
              <a:rPr lang="en-GB" b="1" dirty="0"/>
              <a:t>media outfit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publicly funded and managed think tank based in a ministry or another public body to become a </a:t>
            </a:r>
            <a:r>
              <a:rPr lang="en-GB" b="1" dirty="0"/>
              <a:t>policymaking body </a:t>
            </a:r>
            <a:r>
              <a:rPr lang="en-GB" dirty="0"/>
              <a:t>itself?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21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4A4F-D79C-7249-B45F-A0E24AD63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THEY SHARE MUCH WITH OTHERS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53A63-2A18-944D-AF46-7CBD4422F1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Source: Stephen Yeo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9B5B1F-9937-A840-B9B1-35223997A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49" y="1022792"/>
            <a:ext cx="7875702" cy="481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9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1DA1-9DE0-9946-8659-A85A2DA8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SPACE </a:t>
            </a:r>
            <a:r>
              <a:rPr lang="en-GB" dirty="0"/>
              <a:t>OF THINK TANKS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E7A02-1E61-F846-97A0-914AED6841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Source: </a:t>
            </a:r>
            <a:r>
              <a:rPr lang="en-GB" sz="1400" dirty="0"/>
              <a:t>Thomas </a:t>
            </a:r>
            <a:r>
              <a:rPr lang="en-GB" sz="1400" dirty="0" err="1"/>
              <a:t>Medvetz</a:t>
            </a:r>
            <a:r>
              <a:rPr lang="en-GB" sz="1400" dirty="0"/>
              <a:t> </a:t>
            </a:r>
            <a:endParaRPr lang="en-GB" dirty="0"/>
          </a:p>
        </p:txBody>
      </p:sp>
      <p:pic>
        <p:nvPicPr>
          <p:cNvPr id="8" name="Imagen 5">
            <a:extLst>
              <a:ext uri="{FF2B5EF4-FFF2-40B4-BE49-F238E27FC236}">
                <a16:creationId xmlns:a16="http://schemas.microsoft.com/office/drawing/2014/main" id="{4E00AECD-1935-1A43-90BA-777569B1474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33573" t="45320" r="38715" b="27333"/>
          <a:stretch/>
        </p:blipFill>
        <p:spPr>
          <a:xfrm>
            <a:off x="3142730" y="687788"/>
            <a:ext cx="9049270" cy="50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C98F-7875-4F40-9757-AFD3BCCE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err="1">
                <a:solidFill>
                  <a:schemeClr val="tx2"/>
                </a:solidFill>
              </a:rPr>
              <a:t>Might</a:t>
            </a:r>
            <a:r>
              <a:rPr lang="es-PE" dirty="0">
                <a:solidFill>
                  <a:schemeClr val="tx2"/>
                </a:solidFill>
              </a:rPr>
              <a:t> be more </a:t>
            </a:r>
            <a:r>
              <a:rPr lang="es-PE" dirty="0" err="1">
                <a:solidFill>
                  <a:schemeClr val="tx2"/>
                </a:solidFill>
              </a:rPr>
              <a:t>useful</a:t>
            </a:r>
            <a:r>
              <a:rPr lang="es-PE" dirty="0">
                <a:solidFill>
                  <a:schemeClr val="tx2"/>
                </a:solidFill>
              </a:rPr>
              <a:t> </a:t>
            </a:r>
            <a:r>
              <a:rPr lang="es-PE" dirty="0" err="1">
                <a:solidFill>
                  <a:schemeClr val="tx2"/>
                </a:solidFill>
              </a:rPr>
              <a:t>to</a:t>
            </a:r>
            <a:r>
              <a:rPr lang="es-PE" dirty="0">
                <a:solidFill>
                  <a:schemeClr val="tx2"/>
                </a:solidFill>
              </a:rPr>
              <a:t> </a:t>
            </a:r>
            <a:r>
              <a:rPr lang="es-PE" dirty="0" err="1">
                <a:solidFill>
                  <a:schemeClr val="tx2"/>
                </a:solidFill>
              </a:rPr>
              <a:t>ask</a:t>
            </a:r>
            <a:r>
              <a:rPr lang="es-PE" dirty="0">
                <a:solidFill>
                  <a:schemeClr val="tx2"/>
                </a:solidFill>
              </a:rPr>
              <a:t> </a:t>
            </a:r>
            <a:r>
              <a:rPr lang="es-PE" dirty="0" err="1">
                <a:solidFill>
                  <a:schemeClr val="tx2"/>
                </a:solidFill>
              </a:rPr>
              <a:t>what</a:t>
            </a:r>
            <a:r>
              <a:rPr lang="es-PE" dirty="0">
                <a:solidFill>
                  <a:schemeClr val="tx2"/>
                </a:solidFill>
              </a:rPr>
              <a:t> do </a:t>
            </a:r>
            <a:r>
              <a:rPr lang="es-PE" dirty="0" err="1">
                <a:solidFill>
                  <a:schemeClr val="tx2"/>
                </a:solidFill>
              </a:rPr>
              <a:t>they</a:t>
            </a:r>
            <a:r>
              <a:rPr lang="es-PE" dirty="0">
                <a:solidFill>
                  <a:schemeClr val="tx2"/>
                </a:solidFill>
              </a:rPr>
              <a:t> do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2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2786-6135-0A4F-89F9-C7351078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INCLUDE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6DFD1-58EF-8044-A026-F2F16472BE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generate research and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can advance and promote policy ideas and solutions;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can provide legitimacy to policies and politicians (whether it is ex-ante or ex-post)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are advisors in policy issues, but also on implementation;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can act as spaces for debate and deliberation –even as a sounding board for policymakers and opinion leaders. In some context they provide a safe house for intellectuals and their ideas;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can provide a financing channel for political parties and other policy interest groups;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attempt to influence the way the policy process works;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are providers of cadres of experts and policymakers for political parties and governments;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They act as auditor or social monitors; etc.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339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C37E-0022-C149-8301-25AFDCD6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HAS AN IMPACT ON THE ORGANISATION ITSELF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22D87-2C8E-B147-99CF-26A25FDBE8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Depending on which boundary they are on, we could argue that they need to have people and teams with skills to: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Appreciate and undertake research (boundary with academia);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Communicate effectively to boarder audiences and the public (boundary with the media);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Undertake analysis and deliver solutions (boundary with consultancy);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Analyse policy and provide actionable recommendations (boundary with policy and politics);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 with citizens to develop new ideas and solutions (boundary with NGOs).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83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A8E24-DDD1-E040-AF9A-84C5A43E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 TANKS “GOTTA SERVE SOMEBODY”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ACC50-69E0-184A-9512-1BB6425496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State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Political Parties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Private Sector and Private Advocates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International development agencies</a:t>
            </a:r>
          </a:p>
          <a:p>
            <a:endParaRPr lang="en-GB" dirty="0"/>
          </a:p>
          <a:p>
            <a:pPr algn="r"/>
            <a:r>
              <a:rPr lang="en-GB" i="1" dirty="0"/>
              <a:t>“Well, it may be the devil or it may be the Lord</a:t>
            </a:r>
            <a:br>
              <a:rPr lang="en-GB" i="1" dirty="0"/>
            </a:br>
            <a:r>
              <a:rPr lang="en-GB" i="1" dirty="0"/>
              <a:t>But you're </a:t>
            </a:r>
            <a:r>
              <a:rPr lang="en-GB" i="1" dirty="0" err="1"/>
              <a:t>gonna</a:t>
            </a:r>
            <a:r>
              <a:rPr lang="en-GB" i="1" dirty="0"/>
              <a:t> have to serve somebody” ( Bob Dylan)</a:t>
            </a:r>
          </a:p>
        </p:txBody>
      </p:sp>
    </p:spTree>
    <p:extLst>
      <p:ext uri="{BB962C8B-B14F-4D97-AF65-F5344CB8AC3E}">
        <p14:creationId xmlns:p14="http://schemas.microsoft.com/office/powerpoint/2010/main" val="83346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DA81-DA5A-094C-9D60-FC1282B11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 MATTERS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84D1B-E33B-0F44-BCF6-067A4F6846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Further complicated by the effects that the context can have on the formation and development of think tanks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Political context –can be a driver and a constraint for their 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Economic context –can define who are the main funders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Legal context –can determine the business models chosen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Education policy/state of higher education –focus of think tanks</a:t>
            </a:r>
          </a:p>
          <a:p>
            <a:r>
              <a:rPr lang="en-GB" dirty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17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WHAT IS A THINK TANK?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AR" dirty="0"/>
              <a:t>History, </a:t>
            </a:r>
            <a:r>
              <a:rPr lang="es-AR"/>
              <a:t>roles and </a:t>
            </a:r>
            <a:r>
              <a:rPr lang="es-AR" dirty="0" err="1"/>
              <a:t>models</a:t>
            </a:r>
            <a:endParaRPr lang="es-AR" dirty="0"/>
          </a:p>
        </p:txBody>
      </p:sp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837C6633-EECC-4407-80B2-6911FA58BF20}"/>
              </a:ext>
            </a:extLst>
          </p:cNvPr>
          <p:cNvSpPr txBox="1">
            <a:spLocks/>
          </p:cNvSpPr>
          <p:nvPr/>
        </p:nvSpPr>
        <p:spPr>
          <a:xfrm>
            <a:off x="5590824" y="5471961"/>
            <a:ext cx="5592278" cy="9536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AR" sz="2000" b="1" dirty="0"/>
              <a:t>Enrique </a:t>
            </a:r>
            <a:r>
              <a:rPr lang="es-AR" sz="2000" b="1" dirty="0" err="1"/>
              <a:t>Mendizabal</a:t>
            </a:r>
            <a:r>
              <a:rPr lang="es-AR" sz="2000" b="1" dirty="0"/>
              <a:t>, </a:t>
            </a:r>
            <a:r>
              <a:rPr lang="es-AR" sz="2000" b="1" dirty="0" err="1"/>
              <a:t>On</a:t>
            </a:r>
            <a:r>
              <a:rPr lang="es-AR" sz="2000" b="1" dirty="0"/>
              <a:t> </a:t>
            </a:r>
            <a:r>
              <a:rPr lang="es-AR" sz="2000" b="1" dirty="0" err="1"/>
              <a:t>Think</a:t>
            </a:r>
            <a:r>
              <a:rPr lang="es-AR" sz="2000" b="1" dirty="0"/>
              <a:t> </a:t>
            </a:r>
            <a:r>
              <a:rPr lang="es-AR" sz="2000" b="1" dirty="0" err="1"/>
              <a:t>Tanks</a:t>
            </a:r>
            <a:endParaRPr lang="es-AR" sz="2000" b="1" dirty="0"/>
          </a:p>
        </p:txBody>
      </p:sp>
      <p:sp>
        <p:nvSpPr>
          <p:cNvPr id="6" name="Marcador de texto 3">
            <a:extLst>
              <a:ext uri="{FF2B5EF4-FFF2-40B4-BE49-F238E27FC236}">
                <a16:creationId xmlns:a16="http://schemas.microsoft.com/office/drawing/2014/main" id="{A94F7392-59C2-47A5-87F4-E17ADB806259}"/>
              </a:ext>
            </a:extLst>
          </p:cNvPr>
          <p:cNvSpPr txBox="1">
            <a:spLocks/>
          </p:cNvSpPr>
          <p:nvPr/>
        </p:nvSpPr>
        <p:spPr>
          <a:xfrm>
            <a:off x="5590824" y="5904398"/>
            <a:ext cx="5592278" cy="9536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5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AR" sz="2000" i="1" dirty="0"/>
          </a:p>
        </p:txBody>
      </p:sp>
    </p:spTree>
    <p:extLst>
      <p:ext uri="{BB962C8B-B14F-4D97-AF65-F5344CB8AC3E}">
        <p14:creationId xmlns:p14="http://schemas.microsoft.com/office/powerpoint/2010/main" val="618815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E766-11C8-1244-8A73-58AC51AF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CONSEQUENCE IS AN INCREASINGLY MESSY COMMUNITY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CC264-08D8-114F-8A6B-0CFFAA8A36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There are regional and national traditions – and waves of 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and sectoral particularities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and ever-changing business models that buck the trend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Greater competition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And less trust in experts and expertise thus a strategic rejection of the label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860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27E3-7969-7644-A1AD-8B495CEC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MATTERS</a:t>
            </a:r>
          </a:p>
        </p:txBody>
      </p:sp>
    </p:spTree>
    <p:extLst>
      <p:ext uri="{BB962C8B-B14F-4D97-AF65-F5344CB8AC3E}">
        <p14:creationId xmlns:p14="http://schemas.microsoft.com/office/powerpoint/2010/main" val="4119150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857D-69C4-4F4C-9E36-273A9D09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BRIEF HISTORY OF AMERICAN THINK TANKS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90BE0-7C2A-B443-A992-5F0AAC219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Provides a case study to consider the evolution of think tanks in our own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Draws attention to the power of narratives in the formation and development of think tanks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And the changing nature of the label, think tanks and the community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80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CBB6-F97D-1747-9AC4-0E9A2B38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MEDICINE TO MARKETING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C0244-9CCC-F44F-9FAE-8C64D96602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history of think tanks in the US is marked by a series of </a:t>
            </a:r>
            <a:r>
              <a:rPr lang="en-GB" b="1" dirty="0"/>
              <a:t>waves of development</a:t>
            </a:r>
            <a:r>
              <a:rPr lang="en-GB" dirty="0"/>
              <a:t> which explain the great heterogeneity in the current landscape.</a:t>
            </a:r>
          </a:p>
          <a:p>
            <a:endParaRPr lang="en-GB" dirty="0"/>
          </a:p>
          <a:p>
            <a:r>
              <a:rPr lang="en-GB" dirty="0"/>
              <a:t>They are partly driven by the changing role that science, the state, the private sector and civil society are assumed to play in society.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01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CA73-478F-1841-8514-9993A88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SOCIETY AS THE PATIENT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9018D-FD03-D947-8038-D05BCB0A60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American Association of Economics (1885)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Bureau of Economic Research (1899)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Civil Federation (1900)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American Bureau of Industrial Research (1904)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Chicago Civil Federation (1894)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Experts, funders, citizens, and policymakers came together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Treated the symptoms and (later) the causes of social “maladies”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Russell Sage Foundation (1907)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Marks the beginning of a new ”professional cadre” of policy researchers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039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3A16-E735-4849-AF23-3F86ED34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EFFICIENCY AND VALUE FOR MONEY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3BB5-F629-B540-9ED6-21FC0A6C81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Twentieth Century Fund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National Bureau of Economic Research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York Bureau of Municipal Research (1907)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Institute for Government Research (1916 – then Brookings)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Sought to influence policy from the outside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Focused on improvements in government processes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Flourished thanks to professional philanthropy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831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A6BD-3707-674C-8C4D-841B349A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CRISIS AND PLANNING FOR THE FUTURE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EA1E7-0CA5-124A-9BCB-BCA13803AF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Great Depression and the First World War changed the focus towards reflecting upon and explaining what had happened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Twentieth Century Fund (1922)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Committee for Economic Development (1942)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RAND Corporation (1948)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Recommendations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Plans for long term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Plans including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Is this where the label was coined?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8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C815-4A62-DF48-9F91-E1ACE138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SALOMON’S HOUSE AND THE REVOLVING DOOR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1218A-6B38-D248-9A52-FD9073F8F2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After the Second World War, Brookings, Russell Sage Foundation and NBER offer advice and moved to DC to serve agencies under pressure to deliver the complex New Deal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Council of Economic Advisers (1946)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Thinktankers</a:t>
            </a:r>
            <a:r>
              <a:rPr lang="en-GB" dirty="0"/>
              <a:t> take on “boundary roles”</a:t>
            </a:r>
          </a:p>
          <a:p>
            <a:endParaRPr lang="en-GB" dirty="0"/>
          </a:p>
          <a:p>
            <a:r>
              <a:rPr lang="en-GB" dirty="0"/>
              <a:t>Such was the extend of the “revolving door” that The Economist described Brookings’ researchers as [President] Kennedy’s </a:t>
            </a:r>
            <a:r>
              <a:rPr lang="en-GB" i="1" dirty="0"/>
              <a:t>experts on tap.</a:t>
            </a:r>
            <a:r>
              <a:rPr lang="en-GB" dirty="0"/>
              <a:t> And RAND was the main recruiting ground for the Department of Defence.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670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0C86E-C63B-944C-A75E-0DD33620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IDEOLOGICAL MARKETPLACE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04BFC-9358-EE41-B1BB-CC54BA0A89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Hudson Institute (1961)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Heritage Foundation (1973)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Cato Institute (1977)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Explicitly ideological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Funding increasingly partisan and private (foundations reduced their role)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Set up by people already in politics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Think tanks adopt new corporate practices and marketing approaches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68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CE0A-D684-5848-B6FF-32BA8FA2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IDEOLOGICAL BATTLEGROUND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2F998-CE0A-D849-B91D-1FD2B932B8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Heritage has founded Heritage Action for America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Think tanks in Washington DC and London have to worry about being hacked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Think tanks in the Western Balkans are subject to State surveillance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Think tanks across the world are subject to defamation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Think tanks (and </a:t>
            </a:r>
            <a:r>
              <a:rPr lang="en-GB" dirty="0" err="1"/>
              <a:t>thinktankers</a:t>
            </a:r>
            <a:r>
              <a:rPr lang="en-GB" dirty="0"/>
              <a:t>) are increasingly and explicitly siding with parties and political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4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THINK WHAT?</a:t>
            </a:r>
          </a:p>
        </p:txBody>
      </p:sp>
    </p:spTree>
    <p:extLst>
      <p:ext uri="{BB962C8B-B14F-4D97-AF65-F5344CB8AC3E}">
        <p14:creationId xmlns:p14="http://schemas.microsoft.com/office/powerpoint/2010/main" val="2399082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30A2F-3B39-2F4E-924E-9C77DAB60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SIMILAR WAVES ELSEWHERE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6F431-5AD1-224E-A88A-BE91726ECF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 Chile, China, Russia, etc.</a:t>
            </a:r>
          </a:p>
          <a:p>
            <a:endParaRPr lang="en-GB" dirty="0"/>
          </a:p>
          <a:p>
            <a:r>
              <a:rPr lang="en-GB" dirty="0"/>
              <a:t>These are defined by the growth of certain ideas, political or economic shocks, institutional reforms, etc.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5280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602B6-E43F-FF4D-BCFD-F5F15AE329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43250" y="2201862"/>
            <a:ext cx="8877300" cy="1584325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chemeClr val="tx2"/>
                </a:solidFill>
              </a:rPr>
              <a:t>Can you recognise any “waves” in your country?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86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0E41A-F6D9-419E-9E53-1EA9225C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50" y="1841032"/>
            <a:ext cx="8832850" cy="3175936"/>
          </a:xfrm>
        </p:spPr>
        <p:txBody>
          <a:bodyPr>
            <a:normAutofit/>
          </a:bodyPr>
          <a:lstStyle/>
          <a:p>
            <a:r>
              <a:rPr lang="es-PE" dirty="0" err="1"/>
              <a:t>Thank</a:t>
            </a:r>
            <a:r>
              <a:rPr lang="es-PE" dirty="0"/>
              <a:t> </a:t>
            </a:r>
            <a:r>
              <a:rPr lang="es-PE" dirty="0" err="1"/>
              <a:t>you</a:t>
            </a:r>
            <a:r>
              <a:rPr lang="es-PE" dirty="0"/>
              <a:t>!</a:t>
            </a:r>
            <a:br>
              <a:rPr lang="es-PE" dirty="0"/>
            </a:br>
            <a:br>
              <a:rPr lang="es-PE" dirty="0"/>
            </a:b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235B7-76CB-481E-9969-858F76C74B09}"/>
              </a:ext>
            </a:extLst>
          </p:cNvPr>
          <p:cNvSpPr txBox="1"/>
          <p:nvPr/>
        </p:nvSpPr>
        <p:spPr>
          <a:xfrm>
            <a:off x="6606363" y="5016968"/>
            <a:ext cx="52383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enrique@onthinktanks.org</a:t>
            </a:r>
          </a:p>
        </p:txBody>
      </p:sp>
    </p:spTree>
    <p:extLst>
      <p:ext uri="{BB962C8B-B14F-4D97-AF65-F5344CB8AC3E}">
        <p14:creationId xmlns:p14="http://schemas.microsoft.com/office/powerpoint/2010/main" val="2423855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DOES THIS SOUND FAMILIAR?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“ I do a lot of work with policymakers, but how much effect am I having? It’s like they’re coming in and saying to you, </a:t>
            </a:r>
            <a:r>
              <a:rPr lang="en-GB" b="1" dirty="0"/>
              <a:t>‘I’m going to drive my car off a cliff. Should I or should I not wear a seatbelt?’</a:t>
            </a:r>
          </a:p>
          <a:p>
            <a:r>
              <a:rPr lang="en-GB" dirty="0"/>
              <a:t>And you say, </a:t>
            </a:r>
            <a:r>
              <a:rPr lang="en-GB" b="1" dirty="0"/>
              <a:t>‘I don’t think you should drive your car off the cliff.’</a:t>
            </a:r>
          </a:p>
          <a:p>
            <a:r>
              <a:rPr lang="en-GB" dirty="0"/>
              <a:t>And they say, </a:t>
            </a:r>
            <a:r>
              <a:rPr lang="en-GB" b="1" dirty="0"/>
              <a:t>‘No, no, that bit’s already been decided—the question is whether to wear a seatbelt.’</a:t>
            </a:r>
          </a:p>
          <a:p>
            <a:r>
              <a:rPr lang="en-GB" dirty="0"/>
              <a:t>And you say, </a:t>
            </a:r>
            <a:r>
              <a:rPr lang="en-GB" b="1" dirty="0"/>
              <a:t>‘Well, you might as well wear a seatbelt.’ </a:t>
            </a:r>
            <a:r>
              <a:rPr lang="en-GB" dirty="0"/>
              <a:t>And then they say, </a:t>
            </a:r>
            <a:r>
              <a:rPr lang="en-GB" b="1" dirty="0"/>
              <a:t>‘We’ve consulted with policy expert Rory Stewart and he says . .’ </a:t>
            </a:r>
            <a:r>
              <a:rPr lang="en-GB" dirty="0"/>
              <a:t>"</a:t>
            </a:r>
          </a:p>
          <a:p>
            <a:endParaRPr lang="es-A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A655F-E303-4D36-B5C3-3921645F541F}"/>
              </a:ext>
            </a:extLst>
          </p:cNvPr>
          <p:cNvSpPr txBox="1"/>
          <p:nvPr/>
        </p:nvSpPr>
        <p:spPr>
          <a:xfrm>
            <a:off x="5264944" y="6165850"/>
            <a:ext cx="6093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Extracted from: </a:t>
            </a:r>
            <a:r>
              <a:rPr lang="en-GB" dirty="0">
                <a:hlinkClick r:id="rId2"/>
              </a:rPr>
              <a:t>Washington’s Think Tanks: Factories to Call Our 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2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3F519E21-7040-49E6-AA48-1297C45B02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36" t="24115" r="43559" b="29302"/>
          <a:stretch/>
        </p:blipFill>
        <p:spPr>
          <a:xfrm>
            <a:off x="527658" y="1638014"/>
            <a:ext cx="4910190" cy="2844801"/>
          </a:xfrm>
          <a:prstGeom prst="rect">
            <a:avLst/>
          </a:prstGeom>
        </p:spPr>
      </p:pic>
      <p:pic>
        <p:nvPicPr>
          <p:cNvPr id="9" name="Picture 8">
            <a:hlinkClick r:id="rId4"/>
            <a:extLst>
              <a:ext uri="{FF2B5EF4-FFF2-40B4-BE49-F238E27FC236}">
                <a16:creationId xmlns:a16="http://schemas.microsoft.com/office/drawing/2014/main" id="{3860E1A7-39A5-4CA2-AEF0-7AFE2C5C46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811" t="20303" r="31428" b="33113"/>
          <a:stretch/>
        </p:blipFill>
        <p:spPr>
          <a:xfrm>
            <a:off x="6440487" y="1638014"/>
            <a:ext cx="4910189" cy="287298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350EC41D-1F8C-429B-A009-E33B7C9F06AA}"/>
              </a:ext>
            </a:extLst>
          </p:cNvPr>
          <p:cNvSpPr txBox="1">
            <a:spLocks/>
          </p:cNvSpPr>
          <p:nvPr/>
        </p:nvSpPr>
        <p:spPr>
          <a:xfrm>
            <a:off x="1579563" y="334963"/>
            <a:ext cx="9721849" cy="6070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s-AR" dirty="0"/>
              <a:t>WHAT IS A THINK TANK?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97060CC-2FEC-42B6-AB33-471DFD74827E}"/>
              </a:ext>
            </a:extLst>
          </p:cNvPr>
          <p:cNvSpPr txBox="1">
            <a:spLocks/>
          </p:cNvSpPr>
          <p:nvPr/>
        </p:nvSpPr>
        <p:spPr>
          <a:xfrm>
            <a:off x="1370390" y="4612960"/>
            <a:ext cx="3624775" cy="60702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s-AR" sz="2400" dirty="0" err="1">
                <a:solidFill>
                  <a:schemeClr val="tx2"/>
                </a:solidFill>
                <a:latin typeface="Trebuchet MS"/>
              </a:rPr>
              <a:t>Thinktanker’s</a:t>
            </a:r>
            <a:r>
              <a:rPr lang="es-AR" sz="2400" dirty="0">
                <a:solidFill>
                  <a:schemeClr val="tx2"/>
                </a:solidFill>
                <a:latin typeface="Trebuchet MS"/>
              </a:rPr>
              <a:t> </a:t>
            </a:r>
            <a:r>
              <a:rPr lang="es-AR" sz="2400" dirty="0" err="1">
                <a:solidFill>
                  <a:schemeClr val="tx2"/>
                </a:solidFill>
                <a:latin typeface="Trebuchet MS"/>
              </a:rPr>
              <a:t>answer</a:t>
            </a:r>
            <a:endParaRPr lang="es-AR" sz="2400" dirty="0" err="1">
              <a:solidFill>
                <a:schemeClr val="tx2"/>
              </a:solidFill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87BD1E7D-B593-489C-B294-157CCB28F113}"/>
              </a:ext>
            </a:extLst>
          </p:cNvPr>
          <p:cNvSpPr txBox="1">
            <a:spLocks/>
          </p:cNvSpPr>
          <p:nvPr/>
        </p:nvSpPr>
        <p:spPr>
          <a:xfrm>
            <a:off x="7083193" y="4612960"/>
            <a:ext cx="3624775" cy="60702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s-AR" sz="2400" dirty="0" err="1">
                <a:solidFill>
                  <a:schemeClr val="tx2"/>
                </a:solidFill>
                <a:latin typeface="Trebuchet MS"/>
              </a:rPr>
              <a:t>The</a:t>
            </a:r>
            <a:r>
              <a:rPr lang="es-AR" sz="2400" dirty="0">
                <a:solidFill>
                  <a:schemeClr val="tx2"/>
                </a:solidFill>
                <a:latin typeface="Trebuchet MS"/>
              </a:rPr>
              <a:t> </a:t>
            </a:r>
            <a:r>
              <a:rPr lang="es-AR" sz="2400" dirty="0" err="1">
                <a:solidFill>
                  <a:schemeClr val="tx2"/>
                </a:solidFill>
                <a:latin typeface="Trebuchet MS"/>
              </a:rPr>
              <a:t>public’s</a:t>
            </a:r>
            <a:r>
              <a:rPr lang="es-AR" sz="2400" dirty="0">
                <a:solidFill>
                  <a:schemeClr val="tx2"/>
                </a:solidFill>
                <a:latin typeface="Trebuchet MS"/>
              </a:rPr>
              <a:t> </a:t>
            </a:r>
            <a:r>
              <a:rPr lang="es-AR" sz="2400" dirty="0" err="1">
                <a:solidFill>
                  <a:schemeClr val="tx2"/>
                </a:solidFill>
                <a:latin typeface="Trebuchet MS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79084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1394D-6BBF-DB40-BD32-DAD3B1C8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 TANK – WHAT IS IN THE LABEL?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4351E-A63F-9F4D-8E3D-AE5F2BB025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2200" dirty="0"/>
              <a:t>Think Tank</a:t>
            </a:r>
            <a:br>
              <a:rPr lang="en-GB" sz="2200" dirty="0"/>
            </a:br>
            <a:r>
              <a:rPr lang="en-GB" sz="2200" dirty="0"/>
              <a:t>Research Centre</a:t>
            </a:r>
            <a:br>
              <a:rPr lang="en-GB" sz="2200" dirty="0"/>
            </a:br>
            <a:r>
              <a:rPr lang="en-GB" sz="2200" dirty="0"/>
              <a:t>Public Policy Research Institute</a:t>
            </a:r>
            <a:br>
              <a:rPr lang="en-GB" sz="2200" dirty="0"/>
            </a:br>
            <a:r>
              <a:rPr lang="en-GB" sz="2200" dirty="0"/>
              <a:t>Idea Factory</a:t>
            </a:r>
            <a:br>
              <a:rPr lang="en-GB" sz="2200" dirty="0"/>
            </a:br>
            <a:r>
              <a:rPr lang="en-GB" sz="2200" dirty="0"/>
              <a:t>University Research Centre</a:t>
            </a:r>
            <a:br>
              <a:rPr lang="en-GB" sz="2200" dirty="0"/>
            </a:br>
            <a:r>
              <a:rPr lang="en-GB" sz="2200" dirty="0"/>
              <a:t>Investigation Centre</a:t>
            </a:r>
            <a:br>
              <a:rPr lang="en-GB" sz="2200" dirty="0"/>
            </a:br>
            <a:r>
              <a:rPr lang="en-GB" sz="2200" dirty="0"/>
              <a:t>Laboratory of Ideas</a:t>
            </a:r>
          </a:p>
          <a:p>
            <a:pPr algn="ctr"/>
            <a:r>
              <a:rPr lang="en-GB" sz="2200" dirty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36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C98F-7875-4F40-9757-AFD3BCCE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35" y="2357438"/>
            <a:ext cx="2664279" cy="19304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WHAT IS YOUR LABEL OF CHOICE?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602B6-E43F-FF4D-BCFD-F5F15AE329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585935" y="2845594"/>
            <a:ext cx="6970033" cy="954088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What are think tanks called in your country?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Would the average voter know what a think tank is?</a:t>
            </a:r>
            <a:endParaRPr lang="en-GB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2"/>
              </a:solidFill>
            </a:endParaRPr>
          </a:p>
          <a:p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3E7C-DB33-364E-A033-8E36CD12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NORMATIVE DEFINITIONS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C8E26-8CCE-A643-81F6-86DA30297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At one extreme, the definition is written into law:</a:t>
            </a:r>
          </a:p>
          <a:p>
            <a:pPr lvl="1"/>
            <a:r>
              <a:rPr lang="en-GB" dirty="0"/>
              <a:t>United States’ legal code says: 501 (c)(3) organisations are non-for-profit, non-partisan, and organised for educational, religious, charitable and scientific purposes (Harvard Law Review, 2002).</a:t>
            </a:r>
          </a:p>
          <a:p>
            <a:endParaRPr lang="en-GB" dirty="0"/>
          </a:p>
          <a:p>
            <a:r>
              <a:rPr lang="en-GB" dirty="0"/>
              <a:t>More common, however:</a:t>
            </a:r>
          </a:p>
          <a:p>
            <a:pPr lvl="1"/>
            <a:r>
              <a:rPr lang="en-GB" dirty="0"/>
              <a:t>Non-profit, independent of the state and dedicated to communicating research findings to policymakers. (Some now accept the presence of state-funded think tanks or state-own think tanks).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04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2772-640E-DA40-9C90-6E0489323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MORE FUNCTIONAL DESCRIPTIONS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A10B6-AD6F-7F41-837B-F276CBD1CE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“Viewed collectively, think tanks […] are organizations that </a:t>
            </a:r>
            <a:r>
              <a:rPr lang="en-GB" b="1" dirty="0"/>
              <a:t>generate</a:t>
            </a:r>
            <a:r>
              <a:rPr lang="en-GB" dirty="0"/>
              <a:t> policy-oriented research, analysis, and </a:t>
            </a:r>
            <a:r>
              <a:rPr lang="en-GB" b="1" dirty="0"/>
              <a:t>advice</a:t>
            </a:r>
            <a:r>
              <a:rPr lang="en-GB" dirty="0"/>
              <a:t> on domestic and international issues in an effort to enable policymakers and the public to make informed decisions about public policy issues” (McGann 2006)</a:t>
            </a:r>
          </a:p>
          <a:p>
            <a:endParaRPr lang="en-GB" dirty="0"/>
          </a:p>
          <a:p>
            <a:r>
              <a:rPr lang="en-GB" dirty="0"/>
              <a:t>“Independent (and usually private) policy research institutes containing people involved in </a:t>
            </a:r>
            <a:r>
              <a:rPr lang="en-GB" b="1" dirty="0"/>
              <a:t>studying</a:t>
            </a:r>
            <a:r>
              <a:rPr lang="en-GB" dirty="0"/>
              <a:t> a particular policy area or a broad range of policy issues, actively </a:t>
            </a:r>
            <a:r>
              <a:rPr lang="en-GB" b="1" dirty="0"/>
              <a:t>seeking to educate or advise </a:t>
            </a:r>
            <a:r>
              <a:rPr lang="en-GB" dirty="0"/>
              <a:t>policy makers and the public through a number of channels.” (</a:t>
            </a:r>
            <a:r>
              <a:rPr lang="en-GB" dirty="0" err="1"/>
              <a:t>Buldioski</a:t>
            </a:r>
            <a:r>
              <a:rPr lang="en-GB" dirty="0"/>
              <a:t> 2012)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933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chool for Thinktankers">
      <a:dk1>
        <a:srgbClr val="E7004C"/>
      </a:dk1>
      <a:lt1>
        <a:srgbClr val="FCFCF1"/>
      </a:lt1>
      <a:dk2>
        <a:srgbClr val="111111"/>
      </a:dk2>
      <a:lt2>
        <a:srgbClr val="FFFFFF"/>
      </a:lt2>
      <a:accent1>
        <a:srgbClr val="E7004C"/>
      </a:accent1>
      <a:accent2>
        <a:srgbClr val="9EC9ED"/>
      </a:accent2>
      <a:accent3>
        <a:srgbClr val="878787"/>
      </a:accent3>
      <a:accent4>
        <a:srgbClr val="E7004C"/>
      </a:accent4>
      <a:accent5>
        <a:srgbClr val="9EC9ED"/>
      </a:accent5>
      <a:accent6>
        <a:srgbClr val="878787"/>
      </a:accent6>
      <a:hlink>
        <a:srgbClr val="E7004C"/>
      </a:hlink>
      <a:folHlink>
        <a:srgbClr val="9EC9ED"/>
      </a:folHlink>
    </a:clrScheme>
    <a:fontScheme name="School for Thinktankers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1633</Words>
  <Application>Microsoft Macintosh PowerPoint</Application>
  <PresentationFormat>Widescreen</PresentationFormat>
  <Paragraphs>169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Georgia</vt:lpstr>
      <vt:lpstr>Leitura Roman 2</vt:lpstr>
      <vt:lpstr>Trebuchet MS</vt:lpstr>
      <vt:lpstr>Tema de Office</vt:lpstr>
      <vt:lpstr>PowerPoint Presentation</vt:lpstr>
      <vt:lpstr>WHAT IS A THINK TANK?</vt:lpstr>
      <vt:lpstr>THINK WHAT?</vt:lpstr>
      <vt:lpstr>DOES THIS SOUND FAMILIAR?</vt:lpstr>
      <vt:lpstr>PowerPoint Presentation</vt:lpstr>
      <vt:lpstr>THINK TANK – WHAT IS IN THE LABEL?</vt:lpstr>
      <vt:lpstr>WHAT IS YOUR LABEL OF CHOICE?</vt:lpstr>
      <vt:lpstr>FROM NORMATIVE DEFINITIONS</vt:lpstr>
      <vt:lpstr>TOWARDS MORE FUNCTIONAL DESCRIPTIONS</vt:lpstr>
      <vt:lpstr>DIFFICULT TO PIN-POINT</vt:lpstr>
      <vt:lpstr>SELF-LABELLING EXERCISE</vt:lpstr>
      <vt:lpstr>WHEN DOES AN ORGANISATION STOP BEING …</vt:lpstr>
      <vt:lpstr>THEY SHARE MUCH WITH OTHERS</vt:lpstr>
      <vt:lpstr>THE SPACE OF THINK TANKS</vt:lpstr>
      <vt:lpstr>Might be more useful to ask what do they do</vt:lpstr>
      <vt:lpstr>FUNCTIONS INCLUDE</vt:lpstr>
      <vt:lpstr>THIS HAS AN IMPACT ON THE ORGANISATION ITSELF</vt:lpstr>
      <vt:lpstr>THINK TANKS “GOTTA SERVE SOMEBODY”</vt:lpstr>
      <vt:lpstr>CONTEXT MATTERS</vt:lpstr>
      <vt:lpstr>THE CONSEQUENCE IS AN INCREASINGLY MESSY COMMUNITY</vt:lpstr>
      <vt:lpstr>HISTORY MATTERS</vt:lpstr>
      <vt:lpstr>A BRIEF HISTORY OF AMERICAN THINK TANKS</vt:lpstr>
      <vt:lpstr>FROM MEDICINE TO MARKETING</vt:lpstr>
      <vt:lpstr>SOCIETY AS THE PATIENT</vt:lpstr>
      <vt:lpstr>EFFICIENCY AND VALUE FOR MONEY</vt:lpstr>
      <vt:lpstr>CRISIS AND PLANNING FOR THE FUTURE</vt:lpstr>
      <vt:lpstr>SALOMON’S HOUSE AND THE REVOLVING DOOR</vt:lpstr>
      <vt:lpstr>THE IDEOLOGICAL MARKETPLACE</vt:lpstr>
      <vt:lpstr>THE IDEOLOGICAL BATTLEGROUND</vt:lpstr>
      <vt:lpstr>SIMILAR WAVES ELSEWHERE</vt:lpstr>
      <vt:lpstr>PowerPoint Presentation</vt:lpstr>
      <vt:lpstr>Thank you!  </vt:lpstr>
      <vt:lpstr>PowerPoint Presentation</vt:lpstr>
    </vt:vector>
  </TitlesOfParts>
  <Company>http://www.centor.mx.gd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Centor</dc:creator>
  <cp:lastModifiedBy>Enrique Mendizabal</cp:lastModifiedBy>
  <cp:revision>34</cp:revision>
  <dcterms:created xsi:type="dcterms:W3CDTF">2021-01-12T15:01:10Z</dcterms:created>
  <dcterms:modified xsi:type="dcterms:W3CDTF">2023-01-23T17:25:57Z</dcterms:modified>
</cp:coreProperties>
</file>