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6" r:id="rId3"/>
    <p:sldId id="258" r:id="rId4"/>
    <p:sldId id="275" r:id="rId5"/>
    <p:sldId id="277" r:id="rId6"/>
    <p:sldId id="282" r:id="rId7"/>
    <p:sldId id="279" r:id="rId8"/>
    <p:sldId id="281" r:id="rId9"/>
    <p:sldId id="283" r:id="rId10"/>
    <p:sldId id="284" r:id="rId11"/>
    <p:sldId id="285" r:id="rId12"/>
    <p:sldId id="278" r:id="rId13"/>
    <p:sldId id="280" r:id="rId14"/>
    <p:sldId id="264" r:id="rId15"/>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0090" autoAdjust="0"/>
  </p:normalViewPr>
  <p:slideViewPr>
    <p:cSldViewPr snapToGrid="0" showGuides="1">
      <p:cViewPr varScale="1">
        <p:scale>
          <a:sx n="67" d="100"/>
          <a:sy n="67" d="100"/>
        </p:scale>
        <p:origin x="1267" y="48"/>
      </p:cViewPr>
      <p:guideLst>
        <p:guide orient="horz" pos="2160"/>
        <p:guide pos="3840"/>
      </p:guideLst>
    </p:cSldViewPr>
  </p:slideViewPr>
  <p:outlineViewPr>
    <p:cViewPr>
      <p:scale>
        <a:sx n="33" d="100"/>
        <a:sy n="33" d="100"/>
      </p:scale>
      <p:origin x="0" y="-989"/>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802F3-B085-4CB4-8632-012A02F1546F}"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BE"/>
        </a:p>
      </dgm:t>
    </dgm:pt>
    <dgm:pt modelId="{21BCB815-AC02-4E63-AE7F-33208C090521}">
      <dgm:prSet phldrT="[Text]" custT="1"/>
      <dgm:spPr/>
      <dgm:t>
        <a:bodyPr/>
        <a:lstStyle/>
        <a:p>
          <a:pPr>
            <a:lnSpc>
              <a:spcPct val="90000"/>
            </a:lnSpc>
            <a:spcAft>
              <a:spcPct val="35000"/>
            </a:spcAft>
          </a:pPr>
          <a:r>
            <a:rPr lang="fr-BE" sz="1900" dirty="0" err="1"/>
            <a:t>Funding</a:t>
          </a:r>
          <a:r>
            <a:rPr lang="fr-BE" sz="1900" dirty="0"/>
            <a:t> Model</a:t>
          </a:r>
        </a:p>
        <a:p>
          <a:pPr>
            <a:lnSpc>
              <a:spcPct val="100000"/>
            </a:lnSpc>
            <a:spcAft>
              <a:spcPts val="300"/>
            </a:spcAft>
          </a:pPr>
          <a:endParaRPr lang="fr-BE" sz="1600" dirty="0">
            <a:solidFill>
              <a:schemeClr val="bg1">
                <a:lumMod val="10000"/>
              </a:schemeClr>
            </a:solidFill>
          </a:endParaRPr>
        </a:p>
        <a:p>
          <a:pPr>
            <a:lnSpc>
              <a:spcPct val="90000"/>
            </a:lnSpc>
            <a:spcAft>
              <a:spcPts val="300"/>
            </a:spcAft>
          </a:pPr>
          <a:r>
            <a:rPr lang="fr-BE" sz="1600" dirty="0">
              <a:solidFill>
                <a:schemeClr val="bg1">
                  <a:lumMod val="10000"/>
                </a:schemeClr>
              </a:solidFill>
            </a:rPr>
            <a:t>10 Key </a:t>
          </a:r>
          <a:r>
            <a:rPr lang="fr-BE" sz="1600" dirty="0" err="1">
              <a:solidFill>
                <a:schemeClr val="bg1">
                  <a:lumMod val="10000"/>
                </a:schemeClr>
              </a:solidFill>
            </a:rPr>
            <a:t>Models</a:t>
          </a:r>
          <a:r>
            <a:rPr lang="fr-BE" sz="1600" dirty="0">
              <a:solidFill>
                <a:schemeClr val="bg1">
                  <a:lumMod val="10000"/>
                </a:schemeClr>
              </a:solidFill>
            </a:rPr>
            <a:t>, </a:t>
          </a:r>
          <a:r>
            <a:rPr lang="fr-BE" sz="1600" dirty="0" err="1">
              <a:solidFill>
                <a:schemeClr val="bg1">
                  <a:lumMod val="10000"/>
                </a:schemeClr>
              </a:solidFill>
            </a:rPr>
            <a:t>e.g</a:t>
          </a:r>
          <a:r>
            <a:rPr lang="fr-BE" sz="1600" dirty="0">
              <a:solidFill>
                <a:schemeClr val="bg1">
                  <a:lumMod val="10000"/>
                </a:schemeClr>
              </a:solidFill>
            </a:rPr>
            <a:t> -&gt; </a:t>
          </a:r>
          <a:r>
            <a:rPr lang="fr-BE" sz="1600" dirty="0" err="1">
              <a:solidFill>
                <a:schemeClr val="bg1">
                  <a:lumMod val="10000"/>
                </a:schemeClr>
              </a:solidFill>
            </a:rPr>
            <a:t>Member</a:t>
          </a:r>
          <a:r>
            <a:rPr lang="fr-BE" sz="1600" dirty="0">
              <a:solidFill>
                <a:schemeClr val="bg1">
                  <a:lumMod val="10000"/>
                </a:schemeClr>
              </a:solidFill>
            </a:rPr>
            <a:t> </a:t>
          </a:r>
          <a:r>
            <a:rPr lang="fr-BE" sz="1600" dirty="0" err="1">
              <a:solidFill>
                <a:schemeClr val="bg1">
                  <a:lumMod val="10000"/>
                </a:schemeClr>
              </a:solidFill>
            </a:rPr>
            <a:t>motivator</a:t>
          </a:r>
          <a:r>
            <a:rPr lang="fr-BE" sz="1600" dirty="0">
              <a:solidFill>
                <a:schemeClr val="bg1">
                  <a:lumMod val="10000"/>
                </a:schemeClr>
              </a:solidFill>
            </a:rPr>
            <a:t>/Big </a:t>
          </a:r>
          <a:r>
            <a:rPr lang="fr-BE" sz="1600" dirty="0" err="1">
              <a:solidFill>
                <a:schemeClr val="bg1">
                  <a:lumMod val="10000"/>
                </a:schemeClr>
              </a:solidFill>
            </a:rPr>
            <a:t>Bettor</a:t>
          </a:r>
          <a:r>
            <a:rPr lang="fr-BE" sz="1600" dirty="0">
              <a:solidFill>
                <a:schemeClr val="bg1">
                  <a:lumMod val="10000"/>
                </a:schemeClr>
              </a:solidFill>
            </a:rPr>
            <a:t>/ Policy </a:t>
          </a:r>
          <a:r>
            <a:rPr lang="fr-BE" sz="1600" dirty="0" err="1">
              <a:solidFill>
                <a:schemeClr val="bg1">
                  <a:lumMod val="10000"/>
                </a:schemeClr>
              </a:solidFill>
            </a:rPr>
            <a:t>Innovator</a:t>
          </a:r>
          <a:r>
            <a:rPr lang="fr-BE" sz="1600" dirty="0">
              <a:solidFill>
                <a:schemeClr val="bg1">
                  <a:lumMod val="10000"/>
                </a:schemeClr>
              </a:solidFill>
            </a:rPr>
            <a:t> (Stanford)</a:t>
          </a:r>
        </a:p>
        <a:p>
          <a:pPr>
            <a:lnSpc>
              <a:spcPct val="100000"/>
            </a:lnSpc>
            <a:spcAft>
              <a:spcPts val="300"/>
            </a:spcAft>
          </a:pPr>
          <a:endParaRPr lang="fr-BE" sz="1600" dirty="0">
            <a:solidFill>
              <a:schemeClr val="bg1">
                <a:lumMod val="10000"/>
              </a:schemeClr>
            </a:solidFill>
          </a:endParaRPr>
        </a:p>
        <a:p>
          <a:pPr>
            <a:lnSpc>
              <a:spcPct val="90000"/>
            </a:lnSpc>
            <a:spcAft>
              <a:spcPts val="300"/>
            </a:spcAft>
          </a:pPr>
          <a:r>
            <a:rPr lang="fr-BE" sz="1600" dirty="0" err="1">
              <a:solidFill>
                <a:schemeClr val="bg1">
                  <a:lumMod val="10000"/>
                </a:schemeClr>
              </a:solidFill>
            </a:rPr>
            <a:t>Government</a:t>
          </a:r>
          <a:r>
            <a:rPr lang="fr-BE" sz="1600" dirty="0">
              <a:solidFill>
                <a:schemeClr val="bg1">
                  <a:lumMod val="10000"/>
                </a:schemeClr>
              </a:solidFill>
            </a:rPr>
            <a:t> </a:t>
          </a:r>
          <a:r>
            <a:rPr lang="fr-BE" sz="1600" dirty="0" err="1">
              <a:solidFill>
                <a:schemeClr val="bg1">
                  <a:lumMod val="10000"/>
                </a:schemeClr>
              </a:solidFill>
            </a:rPr>
            <a:t>based</a:t>
          </a:r>
          <a:r>
            <a:rPr lang="fr-BE" sz="1600" dirty="0">
              <a:solidFill>
                <a:schemeClr val="bg1">
                  <a:lumMod val="10000"/>
                </a:schemeClr>
              </a:solidFill>
            </a:rPr>
            <a:t>/ </a:t>
          </a:r>
          <a:r>
            <a:rPr lang="fr-BE" sz="1600" dirty="0" err="1">
              <a:solidFill>
                <a:schemeClr val="bg1">
                  <a:lumMod val="10000"/>
                </a:schemeClr>
              </a:solidFill>
            </a:rPr>
            <a:t>Foundation</a:t>
          </a:r>
          <a:r>
            <a:rPr lang="fr-BE" sz="1600" dirty="0">
              <a:solidFill>
                <a:schemeClr val="bg1">
                  <a:lumMod val="10000"/>
                </a:schemeClr>
              </a:solidFill>
            </a:rPr>
            <a:t> </a:t>
          </a:r>
          <a:r>
            <a:rPr lang="fr-BE" sz="1600" dirty="0" err="1">
              <a:solidFill>
                <a:schemeClr val="bg1">
                  <a:lumMod val="10000"/>
                </a:schemeClr>
              </a:solidFill>
            </a:rPr>
            <a:t>based</a:t>
          </a:r>
          <a:r>
            <a:rPr lang="fr-BE" sz="1600" dirty="0">
              <a:solidFill>
                <a:schemeClr val="bg1">
                  <a:lumMod val="10000"/>
                </a:schemeClr>
              </a:solidFill>
            </a:rPr>
            <a:t>/</a:t>
          </a:r>
          <a:r>
            <a:rPr lang="fr-BE" sz="1600" dirty="0" err="1">
              <a:solidFill>
                <a:schemeClr val="bg1">
                  <a:lumMod val="10000"/>
                </a:schemeClr>
              </a:solidFill>
            </a:rPr>
            <a:t>Corporate</a:t>
          </a:r>
          <a:r>
            <a:rPr lang="fr-BE" sz="1600" dirty="0">
              <a:solidFill>
                <a:schemeClr val="bg1">
                  <a:lumMod val="10000"/>
                </a:schemeClr>
              </a:solidFill>
            </a:rPr>
            <a:t> </a:t>
          </a:r>
          <a:r>
            <a:rPr lang="fr-BE" sz="1600" dirty="0" err="1">
              <a:solidFill>
                <a:schemeClr val="bg1">
                  <a:lumMod val="10000"/>
                </a:schemeClr>
              </a:solidFill>
            </a:rPr>
            <a:t>based</a:t>
          </a:r>
          <a:r>
            <a:rPr lang="fr-BE" sz="1600" dirty="0">
              <a:solidFill>
                <a:schemeClr val="bg1">
                  <a:lumMod val="10000"/>
                </a:schemeClr>
              </a:solidFill>
            </a:rPr>
            <a:t>/ </a:t>
          </a:r>
          <a:r>
            <a:rPr lang="fr-BE" sz="1600" dirty="0" err="1">
              <a:solidFill>
                <a:schemeClr val="bg1">
                  <a:lumMod val="10000"/>
                </a:schemeClr>
              </a:solidFill>
            </a:rPr>
            <a:t>Diversified</a:t>
          </a:r>
          <a:endParaRPr lang="fr-BE" sz="1600" dirty="0">
            <a:solidFill>
              <a:schemeClr val="bg1">
                <a:lumMod val="10000"/>
              </a:schemeClr>
            </a:solidFill>
          </a:endParaRPr>
        </a:p>
        <a:p>
          <a:pPr>
            <a:lnSpc>
              <a:spcPct val="90000"/>
            </a:lnSpc>
            <a:spcAft>
              <a:spcPct val="35000"/>
            </a:spcAft>
          </a:pPr>
          <a:endParaRPr lang="fr-BE" sz="1600" dirty="0">
            <a:solidFill>
              <a:schemeClr val="bg1">
                <a:lumMod val="10000"/>
              </a:schemeClr>
            </a:solidFill>
          </a:endParaRPr>
        </a:p>
        <a:p>
          <a:pPr>
            <a:lnSpc>
              <a:spcPct val="90000"/>
            </a:lnSpc>
            <a:spcAft>
              <a:spcPct val="35000"/>
            </a:spcAft>
          </a:pPr>
          <a:endParaRPr lang="en-BE" sz="1600" dirty="0">
            <a:solidFill>
              <a:schemeClr val="bg1">
                <a:lumMod val="10000"/>
              </a:schemeClr>
            </a:solidFill>
          </a:endParaRPr>
        </a:p>
      </dgm:t>
    </dgm:pt>
    <dgm:pt modelId="{EC3348C8-95A4-4E89-AF29-EFEB3895083A}" type="parTrans" cxnId="{3D95F635-0EE0-4361-97C4-B75BA5D97931}">
      <dgm:prSet/>
      <dgm:spPr/>
      <dgm:t>
        <a:bodyPr/>
        <a:lstStyle/>
        <a:p>
          <a:endParaRPr lang="en-BE"/>
        </a:p>
      </dgm:t>
    </dgm:pt>
    <dgm:pt modelId="{00310D7E-0FAA-4AA3-B578-D79DF6435791}" type="sibTrans" cxnId="{3D95F635-0EE0-4361-97C4-B75BA5D97931}">
      <dgm:prSet/>
      <dgm:spPr/>
      <dgm:t>
        <a:bodyPr/>
        <a:lstStyle/>
        <a:p>
          <a:endParaRPr lang="en-BE"/>
        </a:p>
      </dgm:t>
    </dgm:pt>
    <dgm:pt modelId="{57DFA876-822B-4295-81AB-21CD4E9199BF}">
      <dgm:prSet phldrT="[Text]" custT="1"/>
      <dgm:spPr/>
      <dgm:t>
        <a:bodyPr/>
        <a:lstStyle/>
        <a:p>
          <a:r>
            <a:rPr lang="fr-BE" sz="1900" dirty="0" err="1"/>
            <a:t>Funding</a:t>
          </a:r>
          <a:r>
            <a:rPr lang="fr-BE" sz="1900" dirty="0"/>
            <a:t> Sources</a:t>
          </a:r>
        </a:p>
        <a:p>
          <a:endParaRPr lang="fr-BE" sz="1600" dirty="0">
            <a:solidFill>
              <a:schemeClr val="bg1">
                <a:lumMod val="10000"/>
              </a:schemeClr>
            </a:solidFill>
          </a:endParaRPr>
        </a:p>
        <a:p>
          <a:r>
            <a:rPr lang="fr-BE" sz="1600" dirty="0" err="1">
              <a:solidFill>
                <a:schemeClr val="bg1">
                  <a:lumMod val="10000"/>
                </a:schemeClr>
              </a:solidFill>
            </a:rPr>
            <a:t>Foundations</a:t>
          </a:r>
          <a:endParaRPr lang="fr-BE" sz="1600" dirty="0">
            <a:solidFill>
              <a:schemeClr val="bg1">
                <a:lumMod val="10000"/>
              </a:schemeClr>
            </a:solidFill>
          </a:endParaRPr>
        </a:p>
        <a:p>
          <a:r>
            <a:rPr lang="fr-BE" sz="1600" dirty="0" err="1">
              <a:solidFill>
                <a:schemeClr val="bg1">
                  <a:lumMod val="10000"/>
                </a:schemeClr>
              </a:solidFill>
            </a:rPr>
            <a:t>Donors</a:t>
          </a:r>
          <a:endParaRPr lang="fr-BE" sz="1600" dirty="0">
            <a:solidFill>
              <a:schemeClr val="bg1">
                <a:lumMod val="10000"/>
              </a:schemeClr>
            </a:solidFill>
          </a:endParaRPr>
        </a:p>
        <a:p>
          <a:r>
            <a:rPr lang="fr-BE" sz="1600" dirty="0">
              <a:solidFill>
                <a:schemeClr val="bg1">
                  <a:lumMod val="10000"/>
                </a:schemeClr>
              </a:solidFill>
            </a:rPr>
            <a:t>Clients</a:t>
          </a:r>
        </a:p>
        <a:p>
          <a:r>
            <a:rPr lang="fr-BE" sz="1600" dirty="0">
              <a:solidFill>
                <a:schemeClr val="bg1">
                  <a:lumMod val="10000"/>
                </a:schemeClr>
              </a:solidFill>
            </a:rPr>
            <a:t>Sponsors</a:t>
          </a:r>
        </a:p>
        <a:p>
          <a:r>
            <a:rPr lang="fr-BE" sz="1600" dirty="0" err="1">
              <a:solidFill>
                <a:schemeClr val="bg1">
                  <a:lumMod val="10000"/>
                </a:schemeClr>
              </a:solidFill>
            </a:rPr>
            <a:t>Private</a:t>
          </a:r>
          <a:r>
            <a:rPr lang="fr-BE" sz="1600" dirty="0">
              <a:solidFill>
                <a:schemeClr val="bg1">
                  <a:lumMod val="10000"/>
                </a:schemeClr>
              </a:solidFill>
            </a:rPr>
            <a:t> </a:t>
          </a:r>
          <a:r>
            <a:rPr lang="fr-BE" sz="1600" dirty="0" err="1">
              <a:solidFill>
                <a:schemeClr val="bg1">
                  <a:lumMod val="10000"/>
                </a:schemeClr>
              </a:solidFill>
            </a:rPr>
            <a:t>sector</a:t>
          </a:r>
          <a:endParaRPr lang="fr-BE" sz="1600" dirty="0">
            <a:solidFill>
              <a:schemeClr val="bg1">
                <a:lumMod val="10000"/>
              </a:schemeClr>
            </a:solidFill>
          </a:endParaRPr>
        </a:p>
        <a:p>
          <a:r>
            <a:rPr lang="fr-BE" sz="1600" dirty="0">
              <a:solidFill>
                <a:schemeClr val="bg1">
                  <a:lumMod val="10000"/>
                </a:schemeClr>
              </a:solidFill>
            </a:rPr>
            <a:t>Crowdfunding</a:t>
          </a:r>
        </a:p>
        <a:p>
          <a:r>
            <a:rPr lang="fr-BE" sz="1600" dirty="0">
              <a:solidFill>
                <a:schemeClr val="bg1">
                  <a:lumMod val="10000"/>
                </a:schemeClr>
              </a:solidFill>
            </a:rPr>
            <a:t>Public </a:t>
          </a:r>
          <a:r>
            <a:rPr lang="fr-BE" sz="1600" dirty="0" err="1">
              <a:solidFill>
                <a:schemeClr val="bg1">
                  <a:lumMod val="10000"/>
                </a:schemeClr>
              </a:solidFill>
            </a:rPr>
            <a:t>sector</a:t>
          </a:r>
          <a:endParaRPr lang="fr-BE" sz="1600" dirty="0">
            <a:solidFill>
              <a:schemeClr val="bg1">
                <a:lumMod val="10000"/>
              </a:schemeClr>
            </a:solidFill>
          </a:endParaRPr>
        </a:p>
        <a:p>
          <a:endParaRPr lang="fr-BE" sz="1600" dirty="0">
            <a:solidFill>
              <a:schemeClr val="bg1">
                <a:lumMod val="10000"/>
              </a:schemeClr>
            </a:solidFill>
          </a:endParaRPr>
        </a:p>
        <a:p>
          <a:endParaRPr lang="en-BE" sz="1600" dirty="0">
            <a:solidFill>
              <a:schemeClr val="bg1">
                <a:lumMod val="10000"/>
              </a:schemeClr>
            </a:solidFill>
          </a:endParaRPr>
        </a:p>
      </dgm:t>
    </dgm:pt>
    <dgm:pt modelId="{8470F4E0-500F-4670-9186-9BAFE28415BE}" type="parTrans" cxnId="{2BEDD36C-1BEB-424C-A84B-F76738B82232}">
      <dgm:prSet/>
      <dgm:spPr/>
      <dgm:t>
        <a:bodyPr/>
        <a:lstStyle/>
        <a:p>
          <a:endParaRPr lang="en-BE"/>
        </a:p>
      </dgm:t>
    </dgm:pt>
    <dgm:pt modelId="{B6AA63A1-8D9E-4C15-9D5A-DB183AD73E2C}" type="sibTrans" cxnId="{2BEDD36C-1BEB-424C-A84B-F76738B82232}">
      <dgm:prSet/>
      <dgm:spPr/>
      <dgm:t>
        <a:bodyPr/>
        <a:lstStyle/>
        <a:p>
          <a:endParaRPr lang="en-BE"/>
        </a:p>
      </dgm:t>
    </dgm:pt>
    <dgm:pt modelId="{BC8E6D4A-CCD3-4AA4-849A-B2BC84E768AA}" type="pres">
      <dgm:prSet presAssocID="{092802F3-B085-4CB4-8632-012A02F1546F}" presName="Name0" presStyleCnt="0">
        <dgm:presLayoutVars>
          <dgm:chMax val="2"/>
          <dgm:chPref val="2"/>
          <dgm:animLvl val="lvl"/>
        </dgm:presLayoutVars>
      </dgm:prSet>
      <dgm:spPr/>
    </dgm:pt>
    <dgm:pt modelId="{0AF4673B-D15B-412D-9705-56397425A2C3}" type="pres">
      <dgm:prSet presAssocID="{092802F3-B085-4CB4-8632-012A02F1546F}" presName="LeftText" presStyleLbl="revTx" presStyleIdx="0" presStyleCnt="0">
        <dgm:presLayoutVars>
          <dgm:bulletEnabled val="1"/>
        </dgm:presLayoutVars>
      </dgm:prSet>
      <dgm:spPr/>
    </dgm:pt>
    <dgm:pt modelId="{89B1EF96-B269-4628-AE97-4C3A9EF8064D}" type="pres">
      <dgm:prSet presAssocID="{092802F3-B085-4CB4-8632-012A02F1546F}" presName="LeftNode" presStyleLbl="bgImgPlace1" presStyleIdx="0" presStyleCnt="2" custScaleX="117361">
        <dgm:presLayoutVars>
          <dgm:chMax val="2"/>
          <dgm:chPref val="2"/>
        </dgm:presLayoutVars>
      </dgm:prSet>
      <dgm:spPr/>
    </dgm:pt>
    <dgm:pt modelId="{7616008D-67EA-4B27-8907-CFB23C8708A6}" type="pres">
      <dgm:prSet presAssocID="{092802F3-B085-4CB4-8632-012A02F1546F}" presName="RightText" presStyleLbl="revTx" presStyleIdx="0" presStyleCnt="0">
        <dgm:presLayoutVars>
          <dgm:bulletEnabled val="1"/>
        </dgm:presLayoutVars>
      </dgm:prSet>
      <dgm:spPr/>
    </dgm:pt>
    <dgm:pt modelId="{11B9A481-1A9E-4B2C-BD1E-75CA4944C9F2}" type="pres">
      <dgm:prSet presAssocID="{092802F3-B085-4CB4-8632-012A02F1546F}" presName="RightNode" presStyleLbl="bgImgPlace1" presStyleIdx="1" presStyleCnt="2" custScaleX="106616" custLinFactNeighborX="15571">
        <dgm:presLayoutVars>
          <dgm:chMax val="0"/>
          <dgm:chPref val="0"/>
        </dgm:presLayoutVars>
      </dgm:prSet>
      <dgm:spPr/>
    </dgm:pt>
    <dgm:pt modelId="{F0E54BCA-B64D-4A3E-AD7A-91AA01D15B38}" type="pres">
      <dgm:prSet presAssocID="{092802F3-B085-4CB4-8632-012A02F1546F}" presName="TopArrow" presStyleLbl="node1" presStyleIdx="0" presStyleCnt="2" custLinFactNeighborX="5548" custLinFactNeighborY="-514"/>
      <dgm:spPr/>
    </dgm:pt>
    <dgm:pt modelId="{BFA4938F-487C-482F-83C3-97292C5A90CA}" type="pres">
      <dgm:prSet presAssocID="{092802F3-B085-4CB4-8632-012A02F1546F}" presName="BottomArrow" presStyleLbl="node1" presStyleIdx="1" presStyleCnt="2" custLinFactNeighborX="3400" custLinFactNeighborY="-3401"/>
      <dgm:spPr/>
    </dgm:pt>
  </dgm:ptLst>
  <dgm:cxnLst>
    <dgm:cxn modelId="{058A062F-D1A7-4824-84AC-BB60D2683BC5}" type="presOf" srcId="{21BCB815-AC02-4E63-AE7F-33208C090521}" destId="{0AF4673B-D15B-412D-9705-56397425A2C3}" srcOrd="0" destOrd="0" presId="urn:microsoft.com/office/officeart/2009/layout/ReverseList"/>
    <dgm:cxn modelId="{3D95F635-0EE0-4361-97C4-B75BA5D97931}" srcId="{092802F3-B085-4CB4-8632-012A02F1546F}" destId="{21BCB815-AC02-4E63-AE7F-33208C090521}" srcOrd="0" destOrd="0" parTransId="{EC3348C8-95A4-4E89-AF29-EFEB3895083A}" sibTransId="{00310D7E-0FAA-4AA3-B578-D79DF6435791}"/>
    <dgm:cxn modelId="{2BEDD36C-1BEB-424C-A84B-F76738B82232}" srcId="{092802F3-B085-4CB4-8632-012A02F1546F}" destId="{57DFA876-822B-4295-81AB-21CD4E9199BF}" srcOrd="1" destOrd="0" parTransId="{8470F4E0-500F-4670-9186-9BAFE28415BE}" sibTransId="{B6AA63A1-8D9E-4C15-9D5A-DB183AD73E2C}"/>
    <dgm:cxn modelId="{83D7819D-C23E-4C11-AFFE-EB5F9AB1966F}" type="presOf" srcId="{57DFA876-822B-4295-81AB-21CD4E9199BF}" destId="{7616008D-67EA-4B27-8907-CFB23C8708A6}" srcOrd="0" destOrd="0" presId="urn:microsoft.com/office/officeart/2009/layout/ReverseList"/>
    <dgm:cxn modelId="{301F52A1-C045-4462-AC42-616AEF7FBCBE}" type="presOf" srcId="{57DFA876-822B-4295-81AB-21CD4E9199BF}" destId="{11B9A481-1A9E-4B2C-BD1E-75CA4944C9F2}" srcOrd="1" destOrd="0" presId="urn:microsoft.com/office/officeart/2009/layout/ReverseList"/>
    <dgm:cxn modelId="{B64A7BB9-D489-4AD4-944E-2FF2C0F2B54B}" type="presOf" srcId="{092802F3-B085-4CB4-8632-012A02F1546F}" destId="{BC8E6D4A-CCD3-4AA4-849A-B2BC84E768AA}" srcOrd="0" destOrd="0" presId="urn:microsoft.com/office/officeart/2009/layout/ReverseList"/>
    <dgm:cxn modelId="{58E8E8E0-E70E-4F95-9F87-614DF4424E68}" type="presOf" srcId="{21BCB815-AC02-4E63-AE7F-33208C090521}" destId="{89B1EF96-B269-4628-AE97-4C3A9EF8064D}" srcOrd="1" destOrd="0" presId="urn:microsoft.com/office/officeart/2009/layout/ReverseList"/>
    <dgm:cxn modelId="{F1E6ED6D-F40B-4EC3-AF7F-D0DC292E121A}" type="presParOf" srcId="{BC8E6D4A-CCD3-4AA4-849A-B2BC84E768AA}" destId="{0AF4673B-D15B-412D-9705-56397425A2C3}" srcOrd="0" destOrd="0" presId="urn:microsoft.com/office/officeart/2009/layout/ReverseList"/>
    <dgm:cxn modelId="{455E4644-DAAE-4CED-B0E8-C58D4D491D1B}" type="presParOf" srcId="{BC8E6D4A-CCD3-4AA4-849A-B2BC84E768AA}" destId="{89B1EF96-B269-4628-AE97-4C3A9EF8064D}" srcOrd="1" destOrd="0" presId="urn:microsoft.com/office/officeart/2009/layout/ReverseList"/>
    <dgm:cxn modelId="{CDE05C77-AFE5-46F0-BF39-D0078E56E43A}" type="presParOf" srcId="{BC8E6D4A-CCD3-4AA4-849A-B2BC84E768AA}" destId="{7616008D-67EA-4B27-8907-CFB23C8708A6}" srcOrd="2" destOrd="0" presId="urn:microsoft.com/office/officeart/2009/layout/ReverseList"/>
    <dgm:cxn modelId="{20CC1389-7E49-4638-BABE-FB77E973B158}" type="presParOf" srcId="{BC8E6D4A-CCD3-4AA4-849A-B2BC84E768AA}" destId="{11B9A481-1A9E-4B2C-BD1E-75CA4944C9F2}" srcOrd="3" destOrd="0" presId="urn:microsoft.com/office/officeart/2009/layout/ReverseList"/>
    <dgm:cxn modelId="{661C9F60-9E06-4B54-A87A-E3F78DCFCE3E}" type="presParOf" srcId="{BC8E6D4A-CCD3-4AA4-849A-B2BC84E768AA}" destId="{F0E54BCA-B64D-4A3E-AD7A-91AA01D15B38}" srcOrd="4" destOrd="0" presId="urn:microsoft.com/office/officeart/2009/layout/ReverseList"/>
    <dgm:cxn modelId="{3B2F50D0-CD95-4182-BD47-9D6C251E689D}" type="presParOf" srcId="{BC8E6D4A-CCD3-4AA4-849A-B2BC84E768AA}" destId="{BFA4938F-487C-482F-83C3-97292C5A90CA}"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1EF96-B269-4628-AE97-4C3A9EF8064D}">
      <dsp:nvSpPr>
        <dsp:cNvPr id="0" name=""/>
        <dsp:cNvSpPr/>
      </dsp:nvSpPr>
      <dsp:spPr>
        <a:xfrm rot="16200000">
          <a:off x="178628" y="1360874"/>
          <a:ext cx="3246331" cy="2328269"/>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120650" rIns="108585" bIns="120650" numCol="1" spcCol="1270" anchor="t" anchorCtr="0">
          <a:noAutofit/>
        </a:bodyPr>
        <a:lstStyle/>
        <a:p>
          <a:pPr marL="0" lvl="0" indent="0" algn="l" defTabSz="844550">
            <a:lnSpc>
              <a:spcPct val="90000"/>
            </a:lnSpc>
            <a:spcBef>
              <a:spcPct val="0"/>
            </a:spcBef>
            <a:spcAft>
              <a:spcPct val="35000"/>
            </a:spcAft>
            <a:buNone/>
          </a:pPr>
          <a:r>
            <a:rPr lang="fr-BE" sz="1900" kern="1200" dirty="0" err="1"/>
            <a:t>Funding</a:t>
          </a:r>
          <a:r>
            <a:rPr lang="fr-BE" sz="1900" kern="1200" dirty="0"/>
            <a:t> Model</a:t>
          </a:r>
        </a:p>
        <a:p>
          <a:pPr marL="0" lvl="0" indent="0" algn="l" defTabSz="844550">
            <a:lnSpc>
              <a:spcPct val="100000"/>
            </a:lnSpc>
            <a:spcBef>
              <a:spcPct val="0"/>
            </a:spcBef>
            <a:spcAft>
              <a:spcPts val="300"/>
            </a:spcAft>
            <a:buNone/>
          </a:pPr>
          <a:endParaRPr lang="fr-BE" sz="1600" kern="1200" dirty="0">
            <a:solidFill>
              <a:schemeClr val="bg1">
                <a:lumMod val="10000"/>
              </a:schemeClr>
            </a:solidFill>
          </a:endParaRPr>
        </a:p>
        <a:p>
          <a:pPr marL="0" lvl="0" indent="0" algn="l" defTabSz="844550">
            <a:lnSpc>
              <a:spcPct val="90000"/>
            </a:lnSpc>
            <a:spcBef>
              <a:spcPct val="0"/>
            </a:spcBef>
            <a:spcAft>
              <a:spcPts val="300"/>
            </a:spcAft>
            <a:buNone/>
          </a:pPr>
          <a:r>
            <a:rPr lang="fr-BE" sz="1600" kern="1200" dirty="0">
              <a:solidFill>
                <a:schemeClr val="bg1">
                  <a:lumMod val="10000"/>
                </a:schemeClr>
              </a:solidFill>
            </a:rPr>
            <a:t>10 Key </a:t>
          </a:r>
          <a:r>
            <a:rPr lang="fr-BE" sz="1600" kern="1200" dirty="0" err="1">
              <a:solidFill>
                <a:schemeClr val="bg1">
                  <a:lumMod val="10000"/>
                </a:schemeClr>
              </a:solidFill>
            </a:rPr>
            <a:t>Models</a:t>
          </a:r>
          <a:r>
            <a:rPr lang="fr-BE" sz="1600" kern="1200" dirty="0">
              <a:solidFill>
                <a:schemeClr val="bg1">
                  <a:lumMod val="10000"/>
                </a:schemeClr>
              </a:solidFill>
            </a:rPr>
            <a:t>, </a:t>
          </a:r>
          <a:r>
            <a:rPr lang="fr-BE" sz="1600" kern="1200" dirty="0" err="1">
              <a:solidFill>
                <a:schemeClr val="bg1">
                  <a:lumMod val="10000"/>
                </a:schemeClr>
              </a:solidFill>
            </a:rPr>
            <a:t>e.g</a:t>
          </a:r>
          <a:r>
            <a:rPr lang="fr-BE" sz="1600" kern="1200" dirty="0">
              <a:solidFill>
                <a:schemeClr val="bg1">
                  <a:lumMod val="10000"/>
                </a:schemeClr>
              </a:solidFill>
            </a:rPr>
            <a:t> -&gt; </a:t>
          </a:r>
          <a:r>
            <a:rPr lang="fr-BE" sz="1600" kern="1200" dirty="0" err="1">
              <a:solidFill>
                <a:schemeClr val="bg1">
                  <a:lumMod val="10000"/>
                </a:schemeClr>
              </a:solidFill>
            </a:rPr>
            <a:t>Member</a:t>
          </a:r>
          <a:r>
            <a:rPr lang="fr-BE" sz="1600" kern="1200" dirty="0">
              <a:solidFill>
                <a:schemeClr val="bg1">
                  <a:lumMod val="10000"/>
                </a:schemeClr>
              </a:solidFill>
            </a:rPr>
            <a:t> </a:t>
          </a:r>
          <a:r>
            <a:rPr lang="fr-BE" sz="1600" kern="1200" dirty="0" err="1">
              <a:solidFill>
                <a:schemeClr val="bg1">
                  <a:lumMod val="10000"/>
                </a:schemeClr>
              </a:solidFill>
            </a:rPr>
            <a:t>motivator</a:t>
          </a:r>
          <a:r>
            <a:rPr lang="fr-BE" sz="1600" kern="1200" dirty="0">
              <a:solidFill>
                <a:schemeClr val="bg1">
                  <a:lumMod val="10000"/>
                </a:schemeClr>
              </a:solidFill>
            </a:rPr>
            <a:t>/Big </a:t>
          </a:r>
          <a:r>
            <a:rPr lang="fr-BE" sz="1600" kern="1200" dirty="0" err="1">
              <a:solidFill>
                <a:schemeClr val="bg1">
                  <a:lumMod val="10000"/>
                </a:schemeClr>
              </a:solidFill>
            </a:rPr>
            <a:t>Bettor</a:t>
          </a:r>
          <a:r>
            <a:rPr lang="fr-BE" sz="1600" kern="1200" dirty="0">
              <a:solidFill>
                <a:schemeClr val="bg1">
                  <a:lumMod val="10000"/>
                </a:schemeClr>
              </a:solidFill>
            </a:rPr>
            <a:t>/ Policy </a:t>
          </a:r>
          <a:r>
            <a:rPr lang="fr-BE" sz="1600" kern="1200" dirty="0" err="1">
              <a:solidFill>
                <a:schemeClr val="bg1">
                  <a:lumMod val="10000"/>
                </a:schemeClr>
              </a:solidFill>
            </a:rPr>
            <a:t>Innovator</a:t>
          </a:r>
          <a:r>
            <a:rPr lang="fr-BE" sz="1600" kern="1200" dirty="0">
              <a:solidFill>
                <a:schemeClr val="bg1">
                  <a:lumMod val="10000"/>
                </a:schemeClr>
              </a:solidFill>
            </a:rPr>
            <a:t> (Stanford)</a:t>
          </a:r>
        </a:p>
        <a:p>
          <a:pPr marL="0" lvl="0" indent="0" algn="l" defTabSz="844550">
            <a:lnSpc>
              <a:spcPct val="100000"/>
            </a:lnSpc>
            <a:spcBef>
              <a:spcPct val="0"/>
            </a:spcBef>
            <a:spcAft>
              <a:spcPts val="300"/>
            </a:spcAft>
            <a:buNone/>
          </a:pPr>
          <a:endParaRPr lang="fr-BE" sz="1600" kern="1200" dirty="0">
            <a:solidFill>
              <a:schemeClr val="bg1">
                <a:lumMod val="10000"/>
              </a:schemeClr>
            </a:solidFill>
          </a:endParaRPr>
        </a:p>
        <a:p>
          <a:pPr marL="0" lvl="0" indent="0" algn="l" defTabSz="844550">
            <a:lnSpc>
              <a:spcPct val="90000"/>
            </a:lnSpc>
            <a:spcBef>
              <a:spcPct val="0"/>
            </a:spcBef>
            <a:spcAft>
              <a:spcPts val="300"/>
            </a:spcAft>
            <a:buNone/>
          </a:pPr>
          <a:r>
            <a:rPr lang="fr-BE" sz="1600" kern="1200" dirty="0" err="1">
              <a:solidFill>
                <a:schemeClr val="bg1">
                  <a:lumMod val="10000"/>
                </a:schemeClr>
              </a:solidFill>
            </a:rPr>
            <a:t>Government</a:t>
          </a:r>
          <a:r>
            <a:rPr lang="fr-BE" sz="1600" kern="1200" dirty="0">
              <a:solidFill>
                <a:schemeClr val="bg1">
                  <a:lumMod val="10000"/>
                </a:schemeClr>
              </a:solidFill>
            </a:rPr>
            <a:t> </a:t>
          </a:r>
          <a:r>
            <a:rPr lang="fr-BE" sz="1600" kern="1200" dirty="0" err="1">
              <a:solidFill>
                <a:schemeClr val="bg1">
                  <a:lumMod val="10000"/>
                </a:schemeClr>
              </a:solidFill>
            </a:rPr>
            <a:t>based</a:t>
          </a:r>
          <a:r>
            <a:rPr lang="fr-BE" sz="1600" kern="1200" dirty="0">
              <a:solidFill>
                <a:schemeClr val="bg1">
                  <a:lumMod val="10000"/>
                </a:schemeClr>
              </a:solidFill>
            </a:rPr>
            <a:t>/ </a:t>
          </a:r>
          <a:r>
            <a:rPr lang="fr-BE" sz="1600" kern="1200" dirty="0" err="1">
              <a:solidFill>
                <a:schemeClr val="bg1">
                  <a:lumMod val="10000"/>
                </a:schemeClr>
              </a:solidFill>
            </a:rPr>
            <a:t>Foundation</a:t>
          </a:r>
          <a:r>
            <a:rPr lang="fr-BE" sz="1600" kern="1200" dirty="0">
              <a:solidFill>
                <a:schemeClr val="bg1">
                  <a:lumMod val="10000"/>
                </a:schemeClr>
              </a:solidFill>
            </a:rPr>
            <a:t> </a:t>
          </a:r>
          <a:r>
            <a:rPr lang="fr-BE" sz="1600" kern="1200" dirty="0" err="1">
              <a:solidFill>
                <a:schemeClr val="bg1">
                  <a:lumMod val="10000"/>
                </a:schemeClr>
              </a:solidFill>
            </a:rPr>
            <a:t>based</a:t>
          </a:r>
          <a:r>
            <a:rPr lang="fr-BE" sz="1600" kern="1200" dirty="0">
              <a:solidFill>
                <a:schemeClr val="bg1">
                  <a:lumMod val="10000"/>
                </a:schemeClr>
              </a:solidFill>
            </a:rPr>
            <a:t>/</a:t>
          </a:r>
          <a:r>
            <a:rPr lang="fr-BE" sz="1600" kern="1200" dirty="0" err="1">
              <a:solidFill>
                <a:schemeClr val="bg1">
                  <a:lumMod val="10000"/>
                </a:schemeClr>
              </a:solidFill>
            </a:rPr>
            <a:t>Corporate</a:t>
          </a:r>
          <a:r>
            <a:rPr lang="fr-BE" sz="1600" kern="1200" dirty="0">
              <a:solidFill>
                <a:schemeClr val="bg1">
                  <a:lumMod val="10000"/>
                </a:schemeClr>
              </a:solidFill>
            </a:rPr>
            <a:t> </a:t>
          </a:r>
          <a:r>
            <a:rPr lang="fr-BE" sz="1600" kern="1200" dirty="0" err="1">
              <a:solidFill>
                <a:schemeClr val="bg1">
                  <a:lumMod val="10000"/>
                </a:schemeClr>
              </a:solidFill>
            </a:rPr>
            <a:t>based</a:t>
          </a:r>
          <a:r>
            <a:rPr lang="fr-BE" sz="1600" kern="1200" dirty="0">
              <a:solidFill>
                <a:schemeClr val="bg1">
                  <a:lumMod val="10000"/>
                </a:schemeClr>
              </a:solidFill>
            </a:rPr>
            <a:t>/ </a:t>
          </a:r>
          <a:r>
            <a:rPr lang="fr-BE" sz="1600" kern="1200" dirty="0" err="1">
              <a:solidFill>
                <a:schemeClr val="bg1">
                  <a:lumMod val="10000"/>
                </a:schemeClr>
              </a:solidFill>
            </a:rPr>
            <a:t>Diversified</a:t>
          </a:r>
          <a:endParaRPr lang="fr-BE" sz="1600" kern="1200" dirty="0">
            <a:solidFill>
              <a:schemeClr val="bg1">
                <a:lumMod val="10000"/>
              </a:schemeClr>
            </a:solidFill>
          </a:endParaRPr>
        </a:p>
        <a:p>
          <a:pPr marL="0" lvl="0" indent="0" algn="l" defTabSz="844550">
            <a:lnSpc>
              <a:spcPct val="90000"/>
            </a:lnSpc>
            <a:spcBef>
              <a:spcPct val="0"/>
            </a:spcBef>
            <a:spcAft>
              <a:spcPct val="35000"/>
            </a:spcAft>
            <a:buNone/>
          </a:pPr>
          <a:endParaRPr lang="fr-BE" sz="1600" kern="1200" dirty="0">
            <a:solidFill>
              <a:schemeClr val="bg1">
                <a:lumMod val="10000"/>
              </a:schemeClr>
            </a:solidFill>
          </a:endParaRPr>
        </a:p>
        <a:p>
          <a:pPr marL="0" lvl="0" indent="0" algn="l" defTabSz="844550">
            <a:lnSpc>
              <a:spcPct val="90000"/>
            </a:lnSpc>
            <a:spcBef>
              <a:spcPct val="0"/>
            </a:spcBef>
            <a:spcAft>
              <a:spcPct val="35000"/>
            </a:spcAft>
            <a:buNone/>
          </a:pPr>
          <a:endParaRPr lang="en-BE" sz="1600" kern="1200" dirty="0">
            <a:solidFill>
              <a:schemeClr val="bg1">
                <a:lumMod val="10000"/>
              </a:schemeClr>
            </a:solidFill>
          </a:endParaRPr>
        </a:p>
      </dsp:txBody>
      <dsp:txXfrm rot="5400000">
        <a:off x="751336" y="1015521"/>
        <a:ext cx="2214592" cy="3018977"/>
      </dsp:txXfrm>
    </dsp:sp>
    <dsp:sp modelId="{11B9A481-1A9E-4B2C-BD1E-75CA4944C9F2}">
      <dsp:nvSpPr>
        <dsp:cNvPr id="0" name=""/>
        <dsp:cNvSpPr/>
      </dsp:nvSpPr>
      <dsp:spPr>
        <a:xfrm rot="5400000">
          <a:off x="2561470" y="1467456"/>
          <a:ext cx="3246331" cy="2115104"/>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585" tIns="120650" rIns="72390" bIns="120650" numCol="1" spcCol="1270" anchor="t" anchorCtr="0">
          <a:noAutofit/>
        </a:bodyPr>
        <a:lstStyle/>
        <a:p>
          <a:pPr marL="0" lvl="0" indent="0" algn="l" defTabSz="844550">
            <a:lnSpc>
              <a:spcPct val="90000"/>
            </a:lnSpc>
            <a:spcBef>
              <a:spcPct val="0"/>
            </a:spcBef>
            <a:spcAft>
              <a:spcPct val="35000"/>
            </a:spcAft>
            <a:buNone/>
          </a:pPr>
          <a:r>
            <a:rPr lang="fr-BE" sz="1900" kern="1200" dirty="0" err="1"/>
            <a:t>Funding</a:t>
          </a:r>
          <a:r>
            <a:rPr lang="fr-BE" sz="1900" kern="1200" dirty="0"/>
            <a:t> Sources</a:t>
          </a:r>
        </a:p>
        <a:p>
          <a:pPr marL="0" lvl="0" indent="0" algn="l" defTabSz="844550">
            <a:lnSpc>
              <a:spcPct val="90000"/>
            </a:lnSpc>
            <a:spcBef>
              <a:spcPct val="0"/>
            </a:spcBef>
            <a:spcAft>
              <a:spcPct val="35000"/>
            </a:spcAft>
            <a:buNone/>
          </a:pPr>
          <a:endParaRPr lang="fr-BE" sz="1600" kern="1200" dirty="0">
            <a:solidFill>
              <a:schemeClr val="bg1">
                <a:lumMod val="10000"/>
              </a:schemeClr>
            </a:solidFill>
          </a:endParaRPr>
        </a:p>
        <a:p>
          <a:pPr marL="0" lvl="0" indent="0" algn="l" defTabSz="844550">
            <a:lnSpc>
              <a:spcPct val="90000"/>
            </a:lnSpc>
            <a:spcBef>
              <a:spcPct val="0"/>
            </a:spcBef>
            <a:spcAft>
              <a:spcPct val="35000"/>
            </a:spcAft>
            <a:buNone/>
          </a:pPr>
          <a:r>
            <a:rPr lang="fr-BE" sz="1600" kern="1200" dirty="0" err="1">
              <a:solidFill>
                <a:schemeClr val="bg1">
                  <a:lumMod val="10000"/>
                </a:schemeClr>
              </a:solidFill>
            </a:rPr>
            <a:t>Foundations</a:t>
          </a:r>
          <a:endParaRPr lang="fr-BE" sz="1600" kern="1200" dirty="0">
            <a:solidFill>
              <a:schemeClr val="bg1">
                <a:lumMod val="10000"/>
              </a:schemeClr>
            </a:solidFill>
          </a:endParaRPr>
        </a:p>
        <a:p>
          <a:pPr marL="0" lvl="0" indent="0" algn="l" defTabSz="844550">
            <a:lnSpc>
              <a:spcPct val="90000"/>
            </a:lnSpc>
            <a:spcBef>
              <a:spcPct val="0"/>
            </a:spcBef>
            <a:spcAft>
              <a:spcPct val="35000"/>
            </a:spcAft>
            <a:buNone/>
          </a:pPr>
          <a:r>
            <a:rPr lang="fr-BE" sz="1600" kern="1200" dirty="0" err="1">
              <a:solidFill>
                <a:schemeClr val="bg1">
                  <a:lumMod val="10000"/>
                </a:schemeClr>
              </a:solidFill>
            </a:rPr>
            <a:t>Donors</a:t>
          </a:r>
          <a:endParaRPr lang="fr-BE" sz="1600" kern="1200" dirty="0">
            <a:solidFill>
              <a:schemeClr val="bg1">
                <a:lumMod val="10000"/>
              </a:schemeClr>
            </a:solidFill>
          </a:endParaRPr>
        </a:p>
        <a:p>
          <a:pPr marL="0" lvl="0" indent="0" algn="l" defTabSz="844550">
            <a:lnSpc>
              <a:spcPct val="90000"/>
            </a:lnSpc>
            <a:spcBef>
              <a:spcPct val="0"/>
            </a:spcBef>
            <a:spcAft>
              <a:spcPct val="35000"/>
            </a:spcAft>
            <a:buNone/>
          </a:pPr>
          <a:r>
            <a:rPr lang="fr-BE" sz="1600" kern="1200" dirty="0">
              <a:solidFill>
                <a:schemeClr val="bg1">
                  <a:lumMod val="10000"/>
                </a:schemeClr>
              </a:solidFill>
            </a:rPr>
            <a:t>Clients</a:t>
          </a:r>
        </a:p>
        <a:p>
          <a:pPr marL="0" lvl="0" indent="0" algn="l" defTabSz="844550">
            <a:lnSpc>
              <a:spcPct val="90000"/>
            </a:lnSpc>
            <a:spcBef>
              <a:spcPct val="0"/>
            </a:spcBef>
            <a:spcAft>
              <a:spcPct val="35000"/>
            </a:spcAft>
            <a:buNone/>
          </a:pPr>
          <a:r>
            <a:rPr lang="fr-BE" sz="1600" kern="1200" dirty="0">
              <a:solidFill>
                <a:schemeClr val="bg1">
                  <a:lumMod val="10000"/>
                </a:schemeClr>
              </a:solidFill>
            </a:rPr>
            <a:t>Sponsors</a:t>
          </a:r>
        </a:p>
        <a:p>
          <a:pPr marL="0" lvl="0" indent="0" algn="l" defTabSz="844550">
            <a:lnSpc>
              <a:spcPct val="90000"/>
            </a:lnSpc>
            <a:spcBef>
              <a:spcPct val="0"/>
            </a:spcBef>
            <a:spcAft>
              <a:spcPct val="35000"/>
            </a:spcAft>
            <a:buNone/>
          </a:pPr>
          <a:r>
            <a:rPr lang="fr-BE" sz="1600" kern="1200" dirty="0" err="1">
              <a:solidFill>
                <a:schemeClr val="bg1">
                  <a:lumMod val="10000"/>
                </a:schemeClr>
              </a:solidFill>
            </a:rPr>
            <a:t>Private</a:t>
          </a:r>
          <a:r>
            <a:rPr lang="fr-BE" sz="1600" kern="1200" dirty="0">
              <a:solidFill>
                <a:schemeClr val="bg1">
                  <a:lumMod val="10000"/>
                </a:schemeClr>
              </a:solidFill>
            </a:rPr>
            <a:t> </a:t>
          </a:r>
          <a:r>
            <a:rPr lang="fr-BE" sz="1600" kern="1200" dirty="0" err="1">
              <a:solidFill>
                <a:schemeClr val="bg1">
                  <a:lumMod val="10000"/>
                </a:schemeClr>
              </a:solidFill>
            </a:rPr>
            <a:t>sector</a:t>
          </a:r>
          <a:endParaRPr lang="fr-BE" sz="1600" kern="1200" dirty="0">
            <a:solidFill>
              <a:schemeClr val="bg1">
                <a:lumMod val="10000"/>
              </a:schemeClr>
            </a:solidFill>
          </a:endParaRPr>
        </a:p>
        <a:p>
          <a:pPr marL="0" lvl="0" indent="0" algn="l" defTabSz="844550">
            <a:lnSpc>
              <a:spcPct val="90000"/>
            </a:lnSpc>
            <a:spcBef>
              <a:spcPct val="0"/>
            </a:spcBef>
            <a:spcAft>
              <a:spcPct val="35000"/>
            </a:spcAft>
            <a:buNone/>
          </a:pPr>
          <a:r>
            <a:rPr lang="fr-BE" sz="1600" kern="1200" dirty="0">
              <a:solidFill>
                <a:schemeClr val="bg1">
                  <a:lumMod val="10000"/>
                </a:schemeClr>
              </a:solidFill>
            </a:rPr>
            <a:t>Crowdfunding</a:t>
          </a:r>
        </a:p>
        <a:p>
          <a:pPr marL="0" lvl="0" indent="0" algn="l" defTabSz="844550">
            <a:lnSpc>
              <a:spcPct val="90000"/>
            </a:lnSpc>
            <a:spcBef>
              <a:spcPct val="0"/>
            </a:spcBef>
            <a:spcAft>
              <a:spcPct val="35000"/>
            </a:spcAft>
            <a:buNone/>
          </a:pPr>
          <a:r>
            <a:rPr lang="fr-BE" sz="1600" kern="1200" dirty="0">
              <a:solidFill>
                <a:schemeClr val="bg1">
                  <a:lumMod val="10000"/>
                </a:schemeClr>
              </a:solidFill>
            </a:rPr>
            <a:t>Public </a:t>
          </a:r>
          <a:r>
            <a:rPr lang="fr-BE" sz="1600" kern="1200" dirty="0" err="1">
              <a:solidFill>
                <a:schemeClr val="bg1">
                  <a:lumMod val="10000"/>
                </a:schemeClr>
              </a:solidFill>
            </a:rPr>
            <a:t>sector</a:t>
          </a:r>
          <a:endParaRPr lang="fr-BE" sz="1600" kern="1200" dirty="0">
            <a:solidFill>
              <a:schemeClr val="bg1">
                <a:lumMod val="10000"/>
              </a:schemeClr>
            </a:solidFill>
          </a:endParaRPr>
        </a:p>
        <a:p>
          <a:pPr marL="0" lvl="0" indent="0" algn="l" defTabSz="844550">
            <a:lnSpc>
              <a:spcPct val="90000"/>
            </a:lnSpc>
            <a:spcBef>
              <a:spcPct val="0"/>
            </a:spcBef>
            <a:spcAft>
              <a:spcPct val="35000"/>
            </a:spcAft>
            <a:buNone/>
          </a:pPr>
          <a:endParaRPr lang="fr-BE" sz="1600" kern="1200" dirty="0">
            <a:solidFill>
              <a:schemeClr val="bg1">
                <a:lumMod val="10000"/>
              </a:schemeClr>
            </a:solidFill>
          </a:endParaRPr>
        </a:p>
        <a:p>
          <a:pPr marL="0" lvl="0" indent="0" algn="l" defTabSz="844550">
            <a:lnSpc>
              <a:spcPct val="90000"/>
            </a:lnSpc>
            <a:spcBef>
              <a:spcPct val="0"/>
            </a:spcBef>
            <a:spcAft>
              <a:spcPct val="35000"/>
            </a:spcAft>
            <a:buNone/>
          </a:pPr>
          <a:endParaRPr lang="en-BE" sz="1600" kern="1200" dirty="0">
            <a:solidFill>
              <a:schemeClr val="bg1">
                <a:lumMod val="10000"/>
              </a:schemeClr>
            </a:solidFill>
          </a:endParaRPr>
        </a:p>
      </dsp:txBody>
      <dsp:txXfrm rot="-5400000">
        <a:off x="3127084" y="1005112"/>
        <a:ext cx="2011835" cy="3039793"/>
      </dsp:txXfrm>
    </dsp:sp>
    <dsp:sp modelId="{F0E54BCA-B64D-4A3E-AD7A-91AA01D15B38}">
      <dsp:nvSpPr>
        <dsp:cNvPr id="0" name=""/>
        <dsp:cNvSpPr/>
      </dsp:nvSpPr>
      <dsp:spPr>
        <a:xfrm>
          <a:off x="1916653" y="-10659"/>
          <a:ext cx="2073935" cy="207383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4938F-487C-482F-83C3-97292C5A90CA}">
      <dsp:nvSpPr>
        <dsp:cNvPr id="0" name=""/>
        <dsp:cNvSpPr/>
      </dsp:nvSpPr>
      <dsp:spPr>
        <a:xfrm rot="10800000">
          <a:off x="1872105" y="2905146"/>
          <a:ext cx="2073935" cy="207383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59E20-1191-411C-8B94-A989B51C4A62}" type="datetimeFigureOut">
              <a:rPr lang="en-GB" smtClean="0"/>
              <a:t>03/02/2023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64FFA-42E1-428A-9CE6-E64D2A555087}" type="slidenum">
              <a:rPr lang="en-GB" smtClean="0"/>
              <a:t>‹#›</a:t>
            </a:fld>
            <a:endParaRPr lang="en-GB"/>
          </a:p>
        </p:txBody>
      </p:sp>
    </p:spTree>
    <p:extLst>
      <p:ext uri="{BB962C8B-B14F-4D97-AF65-F5344CB8AC3E}">
        <p14:creationId xmlns:p14="http://schemas.microsoft.com/office/powerpoint/2010/main" val="277969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1</a:t>
            </a:fld>
            <a:endParaRPr lang="en-GB"/>
          </a:p>
        </p:txBody>
      </p:sp>
    </p:spTree>
    <p:extLst>
      <p:ext uri="{BB962C8B-B14F-4D97-AF65-F5344CB8AC3E}">
        <p14:creationId xmlns:p14="http://schemas.microsoft.com/office/powerpoint/2010/main" val="613203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Big </a:t>
            </a:r>
            <a:r>
              <a:rPr lang="fr-BE" dirty="0" err="1"/>
              <a:t>bettor</a:t>
            </a:r>
            <a:r>
              <a:rPr lang="fr-BE" dirty="0"/>
              <a:t>, </a:t>
            </a:r>
            <a:r>
              <a:rPr lang="fr-BE" dirty="0" err="1"/>
              <a:t>endowment</a:t>
            </a:r>
            <a:r>
              <a:rPr lang="fr-BE" dirty="0"/>
              <a:t>-like</a:t>
            </a:r>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10</a:t>
            </a:fld>
            <a:endParaRPr lang="en-GB"/>
          </a:p>
        </p:txBody>
      </p:sp>
    </p:spTree>
    <p:extLst>
      <p:ext uri="{BB962C8B-B14F-4D97-AF65-F5344CB8AC3E}">
        <p14:creationId xmlns:p14="http://schemas.microsoft.com/office/powerpoint/2010/main" val="1560097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Member</a:t>
            </a:r>
            <a:r>
              <a:rPr lang="fr-BE" dirty="0"/>
              <a:t> </a:t>
            </a:r>
            <a:r>
              <a:rPr lang="fr-BE" dirty="0" err="1"/>
              <a:t>motivator</a:t>
            </a:r>
            <a:r>
              <a:rPr lang="fr-BE" dirty="0"/>
              <a:t>, </a:t>
            </a:r>
            <a:r>
              <a:rPr lang="fr-BE" dirty="0" err="1"/>
              <a:t>Corporate</a:t>
            </a:r>
            <a:r>
              <a:rPr lang="fr-BE" dirty="0"/>
              <a:t>- </a:t>
            </a:r>
            <a:r>
              <a:rPr lang="fr-BE" dirty="0" err="1"/>
              <a:t>based</a:t>
            </a:r>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11</a:t>
            </a:fld>
            <a:endParaRPr lang="en-GB"/>
          </a:p>
        </p:txBody>
      </p:sp>
    </p:spTree>
    <p:extLst>
      <p:ext uri="{BB962C8B-B14F-4D97-AF65-F5344CB8AC3E}">
        <p14:creationId xmlns:p14="http://schemas.microsoft.com/office/powerpoint/2010/main" val="348023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12</a:t>
            </a:fld>
            <a:endParaRPr lang="en-GB"/>
          </a:p>
        </p:txBody>
      </p:sp>
    </p:spTree>
    <p:extLst>
      <p:ext uri="{BB962C8B-B14F-4D97-AF65-F5344CB8AC3E}">
        <p14:creationId xmlns:p14="http://schemas.microsoft.com/office/powerpoint/2010/main" val="1659143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13</a:t>
            </a:fld>
            <a:endParaRPr lang="en-GB"/>
          </a:p>
        </p:txBody>
      </p:sp>
    </p:spTree>
    <p:extLst>
      <p:ext uri="{BB962C8B-B14F-4D97-AF65-F5344CB8AC3E}">
        <p14:creationId xmlns:p14="http://schemas.microsoft.com/office/powerpoint/2010/main" val="332435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2</a:t>
            </a:fld>
            <a:endParaRPr lang="en-GB"/>
          </a:p>
        </p:txBody>
      </p:sp>
    </p:spTree>
    <p:extLst>
      <p:ext uri="{BB962C8B-B14F-4D97-AF65-F5344CB8AC3E}">
        <p14:creationId xmlns:p14="http://schemas.microsoft.com/office/powerpoint/2010/main" val="168210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D64FFA-42E1-428A-9CE6-E64D2A555087}" type="slidenum">
              <a:rPr lang="en-GB" smtClean="0"/>
              <a:t>3</a:t>
            </a:fld>
            <a:endParaRPr lang="en-GB"/>
          </a:p>
        </p:txBody>
      </p:sp>
    </p:spTree>
    <p:extLst>
      <p:ext uri="{BB962C8B-B14F-4D97-AF65-F5344CB8AC3E}">
        <p14:creationId xmlns:p14="http://schemas.microsoft.com/office/powerpoint/2010/main" val="388992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4</a:t>
            </a:fld>
            <a:endParaRPr lang="en-GB"/>
          </a:p>
        </p:txBody>
      </p:sp>
    </p:spTree>
    <p:extLst>
      <p:ext uri="{BB962C8B-B14F-4D97-AF65-F5344CB8AC3E}">
        <p14:creationId xmlns:p14="http://schemas.microsoft.com/office/powerpoint/2010/main" val="3700667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endParaRPr>
          </a:p>
        </p:txBody>
      </p:sp>
      <p:sp>
        <p:nvSpPr>
          <p:cNvPr id="4" name="Slide Number Placeholder 3"/>
          <p:cNvSpPr>
            <a:spLocks noGrp="1"/>
          </p:cNvSpPr>
          <p:nvPr>
            <p:ph type="sldNum" sz="quarter" idx="5"/>
          </p:nvPr>
        </p:nvSpPr>
        <p:spPr/>
        <p:txBody>
          <a:bodyPr/>
          <a:lstStyle/>
          <a:p>
            <a:fld id="{39D64FFA-42E1-428A-9CE6-E64D2A555087}" type="slidenum">
              <a:rPr lang="en-GB" smtClean="0"/>
              <a:t>5</a:t>
            </a:fld>
            <a:endParaRPr lang="en-GB"/>
          </a:p>
        </p:txBody>
      </p:sp>
    </p:spTree>
    <p:extLst>
      <p:ext uri="{BB962C8B-B14F-4D97-AF65-F5344CB8AC3E}">
        <p14:creationId xmlns:p14="http://schemas.microsoft.com/office/powerpoint/2010/main" val="179644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6</a:t>
            </a:fld>
            <a:endParaRPr lang="en-GB"/>
          </a:p>
        </p:txBody>
      </p:sp>
    </p:spTree>
    <p:extLst>
      <p:ext uri="{BB962C8B-B14F-4D97-AF65-F5344CB8AC3E}">
        <p14:creationId xmlns:p14="http://schemas.microsoft.com/office/powerpoint/2010/main" val="3052518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Diversified</a:t>
            </a:r>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7</a:t>
            </a:fld>
            <a:endParaRPr lang="en-GB"/>
          </a:p>
        </p:txBody>
      </p:sp>
    </p:spTree>
    <p:extLst>
      <p:ext uri="{BB962C8B-B14F-4D97-AF65-F5344CB8AC3E}">
        <p14:creationId xmlns:p14="http://schemas.microsoft.com/office/powerpoint/2010/main" val="233526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Foundations</a:t>
            </a:r>
            <a:r>
              <a:rPr lang="fr-BE" dirty="0"/>
              <a:t>- Big </a:t>
            </a:r>
            <a:r>
              <a:rPr lang="fr-BE" dirty="0" err="1"/>
              <a:t>Bettor</a:t>
            </a:r>
            <a:r>
              <a:rPr lang="fr-BE" dirty="0"/>
              <a:t>?</a:t>
            </a:r>
          </a:p>
          <a:p>
            <a:pPr marL="0" lvl="0" indent="0" algn="l" rtl="0">
              <a:lnSpc>
                <a:spcPct val="115000"/>
              </a:lnSpc>
              <a:spcBef>
                <a:spcPts val="0"/>
              </a:spcBef>
              <a:spcAft>
                <a:spcPts val="0"/>
              </a:spcAft>
              <a:buSzPts val="1100"/>
              <a:buNone/>
            </a:pPr>
            <a:r>
              <a:rPr lang="en-US" sz="1200" b="1" i="0" dirty="0">
                <a:solidFill>
                  <a:srgbClr val="222222"/>
                </a:solidFill>
                <a:effectLst/>
                <a:latin typeface="Scala"/>
              </a:rPr>
              <a:t>Big Bettor</a:t>
            </a:r>
            <a:r>
              <a:rPr lang="en-US" sz="1200" b="0" i="0" dirty="0">
                <a:solidFill>
                  <a:srgbClr val="222222"/>
                </a:solidFill>
                <a:effectLst/>
                <a:latin typeface="Scala"/>
              </a:rPr>
              <a:t> | There are a few nonprofits, that rely on major grants from a few individuals or foundations to fund their operations. We call their funding model the </a:t>
            </a:r>
            <a:r>
              <a:rPr lang="en-US" sz="1200" b="0" i="1" dirty="0">
                <a:solidFill>
                  <a:srgbClr val="222222"/>
                </a:solidFill>
                <a:effectLst/>
                <a:latin typeface="Scala"/>
              </a:rPr>
              <a:t>Big Bettor</a:t>
            </a:r>
            <a:r>
              <a:rPr lang="en-US" sz="1200" b="0" i="0" dirty="0">
                <a:solidFill>
                  <a:srgbClr val="222222"/>
                </a:solidFill>
                <a:effectLst/>
                <a:latin typeface="Scala"/>
              </a:rPr>
              <a:t>. Often, the primary donor is also a founder, who wants to tackle an issue that is deeply personal to him or her. Although Big Bettors often launch with significant financial backing already secured, allowing them to grow large quickly, there are other instances when an existing organization gets the support of a major donor who decides to fund a new and important approach to solving a problem. </a:t>
            </a:r>
            <a:endParaRPr lang="fr-BE" dirty="0"/>
          </a:p>
          <a:p>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8</a:t>
            </a:fld>
            <a:endParaRPr lang="en-GB"/>
          </a:p>
        </p:txBody>
      </p:sp>
    </p:spTree>
    <p:extLst>
      <p:ext uri="{BB962C8B-B14F-4D97-AF65-F5344CB8AC3E}">
        <p14:creationId xmlns:p14="http://schemas.microsoft.com/office/powerpoint/2010/main" val="389313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Public </a:t>
            </a:r>
            <a:r>
              <a:rPr lang="fr-BE" dirty="0" err="1"/>
              <a:t>funding</a:t>
            </a:r>
            <a:r>
              <a:rPr lang="fr-BE" dirty="0"/>
              <a:t> - </a:t>
            </a:r>
            <a:r>
              <a:rPr lang="fr-BE" dirty="0" err="1"/>
              <a:t>based</a:t>
            </a:r>
            <a:endParaRPr lang="en-BE" dirty="0"/>
          </a:p>
        </p:txBody>
      </p:sp>
      <p:sp>
        <p:nvSpPr>
          <p:cNvPr id="4" name="Slide Number Placeholder 3"/>
          <p:cNvSpPr>
            <a:spLocks noGrp="1"/>
          </p:cNvSpPr>
          <p:nvPr>
            <p:ph type="sldNum" sz="quarter" idx="5"/>
          </p:nvPr>
        </p:nvSpPr>
        <p:spPr/>
        <p:txBody>
          <a:bodyPr/>
          <a:lstStyle/>
          <a:p>
            <a:fld id="{39D64FFA-42E1-428A-9CE6-E64D2A555087}" type="slidenum">
              <a:rPr lang="en-GB" smtClean="0"/>
              <a:t>9</a:t>
            </a:fld>
            <a:endParaRPr lang="en-GB"/>
          </a:p>
        </p:txBody>
      </p:sp>
    </p:spTree>
    <p:extLst>
      <p:ext uri="{BB962C8B-B14F-4D97-AF65-F5344CB8AC3E}">
        <p14:creationId xmlns:p14="http://schemas.microsoft.com/office/powerpoint/2010/main" val="317063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1"/>
        </a:solidFill>
        <a:effectLst/>
      </p:bgPr>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8721" y="1549904"/>
            <a:ext cx="3654559" cy="3758192"/>
          </a:xfrm>
          <a:prstGeom prst="rect">
            <a:avLst/>
          </a:prstGeom>
        </p:spPr>
      </p:pic>
    </p:spTree>
    <p:extLst>
      <p:ext uri="{BB962C8B-B14F-4D97-AF65-F5344CB8AC3E}">
        <p14:creationId xmlns:p14="http://schemas.microsoft.com/office/powerpoint/2010/main" val="266863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11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grpSp>
        <p:nvGrpSpPr>
          <p:cNvPr id="7" name="Grupo 6"/>
          <p:cNvGrpSpPr/>
          <p:nvPr userDrawn="1"/>
        </p:nvGrpSpPr>
        <p:grpSpPr>
          <a:xfrm>
            <a:off x="3035567" y="2637322"/>
            <a:ext cx="6120867" cy="1011938"/>
            <a:chOff x="2936506" y="2637322"/>
            <a:chExt cx="6120867" cy="1011938"/>
          </a:xfrm>
        </p:grpSpPr>
        <p:sp>
          <p:nvSpPr>
            <p:cNvPr id="4" name="CuadroTexto 3"/>
            <p:cNvSpPr txBox="1"/>
            <p:nvPr userDrawn="1"/>
          </p:nvSpPr>
          <p:spPr>
            <a:xfrm>
              <a:off x="4398745" y="2727793"/>
              <a:ext cx="4658628" cy="830997"/>
            </a:xfrm>
            <a:prstGeom prst="rect">
              <a:avLst/>
            </a:prstGeom>
            <a:noFill/>
          </p:spPr>
          <p:txBody>
            <a:bodyPr wrap="square" rtlCol="0">
              <a:spAutoFit/>
            </a:bodyPr>
            <a:lstStyle/>
            <a:p>
              <a:r>
                <a:rPr lang="es-AR" sz="2400" b="1" dirty="0">
                  <a:solidFill>
                    <a:schemeClr val="bg1"/>
                  </a:solidFill>
                  <a:latin typeface="+mj-lt"/>
                </a:rPr>
                <a:t>SCHOOL </a:t>
              </a:r>
              <a:r>
                <a:rPr lang="es-AR" sz="2400" b="1" dirty="0" err="1">
                  <a:solidFill>
                    <a:schemeClr val="bg1"/>
                  </a:solidFill>
                  <a:latin typeface="+mj-lt"/>
                </a:rPr>
                <a:t>for</a:t>
              </a:r>
              <a:r>
                <a:rPr lang="es-AR" sz="2400" b="1" dirty="0">
                  <a:solidFill>
                    <a:schemeClr val="bg1"/>
                  </a:solidFill>
                  <a:latin typeface="+mj-lt"/>
                </a:rPr>
                <a:t> THINKTANKERS</a:t>
              </a:r>
            </a:p>
            <a:p>
              <a:r>
                <a:rPr lang="es-AR" sz="2400" b="1" dirty="0">
                  <a:solidFill>
                    <a:schemeClr val="bg1"/>
                  </a:solidFill>
                  <a:latin typeface="+mj-lt"/>
                </a:rPr>
                <a:t>www.ott.school</a:t>
              </a: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6506" y="2637322"/>
              <a:ext cx="1005842" cy="1011938"/>
            </a:xfrm>
            <a:prstGeom prst="rect">
              <a:avLst/>
            </a:prstGeom>
          </p:spPr>
        </p:pic>
      </p:grpSp>
    </p:spTree>
    <p:extLst>
      <p:ext uri="{BB962C8B-B14F-4D97-AF65-F5344CB8AC3E}">
        <p14:creationId xmlns:p14="http://schemas.microsoft.com/office/powerpoint/2010/main" val="49553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title">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514248" y="1386039"/>
            <a:ext cx="5592278" cy="2088682"/>
          </a:xfrm>
        </p:spPr>
        <p:txBody>
          <a:bodyPr lIns="0" tIns="0" rIns="0" bIns="0" anchor="b">
            <a:normAutofit/>
          </a:bodyPr>
          <a:lstStyle>
            <a:lvl1pPr algn="l">
              <a:defRPr sz="4500" baseline="0">
                <a:solidFill>
                  <a:schemeClr val="bg1"/>
                </a:solidFill>
                <a:latin typeface="Trebuchet MS" panose="020B0603020202020204" pitchFamily="34" charset="0"/>
              </a:defRPr>
            </a:lvl1pPr>
          </a:lstStyle>
          <a:p>
            <a:r>
              <a:rPr lang="es-ES" dirty="0"/>
              <a:t>HAGA CLIC PARA MODIFICAR EL ESTILO</a:t>
            </a:r>
            <a:endParaRPr lang="es-AR" dirty="0"/>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85" y="1944539"/>
            <a:ext cx="2695405" cy="2771839"/>
          </a:xfrm>
          <a:prstGeom prst="rect">
            <a:avLst/>
          </a:prstGeom>
        </p:spPr>
      </p:pic>
      <p:sp>
        <p:nvSpPr>
          <p:cNvPr id="5" name="Marcador de texto 7"/>
          <p:cNvSpPr>
            <a:spLocks noGrp="1"/>
          </p:cNvSpPr>
          <p:nvPr>
            <p:ph type="body" sz="quarter" idx="11"/>
          </p:nvPr>
        </p:nvSpPr>
        <p:spPr>
          <a:xfrm>
            <a:off x="4514248" y="3790951"/>
            <a:ext cx="5592278" cy="953602"/>
          </a:xfrm>
        </p:spPr>
        <p:txBody>
          <a:bodyPr lIns="0" rIns="0">
            <a:noAutofit/>
          </a:bodyPr>
          <a:lstStyle>
            <a:lvl1pPr marL="0" indent="0">
              <a:buNone/>
              <a:defRPr sz="2500" baseline="0">
                <a:solidFill>
                  <a:schemeClr val="bg1"/>
                </a:solidFill>
                <a:latin typeface="+mn-lt"/>
              </a:defRPr>
            </a:lvl1pPr>
            <a:lvl2pPr marL="457200" indent="0">
              <a:buNone/>
              <a:defRPr sz="1500"/>
            </a:lvl2pPr>
            <a:lvl3pPr marL="914400" indent="0">
              <a:buNone/>
              <a:defRPr sz="1500"/>
            </a:lvl3pPr>
            <a:lvl4pPr marL="1371600" indent="0">
              <a:buNone/>
              <a:defRPr sz="1500"/>
            </a:lvl4pPr>
            <a:lvl5pPr marL="1828800" indent="0">
              <a:buNone/>
              <a:defRPr/>
            </a:lvl5pPr>
          </a:lstStyle>
          <a:p>
            <a:pPr lvl="0"/>
            <a:r>
              <a:rPr lang="es-ES" dirty="0"/>
              <a:t>Editar el estilo de texto del patrón</a:t>
            </a:r>
          </a:p>
        </p:txBody>
      </p:sp>
    </p:spTree>
    <p:extLst>
      <p:ext uri="{BB962C8B-B14F-4D97-AF65-F5344CB8AC3E}">
        <p14:creationId xmlns:p14="http://schemas.microsoft.com/office/powerpoint/2010/main" val="3739969264"/>
      </p:ext>
    </p:extLst>
  </p:cSld>
  <p:clrMapOvr>
    <a:masterClrMapping/>
  </p:clrMapOvr>
  <p:extLst>
    <p:ext uri="{DCECCB84-F9BA-43D5-87BE-67443E8EF086}">
      <p15:sldGuideLst xmlns:p15="http://schemas.microsoft.com/office/powerpoint/2012/main">
        <p15:guide id="2" pos="2842" userDrawn="1">
          <p15:clr>
            <a:srgbClr val="FBAE40"/>
          </p15:clr>
        </p15:guide>
        <p15:guide id="3"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
    <p:bg>
      <p:bgPr>
        <a:solidFill>
          <a:schemeClr val="accent2"/>
        </a:solid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59150" y="1841032"/>
            <a:ext cx="6956325" cy="3175936"/>
          </a:xfrm>
        </p:spPr>
        <p:txBody>
          <a:bodyPr lIns="0" tIns="0" rIns="0" bIns="0">
            <a:normAutofit/>
          </a:bodyPr>
          <a:lstStyle>
            <a:lvl1pPr>
              <a:defRPr sz="5000">
                <a:ln>
                  <a:noFill/>
                </a:ln>
                <a:solidFill>
                  <a:schemeClr val="tx2"/>
                </a:solidFill>
              </a:defRPr>
            </a:lvl1pPr>
          </a:lstStyle>
          <a:p>
            <a:r>
              <a:rPr lang="es-ES" dirty="0"/>
              <a:t>HAGA CLIC PARA MODIFICAR EL ESTILO DE TÍTULO DEL PATRÓN</a:t>
            </a:r>
            <a:endParaRPr lang="es-AR" dirty="0"/>
          </a:p>
        </p:txBody>
      </p:sp>
      <p:sp>
        <p:nvSpPr>
          <p:cNvPr id="3" name="Rectángulo 2"/>
          <p:cNvSpPr/>
          <p:nvPr userDrawn="1"/>
        </p:nvSpPr>
        <p:spPr>
          <a:xfrm>
            <a:off x="2839454" y="1841032"/>
            <a:ext cx="125128" cy="3175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spTree>
    <p:extLst>
      <p:ext uri="{BB962C8B-B14F-4D97-AF65-F5344CB8AC3E}">
        <p14:creationId xmlns:p14="http://schemas.microsoft.com/office/powerpoint/2010/main" val="3204797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ítulo 1"/>
          <p:cNvSpPr>
            <a:spLocks noGrp="1"/>
          </p:cNvSpPr>
          <p:nvPr>
            <p:ph type="title"/>
          </p:nvPr>
        </p:nvSpPr>
        <p:spPr>
          <a:xfrm>
            <a:off x="1636713" y="1068404"/>
            <a:ext cx="9721849" cy="4581624"/>
          </a:xfrm>
        </p:spPr>
        <p:txBody>
          <a:bodyPr lIns="0" tIns="0" rIns="0" bIns="0" anchor="t">
            <a:normAutofit/>
          </a:bodyPr>
          <a:lstStyle>
            <a:lvl1pPr>
              <a:defRPr sz="4000"/>
            </a:lvl1pPr>
          </a:lstStyle>
          <a:p>
            <a:r>
              <a:rPr lang="es-ES" dirty="0"/>
              <a:t>Haga clic para modificar el estilo de título </a:t>
            </a:r>
            <a:endParaRPr lang="es-AR" dirty="0"/>
          </a:p>
        </p:txBody>
      </p:sp>
      <p:pic>
        <p:nvPicPr>
          <p:cNvPr id="4" name="Imagen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Tree>
    <p:extLst>
      <p:ext uri="{BB962C8B-B14F-4D97-AF65-F5344CB8AC3E}">
        <p14:creationId xmlns:p14="http://schemas.microsoft.com/office/powerpoint/2010/main" val="2586066874"/>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10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it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636713" y="692150"/>
            <a:ext cx="9721849" cy="607026"/>
          </a:xfrm>
        </p:spPr>
        <p:txBody>
          <a:bodyPr lIns="0" tIns="0" rIns="0" bIns="0" anchor="t">
            <a:normAutofit/>
          </a:bodyPr>
          <a:lstStyle>
            <a:lvl1pPr>
              <a:defRPr sz="3200"/>
            </a:lvl1pPr>
          </a:lstStyle>
          <a:p>
            <a:r>
              <a:rPr lang="es-ES" dirty="0"/>
              <a:t>HAGA CLIC PARA MODIFICAR EL ESTILO DE TÍTULO </a:t>
            </a:r>
            <a:endParaRPr lang="es-AR" dirty="0"/>
          </a:p>
        </p:txBody>
      </p:sp>
      <p:pic>
        <p:nvPicPr>
          <p:cNvPr id="4" name="Imagen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6" name="Marcador de texto 5"/>
          <p:cNvSpPr>
            <a:spLocks noGrp="1"/>
          </p:cNvSpPr>
          <p:nvPr>
            <p:ph type="body" sz="quarter" idx="10"/>
          </p:nvPr>
        </p:nvSpPr>
        <p:spPr>
          <a:xfrm>
            <a:off x="1631949" y="1501541"/>
            <a:ext cx="9726613" cy="4273617"/>
          </a:xfrm>
        </p:spPr>
        <p:txBody>
          <a:bodyPr>
            <a:normAutofit/>
          </a:bodyPr>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Tree>
    <p:extLst>
      <p:ext uri="{BB962C8B-B14F-4D97-AF65-F5344CB8AC3E}">
        <p14:creationId xmlns:p14="http://schemas.microsoft.com/office/powerpoint/2010/main" val="793555189"/>
      </p:ext>
    </p:extLst>
  </p:cSld>
  <p:clrMapOvr>
    <a:masterClrMapping/>
  </p:clrMapOvr>
  <p:extLst>
    <p:ext uri="{DCECCB84-F9BA-43D5-87BE-67443E8EF086}">
      <p15:sldGuideLst xmlns:p15="http://schemas.microsoft.com/office/powerpoint/2012/main">
        <p15:guide id="1" orient="horz" pos="436">
          <p15:clr>
            <a:srgbClr val="FBAE40"/>
          </p15:clr>
        </p15:guide>
        <p15:guide id="2" pos="10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42912" y="692150"/>
            <a:ext cx="3339815" cy="2060442"/>
          </a:xfrm>
        </p:spPr>
        <p:txBody>
          <a:bodyPr lIns="0" tIns="0" rIns="0" bIns="0" anchor="t">
            <a:noAutofit/>
          </a:bodyPr>
          <a:lstStyle>
            <a:lvl1pPr>
              <a:defRPr sz="3200"/>
            </a:lvl1pPr>
          </a:lstStyle>
          <a:p>
            <a:r>
              <a:rPr lang="es-ES" dirty="0"/>
              <a:t>HAGA CLIC PARA MODIFICAR EL ESTILO DE TÍTULO</a:t>
            </a:r>
            <a:br>
              <a:rPr lang="es-ES" dirty="0"/>
            </a:br>
            <a:endParaRPr lang="es-AR" dirty="0"/>
          </a:p>
        </p:txBody>
      </p:sp>
      <p:sp>
        <p:nvSpPr>
          <p:cNvPr id="4" name="Marcador de posición de imagen 3"/>
          <p:cNvSpPr>
            <a:spLocks noGrp="1"/>
          </p:cNvSpPr>
          <p:nvPr>
            <p:ph type="pic" sz="quarter" idx="10"/>
          </p:nvPr>
        </p:nvSpPr>
        <p:spPr>
          <a:xfrm>
            <a:off x="4056000" y="0"/>
            <a:ext cx="8136000" cy="6858000"/>
          </a:xfrm>
        </p:spPr>
        <p:txBody>
          <a:bodyPr anchor="t">
            <a:normAutofit/>
          </a:bodyPr>
          <a:lstStyle>
            <a:lvl1pPr marL="0" indent="0" algn="ctr">
              <a:buNone/>
              <a:defRPr sz="2000">
                <a:solidFill>
                  <a:schemeClr val="tx2"/>
                </a:solidFill>
                <a:latin typeface="+mj-lt"/>
              </a:defRPr>
            </a:lvl1pPr>
          </a:lstStyle>
          <a:p>
            <a:endParaRPr lang="es-AR" dirty="0"/>
          </a:p>
        </p:txBody>
      </p:sp>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8" name="Marcador de texto 7"/>
          <p:cNvSpPr>
            <a:spLocks noGrp="1"/>
          </p:cNvSpPr>
          <p:nvPr>
            <p:ph type="body" sz="quarter" idx="11"/>
          </p:nvPr>
        </p:nvSpPr>
        <p:spPr>
          <a:xfrm>
            <a:off x="442913" y="2915753"/>
            <a:ext cx="3340100" cy="2532146"/>
          </a:xfrm>
        </p:spPr>
        <p:txBody>
          <a:bodyPr lIns="0" rIns="0">
            <a:noAutofit/>
          </a:bodyPr>
          <a:lstStyle>
            <a:lvl1pPr marL="0" indent="0">
              <a:buNone/>
              <a:defRPr sz="1500">
                <a:latin typeface="+mn-lt"/>
              </a:defRPr>
            </a:lvl1pPr>
            <a:lvl2pPr marL="457200" indent="0">
              <a:buNone/>
              <a:defRPr sz="1500"/>
            </a:lvl2pPr>
            <a:lvl3pPr marL="914400" indent="0">
              <a:buNone/>
              <a:defRPr sz="1500"/>
            </a:lvl3pPr>
            <a:lvl4pPr marL="1371600" indent="0">
              <a:buNone/>
              <a:defRPr sz="1500"/>
            </a:lvl4pPr>
            <a:lvl5pPr marL="1828800" indent="0">
              <a:buNone/>
              <a:defRPr/>
            </a:lvl5pPr>
          </a:lstStyle>
          <a:p>
            <a:pPr lvl="0"/>
            <a:r>
              <a:rPr lang="es-ES" dirty="0"/>
              <a:t>Editar el estilo de texto del patrón</a:t>
            </a:r>
          </a:p>
        </p:txBody>
      </p:sp>
    </p:spTree>
    <p:extLst>
      <p:ext uri="{BB962C8B-B14F-4D97-AF65-F5344CB8AC3E}">
        <p14:creationId xmlns:p14="http://schemas.microsoft.com/office/powerpoint/2010/main" val="3252625888"/>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279" userDrawn="1">
          <p15:clr>
            <a:srgbClr val="FBAE40"/>
          </p15:clr>
        </p15:guide>
        <p15:guide id="3" orient="horz" pos="43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595438" y="692149"/>
            <a:ext cx="8809473" cy="530259"/>
          </a:xfrm>
        </p:spPr>
        <p:txBody>
          <a:bodyPr lIns="0" tIns="0" rIns="0" bIns="0" anchor="t">
            <a:normAutofit/>
          </a:bodyPr>
          <a:lstStyle>
            <a:lvl1pPr>
              <a:defRPr sz="3200"/>
            </a:lvl1pPr>
          </a:lstStyle>
          <a:p>
            <a:r>
              <a:rPr lang="es-ES" dirty="0"/>
              <a:t>HAGA CLIC PARA MODIFICAR</a:t>
            </a:r>
            <a:endParaRPr lang="es-AR" dirty="0"/>
          </a:p>
        </p:txBody>
      </p:sp>
      <p:sp>
        <p:nvSpPr>
          <p:cNvPr id="4" name="Marcador de posición de imagen 3"/>
          <p:cNvSpPr>
            <a:spLocks noGrp="1"/>
          </p:cNvSpPr>
          <p:nvPr>
            <p:ph type="pic" sz="quarter" idx="10"/>
          </p:nvPr>
        </p:nvSpPr>
        <p:spPr>
          <a:xfrm>
            <a:off x="1615443" y="1703672"/>
            <a:ext cx="4323343" cy="3247488"/>
          </a:xfrm>
        </p:spPr>
        <p:txBody>
          <a:bodyPr>
            <a:normAutofit/>
          </a:bodyPr>
          <a:lstStyle>
            <a:lvl1pPr marL="0" indent="0" algn="ctr">
              <a:buNone/>
              <a:defRPr sz="2000">
                <a:solidFill>
                  <a:schemeClr val="tx2"/>
                </a:solidFill>
                <a:latin typeface="+mj-lt"/>
              </a:defRPr>
            </a:lvl1pPr>
          </a:lstStyle>
          <a:p>
            <a:endParaRPr lang="es-AR" dirty="0"/>
          </a:p>
        </p:txBody>
      </p:sp>
      <p:sp>
        <p:nvSpPr>
          <p:cNvPr id="6" name="Marcador de posición de imagen 3"/>
          <p:cNvSpPr>
            <a:spLocks noGrp="1"/>
          </p:cNvSpPr>
          <p:nvPr>
            <p:ph type="pic" sz="quarter" idx="11"/>
          </p:nvPr>
        </p:nvSpPr>
        <p:spPr>
          <a:xfrm>
            <a:off x="6081568" y="1703672"/>
            <a:ext cx="4323343" cy="3247488"/>
          </a:xfrm>
        </p:spPr>
        <p:txBody>
          <a:bodyPr>
            <a:normAutofit/>
          </a:bodyPr>
          <a:lstStyle>
            <a:lvl1pPr marL="0" indent="0" algn="ctr">
              <a:buNone/>
              <a:defRPr sz="2000">
                <a:solidFill>
                  <a:schemeClr val="tx2"/>
                </a:solidFill>
                <a:latin typeface="+mj-lt"/>
              </a:defRPr>
            </a:lvl1pPr>
          </a:lstStyle>
          <a:p>
            <a:endParaRPr lang="es-AR"/>
          </a:p>
        </p:txBody>
      </p:sp>
      <p:pic>
        <p:nvPicPr>
          <p:cNvPr id="9" name="Imagen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11" name="Marcador de texto 10"/>
          <p:cNvSpPr>
            <a:spLocks noGrp="1"/>
          </p:cNvSpPr>
          <p:nvPr>
            <p:ph type="body" sz="quarter" idx="12"/>
          </p:nvPr>
        </p:nvSpPr>
        <p:spPr>
          <a:xfrm>
            <a:off x="1615443" y="5066664"/>
            <a:ext cx="4323343" cy="731520"/>
          </a:xfrm>
        </p:spPr>
        <p:txBody>
          <a:bodyPr vert="horz" lIns="0" tIns="45720" rIns="91440" bIns="45720" rtlCol="0" anchor="t">
            <a:normAutofit/>
          </a:bodyPr>
          <a:lstStyle>
            <a:lvl1pPr>
              <a:defRPr lang="es-ES" sz="1200" dirty="0" smtClean="0">
                <a:solidFill>
                  <a:schemeClr val="tx2"/>
                </a:solidFill>
                <a:latin typeface="+mn-lt"/>
                <a:ea typeface="+mj-ea"/>
                <a:cs typeface="+mj-cs"/>
              </a:defRPr>
            </a:lvl1pPr>
          </a:lstStyle>
          <a:p>
            <a:pPr marL="0" lvl="0">
              <a:spcBef>
                <a:spcPct val="0"/>
              </a:spcBef>
              <a:buNone/>
            </a:pPr>
            <a:r>
              <a:rPr lang="es-ES" dirty="0"/>
              <a:t>Editar el estilo de texto del patrón</a:t>
            </a:r>
          </a:p>
        </p:txBody>
      </p:sp>
      <p:sp>
        <p:nvSpPr>
          <p:cNvPr id="12" name="Marcador de texto 10"/>
          <p:cNvSpPr>
            <a:spLocks noGrp="1"/>
          </p:cNvSpPr>
          <p:nvPr>
            <p:ph type="body" sz="quarter" idx="13"/>
          </p:nvPr>
        </p:nvSpPr>
        <p:spPr>
          <a:xfrm>
            <a:off x="6081568" y="5066664"/>
            <a:ext cx="4323343" cy="731520"/>
          </a:xfrm>
        </p:spPr>
        <p:txBody>
          <a:bodyPr vert="horz" lIns="0" tIns="45720" rIns="91440" bIns="45720" rtlCol="0" anchor="t">
            <a:normAutofit/>
          </a:bodyPr>
          <a:lstStyle>
            <a:lvl1pPr>
              <a:defRPr lang="es-ES" sz="1200" dirty="0" smtClean="0">
                <a:solidFill>
                  <a:schemeClr val="tx2"/>
                </a:solidFill>
                <a:latin typeface="+mn-lt"/>
                <a:ea typeface="+mj-ea"/>
                <a:cs typeface="+mj-cs"/>
              </a:defRPr>
            </a:lvl1pPr>
          </a:lstStyle>
          <a:p>
            <a:pPr marL="0" lvl="0">
              <a:spcBef>
                <a:spcPct val="0"/>
              </a:spcBef>
              <a:buNone/>
            </a:pPr>
            <a:r>
              <a:rPr lang="es-ES" dirty="0"/>
              <a:t>Editar el estilo de texto del patrón</a:t>
            </a:r>
          </a:p>
        </p:txBody>
      </p:sp>
    </p:spTree>
    <p:extLst>
      <p:ext uri="{BB962C8B-B14F-4D97-AF65-F5344CB8AC3E}">
        <p14:creationId xmlns:p14="http://schemas.microsoft.com/office/powerpoint/2010/main" val="2402570467"/>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100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42913" y="692150"/>
            <a:ext cx="3382678" cy="1964423"/>
          </a:xfrm>
        </p:spPr>
        <p:txBody>
          <a:bodyPr lIns="0" tIns="0" rIns="0" bIns="0" anchor="t">
            <a:normAutofit/>
          </a:bodyPr>
          <a:lstStyle>
            <a:lvl1pPr>
              <a:defRPr sz="3200"/>
            </a:lvl1pPr>
          </a:lstStyle>
          <a:p>
            <a:r>
              <a:rPr lang="es-ES" dirty="0"/>
              <a:t>HAGA CLIC PARA MODIFICAR EL ESTILO DE TÍTULO</a:t>
            </a:r>
            <a:endParaRPr lang="es-AR" dirty="0"/>
          </a:p>
        </p:txBody>
      </p:sp>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7" name="Marcador de gráfico 6"/>
          <p:cNvSpPr>
            <a:spLocks noGrp="1"/>
          </p:cNvSpPr>
          <p:nvPr>
            <p:ph type="chart" sz="quarter" idx="11"/>
          </p:nvPr>
        </p:nvSpPr>
        <p:spPr>
          <a:xfrm>
            <a:off x="4056063" y="692150"/>
            <a:ext cx="7032625" cy="4730750"/>
          </a:xfrm>
          <a:ln w="28575">
            <a:solidFill>
              <a:schemeClr val="tx1"/>
            </a:solidFill>
          </a:ln>
        </p:spPr>
        <p:txBody>
          <a:bodyPr>
            <a:normAutofit/>
          </a:bodyPr>
          <a:lstStyle>
            <a:lvl1pPr marL="0" indent="0" algn="ctr">
              <a:buNone/>
              <a:defRPr sz="2400">
                <a:solidFill>
                  <a:schemeClr val="tx2"/>
                </a:solidFill>
                <a:latin typeface="+mj-lt"/>
              </a:defRPr>
            </a:lvl1pPr>
          </a:lstStyle>
          <a:p>
            <a:endParaRPr lang="es-AR" dirty="0"/>
          </a:p>
        </p:txBody>
      </p:sp>
      <p:sp>
        <p:nvSpPr>
          <p:cNvPr id="8" name="Marcador de texto 7"/>
          <p:cNvSpPr>
            <a:spLocks noGrp="1"/>
          </p:cNvSpPr>
          <p:nvPr>
            <p:ph type="body" sz="quarter" idx="12"/>
          </p:nvPr>
        </p:nvSpPr>
        <p:spPr>
          <a:xfrm>
            <a:off x="442913" y="2915753"/>
            <a:ext cx="3340100" cy="2532146"/>
          </a:xfrm>
        </p:spPr>
        <p:txBody>
          <a:bodyPr lIns="0" rIns="0">
            <a:noAutofit/>
          </a:bodyPr>
          <a:lstStyle>
            <a:lvl1pPr marL="0" indent="0">
              <a:buNone/>
              <a:defRPr sz="1500">
                <a:latin typeface="+mn-lt"/>
              </a:defRPr>
            </a:lvl1pPr>
            <a:lvl2pPr marL="457200" indent="0">
              <a:buNone/>
              <a:defRPr sz="1500"/>
            </a:lvl2pPr>
            <a:lvl3pPr marL="914400" indent="0">
              <a:buNone/>
              <a:defRPr sz="1500"/>
            </a:lvl3pPr>
            <a:lvl4pPr marL="1371600" indent="0">
              <a:buNone/>
              <a:defRPr sz="1500"/>
            </a:lvl4pPr>
            <a:lvl5pPr marL="1828800" indent="0">
              <a:buNone/>
              <a:defRPr/>
            </a:lvl5pPr>
          </a:lstStyle>
          <a:p>
            <a:pPr lvl="0"/>
            <a:r>
              <a:rPr lang="es-ES" dirty="0"/>
              <a:t>Editar el estilo de texto del patrón</a:t>
            </a:r>
          </a:p>
        </p:txBody>
      </p:sp>
    </p:spTree>
    <p:extLst>
      <p:ext uri="{BB962C8B-B14F-4D97-AF65-F5344CB8AC3E}">
        <p14:creationId xmlns:p14="http://schemas.microsoft.com/office/powerpoint/2010/main" val="360225928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2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hite with logo">
    <p:spTree>
      <p:nvGrpSpPr>
        <p:cNvPr id="1" name=""/>
        <p:cNvGrpSpPr/>
        <p:nvPr/>
      </p:nvGrpSpPr>
      <p:grpSpPr>
        <a:xfrm>
          <a:off x="0" y="0"/>
          <a:ext cx="0" cy="0"/>
          <a:chOff x="0" y="0"/>
          <a:chExt cx="0" cy="0"/>
        </a:xfrm>
      </p:grpSpPr>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Tree>
    <p:extLst>
      <p:ext uri="{BB962C8B-B14F-4D97-AF65-F5344CB8AC3E}">
        <p14:creationId xmlns:p14="http://schemas.microsoft.com/office/powerpoint/2010/main" val="205201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682759"/>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AR" dirty="0"/>
          </a:p>
        </p:txBody>
      </p:sp>
      <p:sp>
        <p:nvSpPr>
          <p:cNvPr id="3" name="Marcador de texto 2"/>
          <p:cNvSpPr>
            <a:spLocks noGrp="1"/>
          </p:cNvSpPr>
          <p:nvPr>
            <p:ph type="body" idx="1"/>
          </p:nvPr>
        </p:nvSpPr>
        <p:spPr>
          <a:xfrm>
            <a:off x="838200" y="2143259"/>
            <a:ext cx="10515600" cy="4016909"/>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Tree>
    <p:extLst>
      <p:ext uri="{BB962C8B-B14F-4D97-AF65-F5344CB8AC3E}">
        <p14:creationId xmlns:p14="http://schemas.microsoft.com/office/powerpoint/2010/main" val="671524328"/>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60" r:id="rId4"/>
    <p:sldLayoutId id="2147483667" r:id="rId5"/>
    <p:sldLayoutId id="2147483661" r:id="rId6"/>
    <p:sldLayoutId id="2147483662" r:id="rId7"/>
    <p:sldLayoutId id="2147483664" r:id="rId8"/>
    <p:sldLayoutId id="2147483655"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hyperlink" Target="https://nonprofitaf.com/2018/02/answers-on-grant-proposals-if-nonprofits-were-brutally-honest-with-funde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63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057E12-F76E-4DB2-8A96-F68B240F9CC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kern="1200" dirty="0">
                <a:solidFill>
                  <a:schemeClr val="bg1"/>
                </a:solidFill>
                <a:latin typeface="+mj-lt"/>
                <a:ea typeface="+mj-ea"/>
                <a:cs typeface="+mj-cs"/>
              </a:rPr>
              <a:t>Other models: quick look</a:t>
            </a:r>
          </a:p>
        </p:txBody>
      </p:sp>
      <p:pic>
        <p:nvPicPr>
          <p:cNvPr id="5" name="Picture 4">
            <a:extLst>
              <a:ext uri="{FF2B5EF4-FFF2-40B4-BE49-F238E27FC236}">
                <a16:creationId xmlns:a16="http://schemas.microsoft.com/office/drawing/2014/main" id="{4B7142B5-4E6C-EECA-F833-E4E854909F70}"/>
              </a:ext>
            </a:extLst>
          </p:cNvPr>
          <p:cNvPicPr>
            <a:picLocks noChangeAspect="1"/>
          </p:cNvPicPr>
          <p:nvPr/>
        </p:nvPicPr>
        <p:blipFill>
          <a:blip r:embed="rId3"/>
          <a:stretch>
            <a:fillRect/>
          </a:stretch>
        </p:blipFill>
        <p:spPr>
          <a:xfrm>
            <a:off x="1945865" y="1388303"/>
            <a:ext cx="9134546" cy="5131767"/>
          </a:xfrm>
          <a:prstGeom prst="rect">
            <a:avLst/>
          </a:prstGeom>
        </p:spPr>
      </p:pic>
    </p:spTree>
    <p:extLst>
      <p:ext uri="{BB962C8B-B14F-4D97-AF65-F5344CB8AC3E}">
        <p14:creationId xmlns:p14="http://schemas.microsoft.com/office/powerpoint/2010/main" val="179883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057E12-F76E-4DB2-8A96-F68B240F9CC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kern="1200" dirty="0">
                <a:solidFill>
                  <a:schemeClr val="bg1"/>
                </a:solidFill>
                <a:latin typeface="+mj-lt"/>
                <a:ea typeface="+mj-ea"/>
                <a:cs typeface="+mj-cs"/>
              </a:rPr>
              <a:t>Other models: quick look</a:t>
            </a:r>
          </a:p>
        </p:txBody>
      </p:sp>
      <p:pic>
        <p:nvPicPr>
          <p:cNvPr id="5" name="Picture 4">
            <a:extLst>
              <a:ext uri="{FF2B5EF4-FFF2-40B4-BE49-F238E27FC236}">
                <a16:creationId xmlns:a16="http://schemas.microsoft.com/office/drawing/2014/main" id="{5A074415-7E38-44D3-9044-5267B26314C3}"/>
              </a:ext>
            </a:extLst>
          </p:cNvPr>
          <p:cNvPicPr>
            <a:picLocks noChangeAspect="1"/>
          </p:cNvPicPr>
          <p:nvPr/>
        </p:nvPicPr>
        <p:blipFill>
          <a:blip r:embed="rId3"/>
          <a:stretch>
            <a:fillRect/>
          </a:stretch>
        </p:blipFill>
        <p:spPr>
          <a:xfrm>
            <a:off x="1986739" y="1396588"/>
            <a:ext cx="8936252" cy="5093664"/>
          </a:xfrm>
          <a:prstGeom prst="rect">
            <a:avLst/>
          </a:prstGeom>
        </p:spPr>
      </p:pic>
    </p:spTree>
    <p:extLst>
      <p:ext uri="{BB962C8B-B14F-4D97-AF65-F5344CB8AC3E}">
        <p14:creationId xmlns:p14="http://schemas.microsoft.com/office/powerpoint/2010/main" val="88756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64F2-CB69-4DFB-9A07-D2967F0645D1}"/>
              </a:ext>
            </a:extLst>
          </p:cNvPr>
          <p:cNvSpPr>
            <a:spLocks noGrp="1"/>
          </p:cNvSpPr>
          <p:nvPr>
            <p:ph type="title"/>
          </p:nvPr>
        </p:nvSpPr>
        <p:spPr/>
        <p:txBody>
          <a:bodyPr/>
          <a:lstStyle/>
          <a:p>
            <a:r>
              <a:rPr lang="en-GB" dirty="0"/>
              <a:t>Fundraising cycle</a:t>
            </a:r>
            <a:endParaRPr lang="en-BE" dirty="0"/>
          </a:p>
        </p:txBody>
      </p:sp>
      <p:sp>
        <p:nvSpPr>
          <p:cNvPr id="3" name="Text Placeholder 2">
            <a:extLst>
              <a:ext uri="{FF2B5EF4-FFF2-40B4-BE49-F238E27FC236}">
                <a16:creationId xmlns:a16="http://schemas.microsoft.com/office/drawing/2014/main" id="{C0EB9374-0D68-4AF1-BD1A-5F7F4A42C00A}"/>
              </a:ext>
            </a:extLst>
          </p:cNvPr>
          <p:cNvSpPr>
            <a:spLocks noGrp="1"/>
          </p:cNvSpPr>
          <p:nvPr>
            <p:ph type="body" sz="quarter" idx="10"/>
          </p:nvPr>
        </p:nvSpPr>
        <p:spPr>
          <a:xfrm>
            <a:off x="1631949" y="1808922"/>
            <a:ext cx="9726613" cy="4140807"/>
          </a:xfrm>
        </p:spPr>
        <p:txBody>
          <a:bodyPr/>
          <a:lstStyle/>
          <a:p>
            <a:pPr marL="342900" indent="-342900">
              <a:buFont typeface="Arial" panose="020B0604020202020204" pitchFamily="34" charset="0"/>
              <a:buChar char="•"/>
            </a:pPr>
            <a:r>
              <a:rPr lang="en-US" sz="2000" b="1" dirty="0"/>
              <a:t>Prospect/Monitor </a:t>
            </a:r>
            <a:r>
              <a:rPr lang="en-US" sz="2000" dirty="0"/>
              <a:t>for opportunities (incl. collaboration with research community to share personal networks, ex-ante preparation for events, etc.)</a:t>
            </a:r>
          </a:p>
          <a:p>
            <a:pPr marL="342900" indent="-342900">
              <a:buFont typeface="Arial" panose="020B0604020202020204" pitchFamily="34" charset="0"/>
              <a:buChar char="•"/>
            </a:pPr>
            <a:r>
              <a:rPr lang="en-US" sz="2000" b="1" dirty="0"/>
              <a:t>Evaluate and decide – </a:t>
            </a:r>
            <a:r>
              <a:rPr lang="en-US" sz="2000" dirty="0"/>
              <a:t>not every opportunity is for you</a:t>
            </a:r>
          </a:p>
          <a:p>
            <a:pPr marL="342900" indent="-342900">
              <a:buFont typeface="Arial" panose="020B0604020202020204" pitchFamily="34" charset="0"/>
              <a:buChar char="•"/>
            </a:pPr>
            <a:r>
              <a:rPr lang="en-US" sz="2000" b="1" dirty="0"/>
              <a:t>Relationship building </a:t>
            </a:r>
            <a:r>
              <a:rPr lang="en-US" sz="2000" dirty="0"/>
              <a:t>(turning a logical discussion into an emotional one)</a:t>
            </a:r>
          </a:p>
          <a:p>
            <a:pPr marL="342900" indent="-342900">
              <a:buFont typeface="Arial" panose="020B0604020202020204" pitchFamily="34" charset="0"/>
              <a:buChar char="•"/>
            </a:pPr>
            <a:r>
              <a:rPr lang="en-US" sz="2000" b="1" dirty="0"/>
              <a:t>Develop a proposal/ Value proposition </a:t>
            </a:r>
            <a:r>
              <a:rPr lang="en-US" sz="2000" dirty="0"/>
              <a:t>(1/ budgeting expertise is not trivial; 2/ have full buy-in from people involved/ named in the proposal 3/ develop a sound concept paper and edit/ expand it later)</a:t>
            </a:r>
          </a:p>
          <a:p>
            <a:pPr marL="342900" indent="-342900">
              <a:buFont typeface="Arial" panose="020B0604020202020204" pitchFamily="34" charset="0"/>
              <a:buChar char="•"/>
            </a:pPr>
            <a:r>
              <a:rPr lang="en-US" sz="2000" b="1" dirty="0"/>
              <a:t>Follow-up and reporting </a:t>
            </a:r>
            <a:r>
              <a:rPr lang="en-US" sz="2000" dirty="0"/>
              <a:t>(do not get comfortable)</a:t>
            </a:r>
          </a:p>
        </p:txBody>
      </p:sp>
      <p:sp>
        <p:nvSpPr>
          <p:cNvPr id="4" name="Arrow: Down 3">
            <a:extLst>
              <a:ext uri="{FF2B5EF4-FFF2-40B4-BE49-F238E27FC236}">
                <a16:creationId xmlns:a16="http://schemas.microsoft.com/office/drawing/2014/main" id="{E8157663-6EC5-4404-817B-0BF56206C543}"/>
              </a:ext>
            </a:extLst>
          </p:cNvPr>
          <p:cNvSpPr/>
          <p:nvPr/>
        </p:nvSpPr>
        <p:spPr>
          <a:xfrm>
            <a:off x="1188722" y="1730231"/>
            <a:ext cx="407324" cy="32170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82253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971F-9464-43CD-95ED-2631F1C87586}"/>
              </a:ext>
            </a:extLst>
          </p:cNvPr>
          <p:cNvSpPr>
            <a:spLocks noGrp="1"/>
          </p:cNvSpPr>
          <p:nvPr>
            <p:ph type="title"/>
          </p:nvPr>
        </p:nvSpPr>
        <p:spPr/>
        <p:txBody>
          <a:bodyPr/>
          <a:lstStyle/>
          <a:p>
            <a:r>
              <a:rPr lang="fr-BE" dirty="0" err="1"/>
              <a:t>What</a:t>
            </a:r>
            <a:r>
              <a:rPr lang="fr-BE" dirty="0"/>
              <a:t> </a:t>
            </a:r>
            <a:r>
              <a:rPr lang="fr-BE" dirty="0" err="1"/>
              <a:t>is</a:t>
            </a:r>
            <a:r>
              <a:rPr lang="fr-BE" dirty="0"/>
              <a:t> a </a:t>
            </a:r>
            <a:r>
              <a:rPr lang="fr-BE" dirty="0" err="1"/>
              <a:t>succsessful</a:t>
            </a:r>
            <a:r>
              <a:rPr lang="fr-BE" dirty="0"/>
              <a:t> </a:t>
            </a:r>
            <a:r>
              <a:rPr lang="fr-BE" dirty="0" err="1"/>
              <a:t>proposal</a:t>
            </a:r>
            <a:r>
              <a:rPr lang="fr-BE" dirty="0"/>
              <a:t>?</a:t>
            </a:r>
            <a:endParaRPr lang="en-BE" dirty="0"/>
          </a:p>
        </p:txBody>
      </p:sp>
      <p:sp>
        <p:nvSpPr>
          <p:cNvPr id="3" name="Text Placeholder 2">
            <a:extLst>
              <a:ext uri="{FF2B5EF4-FFF2-40B4-BE49-F238E27FC236}">
                <a16:creationId xmlns:a16="http://schemas.microsoft.com/office/drawing/2014/main" id="{2EA6F439-6867-42BB-B85B-21CFC11A1791}"/>
              </a:ext>
            </a:extLst>
          </p:cNvPr>
          <p:cNvSpPr>
            <a:spLocks noGrp="1"/>
          </p:cNvSpPr>
          <p:nvPr>
            <p:ph type="body" sz="quarter" idx="10"/>
          </p:nvPr>
        </p:nvSpPr>
        <p:spPr>
          <a:xfrm>
            <a:off x="833438" y="1358811"/>
            <a:ext cx="5125755" cy="3203250"/>
          </a:xfrm>
        </p:spPr>
        <p:txBody>
          <a:bodyPr>
            <a:norm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1800" dirty="0"/>
              <a:t>Know your donors: timeline of calls, application process and requirements </a:t>
            </a:r>
          </a:p>
          <a:p>
            <a:pPr marL="342900" indent="-342900">
              <a:buFont typeface="Arial" panose="020B0604020202020204" pitchFamily="34" charset="0"/>
              <a:buChar char="•"/>
            </a:pPr>
            <a:r>
              <a:rPr lang="en-US" sz="1800" dirty="0"/>
              <a:t>Know yourself: internal strategy, goals and objectives (both short- and long-term), vision</a:t>
            </a:r>
          </a:p>
          <a:p>
            <a:pPr marL="342900" indent="-342900">
              <a:buFont typeface="Arial" panose="020B0604020202020204" pitchFamily="34" charset="0"/>
              <a:buChar char="•"/>
            </a:pPr>
            <a:r>
              <a:rPr lang="en-US" sz="1800" dirty="0"/>
              <a:t>Match interests</a:t>
            </a:r>
            <a:br>
              <a:rPr lang="en-US" sz="1800" dirty="0"/>
            </a:br>
            <a:endParaRPr lang="fr-BE" sz="2000" dirty="0"/>
          </a:p>
          <a:p>
            <a:endParaRPr lang="fr-BE" sz="2000" dirty="0"/>
          </a:p>
          <a:p>
            <a:endParaRPr lang="en-BE" sz="2000" dirty="0"/>
          </a:p>
        </p:txBody>
      </p:sp>
      <p:sp>
        <p:nvSpPr>
          <p:cNvPr id="7" name="TextBox 6">
            <a:extLst>
              <a:ext uri="{FF2B5EF4-FFF2-40B4-BE49-F238E27FC236}">
                <a16:creationId xmlns:a16="http://schemas.microsoft.com/office/drawing/2014/main" id="{241DD317-9D87-B23E-38B8-B5D5E9071C9F}"/>
              </a:ext>
            </a:extLst>
          </p:cNvPr>
          <p:cNvSpPr txBox="1"/>
          <p:nvPr/>
        </p:nvSpPr>
        <p:spPr>
          <a:xfrm>
            <a:off x="6232808" y="1720840"/>
            <a:ext cx="5435731" cy="2862322"/>
          </a:xfrm>
          <a:prstGeom prst="rect">
            <a:avLst/>
          </a:prstGeom>
          <a:noFill/>
        </p:spPr>
        <p:txBody>
          <a:bodyPr wrap="square">
            <a:spAutoFit/>
          </a:bodyPr>
          <a:lstStyle/>
          <a:p>
            <a:pPr marL="457200" marR="0" lvl="0" indent="-330200" algn="l" rtl="0">
              <a:lnSpc>
                <a:spcPct val="100000"/>
              </a:lnSpc>
              <a:spcBef>
                <a:spcPts val="0"/>
              </a:spcBef>
              <a:spcAft>
                <a:spcPts val="0"/>
              </a:spcAft>
              <a:buClr>
                <a:srgbClr val="1C4587"/>
              </a:buClr>
              <a:buSzPts val="1600"/>
              <a:buAutoNum type="arabicPeriod"/>
            </a:pPr>
            <a:r>
              <a:rPr lang="en-US" b="1" dirty="0">
                <a:solidFill>
                  <a:schemeClr val="tx2"/>
                </a:solidFill>
                <a:latin typeface="Georgia" panose="02040502050405020303" pitchFamily="18" charset="0"/>
              </a:rPr>
              <a:t>General objective (IMPACT): </a:t>
            </a:r>
            <a:r>
              <a:rPr lang="en-US" dirty="0">
                <a:solidFill>
                  <a:schemeClr val="tx2"/>
                </a:solidFill>
                <a:latin typeface="Georgia" panose="02040502050405020303" pitchFamily="18" charset="0"/>
              </a:rPr>
              <a:t>your project will contribute to what? (e.g. deepest understanding of a specific issue)</a:t>
            </a:r>
          </a:p>
          <a:p>
            <a:pPr marL="457200" marR="0" lvl="0" indent="-330200" algn="l" rtl="0">
              <a:lnSpc>
                <a:spcPct val="100000"/>
              </a:lnSpc>
              <a:spcBef>
                <a:spcPts val="0"/>
              </a:spcBef>
              <a:spcAft>
                <a:spcPts val="0"/>
              </a:spcAft>
              <a:buClr>
                <a:srgbClr val="1C4587"/>
              </a:buClr>
              <a:buSzPts val="1600"/>
              <a:buAutoNum type="arabicPeriod"/>
            </a:pPr>
            <a:r>
              <a:rPr lang="en-US" b="1" dirty="0">
                <a:solidFill>
                  <a:schemeClr val="tx2"/>
                </a:solidFill>
                <a:latin typeface="Georgia" panose="02040502050405020303" pitchFamily="18" charset="0"/>
              </a:rPr>
              <a:t>Specific objective (BENEFIT): </a:t>
            </a:r>
            <a:r>
              <a:rPr lang="en-US" dirty="0">
                <a:solidFill>
                  <a:schemeClr val="tx2"/>
                </a:solidFill>
                <a:latin typeface="Georgia" panose="02040502050405020303" pitchFamily="18" charset="0"/>
              </a:rPr>
              <a:t>what are the direct benefits created by your project? </a:t>
            </a:r>
          </a:p>
          <a:p>
            <a:pPr marL="457200" marR="0" lvl="0" indent="-330200" algn="l" rtl="0">
              <a:lnSpc>
                <a:spcPct val="100000"/>
              </a:lnSpc>
              <a:spcBef>
                <a:spcPts val="0"/>
              </a:spcBef>
              <a:spcAft>
                <a:spcPts val="0"/>
              </a:spcAft>
              <a:buClr>
                <a:srgbClr val="1C4587"/>
              </a:buClr>
              <a:buSzPts val="1600"/>
              <a:buAutoNum type="arabicPeriod"/>
            </a:pPr>
            <a:r>
              <a:rPr lang="en-US" b="1" dirty="0">
                <a:solidFill>
                  <a:schemeClr val="tx2"/>
                </a:solidFill>
                <a:latin typeface="Georgia" panose="02040502050405020303" pitchFamily="18" charset="0"/>
              </a:rPr>
              <a:t>Results (OUTPUT): </a:t>
            </a:r>
            <a:r>
              <a:rPr lang="en-US" dirty="0">
                <a:solidFill>
                  <a:schemeClr val="tx2"/>
                </a:solidFill>
                <a:latin typeface="Georgia" panose="02040502050405020303" pitchFamily="18" charset="0"/>
              </a:rPr>
              <a:t>what are the expected results?</a:t>
            </a:r>
          </a:p>
          <a:p>
            <a:pPr marL="457200" marR="0" lvl="0" indent="-330200" algn="l" rtl="0">
              <a:lnSpc>
                <a:spcPct val="100000"/>
              </a:lnSpc>
              <a:spcBef>
                <a:spcPts val="0"/>
              </a:spcBef>
              <a:spcAft>
                <a:spcPts val="0"/>
              </a:spcAft>
              <a:buClr>
                <a:srgbClr val="1C4587"/>
              </a:buClr>
              <a:buSzPts val="1600"/>
              <a:buAutoNum type="arabicPeriod"/>
            </a:pPr>
            <a:r>
              <a:rPr lang="en-US" b="1" dirty="0">
                <a:solidFill>
                  <a:schemeClr val="tx2"/>
                </a:solidFill>
                <a:latin typeface="Georgia" panose="02040502050405020303" pitchFamily="18" charset="0"/>
              </a:rPr>
              <a:t>Activities (TASKS): </a:t>
            </a:r>
            <a:r>
              <a:rPr lang="en-US" dirty="0">
                <a:solidFill>
                  <a:schemeClr val="tx2"/>
                </a:solidFill>
                <a:latin typeface="Georgia" panose="02040502050405020303" pitchFamily="18" charset="0"/>
              </a:rPr>
              <a:t>once you defined objectives and results, you can then develop the list of activities </a:t>
            </a:r>
          </a:p>
        </p:txBody>
      </p:sp>
      <p:sp>
        <p:nvSpPr>
          <p:cNvPr id="9" name="Arrow: Right 8">
            <a:extLst>
              <a:ext uri="{FF2B5EF4-FFF2-40B4-BE49-F238E27FC236}">
                <a16:creationId xmlns:a16="http://schemas.microsoft.com/office/drawing/2014/main" id="{93A79EE9-7EC0-E122-050B-CB70EBA0E2A7}"/>
              </a:ext>
            </a:extLst>
          </p:cNvPr>
          <p:cNvSpPr/>
          <p:nvPr/>
        </p:nvSpPr>
        <p:spPr>
          <a:xfrm>
            <a:off x="2494722" y="3617844"/>
            <a:ext cx="1729408" cy="944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6555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72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AF323-9C40-4FBA-A4D9-4DC229CB3891}"/>
              </a:ext>
            </a:extLst>
          </p:cNvPr>
          <p:cNvSpPr>
            <a:spLocks noGrp="1"/>
          </p:cNvSpPr>
          <p:nvPr>
            <p:ph type="ctrTitle"/>
          </p:nvPr>
        </p:nvSpPr>
        <p:spPr/>
        <p:txBody>
          <a:bodyPr>
            <a:normAutofit/>
          </a:bodyPr>
          <a:lstStyle/>
          <a:p>
            <a:r>
              <a:rPr lang="en-US" dirty="0"/>
              <a:t>Exploring Funding and Engagement Models</a:t>
            </a:r>
            <a:endParaRPr lang="en-GB" dirty="0"/>
          </a:p>
        </p:txBody>
      </p:sp>
      <p:sp>
        <p:nvSpPr>
          <p:cNvPr id="3" name="Text Placeholder 2">
            <a:extLst>
              <a:ext uri="{FF2B5EF4-FFF2-40B4-BE49-F238E27FC236}">
                <a16:creationId xmlns:a16="http://schemas.microsoft.com/office/drawing/2014/main" id="{289DFB9D-A92B-41BF-8EA5-DC182655CDF3}"/>
              </a:ext>
            </a:extLst>
          </p:cNvPr>
          <p:cNvSpPr>
            <a:spLocks noGrp="1"/>
          </p:cNvSpPr>
          <p:nvPr>
            <p:ph type="body" sz="quarter" idx="11"/>
          </p:nvPr>
        </p:nvSpPr>
        <p:spPr>
          <a:xfrm>
            <a:off x="4514248" y="3790951"/>
            <a:ext cx="7023328" cy="953602"/>
          </a:xfrm>
        </p:spPr>
        <p:txBody>
          <a:bodyPr/>
          <a:lstStyle/>
          <a:p>
            <a:r>
              <a:rPr lang="en-GB" sz="1800" b="1" dirty="0"/>
              <a:t>Scarlett Varga</a:t>
            </a:r>
          </a:p>
          <a:p>
            <a:r>
              <a:rPr lang="en-GB" sz="1800" dirty="0"/>
              <a:t>Head of development, Bruegel &amp; Co-founder, The Brussels Binder</a:t>
            </a:r>
          </a:p>
          <a:p>
            <a:r>
              <a:rPr lang="en-GB" sz="1800" dirty="0"/>
              <a:t>scarlett.varga@bruegel.org</a:t>
            </a:r>
          </a:p>
        </p:txBody>
      </p:sp>
    </p:spTree>
    <p:extLst>
      <p:ext uri="{BB962C8B-B14F-4D97-AF65-F5344CB8AC3E}">
        <p14:creationId xmlns:p14="http://schemas.microsoft.com/office/powerpoint/2010/main" val="55737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nSpc>
                <a:spcPct val="150000"/>
              </a:lnSpc>
            </a:pPr>
            <a:r>
              <a:rPr lang="en-BE" sz="3200" dirty="0"/>
              <a:t>1. Fundraising mentality</a:t>
            </a:r>
            <a:br>
              <a:rPr lang="en-BE" sz="3200" dirty="0"/>
            </a:br>
            <a:r>
              <a:rPr lang="en-BE" sz="3200" dirty="0"/>
              <a:t>2. Funding models/ sources</a:t>
            </a:r>
            <a:br>
              <a:rPr lang="en-BE" sz="3200" dirty="0"/>
            </a:br>
            <a:r>
              <a:rPr lang="en-BE" sz="3200" dirty="0"/>
              <a:t>3. Fundraising cycle</a:t>
            </a:r>
            <a:br>
              <a:rPr lang="en-BE" sz="3200" dirty="0"/>
            </a:br>
            <a:r>
              <a:rPr lang="en-BE" sz="3200" i="1" dirty="0"/>
              <a:t>4. What is a </a:t>
            </a:r>
            <a:r>
              <a:rPr lang="en-BE" sz="3200" i="1" dirty="0" err="1"/>
              <a:t>succ</a:t>
            </a:r>
            <a:r>
              <a:rPr lang="fr-BE" sz="3200" i="1" dirty="0"/>
              <a:t>s</a:t>
            </a:r>
            <a:r>
              <a:rPr lang="en-BE" sz="3200" i="1" dirty="0"/>
              <a:t>e</a:t>
            </a:r>
            <a:r>
              <a:rPr lang="fr-BE" sz="3200" i="1" dirty="0"/>
              <a:t>s</a:t>
            </a:r>
            <a:r>
              <a:rPr lang="en-BE" sz="3200" i="1" dirty="0" err="1"/>
              <a:t>sful</a:t>
            </a:r>
            <a:r>
              <a:rPr lang="en-BE" sz="3200" i="1" dirty="0"/>
              <a:t> proposal? </a:t>
            </a:r>
          </a:p>
        </p:txBody>
      </p:sp>
    </p:spTree>
    <p:extLst>
      <p:ext uri="{BB962C8B-B14F-4D97-AF65-F5344CB8AC3E}">
        <p14:creationId xmlns:p14="http://schemas.microsoft.com/office/powerpoint/2010/main" val="284196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6FF6-31B3-4114-B0BB-E4C127E70FA1}"/>
              </a:ext>
            </a:extLst>
          </p:cNvPr>
          <p:cNvSpPr>
            <a:spLocks noGrp="1"/>
          </p:cNvSpPr>
          <p:nvPr>
            <p:ph type="title"/>
          </p:nvPr>
        </p:nvSpPr>
        <p:spPr>
          <a:xfrm>
            <a:off x="1296669" y="650076"/>
            <a:ext cx="9721849" cy="607026"/>
          </a:xfrm>
        </p:spPr>
        <p:txBody>
          <a:bodyPr/>
          <a:lstStyle/>
          <a:p>
            <a:r>
              <a:rPr lang="en-GB" dirty="0">
                <a:latin typeface="+mj-lt"/>
              </a:rPr>
              <a:t>Fundraising “mentality” for non-profits</a:t>
            </a:r>
          </a:p>
        </p:txBody>
      </p:sp>
      <p:sp>
        <p:nvSpPr>
          <p:cNvPr id="3" name="Text Placeholder 2">
            <a:extLst>
              <a:ext uri="{FF2B5EF4-FFF2-40B4-BE49-F238E27FC236}">
                <a16:creationId xmlns:a16="http://schemas.microsoft.com/office/drawing/2014/main" id="{B9804CCF-53EF-477F-B31D-91B1CD147C79}"/>
              </a:ext>
            </a:extLst>
          </p:cNvPr>
          <p:cNvSpPr>
            <a:spLocks noGrp="1"/>
          </p:cNvSpPr>
          <p:nvPr>
            <p:ph type="body" sz="quarter" idx="10"/>
          </p:nvPr>
        </p:nvSpPr>
        <p:spPr>
          <a:xfrm>
            <a:off x="3178629" y="1501542"/>
            <a:ext cx="8179933" cy="1781590"/>
          </a:xfrm>
        </p:spPr>
        <p:txBody>
          <a:bodyPr>
            <a:normAutofit fontScale="92500" lnSpcReduction="20000"/>
          </a:bodyPr>
          <a:lstStyle/>
          <a:p>
            <a:r>
              <a:rPr lang="en-US" i="1" dirty="0">
                <a:latin typeface="+mn-lt"/>
              </a:rPr>
              <a:t>“ What is your overhead rate? “</a:t>
            </a:r>
          </a:p>
          <a:p>
            <a:r>
              <a:rPr lang="en-US" i="1" dirty="0">
                <a:latin typeface="+mn-lt"/>
              </a:rPr>
              <a:t>“It is too low. We systematically under-invest in human resources, financial management, and program management to keep it that way. By doing so, we have a nice, low overhead number to put on grant applications like this one. Please send money.” (Nonprofit AF- </a:t>
            </a:r>
            <a:r>
              <a:rPr lang="en-US" i="1" dirty="0">
                <a:latin typeface="+mn-lt"/>
                <a:hlinkClick r:id="rId4"/>
              </a:rPr>
              <a:t>full list</a:t>
            </a:r>
            <a:r>
              <a:rPr lang="en-US" i="1" dirty="0">
                <a:latin typeface="+mn-lt"/>
              </a:rPr>
              <a:t>)</a:t>
            </a:r>
            <a:endParaRPr lang="en-GB" i="1" dirty="0">
              <a:latin typeface="+mn-lt"/>
            </a:endParaRPr>
          </a:p>
        </p:txBody>
      </p:sp>
      <p:sp>
        <p:nvSpPr>
          <p:cNvPr id="4" name="Text Placeholder 2">
            <a:extLst>
              <a:ext uri="{FF2B5EF4-FFF2-40B4-BE49-F238E27FC236}">
                <a16:creationId xmlns:a16="http://schemas.microsoft.com/office/drawing/2014/main" id="{711A99F3-4ECD-4391-A822-F2EBD85A6D7E}"/>
              </a:ext>
            </a:extLst>
          </p:cNvPr>
          <p:cNvSpPr txBox="1">
            <a:spLocks/>
          </p:cNvSpPr>
          <p:nvPr/>
        </p:nvSpPr>
        <p:spPr>
          <a:xfrm>
            <a:off x="1296669" y="3617221"/>
            <a:ext cx="9946097" cy="190786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Georgia" panose="020405020504050203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Georgia" panose="020405020504050203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Georgia" panose="020405020504050203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r>
              <a:rPr lang="en-US" sz="1800" dirty="0">
                <a:latin typeface="+mn-lt"/>
              </a:rPr>
              <a:t>the imbalance of power between funders and nonprofits leads to the lack of honest communication and feedback</a:t>
            </a:r>
          </a:p>
          <a:p>
            <a:pPr marL="342900" indent="-342900">
              <a:buFontTx/>
              <a:buChar char="-"/>
            </a:pPr>
            <a:r>
              <a:rPr lang="en-US" sz="1800" dirty="0">
                <a:latin typeface="+mn-lt"/>
              </a:rPr>
              <a:t>if the nonprofit sector is to realize its potential, think tanks need to stop apologizing for the value of the work they are trained to do. Do not overpromise, but avoid under-selling</a:t>
            </a:r>
          </a:p>
          <a:p>
            <a:pPr marL="342900" indent="-342900">
              <a:buFontTx/>
              <a:buChar char="-"/>
            </a:pPr>
            <a:r>
              <a:rPr lang="en-US" sz="1800" dirty="0">
                <a:latin typeface="+mn-lt"/>
              </a:rPr>
              <a:t>think tanks should not be afraid of advertising how and why flexible funding is vital to executing their strategy</a:t>
            </a:r>
          </a:p>
          <a:p>
            <a:pPr marL="342900" indent="-342900">
              <a:buFontTx/>
              <a:buChar char="-"/>
            </a:pPr>
            <a:r>
              <a:rPr lang="en-US" sz="1800" dirty="0">
                <a:latin typeface="+mn-lt"/>
              </a:rPr>
              <a:t>strategy first: strategy is a fundraising necessity, not a luxury (Jeremy </a:t>
            </a:r>
            <a:r>
              <a:rPr lang="en-US" sz="1800" dirty="0" err="1">
                <a:latin typeface="+mn-lt"/>
              </a:rPr>
              <a:t>Avins</a:t>
            </a:r>
            <a:r>
              <a:rPr lang="en-US" sz="1800" dirty="0">
                <a:latin typeface="+mn-lt"/>
              </a:rPr>
              <a:t>)</a:t>
            </a:r>
            <a:endParaRPr lang="en-GB" sz="1800" dirty="0">
              <a:latin typeface="+mn-lt"/>
            </a:endParaRPr>
          </a:p>
        </p:txBody>
      </p:sp>
    </p:spTree>
    <p:extLst>
      <p:ext uri="{BB962C8B-B14F-4D97-AF65-F5344CB8AC3E}">
        <p14:creationId xmlns:p14="http://schemas.microsoft.com/office/powerpoint/2010/main" val="109690192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A519-55D7-47C7-B31E-58CAAB02B4ED}"/>
              </a:ext>
            </a:extLst>
          </p:cNvPr>
          <p:cNvSpPr>
            <a:spLocks noGrp="1"/>
          </p:cNvSpPr>
          <p:nvPr>
            <p:ph type="title"/>
          </p:nvPr>
        </p:nvSpPr>
        <p:spPr/>
        <p:txBody>
          <a:bodyPr/>
          <a:lstStyle/>
          <a:p>
            <a:r>
              <a:rPr lang="en-GB" dirty="0"/>
              <a:t>Funding (1) vs independence</a:t>
            </a:r>
            <a:endParaRPr lang="en-BE" dirty="0"/>
          </a:p>
        </p:txBody>
      </p:sp>
      <p:sp>
        <p:nvSpPr>
          <p:cNvPr id="3" name="Text Placeholder 2">
            <a:extLst>
              <a:ext uri="{FF2B5EF4-FFF2-40B4-BE49-F238E27FC236}">
                <a16:creationId xmlns:a16="http://schemas.microsoft.com/office/drawing/2014/main" id="{8760BD9D-F4DE-4399-8578-F6E5FC7884A9}"/>
              </a:ext>
            </a:extLst>
          </p:cNvPr>
          <p:cNvSpPr>
            <a:spLocks noGrp="1"/>
          </p:cNvSpPr>
          <p:nvPr>
            <p:ph type="body" sz="quarter" idx="10"/>
          </p:nvPr>
        </p:nvSpPr>
        <p:spPr>
          <a:xfrm>
            <a:off x="3387634" y="1299177"/>
            <a:ext cx="7896905" cy="1034034"/>
          </a:xfrm>
        </p:spPr>
        <p:txBody>
          <a:bodyPr>
            <a:normAutofit/>
          </a:bodyPr>
          <a:lstStyle/>
          <a:p>
            <a:r>
              <a:rPr lang="en-US" sz="2000" i="1" dirty="0"/>
              <a:t>“can any think tank still accept funding from any source without immediately coming under suspicion of having been “bought” by some public or private vested interest?” </a:t>
            </a:r>
            <a:r>
              <a:rPr lang="en-US" sz="2000" dirty="0"/>
              <a:t>(</a:t>
            </a:r>
            <a:r>
              <a:rPr lang="en-US" sz="2000" dirty="0" err="1"/>
              <a:t>Transparify</a:t>
            </a:r>
            <a:r>
              <a:rPr lang="en-US" sz="2000" dirty="0"/>
              <a:t>)</a:t>
            </a:r>
            <a:endParaRPr lang="en-BE" sz="2000" dirty="0"/>
          </a:p>
        </p:txBody>
      </p:sp>
      <p:sp>
        <p:nvSpPr>
          <p:cNvPr id="12" name="TextBox 11">
            <a:extLst>
              <a:ext uri="{FF2B5EF4-FFF2-40B4-BE49-F238E27FC236}">
                <a16:creationId xmlns:a16="http://schemas.microsoft.com/office/drawing/2014/main" id="{3101490A-2DFE-4519-A848-BC340C3805FB}"/>
              </a:ext>
            </a:extLst>
          </p:cNvPr>
          <p:cNvSpPr txBox="1"/>
          <p:nvPr/>
        </p:nvSpPr>
        <p:spPr>
          <a:xfrm>
            <a:off x="1636714" y="2401131"/>
            <a:ext cx="4698290" cy="3693319"/>
          </a:xfrm>
          <a:prstGeom prst="rect">
            <a:avLst/>
          </a:prstGeom>
          <a:noFill/>
        </p:spPr>
        <p:txBody>
          <a:bodyPr wrap="square">
            <a:spAutoFit/>
          </a:bodyPr>
          <a:lstStyle/>
          <a:p>
            <a:r>
              <a:rPr lang="en-GB" b="1" dirty="0"/>
              <a:t>Independence</a:t>
            </a:r>
            <a:r>
              <a:rPr lang="en-GB" dirty="0">
                <a:solidFill>
                  <a:schemeClr val="bg1">
                    <a:lumMod val="10000"/>
                  </a:schemeClr>
                </a:solidFill>
              </a:rPr>
              <a:t> and the research agenda</a:t>
            </a:r>
          </a:p>
          <a:p>
            <a:endParaRPr lang="en-GB" dirty="0">
              <a:solidFill>
                <a:schemeClr val="bg1">
                  <a:lumMod val="10000"/>
                </a:schemeClr>
              </a:solidFill>
            </a:endParaRPr>
          </a:p>
          <a:p>
            <a:pPr marL="285750" indent="-285750">
              <a:buFontTx/>
              <a:buChar char="-"/>
            </a:pPr>
            <a:r>
              <a:rPr lang="en-GB" dirty="0">
                <a:solidFill>
                  <a:schemeClr val="bg1">
                    <a:lumMod val="10000"/>
                  </a:schemeClr>
                </a:solidFill>
              </a:rPr>
              <a:t>ex</a:t>
            </a:r>
            <a:r>
              <a:rPr lang="en-US" sz="1800" dirty="0" err="1">
                <a:solidFill>
                  <a:schemeClr val="bg1">
                    <a:lumMod val="10000"/>
                  </a:schemeClr>
                </a:solidFill>
              </a:rPr>
              <a:t>ecution</a:t>
            </a:r>
            <a:r>
              <a:rPr lang="en-US" sz="1800" dirty="0">
                <a:solidFill>
                  <a:schemeClr val="bg1">
                    <a:lumMod val="10000"/>
                  </a:schemeClr>
                </a:solidFill>
              </a:rPr>
              <a:t> of Research </a:t>
            </a:r>
            <a:r>
              <a:rPr lang="en-US" sz="1800" dirty="0" err="1">
                <a:solidFill>
                  <a:schemeClr val="bg1">
                    <a:lumMod val="10000"/>
                  </a:schemeClr>
                </a:solidFill>
              </a:rPr>
              <a:t>Programme</a:t>
            </a:r>
            <a:r>
              <a:rPr lang="en-US" sz="1800" dirty="0">
                <a:solidFill>
                  <a:schemeClr val="bg1">
                    <a:lumMod val="10000"/>
                  </a:schemeClr>
                </a:solidFill>
              </a:rPr>
              <a:t> is independent</a:t>
            </a:r>
          </a:p>
          <a:p>
            <a:pPr marL="285750" indent="-285750">
              <a:buFontTx/>
              <a:buChar char="-"/>
            </a:pPr>
            <a:r>
              <a:rPr lang="en-US" dirty="0">
                <a:solidFill>
                  <a:schemeClr val="bg1">
                    <a:lumMod val="10000"/>
                  </a:schemeClr>
                </a:solidFill>
              </a:rPr>
              <a:t>s</a:t>
            </a:r>
            <a:r>
              <a:rPr lang="en-US" sz="1800" dirty="0">
                <a:solidFill>
                  <a:schemeClr val="bg1">
                    <a:lumMod val="10000"/>
                  </a:schemeClr>
                </a:solidFill>
              </a:rPr>
              <a:t>cholars encouraged to exchange with funders while conducting research but NO consensus sought on research conclusions</a:t>
            </a:r>
          </a:p>
          <a:p>
            <a:pPr marL="285750" indent="-285750">
              <a:buFontTx/>
              <a:buChar char="-"/>
            </a:pPr>
            <a:r>
              <a:rPr lang="en-US" dirty="0">
                <a:solidFill>
                  <a:schemeClr val="bg1">
                    <a:lumMod val="10000"/>
                  </a:schemeClr>
                </a:solidFill>
              </a:rPr>
              <a:t>o</a:t>
            </a:r>
            <a:r>
              <a:rPr lang="en-US" sz="1800" dirty="0">
                <a:solidFill>
                  <a:schemeClr val="bg1">
                    <a:lumMod val="10000"/>
                  </a:schemeClr>
                </a:solidFill>
              </a:rPr>
              <a:t>utputs signed by scholar(s), published under editorial responsibility of the Director- no institutional standpoint</a:t>
            </a:r>
          </a:p>
          <a:p>
            <a:pPr marL="285750" indent="-285750">
              <a:buFontTx/>
              <a:buChar char="-"/>
            </a:pPr>
            <a:endParaRPr lang="en-US" sz="1800" dirty="0">
              <a:solidFill>
                <a:schemeClr val="bg1">
                  <a:lumMod val="10000"/>
                </a:schemeClr>
              </a:solidFill>
            </a:endParaRPr>
          </a:p>
          <a:p>
            <a:endParaRPr lang="en-GB" dirty="0">
              <a:solidFill>
                <a:schemeClr val="bg1">
                  <a:lumMod val="10000"/>
                </a:schemeClr>
              </a:solidFill>
            </a:endParaRPr>
          </a:p>
        </p:txBody>
      </p:sp>
      <p:sp>
        <p:nvSpPr>
          <p:cNvPr id="13" name="TextBox 12">
            <a:extLst>
              <a:ext uri="{FF2B5EF4-FFF2-40B4-BE49-F238E27FC236}">
                <a16:creationId xmlns:a16="http://schemas.microsoft.com/office/drawing/2014/main" id="{15A2A778-C082-48A2-9259-4591D39C520E}"/>
              </a:ext>
            </a:extLst>
          </p:cNvPr>
          <p:cNvSpPr txBox="1"/>
          <p:nvPr/>
        </p:nvSpPr>
        <p:spPr>
          <a:xfrm>
            <a:off x="6339840" y="2422896"/>
            <a:ext cx="4933422" cy="3970318"/>
          </a:xfrm>
          <a:prstGeom prst="rect">
            <a:avLst/>
          </a:prstGeom>
          <a:noFill/>
        </p:spPr>
        <p:txBody>
          <a:bodyPr wrap="square">
            <a:spAutoFit/>
          </a:bodyPr>
          <a:lstStyle/>
          <a:p>
            <a:r>
              <a:rPr lang="en-GB" b="1" dirty="0"/>
              <a:t>Independence</a:t>
            </a:r>
            <a:r>
              <a:rPr lang="en-GB" dirty="0">
                <a:solidFill>
                  <a:schemeClr val="bg1">
                    <a:lumMod val="10000"/>
                  </a:schemeClr>
                </a:solidFill>
              </a:rPr>
              <a:t> and transparency</a:t>
            </a:r>
          </a:p>
          <a:p>
            <a:endParaRPr lang="en-GB" dirty="0">
              <a:solidFill>
                <a:schemeClr val="bg1">
                  <a:lumMod val="10000"/>
                </a:schemeClr>
              </a:solidFill>
            </a:endParaRPr>
          </a:p>
          <a:p>
            <a:pPr marL="285750" indent="-285750">
              <a:buFontTx/>
              <a:buChar char="-"/>
            </a:pPr>
            <a:r>
              <a:rPr lang="en-US" b="1" dirty="0">
                <a:solidFill>
                  <a:schemeClr val="bg1">
                    <a:lumMod val="10000"/>
                  </a:schemeClr>
                </a:solidFill>
              </a:rPr>
              <a:t>Finances</a:t>
            </a:r>
            <a:r>
              <a:rPr lang="en-US" dirty="0">
                <a:solidFill>
                  <a:schemeClr val="bg1">
                    <a:lumMod val="10000"/>
                  </a:schemeClr>
                </a:solidFill>
              </a:rPr>
              <a:t>: </a:t>
            </a:r>
            <a:r>
              <a:rPr lang="fr-BE" dirty="0" err="1">
                <a:solidFill>
                  <a:schemeClr val="bg1">
                    <a:lumMod val="10000"/>
                  </a:schemeClr>
                </a:solidFill>
              </a:rPr>
              <a:t>e</a:t>
            </a:r>
            <a:r>
              <a:rPr lang="fr-BE" sz="1800" dirty="0" err="1">
                <a:solidFill>
                  <a:schemeClr val="bg1">
                    <a:lumMod val="10000"/>
                  </a:schemeClr>
                </a:solidFill>
              </a:rPr>
              <a:t>very</a:t>
            </a:r>
            <a:r>
              <a:rPr lang="fr-BE" sz="1800" dirty="0">
                <a:solidFill>
                  <a:schemeClr val="bg1">
                    <a:lumMod val="10000"/>
                  </a:schemeClr>
                </a:solidFill>
              </a:rPr>
              <a:t> euro cent of </a:t>
            </a:r>
            <a:r>
              <a:rPr lang="fr-BE" sz="1800" dirty="0" err="1">
                <a:solidFill>
                  <a:schemeClr val="bg1">
                    <a:lumMod val="10000"/>
                  </a:schemeClr>
                </a:solidFill>
              </a:rPr>
              <a:t>income</a:t>
            </a:r>
            <a:r>
              <a:rPr lang="fr-BE" sz="1800" dirty="0">
                <a:solidFill>
                  <a:schemeClr val="bg1">
                    <a:lumMod val="10000"/>
                  </a:schemeClr>
                </a:solidFill>
              </a:rPr>
              <a:t> </a:t>
            </a:r>
            <a:r>
              <a:rPr lang="fr-BE" sz="1800" dirty="0" err="1">
                <a:solidFill>
                  <a:schemeClr val="bg1">
                    <a:lumMod val="10000"/>
                  </a:schemeClr>
                </a:solidFill>
              </a:rPr>
              <a:t>is</a:t>
            </a:r>
            <a:r>
              <a:rPr lang="fr-BE" sz="1800" dirty="0">
                <a:solidFill>
                  <a:schemeClr val="bg1">
                    <a:lumMod val="10000"/>
                  </a:schemeClr>
                </a:solidFill>
              </a:rPr>
              <a:t> </a:t>
            </a:r>
            <a:r>
              <a:rPr lang="fr-BE" sz="1800" dirty="0" err="1">
                <a:solidFill>
                  <a:schemeClr val="bg1">
                    <a:lumMod val="10000"/>
                  </a:schemeClr>
                </a:solidFill>
              </a:rPr>
              <a:t>shown</a:t>
            </a:r>
            <a:r>
              <a:rPr lang="fr-BE" sz="1800" dirty="0">
                <a:solidFill>
                  <a:schemeClr val="bg1">
                    <a:lumMod val="10000"/>
                  </a:schemeClr>
                </a:solidFill>
              </a:rPr>
              <a:t> in the </a:t>
            </a:r>
            <a:r>
              <a:rPr lang="fr-BE" sz="1800" dirty="0" err="1">
                <a:solidFill>
                  <a:schemeClr val="bg1">
                    <a:lumMod val="10000"/>
                  </a:schemeClr>
                </a:solidFill>
              </a:rPr>
              <a:t>annual</a:t>
            </a:r>
            <a:r>
              <a:rPr lang="fr-BE" sz="1800" dirty="0">
                <a:solidFill>
                  <a:schemeClr val="bg1">
                    <a:lumMod val="10000"/>
                  </a:schemeClr>
                </a:solidFill>
              </a:rPr>
              <a:t> report (+ </a:t>
            </a:r>
            <a:r>
              <a:rPr lang="fr-BE" sz="1800" dirty="0" err="1">
                <a:solidFill>
                  <a:schemeClr val="bg1">
                    <a:lumMod val="10000"/>
                  </a:schemeClr>
                </a:solidFill>
              </a:rPr>
              <a:t>levels</a:t>
            </a:r>
            <a:r>
              <a:rPr lang="fr-BE" dirty="0">
                <a:solidFill>
                  <a:schemeClr val="bg1">
                    <a:lumMod val="10000"/>
                  </a:schemeClr>
                </a:solidFill>
              </a:rPr>
              <a:t>?)</a:t>
            </a:r>
            <a:endParaRPr lang="en-BE" dirty="0">
              <a:solidFill>
                <a:schemeClr val="bg1">
                  <a:lumMod val="10000"/>
                </a:schemeClr>
              </a:solidFill>
            </a:endParaRPr>
          </a:p>
          <a:p>
            <a:pPr marL="285750" indent="-285750">
              <a:buFontTx/>
              <a:buChar char="-"/>
            </a:pPr>
            <a:r>
              <a:rPr lang="en-US" b="1" dirty="0">
                <a:solidFill>
                  <a:schemeClr val="bg1">
                    <a:lumMod val="10000"/>
                  </a:schemeClr>
                </a:solidFill>
              </a:rPr>
              <a:t>Staff: </a:t>
            </a:r>
            <a:r>
              <a:rPr lang="en-US" dirty="0">
                <a:solidFill>
                  <a:schemeClr val="bg1">
                    <a:lumMod val="10000"/>
                  </a:schemeClr>
                </a:solidFill>
              </a:rPr>
              <a:t>Fellows required to adhere to a Statement of Research Integrity</a:t>
            </a:r>
          </a:p>
          <a:p>
            <a:pPr marL="285750" indent="-285750">
              <a:buFontTx/>
              <a:buChar char="-"/>
            </a:pPr>
            <a:r>
              <a:rPr lang="en-US" dirty="0">
                <a:solidFill>
                  <a:schemeClr val="bg1">
                    <a:lumMod val="10000"/>
                  </a:schemeClr>
                </a:solidFill>
              </a:rPr>
              <a:t>Scholars declare outside interests annually (academic, media, political, national, </a:t>
            </a:r>
            <a:r>
              <a:rPr lang="en-US" dirty="0" err="1">
                <a:solidFill>
                  <a:schemeClr val="bg1">
                    <a:lumMod val="10000"/>
                  </a:schemeClr>
                </a:solidFill>
              </a:rPr>
              <a:t>commerical</a:t>
            </a:r>
            <a:r>
              <a:rPr lang="en-US" dirty="0">
                <a:solidFill>
                  <a:schemeClr val="bg1">
                    <a:lumMod val="10000"/>
                  </a:schemeClr>
                </a:solidFill>
              </a:rPr>
              <a:t>, financial etc.) and publicly </a:t>
            </a:r>
          </a:p>
          <a:p>
            <a:pPr marL="285750" indent="-285750">
              <a:buFontTx/>
              <a:buChar char="-"/>
            </a:pPr>
            <a:r>
              <a:rPr lang="en-US" sz="1800" b="1" dirty="0">
                <a:solidFill>
                  <a:schemeClr val="bg1">
                    <a:lumMod val="10000"/>
                  </a:schemeClr>
                </a:solidFill>
              </a:rPr>
              <a:t>Research</a:t>
            </a:r>
            <a:r>
              <a:rPr lang="en-US" sz="1800" dirty="0">
                <a:solidFill>
                  <a:schemeClr val="bg1">
                    <a:lumMod val="10000"/>
                  </a:schemeClr>
                </a:solidFill>
              </a:rPr>
              <a:t>: Review Task Force, Scientific Council assessing quality of research output</a:t>
            </a:r>
          </a:p>
          <a:p>
            <a:pPr marL="285750" indent="-285750">
              <a:buFontTx/>
              <a:buChar char="-"/>
            </a:pPr>
            <a:r>
              <a:rPr lang="en-US" dirty="0">
                <a:solidFill>
                  <a:schemeClr val="bg1">
                    <a:lumMod val="10000"/>
                  </a:schemeClr>
                </a:solidFill>
              </a:rPr>
              <a:t>No consultancy or lobbying activities undertaken</a:t>
            </a:r>
            <a:endParaRPr lang="en-US" sz="1800" dirty="0">
              <a:solidFill>
                <a:schemeClr val="bg1">
                  <a:lumMod val="10000"/>
                </a:schemeClr>
              </a:solidFill>
            </a:endParaRPr>
          </a:p>
          <a:p>
            <a:endParaRPr lang="en-GB" dirty="0">
              <a:solidFill>
                <a:schemeClr val="bg1">
                  <a:lumMod val="10000"/>
                </a:schemeClr>
              </a:solidFill>
            </a:endParaRPr>
          </a:p>
        </p:txBody>
      </p:sp>
    </p:spTree>
    <p:extLst>
      <p:ext uri="{BB962C8B-B14F-4D97-AF65-F5344CB8AC3E}">
        <p14:creationId xmlns:p14="http://schemas.microsoft.com/office/powerpoint/2010/main" val="344939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BCAA-781A-477D-87E9-C0C574024216}"/>
              </a:ext>
            </a:extLst>
          </p:cNvPr>
          <p:cNvSpPr>
            <a:spLocks noGrp="1"/>
          </p:cNvSpPr>
          <p:nvPr>
            <p:ph type="title"/>
          </p:nvPr>
        </p:nvSpPr>
        <p:spPr/>
        <p:txBody>
          <a:bodyPr/>
          <a:lstStyle/>
          <a:p>
            <a:r>
              <a:rPr lang="en-GB" dirty="0"/>
              <a:t>Funding models/ sources (2)</a:t>
            </a:r>
            <a:endParaRPr lang="en-BE" dirty="0"/>
          </a:p>
        </p:txBody>
      </p:sp>
      <p:sp>
        <p:nvSpPr>
          <p:cNvPr id="5" name="Text Placeholder 2">
            <a:extLst>
              <a:ext uri="{FF2B5EF4-FFF2-40B4-BE49-F238E27FC236}">
                <a16:creationId xmlns:a16="http://schemas.microsoft.com/office/drawing/2014/main" id="{C0343405-946E-4DA7-B1BC-CE97CCF74B61}"/>
              </a:ext>
            </a:extLst>
          </p:cNvPr>
          <p:cNvSpPr txBox="1">
            <a:spLocks/>
          </p:cNvSpPr>
          <p:nvPr/>
        </p:nvSpPr>
        <p:spPr>
          <a:xfrm>
            <a:off x="6179336" y="2164069"/>
            <a:ext cx="5210305" cy="205730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Georgia" panose="020405020504050203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Georgia" panose="020405020504050203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Georgia" panose="020405020504050203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2000" b="1" dirty="0" err="1"/>
              <a:t>Funding</a:t>
            </a:r>
            <a:r>
              <a:rPr lang="fr-BE" sz="2000" b="1" dirty="0"/>
              <a:t> Model</a:t>
            </a:r>
          </a:p>
          <a:p>
            <a:r>
              <a:rPr lang="en-US" sz="2000" i="1" dirty="0"/>
              <a:t>“methodical and institutionalized approach to building a reliable revenue base to support an organization’s core programs and services” (Stanford Social Innovation Review)</a:t>
            </a:r>
          </a:p>
          <a:p>
            <a:endParaRPr lang="en-US" sz="2000" i="1" dirty="0"/>
          </a:p>
          <a:p>
            <a:r>
              <a:rPr lang="en-US" sz="2000" dirty="0"/>
              <a:t>+ Sustainable ?</a:t>
            </a:r>
          </a:p>
          <a:p>
            <a:endParaRPr lang="en-BE" dirty="0"/>
          </a:p>
          <a:p>
            <a:endParaRPr lang="fr-BE" dirty="0"/>
          </a:p>
        </p:txBody>
      </p:sp>
      <p:graphicFrame>
        <p:nvGraphicFramePr>
          <p:cNvPr id="6" name="Diagram 5">
            <a:extLst>
              <a:ext uri="{FF2B5EF4-FFF2-40B4-BE49-F238E27FC236}">
                <a16:creationId xmlns:a16="http://schemas.microsoft.com/office/drawing/2014/main" id="{78A7D6C2-28C8-41C0-8A5F-882E74A4AC54}"/>
              </a:ext>
            </a:extLst>
          </p:cNvPr>
          <p:cNvGraphicFramePr/>
          <p:nvPr>
            <p:extLst>
              <p:ext uri="{D42A27DB-BD31-4B8C-83A1-F6EECF244321}">
                <p14:modId xmlns:p14="http://schemas.microsoft.com/office/powerpoint/2010/main" val="1912736162"/>
              </p:ext>
            </p:extLst>
          </p:nvPr>
        </p:nvGraphicFramePr>
        <p:xfrm>
          <a:off x="708145" y="1226594"/>
          <a:ext cx="5570943" cy="5049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Down 6">
            <a:extLst>
              <a:ext uri="{FF2B5EF4-FFF2-40B4-BE49-F238E27FC236}">
                <a16:creationId xmlns:a16="http://schemas.microsoft.com/office/drawing/2014/main" id="{FFAD63F1-EC97-4DA0-AF72-BB2A17544BF9}"/>
              </a:ext>
            </a:extLst>
          </p:cNvPr>
          <p:cNvSpPr/>
          <p:nvPr/>
        </p:nvSpPr>
        <p:spPr>
          <a:xfrm>
            <a:off x="2447099" y="3790300"/>
            <a:ext cx="226423" cy="3396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026" name="Picture 2" descr="Black And White Puzzle Clipart - Clipart Suggest">
            <a:extLst>
              <a:ext uri="{FF2B5EF4-FFF2-40B4-BE49-F238E27FC236}">
                <a16:creationId xmlns:a16="http://schemas.microsoft.com/office/drawing/2014/main" id="{B08266F7-8EE4-4A60-B5A8-64E0596772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75077" y="3735617"/>
            <a:ext cx="2124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4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81D9-01B5-4202-AF79-1BD5CF8E7601}"/>
              </a:ext>
            </a:extLst>
          </p:cNvPr>
          <p:cNvSpPr>
            <a:spLocks noGrp="1"/>
          </p:cNvSpPr>
          <p:nvPr>
            <p:ph type="title"/>
          </p:nvPr>
        </p:nvSpPr>
        <p:spPr/>
        <p:txBody>
          <a:bodyPr/>
          <a:lstStyle/>
          <a:p>
            <a:r>
              <a:rPr lang="en-GB" dirty="0"/>
              <a:t>Funding models/ sources (3)</a:t>
            </a:r>
            <a:endParaRPr lang="en-BE" dirty="0"/>
          </a:p>
        </p:txBody>
      </p:sp>
      <p:sp>
        <p:nvSpPr>
          <p:cNvPr id="3" name="Text Placeholder 2">
            <a:extLst>
              <a:ext uri="{FF2B5EF4-FFF2-40B4-BE49-F238E27FC236}">
                <a16:creationId xmlns:a16="http://schemas.microsoft.com/office/drawing/2014/main" id="{4C7AA5E4-CBC4-4F23-B2C7-C114403E2C31}"/>
              </a:ext>
            </a:extLst>
          </p:cNvPr>
          <p:cNvSpPr>
            <a:spLocks noGrp="1"/>
          </p:cNvSpPr>
          <p:nvPr>
            <p:ph type="body" sz="quarter" idx="10"/>
          </p:nvPr>
        </p:nvSpPr>
        <p:spPr>
          <a:xfrm>
            <a:off x="1631949" y="1501542"/>
            <a:ext cx="10324920" cy="2844036"/>
          </a:xfrm>
        </p:spPr>
        <p:txBody>
          <a:bodyPr>
            <a:normAutofit/>
          </a:bodyPr>
          <a:lstStyle/>
          <a:p>
            <a:r>
              <a:rPr lang="fr-BE" sz="2000" b="1" dirty="0"/>
              <a:t>Case </a:t>
            </a:r>
            <a:r>
              <a:rPr lang="fr-BE" sz="2000" b="1" dirty="0" err="1"/>
              <a:t>study</a:t>
            </a:r>
            <a:r>
              <a:rPr lang="fr-BE" sz="2000" b="1" dirty="0"/>
              <a:t> of Bruegel</a:t>
            </a:r>
          </a:p>
          <a:p>
            <a:pPr marL="533400" lvl="1" indent="-342900">
              <a:spcBef>
                <a:spcPts val="600"/>
              </a:spcBef>
              <a:buFont typeface="Arial" panose="020B0604020202020204" pitchFamily="34" charset="0"/>
              <a:buChar char="•"/>
            </a:pPr>
            <a:r>
              <a:rPr lang="fr-BE" sz="1800" dirty="0"/>
              <a:t>Goal of </a:t>
            </a:r>
            <a:r>
              <a:rPr lang="fr-BE" sz="1800" dirty="0" err="1"/>
              <a:t>broad</a:t>
            </a:r>
            <a:r>
              <a:rPr lang="fr-BE" sz="1800" dirty="0"/>
              <a:t> public/</a:t>
            </a:r>
            <a:r>
              <a:rPr lang="fr-BE" sz="1800" dirty="0" err="1"/>
              <a:t>private</a:t>
            </a:r>
            <a:r>
              <a:rPr lang="fr-BE" sz="1800" dirty="0"/>
              <a:t> balance (Minimum 33% </a:t>
            </a:r>
            <a:r>
              <a:rPr lang="fr-BE" sz="1800" dirty="0" err="1"/>
              <a:t>private</a:t>
            </a:r>
            <a:r>
              <a:rPr lang="fr-BE" sz="1800" dirty="0"/>
              <a:t> finance)</a:t>
            </a:r>
          </a:p>
          <a:p>
            <a:pPr marL="533400" lvl="1" indent="-342900">
              <a:spcBef>
                <a:spcPts val="600"/>
              </a:spcBef>
              <a:buFont typeface="Arial" panose="020B0604020202020204" pitchFamily="34" charset="0"/>
              <a:buChar char="•"/>
            </a:pPr>
            <a:r>
              <a:rPr lang="fr-BE" sz="1800" dirty="0"/>
              <a:t>State </a:t>
            </a:r>
            <a:r>
              <a:rPr lang="fr-BE" sz="1800" dirty="0" err="1"/>
              <a:t>members</a:t>
            </a:r>
            <a:r>
              <a:rPr lang="fr-BE" sz="1800" dirty="0"/>
              <a:t>: 5 </a:t>
            </a:r>
            <a:r>
              <a:rPr lang="fr-BE" sz="1800" dirty="0" err="1"/>
              <a:t>categories</a:t>
            </a:r>
            <a:r>
              <a:rPr lang="fr-BE" sz="1800" dirty="0"/>
              <a:t>, </a:t>
            </a:r>
            <a:r>
              <a:rPr lang="fr-BE" sz="1800" dirty="0" err="1"/>
              <a:t>from</a:t>
            </a:r>
            <a:r>
              <a:rPr lang="fr-BE" sz="1800" dirty="0"/>
              <a:t> ca. €33,203 to €199,203</a:t>
            </a:r>
          </a:p>
          <a:p>
            <a:pPr marL="533400" lvl="1" indent="-342900">
              <a:spcBef>
                <a:spcPts val="600"/>
              </a:spcBef>
              <a:buFont typeface="Arial" panose="020B0604020202020204" pitchFamily="34" charset="0"/>
              <a:buChar char="•"/>
            </a:pPr>
            <a:r>
              <a:rPr lang="fr-BE" sz="1800" dirty="0" err="1"/>
              <a:t>Corporate</a:t>
            </a:r>
            <a:r>
              <a:rPr lang="fr-BE" sz="1800" dirty="0"/>
              <a:t> </a:t>
            </a:r>
            <a:r>
              <a:rPr lang="fr-BE" sz="1800" dirty="0" err="1"/>
              <a:t>members</a:t>
            </a:r>
            <a:r>
              <a:rPr lang="fr-BE" sz="1800" dirty="0"/>
              <a:t>: €50,000 per </a:t>
            </a:r>
            <a:r>
              <a:rPr lang="fr-BE" sz="1800" dirty="0" err="1"/>
              <a:t>year</a:t>
            </a:r>
            <a:r>
              <a:rPr lang="fr-BE" sz="1800" dirty="0"/>
              <a:t>, </a:t>
            </a:r>
            <a:r>
              <a:rPr lang="fr-BE" sz="1800" dirty="0" err="1"/>
              <a:t>regardless</a:t>
            </a:r>
            <a:r>
              <a:rPr lang="fr-BE" sz="1800" dirty="0"/>
              <a:t> of size</a:t>
            </a:r>
          </a:p>
          <a:p>
            <a:pPr marL="533400" lvl="1" indent="-342900">
              <a:spcBef>
                <a:spcPts val="600"/>
              </a:spcBef>
              <a:buFont typeface="Arial" panose="020B0604020202020204" pitchFamily="34" charset="0"/>
              <a:buChar char="•"/>
            </a:pPr>
            <a:r>
              <a:rPr lang="fr-BE" sz="1800" dirty="0" err="1"/>
              <a:t>Institutional</a:t>
            </a:r>
            <a:r>
              <a:rPr lang="fr-BE" sz="1800" dirty="0"/>
              <a:t> </a:t>
            </a:r>
            <a:r>
              <a:rPr lang="fr-BE" sz="1800" dirty="0" err="1"/>
              <a:t>members</a:t>
            </a:r>
            <a:r>
              <a:rPr lang="fr-BE" sz="1800" dirty="0"/>
              <a:t>: €50,000 per </a:t>
            </a:r>
            <a:r>
              <a:rPr lang="fr-BE" sz="1800" dirty="0" err="1"/>
              <a:t>year</a:t>
            </a:r>
            <a:r>
              <a:rPr lang="fr-BE" sz="1800" dirty="0"/>
              <a:t> (€25,000 for Central Banks of </a:t>
            </a:r>
            <a:r>
              <a:rPr lang="fr-BE" sz="1800" dirty="0" err="1"/>
              <a:t>Members</a:t>
            </a:r>
            <a:r>
              <a:rPr lang="fr-BE" sz="1800" dirty="0"/>
              <a:t>)</a:t>
            </a:r>
          </a:p>
          <a:p>
            <a:pPr marL="533400" lvl="1" indent="-342900">
              <a:spcBef>
                <a:spcPts val="600"/>
              </a:spcBef>
              <a:buFont typeface="Arial" panose="020B0604020202020204" pitchFamily="34" charset="0"/>
              <a:buChar char="•"/>
            </a:pPr>
            <a:r>
              <a:rPr lang="fr-BE" sz="1800" dirty="0" err="1"/>
              <a:t>Additional</a:t>
            </a:r>
            <a:r>
              <a:rPr lang="fr-BE" sz="1800" dirty="0"/>
              <a:t> </a:t>
            </a:r>
            <a:r>
              <a:rPr lang="fr-BE" sz="1800" dirty="0" err="1"/>
              <a:t>resources</a:t>
            </a:r>
            <a:r>
              <a:rPr lang="fr-BE" sz="1800" dirty="0"/>
              <a:t> </a:t>
            </a:r>
            <a:r>
              <a:rPr lang="fr-BE" sz="1800" dirty="0" err="1"/>
              <a:t>from</a:t>
            </a:r>
            <a:r>
              <a:rPr lang="fr-BE" sz="1800" dirty="0"/>
              <a:t> participation in multi-</a:t>
            </a:r>
            <a:r>
              <a:rPr lang="fr-BE" sz="1800" dirty="0" err="1"/>
              <a:t>partner</a:t>
            </a:r>
            <a:r>
              <a:rPr lang="fr-BE" sz="1800" dirty="0"/>
              <a:t> </a:t>
            </a:r>
            <a:r>
              <a:rPr lang="fr-BE" sz="1800" dirty="0" err="1"/>
              <a:t>research</a:t>
            </a:r>
            <a:r>
              <a:rPr lang="fr-BE" sz="1800" dirty="0"/>
              <a:t> </a:t>
            </a:r>
            <a:r>
              <a:rPr lang="fr-BE" sz="1800" dirty="0" err="1"/>
              <a:t>projects</a:t>
            </a:r>
            <a:r>
              <a:rPr lang="fr-BE" sz="1800" dirty="0"/>
              <a:t>,  </a:t>
            </a:r>
            <a:r>
              <a:rPr lang="fr-BE" sz="1800" dirty="0" err="1"/>
              <a:t>research</a:t>
            </a:r>
            <a:r>
              <a:rPr lang="fr-BE" sz="1800" dirty="0"/>
              <a:t> </a:t>
            </a:r>
            <a:r>
              <a:rPr lang="fr-BE" sz="1800" dirty="0" err="1"/>
              <a:t>grants</a:t>
            </a:r>
            <a:r>
              <a:rPr lang="fr-BE" sz="1800" dirty="0"/>
              <a:t>, etc.</a:t>
            </a:r>
          </a:p>
          <a:p>
            <a:pPr marL="342900" indent="-342900">
              <a:buFont typeface="Arial" panose="020B0604020202020204" pitchFamily="34" charset="0"/>
              <a:buChar char="•"/>
            </a:pPr>
            <a:endParaRPr lang="fr-BE" sz="2000" dirty="0"/>
          </a:p>
          <a:p>
            <a:pPr marL="342900" indent="-342900">
              <a:buFont typeface="Arial" panose="020B0604020202020204" pitchFamily="34" charset="0"/>
              <a:buChar char="•"/>
            </a:pPr>
            <a:endParaRPr lang="fr-BE" sz="2000" dirty="0"/>
          </a:p>
        </p:txBody>
      </p:sp>
      <p:pic>
        <p:nvPicPr>
          <p:cNvPr id="4" name="Picture 3">
            <a:extLst>
              <a:ext uri="{FF2B5EF4-FFF2-40B4-BE49-F238E27FC236}">
                <a16:creationId xmlns:a16="http://schemas.microsoft.com/office/drawing/2014/main" id="{2881E006-2B2C-4577-A3BD-FDB4FFF07F9F}"/>
              </a:ext>
            </a:extLst>
          </p:cNvPr>
          <p:cNvPicPr>
            <a:picLocks noChangeAspect="1"/>
          </p:cNvPicPr>
          <p:nvPr/>
        </p:nvPicPr>
        <p:blipFill>
          <a:blip r:embed="rId3"/>
          <a:stretch>
            <a:fillRect/>
          </a:stretch>
        </p:blipFill>
        <p:spPr>
          <a:xfrm>
            <a:off x="4554582" y="3648896"/>
            <a:ext cx="7201318" cy="2779840"/>
          </a:xfrm>
          <a:prstGeom prst="rect">
            <a:avLst/>
          </a:prstGeom>
          <a:ln>
            <a:solidFill>
              <a:schemeClr val="tx2"/>
            </a:solidFill>
          </a:ln>
        </p:spPr>
      </p:pic>
      <p:sp>
        <p:nvSpPr>
          <p:cNvPr id="6" name="TextBox 5">
            <a:extLst>
              <a:ext uri="{FF2B5EF4-FFF2-40B4-BE49-F238E27FC236}">
                <a16:creationId xmlns:a16="http://schemas.microsoft.com/office/drawing/2014/main" id="{F8C7631A-B461-44A4-977C-C8C0A8118EB3}"/>
              </a:ext>
            </a:extLst>
          </p:cNvPr>
          <p:cNvSpPr txBox="1"/>
          <p:nvPr/>
        </p:nvSpPr>
        <p:spPr>
          <a:xfrm>
            <a:off x="2459263" y="4659542"/>
            <a:ext cx="1811384" cy="1754326"/>
          </a:xfrm>
          <a:prstGeom prst="rect">
            <a:avLst/>
          </a:prstGeom>
          <a:noFill/>
          <a:ln>
            <a:solidFill>
              <a:schemeClr val="tx2"/>
            </a:solidFill>
          </a:ln>
        </p:spPr>
        <p:txBody>
          <a:bodyPr wrap="square">
            <a:spAutoFit/>
          </a:bodyPr>
          <a:lstStyle/>
          <a:p>
            <a:r>
              <a:rPr lang="en-US" sz="1800" dirty="0">
                <a:solidFill>
                  <a:schemeClr val="bg1">
                    <a:lumMod val="10000"/>
                  </a:schemeClr>
                </a:solidFill>
              </a:rPr>
              <a:t>no party currently contributes more than 3-5% of the total budget </a:t>
            </a:r>
          </a:p>
        </p:txBody>
      </p:sp>
    </p:spTree>
    <p:extLst>
      <p:ext uri="{BB962C8B-B14F-4D97-AF65-F5344CB8AC3E}">
        <p14:creationId xmlns:p14="http://schemas.microsoft.com/office/powerpoint/2010/main" val="48009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FDA44-E79D-49C6-B9E1-FBD3051C2277}"/>
              </a:ext>
            </a:extLst>
          </p:cNvPr>
          <p:cNvSpPr>
            <a:spLocks noGrp="1"/>
          </p:cNvSpPr>
          <p:nvPr>
            <p:ph type="title"/>
          </p:nvPr>
        </p:nvSpPr>
        <p:spPr>
          <a:xfrm>
            <a:off x="556532" y="643467"/>
            <a:ext cx="11210925" cy="744836"/>
          </a:xfrm>
        </p:spPr>
        <p:txBody>
          <a:bodyPr vert="horz" lIns="91440" tIns="45720" rIns="91440" bIns="45720" rtlCol="0" anchor="ctr">
            <a:normAutofit fontScale="90000"/>
          </a:bodyPr>
          <a:lstStyle/>
          <a:p>
            <a:pPr algn="ctr"/>
            <a:br>
              <a:rPr lang="en-US" sz="2800" kern="1200" dirty="0">
                <a:solidFill>
                  <a:schemeClr val="bg1"/>
                </a:solidFill>
                <a:latin typeface="+mj-lt"/>
                <a:ea typeface="+mj-ea"/>
                <a:cs typeface="+mj-cs"/>
              </a:rPr>
            </a:br>
            <a:r>
              <a:rPr lang="en-US" sz="3600" kern="1200" dirty="0">
                <a:solidFill>
                  <a:schemeClr val="bg1"/>
                </a:solidFill>
                <a:latin typeface="+mj-lt"/>
                <a:ea typeface="+mj-ea"/>
                <a:cs typeface="+mj-cs"/>
              </a:rPr>
              <a:t>Other models: quick look</a:t>
            </a:r>
            <a:br>
              <a:rPr lang="en-US" sz="2200" kern="1200" dirty="0">
                <a:solidFill>
                  <a:schemeClr val="bg1"/>
                </a:solidFill>
                <a:latin typeface="+mj-lt"/>
                <a:ea typeface="+mj-ea"/>
                <a:cs typeface="+mj-cs"/>
              </a:rPr>
            </a:br>
            <a:endParaRPr lang="en-US" sz="2200" kern="1200" dirty="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4A15FE4D-7ADA-D9A1-3FB6-5B0785A48F50}"/>
              </a:ext>
            </a:extLst>
          </p:cNvPr>
          <p:cNvPicPr>
            <a:picLocks noChangeAspect="1"/>
          </p:cNvPicPr>
          <p:nvPr/>
        </p:nvPicPr>
        <p:blipFill>
          <a:blip r:embed="rId3"/>
          <a:stretch>
            <a:fillRect/>
          </a:stretch>
        </p:blipFill>
        <p:spPr>
          <a:xfrm>
            <a:off x="1714120" y="1396588"/>
            <a:ext cx="8957679" cy="5024090"/>
          </a:xfrm>
          <a:prstGeom prst="rect">
            <a:avLst/>
          </a:prstGeom>
        </p:spPr>
      </p:pic>
    </p:spTree>
    <p:extLst>
      <p:ext uri="{BB962C8B-B14F-4D97-AF65-F5344CB8AC3E}">
        <p14:creationId xmlns:p14="http://schemas.microsoft.com/office/powerpoint/2010/main" val="123870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057E12-F76E-4DB2-8A96-F68B240F9CC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kern="1200" dirty="0">
                <a:solidFill>
                  <a:schemeClr val="bg1"/>
                </a:solidFill>
                <a:latin typeface="+mj-lt"/>
                <a:ea typeface="+mj-ea"/>
                <a:cs typeface="+mj-cs"/>
              </a:rPr>
              <a:t>Other models: quick look</a:t>
            </a:r>
          </a:p>
        </p:txBody>
      </p:sp>
      <p:pic>
        <p:nvPicPr>
          <p:cNvPr id="4" name="Picture 3">
            <a:extLst>
              <a:ext uri="{FF2B5EF4-FFF2-40B4-BE49-F238E27FC236}">
                <a16:creationId xmlns:a16="http://schemas.microsoft.com/office/drawing/2014/main" id="{C8EC662D-5434-A39E-5259-3EABDCB13485}"/>
              </a:ext>
            </a:extLst>
          </p:cNvPr>
          <p:cNvPicPr>
            <a:picLocks noChangeAspect="1"/>
          </p:cNvPicPr>
          <p:nvPr/>
        </p:nvPicPr>
        <p:blipFill>
          <a:blip r:embed="rId3"/>
          <a:stretch>
            <a:fillRect/>
          </a:stretch>
        </p:blipFill>
        <p:spPr>
          <a:xfrm>
            <a:off x="1776303" y="1388303"/>
            <a:ext cx="8997713" cy="5120332"/>
          </a:xfrm>
          <a:prstGeom prst="rect">
            <a:avLst/>
          </a:prstGeom>
        </p:spPr>
      </p:pic>
    </p:spTree>
    <p:extLst>
      <p:ext uri="{BB962C8B-B14F-4D97-AF65-F5344CB8AC3E}">
        <p14:creationId xmlns:p14="http://schemas.microsoft.com/office/powerpoint/2010/main" val="1499315958"/>
      </p:ext>
    </p:extLst>
  </p:cSld>
  <p:clrMapOvr>
    <a:masterClrMapping/>
  </p:clrMapOvr>
</p:sld>
</file>

<file path=ppt/theme/theme1.xml><?xml version="1.0" encoding="utf-8"?>
<a:theme xmlns:a="http://schemas.openxmlformats.org/drawingml/2006/main" name="Tema de Office">
  <a:themeElements>
    <a:clrScheme name="School for Thinktankers">
      <a:dk1>
        <a:srgbClr val="E7004C"/>
      </a:dk1>
      <a:lt1>
        <a:srgbClr val="FCFCF1"/>
      </a:lt1>
      <a:dk2>
        <a:srgbClr val="111111"/>
      </a:dk2>
      <a:lt2>
        <a:srgbClr val="FFFFFF"/>
      </a:lt2>
      <a:accent1>
        <a:srgbClr val="E7004C"/>
      </a:accent1>
      <a:accent2>
        <a:srgbClr val="9EC9ED"/>
      </a:accent2>
      <a:accent3>
        <a:srgbClr val="878787"/>
      </a:accent3>
      <a:accent4>
        <a:srgbClr val="E7004C"/>
      </a:accent4>
      <a:accent5>
        <a:srgbClr val="9EC9ED"/>
      </a:accent5>
      <a:accent6>
        <a:srgbClr val="878787"/>
      </a:accent6>
      <a:hlink>
        <a:srgbClr val="E7004C"/>
      </a:hlink>
      <a:folHlink>
        <a:srgbClr val="9EC9ED"/>
      </a:folHlink>
    </a:clrScheme>
    <a:fontScheme name="School for Thinktankers">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chool for Thinktankers">
    <a:dk1>
      <a:srgbClr val="E7004C"/>
    </a:dk1>
    <a:lt1>
      <a:srgbClr val="FCFCF1"/>
    </a:lt1>
    <a:dk2>
      <a:srgbClr val="111111"/>
    </a:dk2>
    <a:lt2>
      <a:srgbClr val="FFFFFF"/>
    </a:lt2>
    <a:accent1>
      <a:srgbClr val="E7004C"/>
    </a:accent1>
    <a:accent2>
      <a:srgbClr val="9EC9ED"/>
    </a:accent2>
    <a:accent3>
      <a:srgbClr val="878787"/>
    </a:accent3>
    <a:accent4>
      <a:srgbClr val="E7004C"/>
    </a:accent4>
    <a:accent5>
      <a:srgbClr val="9EC9ED"/>
    </a:accent5>
    <a:accent6>
      <a:srgbClr val="878787"/>
    </a:accent6>
    <a:hlink>
      <a:srgbClr val="E7004C"/>
    </a:hlink>
    <a:folHlink>
      <a:srgbClr val="9EC9ED"/>
    </a:folHlink>
  </a:clrScheme>
</a:themeOverride>
</file>

<file path=docProps/app.xml><?xml version="1.0" encoding="utf-8"?>
<Properties xmlns="http://schemas.openxmlformats.org/officeDocument/2006/extended-properties" xmlns:vt="http://schemas.openxmlformats.org/officeDocument/2006/docPropsVTypes">
  <Template/>
  <TotalTime>8252</TotalTime>
  <Words>902</Words>
  <Application>Microsoft Office PowerPoint</Application>
  <PresentationFormat>Widescreen</PresentationFormat>
  <Paragraphs>91</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Georgia</vt:lpstr>
      <vt:lpstr>Scala</vt:lpstr>
      <vt:lpstr>Trebuchet MS</vt:lpstr>
      <vt:lpstr>Tema de Office</vt:lpstr>
      <vt:lpstr>PowerPoint Presentation</vt:lpstr>
      <vt:lpstr>Exploring Funding and Engagement Models</vt:lpstr>
      <vt:lpstr>1. Fundraising mentality 2. Funding models/ sources 3. Fundraising cycle 4. What is a succsessful proposal? </vt:lpstr>
      <vt:lpstr>Fundraising “mentality” for non-profits</vt:lpstr>
      <vt:lpstr>Funding (1) vs independence</vt:lpstr>
      <vt:lpstr>Funding models/ sources (2)</vt:lpstr>
      <vt:lpstr>Funding models/ sources (3)</vt:lpstr>
      <vt:lpstr> Other models: quick look </vt:lpstr>
      <vt:lpstr>Other models: quick look</vt:lpstr>
      <vt:lpstr>Other models: quick look</vt:lpstr>
      <vt:lpstr>Other models: quick look</vt:lpstr>
      <vt:lpstr>Fundraising cycle</vt:lpstr>
      <vt:lpstr>What is a succsessful proposal?</vt:lpstr>
      <vt:lpstr>PowerPoint Presentation</vt:lpstr>
    </vt:vector>
  </TitlesOfParts>
  <Company>http://www.centor.mx.gd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Centor</dc:creator>
  <cp:lastModifiedBy>Scarlett Varga</cp:lastModifiedBy>
  <cp:revision>42</cp:revision>
  <dcterms:created xsi:type="dcterms:W3CDTF">2021-01-12T15:01:10Z</dcterms:created>
  <dcterms:modified xsi:type="dcterms:W3CDTF">2023-02-03T08:30:49Z</dcterms:modified>
</cp:coreProperties>
</file>