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7"/>
  </p:notesMasterIdLst>
  <p:sldIdLst>
    <p:sldId id="256" r:id="rId2"/>
    <p:sldId id="270" r:id="rId3"/>
    <p:sldId id="257" r:id="rId4"/>
    <p:sldId id="271" r:id="rId5"/>
    <p:sldId id="273" r:id="rId6"/>
  </p:sldIdLst>
  <p:sldSz cx="9144000" cy="5143500" type="screen16x9"/>
  <p:notesSz cx="6858000" cy="9144000"/>
  <p:embeddedFontLst>
    <p:embeddedFont>
      <p:font typeface="Montserrat" pitchFamily="2" charset="77"/>
      <p:regular r:id="rId8"/>
      <p:bold r:id="rId9"/>
      <p:italic r:id="rId10"/>
      <p:boldItalic r:id="rId11"/>
    </p:embeddedFont>
    <p:embeddedFont>
      <p:font typeface="Montserrat Light" pitchFamily="2" charset="77"/>
      <p:regular r:id="rId12"/>
      <p:bold r:id="rId13"/>
      <p:italic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lnponut6nCfmu4frVO/DQiFHU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172627-38CC-446B-A69C-099CE959EFF0}">
  <a:tblStyle styleId="{B2172627-38CC-446B-A69C-099CE959EF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435ABAD-DBF6-43A3-B27C-AA7A2D537D14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tcBdr/>
        <a:fill>
          <a:solidFill>
            <a:srgbClr val="CDD8F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8F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>
      <p:cViewPr varScale="1">
        <p:scale>
          <a:sx n="159" d="100"/>
          <a:sy n="159" d="100"/>
        </p:scale>
        <p:origin x="2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c95c6afe8f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c95c6afe8f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accc83996f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1accc83996f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c95c6afe8f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c95c6afe8f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82746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49291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>
            <a:spLocks noGrp="1"/>
          </p:cNvSpPr>
          <p:nvPr>
            <p:ph type="ctrTitle"/>
          </p:nvPr>
        </p:nvSpPr>
        <p:spPr>
          <a:xfrm>
            <a:off x="311700" y="1910996"/>
            <a:ext cx="8520600" cy="13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500" b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PRESENTATION FOR</a:t>
            </a:r>
            <a:br>
              <a:rPr lang="en-US" sz="3500" b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500" b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THE SCHOOL FOR THINKTANKERS</a:t>
            </a:r>
            <a:endParaRPr sz="2800" dirty="0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1;p1"/>
          <p:cNvSpPr txBox="1">
            <a:spLocks noGrp="1"/>
          </p:cNvSpPr>
          <p:nvPr>
            <p:ph type="subTitle" idx="1"/>
          </p:nvPr>
        </p:nvSpPr>
        <p:spPr>
          <a:xfrm>
            <a:off x="2726400" y="3349000"/>
            <a:ext cx="36912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11430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94"/>
              <a:buNone/>
            </a:pPr>
            <a:r>
              <a:rPr lang="en-US" sz="2400" dirty="0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</a:rPr>
              <a:t>ANAHIDE PILIBOSSIAN</a:t>
            </a:r>
            <a:endParaRPr sz="2400" dirty="0">
              <a:solidFill>
                <a:srgbClr val="0097A7"/>
              </a:solidFill>
            </a:endParaRPr>
          </a:p>
        </p:txBody>
      </p:sp>
      <p:pic>
        <p:nvPicPr>
          <p:cNvPr id="52" name="Google Shape;52;p1"/>
          <p:cNvPicPr preferRelativeResize="0"/>
          <p:nvPr/>
        </p:nvPicPr>
        <p:blipFill rotWithShape="1">
          <a:blip r:embed="rId3">
            <a:alphaModFix/>
          </a:blip>
          <a:srcRect l="15975" t="36458" r="22273" b="44743"/>
          <a:stretch/>
        </p:blipFill>
        <p:spPr>
          <a:xfrm>
            <a:off x="396025" y="359500"/>
            <a:ext cx="3691254" cy="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8650" y="3303500"/>
            <a:ext cx="2355350" cy="18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>
                <a:latin typeface="Montserrat Light"/>
                <a:ea typeface="Montserrat Light"/>
                <a:cs typeface="Montserrat Light"/>
                <a:sym typeface="Montserrat Light"/>
              </a:rPr>
              <a:t>1</a:t>
            </a:fld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1c95c6afe8f_1_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8162525" y="0"/>
            <a:ext cx="981475" cy="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c95c6afe8f_1_10"/>
          <p:cNvPicPr preferRelativeResize="0"/>
          <p:nvPr/>
        </p:nvPicPr>
        <p:blipFill rotWithShape="1">
          <a:blip r:embed="rId6">
            <a:alphaModFix amt="86000"/>
          </a:blip>
          <a:srcRect/>
          <a:stretch/>
        </p:blipFill>
        <p:spPr>
          <a:xfrm>
            <a:off x="7321515" y="6463575"/>
            <a:ext cx="810240" cy="4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c95c6afe8f_1_10"/>
          <p:cNvSpPr/>
          <p:nvPr/>
        </p:nvSpPr>
        <p:spPr>
          <a:xfrm>
            <a:off x="-150" y="4995075"/>
            <a:ext cx="9144000" cy="203400"/>
          </a:xfrm>
          <a:prstGeom prst="rect">
            <a:avLst/>
          </a:prstGeom>
          <a:solidFill>
            <a:srgbClr val="0B1D93"/>
          </a:solidFill>
          <a:ln w="9525" cap="flat" cmpd="sng">
            <a:solidFill>
              <a:srgbClr val="0B1D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B1D9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c95c6afe8f_1_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>
                <a:latin typeface="Montserrat"/>
                <a:ea typeface="Montserrat"/>
                <a:cs typeface="Montserrat"/>
                <a:sym typeface="Montserrat"/>
              </a:rPr>
              <a:t>2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g1c95c6afe8f_1_10"/>
          <p:cNvSpPr txBox="1">
            <a:spLocks noGrp="1"/>
          </p:cNvSpPr>
          <p:nvPr>
            <p:ph type="title"/>
          </p:nvPr>
        </p:nvSpPr>
        <p:spPr>
          <a:xfrm>
            <a:off x="752300" y="393726"/>
            <a:ext cx="8521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b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APRI ARMENIA LINKEDIN PRESENTATION VIDEO</a:t>
            </a:r>
            <a:endParaRPr sz="1600" b="1" dirty="0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1c95c6afe8f_1_10"/>
          <p:cNvPicPr preferRelativeResize="0"/>
          <p:nvPr/>
        </p:nvPicPr>
        <p:blipFill rotWithShape="1">
          <a:blip r:embed="rId5">
            <a:alphaModFix/>
          </a:blip>
          <a:srcRect l="51171" t="37359"/>
          <a:stretch/>
        </p:blipFill>
        <p:spPr>
          <a:xfrm flipH="1">
            <a:off x="322151" y="488025"/>
            <a:ext cx="430156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B7882B-4454-8D4F-90AA-44C62FCF675E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80AF7-02C1-724D-94A3-D2EB9A8228D1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4" name="00_Eng_Presentation.mp4">
            <a:hlinkClick r:id="" action="ppaction://media"/>
            <a:extLst>
              <a:ext uri="{FF2B5EF4-FFF2-40B4-BE49-F238E27FC236}">
                <a16:creationId xmlns:a16="http://schemas.microsoft.com/office/drawing/2014/main" id="{5EBE3609-7676-CD47-A8C3-4A8CD0F88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12" y="797187"/>
            <a:ext cx="7222808" cy="406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accc83996f_1_282"/>
          <p:cNvSpPr txBox="1">
            <a:spLocks noGrp="1"/>
          </p:cNvSpPr>
          <p:nvPr>
            <p:ph type="title"/>
          </p:nvPr>
        </p:nvSpPr>
        <p:spPr>
          <a:xfrm>
            <a:off x="249250" y="1703550"/>
            <a:ext cx="40452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67"/>
              <a:buNone/>
            </a:pPr>
            <a:r>
              <a:rPr lang="en-US" sz="35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OUR MISSION</a:t>
            </a:r>
            <a:endParaRPr sz="3500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g1accc83996f_1_282"/>
          <p:cNvSpPr txBox="1">
            <a:spLocks noGrp="1"/>
          </p:cNvSpPr>
          <p:nvPr>
            <p:ph type="body" idx="2"/>
          </p:nvPr>
        </p:nvSpPr>
        <p:spPr>
          <a:xfrm>
            <a:off x="4732625" y="302700"/>
            <a:ext cx="4147200" cy="45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1D93"/>
              </a:buClr>
              <a:buSzPts val="1400"/>
              <a:buFont typeface="Montserrat"/>
              <a:buChar char="■"/>
            </a:pPr>
            <a:r>
              <a:rPr lang="en-US" sz="1400" b="1">
                <a:solidFill>
                  <a:srgbClr val="FFA200"/>
                </a:solidFill>
                <a:latin typeface="Montserrat"/>
                <a:ea typeface="Montserrat"/>
                <a:cs typeface="Montserrat"/>
                <a:sym typeface="Montserrat"/>
              </a:rPr>
              <a:t>The Applied Policy Research Institute of Armenia (APRI Armenia)</a:t>
            </a: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is a nonpartisan think tank focused on advancing </a:t>
            </a:r>
            <a:r>
              <a:rPr lang="en-US" sz="14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regional stability</a:t>
            </a:r>
            <a:r>
              <a:rPr lang="en-US" sz="140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4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sustainable prosperity</a:t>
            </a:r>
            <a:r>
              <a:rPr lang="en-US" sz="140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, and</a:t>
            </a:r>
            <a:r>
              <a:rPr lang="en-US" sz="14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 civic engagement </a:t>
            </a:r>
            <a:endParaRPr sz="1400" b="1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1D93"/>
              </a:buClr>
              <a:buSzPts val="1400"/>
              <a:buFont typeface="Montserrat"/>
              <a:buChar char="■"/>
            </a:pPr>
            <a:r>
              <a:rPr lang="en-US" sz="1400" b="1">
                <a:solidFill>
                  <a:srgbClr val="00BABF"/>
                </a:solidFill>
                <a:latin typeface="Montserrat"/>
                <a:ea typeface="Montserrat"/>
                <a:cs typeface="Montserrat"/>
                <a:sym typeface="Montserrat"/>
              </a:rPr>
              <a:t>APRI Armenia</a:t>
            </a:r>
            <a:r>
              <a:rPr lang="en-US" sz="1400">
                <a:solidFill>
                  <a:srgbClr val="00BAB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has created a world-class platform</a:t>
            </a:r>
            <a:r>
              <a:rPr lang="en-US" sz="140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 to work on critical policy issues in a constructive and collaborative professional atmosphere</a:t>
            </a:r>
            <a:b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1D93"/>
              </a:buClr>
              <a:buSzPts val="1400"/>
              <a:buFont typeface="Montserrat"/>
              <a:buChar char="■"/>
            </a:pPr>
            <a:r>
              <a:rPr lang="en-US" sz="1400" b="1">
                <a:solidFill>
                  <a:srgbClr val="00BABF"/>
                </a:solidFill>
                <a:latin typeface="Montserrat"/>
                <a:ea typeface="Montserrat"/>
                <a:cs typeface="Montserrat"/>
                <a:sym typeface="Montserrat"/>
              </a:rPr>
              <a:t>APRI Armenia</a:t>
            </a:r>
            <a:r>
              <a:rPr lang="en-U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0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has built the culture, oversight, and governance model to ensure that </a:t>
            </a:r>
            <a:r>
              <a:rPr lang="en-US" sz="14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we strive for excellence and constant improvement of our work</a:t>
            </a:r>
            <a:endParaRPr sz="1400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" name="Google Shape;61;g1accc83996f_1_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0"/>
            <a:ext cx="981475" cy="7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1accc83996f_1_2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>
                <a:latin typeface="Montserrat Light"/>
                <a:ea typeface="Montserrat Light"/>
                <a:cs typeface="Montserrat Light"/>
                <a:sym typeface="Montserrat Light"/>
              </a:rPr>
              <a:t>3</a:t>
            </a:fld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3" name="Google Shape;63;g1accc83996f_1_282"/>
          <p:cNvSpPr txBox="1"/>
          <p:nvPr/>
        </p:nvSpPr>
        <p:spPr>
          <a:xfrm>
            <a:off x="630650" y="2388800"/>
            <a:ext cx="3425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To shift the trajectory of Armenia toward a</a:t>
            </a:r>
            <a:r>
              <a:rPr lang="en-US" sz="1700" b="1" i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 stable, sustainable </a:t>
            </a:r>
            <a:r>
              <a:rPr lang="en-US" sz="1700" i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and</a:t>
            </a:r>
            <a:r>
              <a:rPr lang="en-US" sz="1700" b="1" i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 prosperous future</a:t>
            </a:r>
            <a:endParaRPr sz="1700" b="1" i="1" dirty="0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Google Shape;64;g1accc83996f_1_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525" y="4376775"/>
            <a:ext cx="981475" cy="7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1c95c6afe8f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62525" y="0"/>
            <a:ext cx="981475" cy="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c95c6afe8f_1_10"/>
          <p:cNvPicPr preferRelativeResize="0"/>
          <p:nvPr/>
        </p:nvPicPr>
        <p:blipFill rotWithShape="1">
          <a:blip r:embed="rId4">
            <a:alphaModFix amt="86000"/>
          </a:blip>
          <a:srcRect/>
          <a:stretch/>
        </p:blipFill>
        <p:spPr>
          <a:xfrm>
            <a:off x="7321515" y="6463575"/>
            <a:ext cx="810240" cy="4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1c95c6afe8f_1_10"/>
          <p:cNvSpPr/>
          <p:nvPr/>
        </p:nvSpPr>
        <p:spPr>
          <a:xfrm rot="10800000" flipH="1">
            <a:off x="2396425" y="1162988"/>
            <a:ext cx="2102100" cy="33591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00BB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g1c95c6afe8f_1_10"/>
          <p:cNvGrpSpPr/>
          <p:nvPr/>
        </p:nvGrpSpPr>
        <p:grpSpPr>
          <a:xfrm>
            <a:off x="131659" y="1168989"/>
            <a:ext cx="2155799" cy="3510072"/>
            <a:chOff x="1268263" y="2187750"/>
            <a:chExt cx="1994263" cy="1640144"/>
          </a:xfrm>
        </p:grpSpPr>
        <p:sp>
          <p:nvSpPr>
            <p:cNvPr id="230" name="Google Shape;230;g1c95c6afe8f_1_10"/>
            <p:cNvSpPr/>
            <p:nvPr/>
          </p:nvSpPr>
          <p:spPr>
            <a:xfrm>
              <a:off x="1268263" y="2187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g1c95c6afe8f_1_10"/>
            <p:cNvSpPr txBox="1"/>
            <p:nvPr/>
          </p:nvSpPr>
          <p:spPr>
            <a:xfrm>
              <a:off x="1354425" y="2290032"/>
              <a:ext cx="18612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TARGETED </a:t>
              </a:r>
              <a:b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RESEARCH</a:t>
              </a:r>
              <a:endParaRPr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2" name="Google Shape;232;g1c95c6afe8f_1_10"/>
            <p:cNvSpPr txBox="1"/>
            <p:nvPr/>
          </p:nvSpPr>
          <p:spPr>
            <a:xfrm>
              <a:off x="1401326" y="2607794"/>
              <a:ext cx="1861200" cy="122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Understanding the data and dynamics that hold the answer to making changes on the ground, with a focus on solutions and the relevant stakeholders in the ecosystem </a:t>
              </a:r>
              <a:endParaRPr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3" name="Google Shape;233;g1c95c6afe8f_1_10"/>
          <p:cNvSpPr txBox="1"/>
          <p:nvPr/>
        </p:nvSpPr>
        <p:spPr>
          <a:xfrm>
            <a:off x="2636150" y="1359874"/>
            <a:ext cx="17301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UPSKILLING &amp; EDUCATION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g1c95c6afe8f_1_10"/>
          <p:cNvSpPr txBox="1"/>
          <p:nvPr/>
        </p:nvSpPr>
        <p:spPr>
          <a:xfrm>
            <a:off x="2661526" y="2073913"/>
            <a:ext cx="1863600" cy="2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Providing executive modules, seminars, and creative learning experiences to help professionals in government and civil society do better work in policy 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5" name="Google Shape;235;g1c95c6afe8f_1_10"/>
          <p:cNvGrpSpPr/>
          <p:nvPr/>
        </p:nvGrpSpPr>
        <p:grpSpPr>
          <a:xfrm>
            <a:off x="4607271" y="1177851"/>
            <a:ext cx="2101973" cy="3359101"/>
            <a:chOff x="5015935" y="2013875"/>
            <a:chExt cx="3205693" cy="1569600"/>
          </a:xfrm>
        </p:grpSpPr>
        <p:sp>
          <p:nvSpPr>
            <p:cNvPr id="236" name="Google Shape;236;g1c95c6afe8f_1_10"/>
            <p:cNvSpPr/>
            <p:nvPr/>
          </p:nvSpPr>
          <p:spPr>
            <a:xfrm>
              <a:off x="5015935" y="2013875"/>
              <a:ext cx="31905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0B1D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g1c95c6afe8f_1_10"/>
            <p:cNvSpPr txBox="1"/>
            <p:nvPr/>
          </p:nvSpPr>
          <p:spPr>
            <a:xfrm>
              <a:off x="5212927" y="2098774"/>
              <a:ext cx="3008700" cy="389700"/>
            </a:xfrm>
            <a:prstGeom prst="rect">
              <a:avLst/>
            </a:prstGeom>
            <a:solidFill>
              <a:srgbClr val="9E9E9E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STRATEGIC </a:t>
              </a:r>
              <a: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  <a:extLst>
                    <a:ext uri="http://customooxmlschemas.google.com/">
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  </a:ext>
                  </a:extLst>
                </a:rPr>
                <a:t>CONVENING</a:t>
              </a:r>
              <a: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&amp;</a:t>
              </a:r>
              <a:b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n-US" sz="12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NEW NETWORKS </a:t>
              </a:r>
              <a:endParaRPr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8" name="Google Shape;238;g1c95c6afe8f_1_10"/>
            <p:cNvSpPr txBox="1"/>
            <p:nvPr/>
          </p:nvSpPr>
          <p:spPr>
            <a:xfrm>
              <a:off x="5194299" y="2435821"/>
              <a:ext cx="2833800" cy="1011900"/>
            </a:xfrm>
            <a:prstGeom prst="rect">
              <a:avLst/>
            </a:prstGeom>
            <a:solidFill>
              <a:srgbClr val="0B1D9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Connecting experts and practitioners, plan</a:t>
              </a:r>
              <a:r>
                <a:rPr lang="en-US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ting the seeds for productive relationships that can catalyze change and execute the best ideas for </a:t>
              </a:r>
              <a:r>
                <a:rPr lang="en-US" sz="11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Armenia’s development</a:t>
              </a:r>
              <a:endParaRPr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9" name="Google Shape;239;g1c95c6afe8f_1_10"/>
          <p:cNvSpPr/>
          <p:nvPr/>
        </p:nvSpPr>
        <p:spPr>
          <a:xfrm flipH="1">
            <a:off x="6814525" y="1208850"/>
            <a:ext cx="2102100" cy="33252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9E9E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g1c95c6afe8f_1_10"/>
          <p:cNvSpPr txBox="1"/>
          <p:nvPr/>
        </p:nvSpPr>
        <p:spPr>
          <a:xfrm>
            <a:off x="6952675" y="1403176"/>
            <a:ext cx="1485000" cy="6438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PUBLICATIONS &amp; MEDIA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g1c95c6afe8f_1_10"/>
          <p:cNvSpPr txBox="1"/>
          <p:nvPr/>
        </p:nvSpPr>
        <p:spPr>
          <a:xfrm>
            <a:off x="6954049" y="2071750"/>
            <a:ext cx="1863600" cy="2143500"/>
          </a:xfrm>
          <a:prstGeom prst="rect">
            <a:avLst/>
          </a:prstGeom>
          <a:solidFill>
            <a:srgbClr val="9E9E9E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Producing solution-oriented papers for select stakeholders with individualized rollout strategies as well as authoring analytical pieces in foreign specialized press 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g1c95c6afe8f_1_10"/>
          <p:cNvSpPr/>
          <p:nvPr/>
        </p:nvSpPr>
        <p:spPr>
          <a:xfrm>
            <a:off x="-150" y="4995075"/>
            <a:ext cx="9144000" cy="203400"/>
          </a:xfrm>
          <a:prstGeom prst="rect">
            <a:avLst/>
          </a:prstGeom>
          <a:solidFill>
            <a:srgbClr val="0B1D93"/>
          </a:solidFill>
          <a:ln w="9525" cap="flat" cmpd="sng">
            <a:solidFill>
              <a:srgbClr val="0B1D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B1D9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c95c6afe8f_1_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>
                <a:latin typeface="Montserrat"/>
                <a:ea typeface="Montserrat"/>
                <a:cs typeface="Montserrat"/>
                <a:sym typeface="Montserrat"/>
              </a:rPr>
              <a:t>4</a:t>
            </a:fld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g1c95c6afe8f_1_10"/>
          <p:cNvSpPr txBox="1">
            <a:spLocks noGrp="1"/>
          </p:cNvSpPr>
          <p:nvPr>
            <p:ph type="title"/>
          </p:nvPr>
        </p:nvSpPr>
        <p:spPr>
          <a:xfrm>
            <a:off x="752300" y="393726"/>
            <a:ext cx="85218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APRI ARMENIA DELIVERS IMPACT THROUGH </a:t>
            </a:r>
            <a:endParaRPr sz="1600" b="1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 b="1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FOUR MAIN FORMATS:</a:t>
            </a:r>
            <a:endParaRPr sz="1600" b="1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1c95c6afe8f_1_10"/>
          <p:cNvPicPr preferRelativeResize="0"/>
          <p:nvPr/>
        </p:nvPicPr>
        <p:blipFill rotWithShape="1">
          <a:blip r:embed="rId3">
            <a:alphaModFix/>
          </a:blip>
          <a:srcRect l="51171" t="37359"/>
          <a:stretch/>
        </p:blipFill>
        <p:spPr>
          <a:xfrm flipH="1">
            <a:off x="322151" y="488025"/>
            <a:ext cx="430156" cy="43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84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"/>
          <p:cNvPicPr preferRelativeResize="0"/>
          <p:nvPr/>
        </p:nvPicPr>
        <p:blipFill rotWithShape="1">
          <a:blip r:embed="rId3">
            <a:alphaModFix amt="86000"/>
          </a:blip>
          <a:srcRect/>
          <a:stretch/>
        </p:blipFill>
        <p:spPr>
          <a:xfrm>
            <a:off x="8426476" y="4568875"/>
            <a:ext cx="405825" cy="4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350445" y="180414"/>
            <a:ext cx="8521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lang="en-US" sz="1800" b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A targeted approach to identifying and engaging with APRI Armenia’s </a:t>
            </a:r>
            <a:endParaRPr sz="1800" b="1" dirty="0">
              <a:solidFill>
                <a:srgbClr val="0B1D9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72839"/>
              <a:buNone/>
            </a:pPr>
            <a:r>
              <a:rPr lang="en-US" sz="1800" b="1" dirty="0">
                <a:solidFill>
                  <a:srgbClr val="0B1D93"/>
                </a:solidFill>
                <a:latin typeface="Montserrat"/>
                <a:ea typeface="Montserrat"/>
                <a:cs typeface="Montserrat"/>
                <a:sym typeface="Montserrat"/>
              </a:rPr>
              <a:t>stakeholders </a:t>
            </a:r>
            <a:br>
              <a:rPr lang="en-US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5555"/>
              <a:buNone/>
            </a:pP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>
            <a:off x="514113" y="1706175"/>
            <a:ext cx="7605470" cy="3235434"/>
            <a:chOff x="0" y="203193"/>
            <a:chExt cx="6096081" cy="3109201"/>
          </a:xfrm>
        </p:grpSpPr>
        <p:sp>
          <p:nvSpPr>
            <p:cNvPr id="87" name="Google Shape;87;p3"/>
            <p:cNvSpPr/>
            <p:nvPr/>
          </p:nvSpPr>
          <p:spPr>
            <a:xfrm>
              <a:off x="0" y="203193"/>
              <a:ext cx="3657600" cy="3109200"/>
            </a:xfrm>
            <a:prstGeom prst="pie">
              <a:avLst>
                <a:gd name="adj1" fmla="val 5371308"/>
                <a:gd name="adj2" fmla="val 16200000"/>
              </a:avLst>
            </a:prstGeom>
            <a:solidFill>
              <a:srgbClr val="FADFC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828794" y="203193"/>
              <a:ext cx="4267200" cy="310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EC7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 txBox="1"/>
            <p:nvPr/>
          </p:nvSpPr>
          <p:spPr>
            <a:xfrm>
              <a:off x="1828791" y="203193"/>
              <a:ext cx="19725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 Non-Armenian international policy community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80056" y="980448"/>
              <a:ext cx="2697900" cy="23316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FEC79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828794" y="980430"/>
              <a:ext cx="4267200" cy="23319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1A6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 txBox="1"/>
            <p:nvPr/>
          </p:nvSpPr>
          <p:spPr>
            <a:xfrm>
              <a:off x="1828801" y="980438"/>
              <a:ext cx="18288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</a:t>
              </a:r>
              <a:r>
                <a:rPr lang="en-US" sz="1200" b="1">
                  <a:latin typeface="Montserrat"/>
                  <a:ea typeface="Montserrat"/>
                  <a:cs typeface="Montserrat"/>
                  <a:sym typeface="Montserrat"/>
                </a:rPr>
                <a:t>Armenians based outside of RA</a:t>
              </a:r>
              <a:endParaRPr sz="12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960131" y="1757676"/>
              <a:ext cx="1723500" cy="15546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F9B67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828794" y="1757691"/>
              <a:ext cx="4267200" cy="1554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9B6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 txBox="1"/>
            <p:nvPr/>
          </p:nvSpPr>
          <p:spPr>
            <a:xfrm>
              <a:off x="1828801" y="1757682"/>
              <a:ext cx="18288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Armenian civil society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0180" y="2534920"/>
              <a:ext cx="777240" cy="77724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FFA2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28800" y="2534920"/>
              <a:ext cx="4267200" cy="77724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EC7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 txBox="1"/>
            <p:nvPr/>
          </p:nvSpPr>
          <p:spPr>
            <a:xfrm>
              <a:off x="1828800" y="2534920"/>
              <a:ext cx="2133600" cy="777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Policy</a:t>
              </a:r>
              <a:r>
                <a:rPr lang="en-US" sz="1200" b="1"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12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decision-makers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962400" y="203199"/>
              <a:ext cx="2133600" cy="777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3771001" y="203193"/>
              <a:ext cx="23250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Governments and OIGs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Think tanks </a:t>
              </a:r>
              <a:endParaRPr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Individual influencers</a:t>
              </a:r>
              <a:endParaRPr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>
                  <a:latin typeface="Montserrat"/>
                  <a:ea typeface="Montserrat"/>
                  <a:cs typeface="Montserrat"/>
                  <a:sym typeface="Montserrat"/>
                </a:rPr>
                <a:t>Academic</a:t>
              </a:r>
              <a:r>
                <a:rPr lang="en-US" sz="10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experts </a:t>
              </a:r>
              <a:endParaRPr sz="10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Media 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962400" y="980439"/>
              <a:ext cx="2133600" cy="777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 txBox="1"/>
            <p:nvPr/>
          </p:nvSpPr>
          <p:spPr>
            <a:xfrm>
              <a:off x="3771000" y="980436"/>
              <a:ext cx="23250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Engaged individuals</a:t>
              </a:r>
              <a:endParaRPr sz="10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Engaged organisations (</a:t>
              </a:r>
              <a:r>
                <a:rPr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charities, research)</a:t>
              </a:r>
              <a:endPara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Armenian independent experts and university lecturers </a:t>
              </a:r>
              <a:endPara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Donors</a:t>
              </a:r>
              <a:endPara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62400" y="1757680"/>
              <a:ext cx="2133600" cy="777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 txBox="1"/>
            <p:nvPr/>
          </p:nvSpPr>
          <p:spPr>
            <a:xfrm>
              <a:off x="3770957" y="1757682"/>
              <a:ext cx="23250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Universities and </a:t>
              </a:r>
              <a:r>
                <a:rPr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esearch institutes</a:t>
              </a:r>
              <a:endPara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Independent experts and commentators </a:t>
              </a:r>
              <a:endPara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Philanthropic foundations</a:t>
              </a:r>
              <a:endPara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Media </a:t>
              </a:r>
              <a:endPara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962400" y="2534920"/>
              <a:ext cx="2133600" cy="777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3771081" y="2534924"/>
              <a:ext cx="23250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 Public officials / government</a:t>
              </a:r>
              <a:endParaRPr sz="10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Members of RA Parliament</a:t>
              </a:r>
              <a:endParaRPr sz="10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2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Montserrat"/>
                <a:buChar char="•"/>
              </a:pPr>
              <a:r>
                <a:rPr lang="en-US" sz="1000" i="0" u="none" strike="noStrike" cap="none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 ambassadors</a:t>
              </a:r>
              <a:endParaRPr sz="100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7" name="Google Shape;107;p3"/>
          <p:cNvSpPr/>
          <p:nvPr/>
        </p:nvSpPr>
        <p:spPr>
          <a:xfrm>
            <a:off x="0" y="1003450"/>
            <a:ext cx="9144000" cy="587700"/>
          </a:xfrm>
          <a:prstGeom prst="rect">
            <a:avLst/>
          </a:prstGeom>
          <a:solidFill>
            <a:srgbClr val="0B1D93"/>
          </a:solidFill>
          <a:ln w="9525" cap="flat" cmpd="sng">
            <a:solidFill>
              <a:srgbClr val="0B1D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B1D93"/>
              </a:highlight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350450" y="1020250"/>
            <a:ext cx="822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11"/>
              <a:buFont typeface="Arial"/>
              <a:buNone/>
            </a:pP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 an Armenian think tank which aims to strengthen the country’s potential, our core stakeholder groups 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consist of those </a:t>
            </a: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whose</a:t>
            </a:r>
            <a:r>
              <a:rPr lang="en-US" sz="12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raison d’être </a:t>
            </a: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en-US" sz="12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 ‘solve’ </a:t>
            </a:r>
            <a:r>
              <a:rPr lang="en-U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Armenia.</a:t>
            </a:r>
            <a:endParaRPr sz="1200" dirty="0"/>
          </a:p>
        </p:txBody>
      </p:sp>
      <p:pic>
        <p:nvPicPr>
          <p:cNvPr id="109" name="Google Shape;10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8162525" y="0"/>
            <a:ext cx="981475" cy="76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85159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340</Words>
  <Application>Microsoft Macintosh PowerPoint</Application>
  <PresentationFormat>On-screen Show (16:9)</PresentationFormat>
  <Paragraphs>53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Montserrat Light</vt:lpstr>
      <vt:lpstr>Montserrat</vt:lpstr>
      <vt:lpstr>Arial</vt:lpstr>
      <vt:lpstr>Roboto</vt:lpstr>
      <vt:lpstr>Simple Light</vt:lpstr>
      <vt:lpstr>PRESENTATION FOR THE SCHOOL FOR THINKTANKERS</vt:lpstr>
      <vt:lpstr>APRI ARMENIA LINKEDIN PRESENTATION VIDEO</vt:lpstr>
      <vt:lpstr>OUR MISSION</vt:lpstr>
      <vt:lpstr>APRI ARMENIA DELIVERS IMPACT THROUGH  FOUR MAIN FORMATS:</vt:lpstr>
      <vt:lpstr>A targeted approach to identifying and engaging with APRI Armenia’s  stakeholders 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FOR THE SCHOOL FOR THINKTANKERS</dc:title>
  <cp:lastModifiedBy>Microsoft Office User</cp:lastModifiedBy>
  <cp:revision>4</cp:revision>
  <dcterms:modified xsi:type="dcterms:W3CDTF">2023-02-01T21:11:18Z</dcterms:modified>
</cp:coreProperties>
</file>