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1"/>
  </p:notesMasterIdLst>
  <p:sldIdLst>
    <p:sldId id="523" r:id="rId3"/>
    <p:sldId id="522" r:id="rId4"/>
    <p:sldId id="517" r:id="rId5"/>
    <p:sldId id="518" r:id="rId6"/>
    <p:sldId id="520" r:id="rId7"/>
    <p:sldId id="514" r:id="rId8"/>
    <p:sldId id="515" r:id="rId9"/>
    <p:sldId id="51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5BB6F-FCDD-4FE8-9CDD-CD4B92D9F876}" type="datetimeFigureOut">
              <a:rPr lang="de-DE" smtClean="0"/>
              <a:t>03.02.2023</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10388-8FEF-41C6-B5E2-62BFFBE9DAEC}" type="slidenum">
              <a:rPr lang="de-DE" smtClean="0"/>
              <a:t>‹#›</a:t>
            </a:fld>
            <a:endParaRPr lang="de-DE"/>
          </a:p>
        </p:txBody>
      </p:sp>
    </p:spTree>
    <p:extLst>
      <p:ext uri="{BB962C8B-B14F-4D97-AF65-F5344CB8AC3E}">
        <p14:creationId xmlns:p14="http://schemas.microsoft.com/office/powerpoint/2010/main" val="76345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https://youtu.be/oCDFYDhfrXw?t=545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EAE29-AD56-4648-998C-6587A656FEF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04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https://youtu.be/bMFjPxY-kDI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EAE29-AD56-4648-998C-6587A656FEF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313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0972" y="1098174"/>
            <a:ext cx="9310057" cy="1224731"/>
          </a:xfrm>
        </p:spPr>
        <p:txBody>
          <a:bodyPr anchor="b"/>
          <a:lstStyle>
            <a:lvl1pPr algn="l">
              <a:defRPr sz="3200">
                <a:solidFill>
                  <a:schemeClr val="accent1"/>
                </a:solidFill>
                <a:latin typeface="Arial" panose="020B0604020202020204" pitchFamily="34" charset="0"/>
              </a:defRPr>
            </a:lvl1pPr>
          </a:lstStyle>
          <a:p>
            <a:r>
              <a:rPr lang="en-US" dirty="0"/>
              <a:t>Title</a:t>
            </a:r>
          </a:p>
        </p:txBody>
      </p:sp>
      <p:sp>
        <p:nvSpPr>
          <p:cNvPr id="3" name="Subtitle 2"/>
          <p:cNvSpPr>
            <a:spLocks noGrp="1"/>
          </p:cNvSpPr>
          <p:nvPr>
            <p:ph type="subTitle" idx="1" hasCustomPrompt="1"/>
          </p:nvPr>
        </p:nvSpPr>
        <p:spPr>
          <a:xfrm>
            <a:off x="1440972" y="2466920"/>
            <a:ext cx="9310057" cy="720402"/>
          </a:xfrm>
        </p:spPr>
        <p:txBody>
          <a:bodyPr/>
          <a:lstStyle>
            <a:lvl1pPr marL="0" indent="0" algn="l">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a:t>Subtitle</a:t>
            </a:r>
            <a:endParaRPr lang="en-US" dirty="0"/>
          </a:p>
        </p:txBody>
      </p:sp>
      <p:pic>
        <p:nvPicPr>
          <p:cNvPr id="6" name="Picture 5" descr="ag_logo_orange_slogan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027" y="3954009"/>
            <a:ext cx="2498852" cy="1874139"/>
          </a:xfrm>
          <a:prstGeom prst="rect">
            <a:avLst/>
          </a:prstGeom>
        </p:spPr>
      </p:pic>
    </p:spTree>
    <p:extLst>
      <p:ext uri="{BB962C8B-B14F-4D97-AF65-F5344CB8AC3E}">
        <p14:creationId xmlns:p14="http://schemas.microsoft.com/office/powerpoint/2010/main" val="87024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F4D2-06A9-4C83-B29B-1CCCCA8C77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65E2753C-E3C1-4FDC-B28D-99EE79498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53B8F2-EF02-4BC2-9145-E3DF3BFD4630}"/>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5" name="Footer Placeholder 4">
            <a:extLst>
              <a:ext uri="{FF2B5EF4-FFF2-40B4-BE49-F238E27FC236}">
                <a16:creationId xmlns:a16="http://schemas.microsoft.com/office/drawing/2014/main" id="{FC399C01-E420-4F67-9679-EC3F2F48940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E51F8910-D6BA-4711-AC36-2EBBF26C90BE}"/>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65675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F354-0642-4438-BF0D-47F2FEE4DD57}"/>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48364412-B1A3-47E1-9A49-7C39362BC3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E1456AAC-DBA7-4403-B75F-620563EA4A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35C1ADEA-F73C-4627-AD12-DFA7BEFB1398}"/>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6" name="Footer Placeholder 5">
            <a:extLst>
              <a:ext uri="{FF2B5EF4-FFF2-40B4-BE49-F238E27FC236}">
                <a16:creationId xmlns:a16="http://schemas.microsoft.com/office/drawing/2014/main" id="{7FD80E22-ABE7-40B0-86BC-FC5EA10B420C}"/>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2B4CF420-11EF-4CC8-9C62-E528CC536269}"/>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4194530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4C1C-1093-4F80-BA41-65510D752340}"/>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58379DCA-67F8-406D-938B-7516CBE8D2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0C3E56-9CA9-41C0-B555-8357D37175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B8DDADE8-1C8A-4C6E-B6AA-9243123B0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7EB807-1C4D-4EAE-84BA-C1FCE6D4F3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5C889C3A-D631-4D56-9925-BA7AA637B22B}"/>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8" name="Footer Placeholder 7">
            <a:extLst>
              <a:ext uri="{FF2B5EF4-FFF2-40B4-BE49-F238E27FC236}">
                <a16:creationId xmlns:a16="http://schemas.microsoft.com/office/drawing/2014/main" id="{5861D977-8716-4612-89C7-F1DAF121EC02}"/>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52D099B8-55A5-4020-BAE6-E8612205DF88}"/>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3050121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2AFC-FC40-4206-A0BC-4F461A92EEE0}"/>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117621A8-2F0A-4F0A-A4E3-85CFB4A6DD82}"/>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4" name="Footer Placeholder 3">
            <a:extLst>
              <a:ext uri="{FF2B5EF4-FFF2-40B4-BE49-F238E27FC236}">
                <a16:creationId xmlns:a16="http://schemas.microsoft.com/office/drawing/2014/main" id="{B17B5A8B-519B-4001-BAB3-FB124855ECE9}"/>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CBF18557-8F32-43F4-B53C-BA85D16A789B}"/>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3031103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7C979-E3BF-4013-8609-D4158ACD47F6}"/>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3" name="Footer Placeholder 2">
            <a:extLst>
              <a:ext uri="{FF2B5EF4-FFF2-40B4-BE49-F238E27FC236}">
                <a16:creationId xmlns:a16="http://schemas.microsoft.com/office/drawing/2014/main" id="{09273B40-B83B-4C70-926F-B594FDFEC648}"/>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3B641BF6-AD0F-47C5-AF85-30F1AA7E4230}"/>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143098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D590-5AAD-4D39-90D7-CC4AD9B31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97B62603-B6F7-4326-A35B-AC86C2DF6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8615C35A-D446-40CF-87AF-776E23ABE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0F6E3-AC42-467B-97A0-96B29D134166}"/>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6" name="Footer Placeholder 5">
            <a:extLst>
              <a:ext uri="{FF2B5EF4-FFF2-40B4-BE49-F238E27FC236}">
                <a16:creationId xmlns:a16="http://schemas.microsoft.com/office/drawing/2014/main" id="{BE5F0299-8AC7-430E-9796-BD1D682D760A}"/>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5B2BB481-CF10-4741-83B4-EB3B1AE53ED7}"/>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179974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A849-78EA-41EB-9459-533485172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D213E693-32DA-4FE2-BAA1-E0FB682E5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26E32BC9-1799-42F0-920D-CABBD2213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C7EBE4-7675-4D10-BA51-F93032B6A679}"/>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6" name="Footer Placeholder 5">
            <a:extLst>
              <a:ext uri="{FF2B5EF4-FFF2-40B4-BE49-F238E27FC236}">
                <a16:creationId xmlns:a16="http://schemas.microsoft.com/office/drawing/2014/main" id="{B66554BB-FDFE-47AB-8A3E-4B0DCBBE6105}"/>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D55EDA7-FB65-48D3-8784-7D71FDD94772}"/>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1514339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7CAB-D426-4E87-95BE-15D01C8343BB}"/>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8207AD4A-3500-48F5-8D22-B3048A575C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B3015202-7400-4258-BC7A-74B3D32AC55B}"/>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5" name="Footer Placeholder 4">
            <a:extLst>
              <a:ext uri="{FF2B5EF4-FFF2-40B4-BE49-F238E27FC236}">
                <a16:creationId xmlns:a16="http://schemas.microsoft.com/office/drawing/2014/main" id="{611CA8E1-B0F5-4B2A-AFB6-5C1F5E0C795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48F1F59F-6769-4642-8A5C-00F6116BB4F0}"/>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980728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AD427-5DEE-4B11-B06F-1865798E34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545F9211-3688-4344-8F6F-AA43B4001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6696A7D6-81AE-4FF7-BDAB-C63A80FD8021}"/>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5" name="Footer Placeholder 4">
            <a:extLst>
              <a:ext uri="{FF2B5EF4-FFF2-40B4-BE49-F238E27FC236}">
                <a16:creationId xmlns:a16="http://schemas.microsoft.com/office/drawing/2014/main" id="{7FE4D73F-23CA-404B-873A-CC3CFF5243C7}"/>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4D1F3DC5-EEFE-41F5-8445-7FFB9F8F559C}"/>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245971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8130" y="297420"/>
            <a:ext cx="11629389" cy="792162"/>
          </a:xfrm>
        </p:spPr>
        <p:txBody>
          <a:bodyPr/>
          <a:lstStyle>
            <a:lvl1pPr>
              <a:defRPr>
                <a:solidFill>
                  <a:schemeClr val="accent1"/>
                </a:solidFill>
              </a:defRPr>
            </a:lvl1pPr>
          </a:lstStyle>
          <a:p>
            <a:r>
              <a:rPr lang="de-DE" dirty="0"/>
              <a:t>Titelmasterformat durch Klicken bearbeiten</a:t>
            </a:r>
            <a:br>
              <a:rPr lang="de-DE" dirty="0"/>
            </a:br>
            <a:r>
              <a:rPr lang="de-DE" dirty="0"/>
              <a:t>Title</a:t>
            </a:r>
            <a:endParaRPr lang="en-US" dirty="0"/>
          </a:p>
        </p:txBody>
      </p:sp>
      <p:sp>
        <p:nvSpPr>
          <p:cNvPr id="3" name="Content Placeholder 2"/>
          <p:cNvSpPr>
            <a:spLocks noGrp="1"/>
          </p:cNvSpPr>
          <p:nvPr>
            <p:ph idx="1"/>
          </p:nvPr>
        </p:nvSpPr>
        <p:spPr>
          <a:xfrm>
            <a:off x="278130" y="1752600"/>
            <a:ext cx="11629389" cy="4529108"/>
          </a:xfrm>
        </p:spPr>
        <p:txBody>
          <a:bodyPr/>
          <a:lstStyle>
            <a:lvl1pPr>
              <a:defRPr sz="2400"/>
            </a:lvl1pPr>
            <a:lvl2pPr>
              <a:defRPr sz="2400"/>
            </a:lvl2pPr>
            <a:lvl3pPr>
              <a:defRPr sz="2400"/>
            </a:lvl3pPr>
            <a:lvl4pPr>
              <a:defRPr sz="2400"/>
            </a:lvl4pPr>
            <a:lvl5pPr>
              <a:defRPr sz="2400"/>
            </a:lvl5pPr>
            <a:lvl6pPr>
              <a:defRPr/>
            </a:lvl6pPr>
            <a:lvl7pPr>
              <a:defRPr/>
            </a:lvl7pPr>
            <a:lvl8pPr>
              <a:defRPr/>
            </a:lvl8pPr>
            <a:lvl9pP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ext Placeholder 8"/>
          <p:cNvSpPr>
            <a:spLocks noGrp="1"/>
          </p:cNvSpPr>
          <p:nvPr>
            <p:ph type="body" sz="quarter" idx="10" hasCustomPrompt="1"/>
          </p:nvPr>
        </p:nvSpPr>
        <p:spPr>
          <a:xfrm>
            <a:off x="278130" y="1306261"/>
            <a:ext cx="11629389" cy="216123"/>
          </a:xfrm>
        </p:spPr>
        <p:txBody>
          <a:bodyPr/>
          <a:lstStyle>
            <a:lvl1pPr>
              <a:defRPr sz="2400"/>
            </a:lvl1pPr>
          </a:lstStyle>
          <a:p>
            <a:pPr lvl="0"/>
            <a:r>
              <a:rPr lang="en-US" dirty="0"/>
              <a:t>Subtitle</a:t>
            </a:r>
          </a:p>
        </p:txBody>
      </p:sp>
    </p:spTree>
    <p:extLst>
      <p:ext uri="{BB962C8B-B14F-4D97-AF65-F5344CB8AC3E}">
        <p14:creationId xmlns:p14="http://schemas.microsoft.com/office/powerpoint/2010/main" val="404869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hasCustomPrompt="1"/>
          </p:nvPr>
        </p:nvSpPr>
        <p:spPr>
          <a:xfrm>
            <a:off x="278130" y="1469147"/>
            <a:ext cx="11629389" cy="4752975"/>
          </a:xfrm>
        </p:spPr>
        <p:txBody>
          <a:bodyPr/>
          <a:lstStyle>
            <a:lvl5pPr>
              <a:defRPr/>
            </a:lvl5pPr>
            <a:lvl6pPr>
              <a:defRPr/>
            </a:lvl6pPr>
            <a:lvl7pPr>
              <a:defRPr/>
            </a:lvl7pPr>
            <a:lvl8pPr>
              <a:defRPr/>
            </a:lvl8pPr>
            <a:lvl9pP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Ebene&gt;</a:t>
            </a:r>
            <a:endParaRPr lang="en-US" dirty="0"/>
          </a:p>
        </p:txBody>
      </p:sp>
    </p:spTree>
    <p:extLst>
      <p:ext uri="{BB962C8B-B14F-4D97-AF65-F5344CB8AC3E}">
        <p14:creationId xmlns:p14="http://schemas.microsoft.com/office/powerpoint/2010/main" val="123409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269385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8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Nur Titel">
  <p:cSld name="1_Nur Titel">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58255" y="297420"/>
            <a:ext cx="11869141" cy="79216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1018117" y="1951039"/>
            <a:ext cx="2438400" cy="1487487"/>
          </a:xfrm>
          <a:prstGeom prst="rect">
            <a:avLst/>
          </a:prstGeom>
          <a:noFill/>
          <a:ln>
            <a:noFill/>
          </a:ln>
        </p:spPr>
        <p:txBody>
          <a:bodyPr spcFirstLastPara="1" wrap="square" lIns="0" tIns="0" rIns="0" bIns="0" anchor="t" anchorCtr="0"/>
          <a:lstStyle>
            <a:lvl1pPr marL="457200" marR="0" lvl="0" indent="-228600" algn="l" rtl="0">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2"/>
          </p:nvPr>
        </p:nvSpPr>
        <p:spPr>
          <a:xfrm>
            <a:off x="4478583" y="1966962"/>
            <a:ext cx="2438400" cy="1487487"/>
          </a:xfrm>
          <a:prstGeom prst="rect">
            <a:avLst/>
          </a:prstGeom>
          <a:noFill/>
          <a:ln>
            <a:noFill/>
          </a:ln>
        </p:spPr>
        <p:txBody>
          <a:bodyPr spcFirstLastPara="1" wrap="square" lIns="0" tIns="0" rIns="0" bIns="0" anchor="t" anchorCtr="0"/>
          <a:lstStyle>
            <a:lvl1pPr marL="457200" marR="0" lvl="0" indent="-228600" algn="l" rtl="0">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3"/>
          </p:nvPr>
        </p:nvSpPr>
        <p:spPr>
          <a:xfrm>
            <a:off x="8336351" y="2103439"/>
            <a:ext cx="2438400" cy="1487487"/>
          </a:xfrm>
          <a:prstGeom prst="rect">
            <a:avLst/>
          </a:prstGeom>
          <a:noFill/>
          <a:ln>
            <a:noFill/>
          </a:ln>
        </p:spPr>
        <p:txBody>
          <a:bodyPr spcFirstLastPara="1" wrap="square" lIns="0" tIns="0" rIns="0" bIns="0" anchor="t" anchorCtr="0"/>
          <a:lstStyle>
            <a:lvl1pPr marL="457200" marR="0" lvl="0" indent="-228600" algn="l" rtl="0">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46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104D-1A5F-4F84-815A-50F958D15DD0}"/>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21AF64-8E6E-431C-967F-E72691BBD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C80F6C78-30BC-4755-8F1D-B6F70F3FE9E6}"/>
              </a:ext>
            </a:extLst>
          </p:cNvPr>
          <p:cNvSpPr>
            <a:spLocks noGrp="1"/>
          </p:cNvSpPr>
          <p:nvPr>
            <p:ph type="dt" sz="half" idx="10"/>
          </p:nvPr>
        </p:nvSpPr>
        <p:spPr/>
        <p:txBody>
          <a:bodyPr/>
          <a:lstStyle/>
          <a:p>
            <a:fld id="{08FB92C1-8526-48B1-A938-F16130C47970}" type="datetimeFigureOut">
              <a:rPr lang="de-DE" smtClean="0"/>
              <a:t>03.02.2023</a:t>
            </a:fld>
            <a:endParaRPr lang="de-DE"/>
          </a:p>
        </p:txBody>
      </p:sp>
      <p:sp>
        <p:nvSpPr>
          <p:cNvPr id="5" name="Footer Placeholder 4">
            <a:extLst>
              <a:ext uri="{FF2B5EF4-FFF2-40B4-BE49-F238E27FC236}">
                <a16:creationId xmlns:a16="http://schemas.microsoft.com/office/drawing/2014/main" id="{BBF65E8B-5FC4-4D91-B074-4CA19077FC10}"/>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2F71F592-9CAB-4E39-B7ED-33F990AEE819}"/>
              </a:ext>
            </a:extLst>
          </p:cNvPr>
          <p:cNvSpPr>
            <a:spLocks noGrp="1"/>
          </p:cNvSpPr>
          <p:nvPr>
            <p:ph type="sldNum" sz="quarter" idx="12"/>
          </p:nvPr>
        </p:nvSpPr>
        <p:spPr/>
        <p:txBody>
          <a:bodyPr/>
          <a:lstStyle/>
          <a:p>
            <a:fld id="{1C9ABC87-2346-4EEB-96EE-8FC64BB19450}" type="slidenum">
              <a:rPr lang="de-DE" smtClean="0"/>
              <a:t>‹#›</a:t>
            </a:fld>
            <a:endParaRPr lang="de-DE"/>
          </a:p>
        </p:txBody>
      </p:sp>
    </p:spTree>
    <p:extLst>
      <p:ext uri="{BB962C8B-B14F-4D97-AF65-F5344CB8AC3E}">
        <p14:creationId xmlns:p14="http://schemas.microsoft.com/office/powerpoint/2010/main" val="6532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30F0-FE28-4A81-A3A3-78F917147A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0D1254AF-847F-4C6C-926B-218524DE57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E6B0D6D9-81AC-4039-AE21-5124BF9D64D3}"/>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5" name="Footer Placeholder 4">
            <a:extLst>
              <a:ext uri="{FF2B5EF4-FFF2-40B4-BE49-F238E27FC236}">
                <a16:creationId xmlns:a16="http://schemas.microsoft.com/office/drawing/2014/main" id="{0AD16A8C-6F29-44B5-B46A-D60C7A79B3B8}"/>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4F18DF7A-A96E-46E1-B282-95D97FF30F8E}"/>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156447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EEFB-8122-4C07-A2A7-4C8F1FA11A26}"/>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0C3F873B-C587-413C-A2F4-576F7631A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22804D73-FF59-4275-AF80-F5E1E1D67844}"/>
              </a:ext>
            </a:extLst>
          </p:cNvPr>
          <p:cNvSpPr>
            <a:spLocks noGrp="1"/>
          </p:cNvSpPr>
          <p:nvPr>
            <p:ph type="dt" sz="half" idx="10"/>
          </p:nvPr>
        </p:nvSpPr>
        <p:spPr/>
        <p:txBody>
          <a:bodyPr/>
          <a:lstStyle/>
          <a:p>
            <a:fld id="{8A8B358A-A72F-4C4F-B7A3-3DB6014FDF72}" type="datetimeFigureOut">
              <a:rPr lang="de-DE" smtClean="0"/>
              <a:t>03.02.2023</a:t>
            </a:fld>
            <a:endParaRPr lang="de-DE"/>
          </a:p>
        </p:txBody>
      </p:sp>
      <p:sp>
        <p:nvSpPr>
          <p:cNvPr id="5" name="Footer Placeholder 4">
            <a:extLst>
              <a:ext uri="{FF2B5EF4-FFF2-40B4-BE49-F238E27FC236}">
                <a16:creationId xmlns:a16="http://schemas.microsoft.com/office/drawing/2014/main" id="{7B87828A-A935-414C-9AAA-FD7E6A6C1979}"/>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53062BD-B1B3-4AD4-ABDC-9697E37DD754}"/>
              </a:ext>
            </a:extLst>
          </p:cNvPr>
          <p:cNvSpPr>
            <a:spLocks noGrp="1"/>
          </p:cNvSpPr>
          <p:nvPr>
            <p:ph type="sldNum" sz="quarter" idx="12"/>
          </p:nvPr>
        </p:nvSpPr>
        <p:spPr/>
        <p:txBody>
          <a:bodyPr/>
          <a:lstStyle/>
          <a:p>
            <a:fld id="{6E2280BC-7746-4217-ACDE-5FBA128A4489}" type="slidenum">
              <a:rPr lang="de-DE" smtClean="0"/>
              <a:t>‹#›</a:t>
            </a:fld>
            <a:endParaRPr lang="de-DE"/>
          </a:p>
        </p:txBody>
      </p:sp>
    </p:spTree>
    <p:extLst>
      <p:ext uri="{BB962C8B-B14F-4D97-AF65-F5344CB8AC3E}">
        <p14:creationId xmlns:p14="http://schemas.microsoft.com/office/powerpoint/2010/main" val="71806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131" y="297420"/>
            <a:ext cx="11629389" cy="967500"/>
          </a:xfrm>
          <a:prstGeom prst="rect">
            <a:avLst/>
          </a:prstGeom>
        </p:spPr>
        <p:txBody>
          <a:bodyPr vert="horz" lIns="0" tIns="0" rIns="0" bIns="0" rtlCol="0" anchor="t">
            <a:noAutofit/>
          </a:bodyPr>
          <a:lstStyle/>
          <a:p>
            <a:r>
              <a:rPr lang="en-US" dirty="0"/>
              <a:t>Title</a:t>
            </a:r>
            <a:br>
              <a:rPr lang="en-US" dirty="0"/>
            </a:br>
            <a:endParaRPr lang="en-US" dirty="0"/>
          </a:p>
        </p:txBody>
      </p:sp>
      <p:sp>
        <p:nvSpPr>
          <p:cNvPr id="3" name="Text Placeholder 2"/>
          <p:cNvSpPr>
            <a:spLocks noGrp="1"/>
          </p:cNvSpPr>
          <p:nvPr>
            <p:ph type="body" idx="1"/>
          </p:nvPr>
        </p:nvSpPr>
        <p:spPr>
          <a:xfrm>
            <a:off x="278130" y="1905000"/>
            <a:ext cx="11629389" cy="4383258"/>
          </a:xfrm>
          <a:prstGeom prst="rect">
            <a:avLst/>
          </a:prstGeom>
        </p:spPr>
        <p:txBody>
          <a:bodyPr vert="horz" lIns="0" tIns="0" rIns="0" bIns="0" rtlCol="0">
            <a:noAutofit/>
          </a:bodyPr>
          <a:lstStyle/>
          <a:p>
            <a:pPr lvl="0"/>
            <a:r>
              <a:rPr lang="de-DE" dirty="0"/>
              <a:t>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Sixth</a:t>
            </a:r>
            <a:r>
              <a:rPr lang="de-DE" dirty="0"/>
              <a:t> </a:t>
            </a:r>
            <a:r>
              <a:rPr lang="de-DE" dirty="0" err="1"/>
              <a:t>level</a:t>
            </a:r>
            <a:endParaRPr lang="de-DE" dirty="0"/>
          </a:p>
          <a:p>
            <a:pPr lvl="6"/>
            <a:r>
              <a:rPr lang="de-DE" dirty="0" err="1"/>
              <a:t>Seventh</a:t>
            </a:r>
            <a:r>
              <a:rPr lang="de-DE" dirty="0"/>
              <a:t> </a:t>
            </a:r>
            <a:r>
              <a:rPr lang="de-DE" dirty="0" err="1"/>
              <a:t>level</a:t>
            </a:r>
            <a:endParaRPr lang="de-DE" dirty="0"/>
          </a:p>
          <a:p>
            <a:pPr lvl="7"/>
            <a:r>
              <a:rPr lang="de-DE" dirty="0" err="1"/>
              <a:t>Eighth</a:t>
            </a:r>
            <a:r>
              <a:rPr lang="de-DE" dirty="0"/>
              <a:t> </a:t>
            </a:r>
            <a:r>
              <a:rPr lang="de-DE" dirty="0" err="1"/>
              <a:t>level</a:t>
            </a:r>
            <a:endParaRPr lang="de-DE" dirty="0"/>
          </a:p>
          <a:p>
            <a:pPr lvl="8"/>
            <a:r>
              <a:rPr lang="de-DE" dirty="0" err="1"/>
              <a:t>Nineth</a:t>
            </a:r>
            <a:r>
              <a:rPr lang="de-DE" dirty="0"/>
              <a:t> </a:t>
            </a:r>
            <a:r>
              <a:rPr lang="de-DE" dirty="0" err="1"/>
              <a:t>level</a:t>
            </a:r>
            <a:endParaRPr lang="en-US" dirty="0"/>
          </a:p>
        </p:txBody>
      </p:sp>
      <p:sp>
        <p:nvSpPr>
          <p:cNvPr id="8" name="Line 5"/>
          <p:cNvSpPr>
            <a:spLocks noChangeShapeType="1"/>
          </p:cNvSpPr>
          <p:nvPr/>
        </p:nvSpPr>
        <p:spPr bwMode="auto">
          <a:xfrm flipH="1">
            <a:off x="278130" y="6453188"/>
            <a:ext cx="11629389"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solidFill>
                <a:prstClr val="black"/>
              </a:solidFill>
              <a:latin typeface="Arial" panose="020B0604020202020204" pitchFamily="34" charset="0"/>
            </a:endParaRPr>
          </a:p>
        </p:txBody>
      </p:sp>
      <p:sp>
        <p:nvSpPr>
          <p:cNvPr id="9" name="Text Box 6"/>
          <p:cNvSpPr txBox="1">
            <a:spLocks noChangeArrowheads="1"/>
          </p:cNvSpPr>
          <p:nvPr/>
        </p:nvSpPr>
        <p:spPr bwMode="auto">
          <a:xfrm>
            <a:off x="10281919" y="6538134"/>
            <a:ext cx="1625600" cy="18466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accent2"/>
                </a:solidFill>
                <a:miter lim="800000"/>
                <a:headEnd/>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algn="r" defTabSz="1042988" eaLnBrk="0" hangingPunct="0">
              <a:spcBef>
                <a:spcPct val="0"/>
              </a:spcBef>
              <a:spcAft>
                <a:spcPct val="0"/>
              </a:spcAft>
              <a:buClrTx/>
              <a:buFontTx/>
              <a:buNone/>
              <a:defRPr sz="1200">
                <a:solidFill>
                  <a:srgbClr val="969696"/>
                </a:solidFill>
                <a:latin typeface="Source Sans Pro" panose="020B0503030403020204" pitchFamily="34" charset="0"/>
                <a:cs typeface="Tahoma" pitchFamily="34" charset="0"/>
              </a:defRPr>
            </a:lvl1pPr>
            <a:lvl2pPr marL="742950" indent="-285750" defTabSz="1042988" eaLnBrk="0" hangingPunct="0">
              <a:defRPr sz="1600">
                <a:latin typeface="Arial" charset="0"/>
              </a:defRPr>
            </a:lvl2pPr>
            <a:lvl3pPr marL="1143000" indent="-228600" defTabSz="1042988" eaLnBrk="0" hangingPunct="0">
              <a:defRPr sz="1600">
                <a:latin typeface="Arial" charset="0"/>
              </a:defRPr>
            </a:lvl3pPr>
            <a:lvl4pPr marL="1600200" indent="-228600" defTabSz="1042988" eaLnBrk="0" hangingPunct="0">
              <a:defRPr sz="1600">
                <a:latin typeface="Arial" charset="0"/>
              </a:defRPr>
            </a:lvl4pPr>
            <a:lvl5pPr marL="2057400" indent="-228600" defTabSz="1042988" eaLnBrk="0" hangingPunct="0">
              <a:defRPr sz="1600">
                <a:latin typeface="Arial" charset="0"/>
              </a:defRPr>
            </a:lvl5pPr>
            <a:lvl6pPr marL="2514600" indent="-228600" algn="ctr" defTabSz="1042988" eaLnBrk="0" fontAlgn="base" hangingPunct="0">
              <a:spcBef>
                <a:spcPct val="50000"/>
              </a:spcBef>
              <a:spcAft>
                <a:spcPct val="20000"/>
              </a:spcAft>
              <a:buClr>
                <a:schemeClr val="accent2"/>
              </a:buClr>
              <a:buFont typeface="Wingdings" pitchFamily="2" charset="2"/>
              <a:defRPr sz="1600">
                <a:latin typeface="Arial" charset="0"/>
              </a:defRPr>
            </a:lvl6pPr>
            <a:lvl7pPr marL="2971800" indent="-228600" algn="ctr" defTabSz="1042988" eaLnBrk="0" fontAlgn="base" hangingPunct="0">
              <a:spcBef>
                <a:spcPct val="50000"/>
              </a:spcBef>
              <a:spcAft>
                <a:spcPct val="20000"/>
              </a:spcAft>
              <a:buClr>
                <a:schemeClr val="accent2"/>
              </a:buClr>
              <a:buFont typeface="Wingdings" pitchFamily="2" charset="2"/>
              <a:defRPr sz="1600">
                <a:latin typeface="Arial" charset="0"/>
              </a:defRPr>
            </a:lvl7pPr>
            <a:lvl8pPr marL="3429000" indent="-228600" algn="ctr" defTabSz="1042988" eaLnBrk="0" fontAlgn="base" hangingPunct="0">
              <a:spcBef>
                <a:spcPct val="50000"/>
              </a:spcBef>
              <a:spcAft>
                <a:spcPct val="20000"/>
              </a:spcAft>
              <a:buClr>
                <a:schemeClr val="accent2"/>
              </a:buClr>
              <a:buFont typeface="Wingdings" pitchFamily="2" charset="2"/>
              <a:defRPr sz="1600">
                <a:latin typeface="Arial" charset="0"/>
              </a:defRPr>
            </a:lvl8pPr>
            <a:lvl9pPr marL="3886200" indent="-228600" algn="ctr" defTabSz="1042988" eaLnBrk="0" fontAlgn="base" hangingPunct="0">
              <a:spcBef>
                <a:spcPct val="50000"/>
              </a:spcBef>
              <a:spcAft>
                <a:spcPct val="20000"/>
              </a:spcAft>
              <a:buClr>
                <a:schemeClr val="accent2"/>
              </a:buClr>
              <a:buFont typeface="Wingdings" pitchFamily="2" charset="2"/>
              <a:defRPr sz="1600">
                <a:latin typeface="Arial" charset="0"/>
              </a:defRPr>
            </a:lvl9pPr>
          </a:lstStyle>
          <a:p>
            <a:r>
              <a:rPr lang="de-DE" sz="1200" b="1" dirty="0">
                <a:solidFill>
                  <a:srgbClr val="003A5F"/>
                </a:solidFill>
                <a:latin typeface="Calibri"/>
              </a:rPr>
              <a:t> </a:t>
            </a:r>
            <a:fld id="{1E757FCB-4669-44CF-A810-931B5CC25F66}" type="slidenum">
              <a:rPr lang="de-DE" sz="1200" b="1" smtClean="0">
                <a:solidFill>
                  <a:srgbClr val="003A5F"/>
                </a:solidFill>
                <a:latin typeface="Calibri"/>
              </a:rPr>
              <a:pPr/>
              <a:t>‹#›</a:t>
            </a:fld>
            <a:endParaRPr lang="de-DE" sz="1200" b="1" dirty="0">
              <a:solidFill>
                <a:srgbClr val="003A5F"/>
              </a:solidFill>
              <a:latin typeface="Calibri"/>
            </a:endParaRPr>
          </a:p>
        </p:txBody>
      </p:sp>
      <p:sp>
        <p:nvSpPr>
          <p:cNvPr id="11" name="Textfeld 2"/>
          <p:cNvSpPr txBox="1"/>
          <p:nvPr userDrawn="1"/>
        </p:nvSpPr>
        <p:spPr bwMode="auto">
          <a:xfrm>
            <a:off x="278129" y="6538134"/>
            <a:ext cx="9459880" cy="184666"/>
          </a:xfrm>
          <a:prstGeom prst="rect">
            <a:avLst/>
          </a:prstGeom>
          <a:noFill/>
          <a:ln w="19050">
            <a:noFill/>
            <a:miter lim="800000"/>
            <a:headEnd/>
            <a:tailEnd/>
          </a:ln>
          <a:effectLst/>
        </p:spPr>
        <p:txBody>
          <a:bodyPr vert="horz" wrap="square" lIns="0" tIns="0" rIns="0" bIns="0" numCol="1" rtlCol="0" anchor="b" anchorCtr="0" compatLnSpc="1">
            <a:prstTxWarp prst="textNoShape">
              <a:avLst/>
            </a:prstTxWarp>
            <a:spAutoFit/>
          </a:bodyPr>
          <a:lstStyle/>
          <a:p>
            <a:pPr>
              <a:defRPr/>
            </a:pPr>
            <a:r>
              <a:rPr lang="de-DE" sz="1200" b="1" dirty="0">
                <a:solidFill>
                  <a:srgbClr val="003A5F"/>
                </a:solidFill>
              </a:rPr>
              <a:t>Ashoka  -  Playing with 5R framework</a:t>
            </a:r>
            <a:endParaRPr lang="en-US" sz="1200" b="1" dirty="0">
              <a:solidFill>
                <a:srgbClr val="003A5F"/>
              </a:solidFill>
            </a:endParaRPr>
          </a:p>
        </p:txBody>
      </p:sp>
    </p:spTree>
    <p:extLst>
      <p:ext uri="{BB962C8B-B14F-4D97-AF65-F5344CB8AC3E}">
        <p14:creationId xmlns:p14="http://schemas.microsoft.com/office/powerpoint/2010/main" val="1029798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ct val="30000"/>
        </a:spcBef>
        <a:buClr>
          <a:srgbClr val="C02A26"/>
        </a:buClr>
        <a:buFont typeface="Wingdings" panose="05000000000000000000" pitchFamily="2" charset="2"/>
        <a:buNone/>
        <a:defRPr sz="1800" kern="1200">
          <a:solidFill>
            <a:schemeClr val="tx1"/>
          </a:solidFill>
          <a:latin typeface="+mn-lt"/>
          <a:ea typeface="+mn-ea"/>
          <a:cs typeface="+mn-cs"/>
        </a:defRPr>
      </a:lvl1pPr>
      <a:lvl2pPr marL="203200" indent="-203200" algn="l" defTabSz="914400" rtl="0" eaLnBrk="1" latinLnBrk="0" hangingPunct="1">
        <a:spcBef>
          <a:spcPct val="30000"/>
        </a:spcBef>
        <a:buClr>
          <a:srgbClr val="C02A26"/>
        </a:buClr>
        <a:buFont typeface="Wingdings" panose="05000000000000000000" pitchFamily="2" charset="2"/>
        <a:buChar char="§"/>
        <a:defRPr sz="1800" kern="1200">
          <a:solidFill>
            <a:schemeClr val="tx1"/>
          </a:solidFill>
          <a:latin typeface="+mn-lt"/>
          <a:ea typeface="+mn-ea"/>
          <a:cs typeface="+mn-cs"/>
        </a:defRPr>
      </a:lvl2pPr>
      <a:lvl3pPr marL="406400" indent="-203200" algn="l" defTabSz="914400" rtl="0" eaLnBrk="1" latinLnBrk="0" hangingPunct="1">
        <a:spcBef>
          <a:spcPct val="30000"/>
        </a:spcBef>
        <a:buClr>
          <a:srgbClr val="C02A26"/>
        </a:buClr>
        <a:buFont typeface="Wingdings" panose="05000000000000000000" pitchFamily="2" charset="2"/>
        <a:buChar char="§"/>
        <a:defRPr sz="1800" kern="1200">
          <a:solidFill>
            <a:schemeClr val="tx1"/>
          </a:solidFill>
          <a:latin typeface="+mn-lt"/>
          <a:ea typeface="+mn-ea"/>
          <a:cs typeface="+mn-cs"/>
        </a:defRPr>
      </a:lvl3pPr>
      <a:lvl4pPr marL="609600" indent="-203200" algn="l" defTabSz="914400" rtl="0" eaLnBrk="1" latinLnBrk="0" hangingPunct="1">
        <a:spcBef>
          <a:spcPct val="30000"/>
        </a:spcBef>
        <a:buClr>
          <a:srgbClr val="C02A26"/>
        </a:buClr>
        <a:buFont typeface="Wingdings" panose="05000000000000000000" pitchFamily="2" charset="2"/>
        <a:buChar char="§"/>
        <a:defRPr sz="1800" kern="1200">
          <a:solidFill>
            <a:schemeClr val="tx1"/>
          </a:solidFill>
          <a:latin typeface="+mn-lt"/>
          <a:ea typeface="+mn-ea"/>
          <a:cs typeface="+mn-cs"/>
        </a:defRPr>
      </a:lvl4pPr>
      <a:lvl5pPr marL="812800" indent="-203200" algn="l" defTabSz="914400" rtl="0" eaLnBrk="1" latinLnBrk="0" hangingPunct="1">
        <a:spcBef>
          <a:spcPct val="30000"/>
        </a:spcBef>
        <a:buClr>
          <a:srgbClr val="C02A26"/>
        </a:buClr>
        <a:buFont typeface="Wingdings" panose="05000000000000000000" pitchFamily="2" charset="2"/>
        <a:buChar char="§"/>
        <a:defRPr sz="1800" kern="1200">
          <a:solidFill>
            <a:schemeClr val="tx1"/>
          </a:solidFill>
          <a:latin typeface="+mn-lt"/>
          <a:ea typeface="+mn-ea"/>
          <a:cs typeface="+mn-cs"/>
        </a:defRPr>
      </a:lvl5pPr>
      <a:lvl6pPr marL="1016000" indent="-203200" algn="l" defTabSz="914400" rtl="0" eaLnBrk="1" latinLnBrk="0" hangingPunct="1">
        <a:spcBef>
          <a:spcPct val="30000"/>
        </a:spcBef>
        <a:buClr>
          <a:srgbClr val="C02A26"/>
        </a:buClr>
        <a:buFont typeface="Wingdings" panose="05000000000000000000" pitchFamily="2" charset="2"/>
        <a:buChar char="§"/>
        <a:defRPr sz="1800" kern="1200">
          <a:solidFill>
            <a:schemeClr val="tx1"/>
          </a:solidFill>
          <a:latin typeface="+mn-lt"/>
          <a:ea typeface="+mn-ea"/>
          <a:cs typeface="+mn-cs"/>
        </a:defRPr>
      </a:lvl6pPr>
      <a:lvl7pPr marL="1219200" indent="-203200" algn="l" defTabSz="914400" rtl="0" eaLnBrk="1" latinLnBrk="0" hangingPunct="1">
        <a:spcBef>
          <a:spcPct val="30000"/>
        </a:spcBef>
        <a:buClr>
          <a:srgbClr val="C02A26"/>
        </a:buClr>
        <a:buFont typeface="Wingdings" panose="05000000000000000000" pitchFamily="2" charset="2"/>
        <a:buChar char="§"/>
        <a:defRPr sz="1800" kern="1200" baseline="0">
          <a:solidFill>
            <a:schemeClr val="tx1"/>
          </a:solidFill>
          <a:latin typeface="+mn-lt"/>
          <a:ea typeface="+mn-ea"/>
          <a:cs typeface="+mn-cs"/>
        </a:defRPr>
      </a:lvl7pPr>
      <a:lvl8pPr marL="1422400" indent="-203200" algn="l" defTabSz="914400" rtl="0" eaLnBrk="1" latinLnBrk="0" hangingPunct="1">
        <a:spcBef>
          <a:spcPct val="30000"/>
        </a:spcBef>
        <a:buClr>
          <a:srgbClr val="C02A26"/>
        </a:buClr>
        <a:buFont typeface="Wingdings" panose="05000000000000000000" pitchFamily="2" charset="2"/>
        <a:buChar char="§"/>
        <a:defRPr sz="1800" kern="1200" baseline="0">
          <a:solidFill>
            <a:schemeClr val="tx1"/>
          </a:solidFill>
          <a:latin typeface="+mn-lt"/>
          <a:ea typeface="+mn-ea"/>
          <a:cs typeface="+mn-cs"/>
        </a:defRPr>
      </a:lvl8pPr>
      <a:lvl9pPr marL="1625600" indent="-203200" algn="l" defTabSz="914400" rtl="0" eaLnBrk="1" latinLnBrk="0" hangingPunct="1">
        <a:spcBef>
          <a:spcPct val="30000"/>
        </a:spcBef>
        <a:buClr>
          <a:srgbClr val="C02A26"/>
        </a:buClr>
        <a:buFont typeface="Wingdings" panose="05000000000000000000" pitchFamily="2" charset="2"/>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F9A19-980C-486A-ACEC-DF58C3C85D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445D548C-ED6F-4517-BA8E-8B92AFEE5C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1BB5DA1B-8F16-44EB-A6EA-16B06C903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B358A-A72F-4C4F-B7A3-3DB6014FDF72}" type="datetimeFigureOut">
              <a:rPr lang="de-DE" smtClean="0"/>
              <a:t>03.02.2023</a:t>
            </a:fld>
            <a:endParaRPr lang="de-DE"/>
          </a:p>
        </p:txBody>
      </p:sp>
      <p:sp>
        <p:nvSpPr>
          <p:cNvPr id="5" name="Footer Placeholder 4">
            <a:extLst>
              <a:ext uri="{FF2B5EF4-FFF2-40B4-BE49-F238E27FC236}">
                <a16:creationId xmlns:a16="http://schemas.microsoft.com/office/drawing/2014/main" id="{CE6B9D8D-380B-4729-9BE3-1A024D912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3CA45608-7C84-4260-AE8C-58672CB142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280BC-7746-4217-ACDE-5FBA128A4489}" type="slidenum">
              <a:rPr lang="de-DE" smtClean="0"/>
              <a:t>‹#›</a:t>
            </a:fld>
            <a:endParaRPr lang="de-DE"/>
          </a:p>
        </p:txBody>
      </p:sp>
    </p:spTree>
    <p:extLst>
      <p:ext uri="{BB962C8B-B14F-4D97-AF65-F5344CB8AC3E}">
        <p14:creationId xmlns:p14="http://schemas.microsoft.com/office/powerpoint/2010/main" val="39183117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53982B-0016-4398-BFED-59D87A47D81B}"/>
              </a:ext>
            </a:extLst>
          </p:cNvPr>
          <p:cNvSpPr>
            <a:spLocks noGrp="1"/>
          </p:cNvSpPr>
          <p:nvPr>
            <p:ph type="ctrTitle"/>
          </p:nvPr>
        </p:nvSpPr>
        <p:spPr>
          <a:xfrm>
            <a:off x="445020" y="4040344"/>
            <a:ext cx="9144000" cy="2387600"/>
          </a:xfrm>
        </p:spPr>
        <p:txBody>
          <a:bodyPr>
            <a:normAutofit fontScale="90000"/>
          </a:bodyPr>
          <a:lstStyle/>
          <a:p>
            <a:pPr algn="l"/>
            <a:r>
              <a:rPr lang="en-US" sz="5300" dirty="0">
                <a:solidFill>
                  <a:schemeClr val="accent2"/>
                </a:solidFill>
                <a:latin typeface="Bahnschrift" panose="020B0502040204020203" pitchFamily="34" charset="0"/>
              </a:rPr>
              <a:t>Improving systems:</a:t>
            </a:r>
            <a:br>
              <a:rPr lang="en-US" sz="5300" dirty="0">
                <a:solidFill>
                  <a:schemeClr val="accent2"/>
                </a:solidFill>
                <a:latin typeface="Bahnschrift" panose="020B0502040204020203" pitchFamily="34" charset="0"/>
              </a:rPr>
            </a:br>
            <a:r>
              <a:rPr lang="en-US" sz="3600" dirty="0">
                <a:solidFill>
                  <a:schemeClr val="tx2"/>
                </a:solidFill>
                <a:latin typeface="Bahnschrift" panose="020B0502040204020203" pitchFamily="34" charset="0"/>
              </a:rPr>
              <a:t>learnings from social entrepreneurs </a:t>
            </a:r>
            <a:br>
              <a:rPr lang="en-US" sz="4400" dirty="0">
                <a:latin typeface="Bahnschrift" panose="020B0502040204020203" pitchFamily="34" charset="0"/>
              </a:rPr>
            </a:br>
            <a:br>
              <a:rPr lang="en-US" sz="4400" dirty="0">
                <a:latin typeface="Bahnschrift" panose="020B0502040204020203" pitchFamily="34" charset="0"/>
              </a:rPr>
            </a:br>
            <a:r>
              <a:rPr lang="en-US" sz="1800" dirty="0"/>
              <a:t>Olga Shirobokova</a:t>
            </a:r>
            <a:br>
              <a:rPr lang="en-US" sz="1800" dirty="0"/>
            </a:br>
            <a:r>
              <a:rPr lang="en-US" sz="1800" dirty="0"/>
              <a:t>Co-Lead of Knowledge</a:t>
            </a:r>
            <a:endParaRPr lang="de-DE" sz="4400" dirty="0"/>
          </a:p>
        </p:txBody>
      </p:sp>
      <p:pic>
        <p:nvPicPr>
          <p:cNvPr id="3" name="Graphic 2">
            <a:extLst>
              <a:ext uri="{FF2B5EF4-FFF2-40B4-BE49-F238E27FC236}">
                <a16:creationId xmlns:a16="http://schemas.microsoft.com/office/drawing/2014/main" id="{B28677E0-EC75-9844-A460-148C092FE2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4442" y="245660"/>
            <a:ext cx="1727721" cy="1727721"/>
          </a:xfrm>
          <a:prstGeom prst="rect">
            <a:avLst/>
          </a:prstGeom>
        </p:spPr>
      </p:pic>
      <p:cxnSp>
        <p:nvCxnSpPr>
          <p:cNvPr id="6" name="Straight Connector 5">
            <a:extLst>
              <a:ext uri="{FF2B5EF4-FFF2-40B4-BE49-F238E27FC236}">
                <a16:creationId xmlns:a16="http://schemas.microsoft.com/office/drawing/2014/main" id="{C154CA9E-0B45-D420-400B-1A036124CD5C}"/>
              </a:ext>
            </a:extLst>
          </p:cNvPr>
          <p:cNvCxnSpPr/>
          <p:nvPr/>
        </p:nvCxnSpPr>
        <p:spPr>
          <a:xfrm>
            <a:off x="559558" y="5363570"/>
            <a:ext cx="697400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74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person sitting at a table&#10;&#10;Description automatically generated with low confidence">
            <a:extLst>
              <a:ext uri="{FF2B5EF4-FFF2-40B4-BE49-F238E27FC236}">
                <a16:creationId xmlns:a16="http://schemas.microsoft.com/office/drawing/2014/main" id="{B3FAAACD-C85E-D542-3FCC-4E73E1E8A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1110342"/>
            <a:ext cx="3543300" cy="4971311"/>
          </a:xfrm>
          <a:prstGeom prst="rect">
            <a:avLst/>
          </a:prstGeom>
        </p:spPr>
      </p:pic>
      <p:sp>
        <p:nvSpPr>
          <p:cNvPr id="9" name="Title 1">
            <a:extLst>
              <a:ext uri="{FF2B5EF4-FFF2-40B4-BE49-F238E27FC236}">
                <a16:creationId xmlns:a16="http://schemas.microsoft.com/office/drawing/2014/main" id="{EE720DFC-D193-160C-0C9F-6E8740443289}"/>
              </a:ext>
            </a:extLst>
          </p:cNvPr>
          <p:cNvSpPr>
            <a:spLocks noGrp="1"/>
          </p:cNvSpPr>
          <p:nvPr>
            <p:ph type="title"/>
          </p:nvPr>
        </p:nvSpPr>
        <p:spPr>
          <a:xfrm>
            <a:off x="979714" y="284564"/>
            <a:ext cx="3104131" cy="232452"/>
          </a:xfrm>
        </p:spPr>
        <p:txBody>
          <a:bodyPr>
            <a:normAutofit fontScale="90000"/>
          </a:bodyPr>
          <a:lstStyle/>
          <a:p>
            <a:r>
              <a:rPr lang="en-US" sz="2400" dirty="0"/>
              <a:t>Frank Hoffman, Discovering Hands</a:t>
            </a:r>
            <a:endParaRPr lang="de-DE" sz="2400" dirty="0"/>
          </a:p>
        </p:txBody>
      </p:sp>
      <p:pic>
        <p:nvPicPr>
          <p:cNvPr id="11" name="Picture 10" descr="A picture containing person, indoor&#10;&#10;Description automatically generated">
            <a:extLst>
              <a:ext uri="{FF2B5EF4-FFF2-40B4-BE49-F238E27FC236}">
                <a16:creationId xmlns:a16="http://schemas.microsoft.com/office/drawing/2014/main" id="{CAA06C8A-D543-8B1D-C25B-F83A53AA3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407" y="1036374"/>
            <a:ext cx="5793622" cy="5045279"/>
          </a:xfrm>
          <a:prstGeom prst="rect">
            <a:avLst/>
          </a:prstGeom>
        </p:spPr>
      </p:pic>
    </p:spTree>
    <p:extLst>
      <p:ext uri="{BB962C8B-B14F-4D97-AF65-F5344CB8AC3E}">
        <p14:creationId xmlns:p14="http://schemas.microsoft.com/office/powerpoint/2010/main" val="26571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7A9A58-BD17-B8C3-B08C-C0F67BA8FEB3}"/>
              </a:ext>
            </a:extLst>
          </p:cNvPr>
          <p:cNvSpPr>
            <a:spLocks noGrp="1"/>
          </p:cNvSpPr>
          <p:nvPr>
            <p:ph type="title"/>
          </p:nvPr>
        </p:nvSpPr>
        <p:spPr>
          <a:xfrm>
            <a:off x="1167618" y="1719178"/>
            <a:ext cx="3104131" cy="232452"/>
          </a:xfrm>
        </p:spPr>
        <p:txBody>
          <a:bodyPr>
            <a:normAutofit fontScale="90000"/>
          </a:bodyPr>
          <a:lstStyle/>
          <a:p>
            <a:r>
              <a:rPr lang="en-US" sz="2400" dirty="0"/>
              <a:t>Dorica Dan</a:t>
            </a:r>
            <a:br>
              <a:rPr lang="en-US" sz="2400" dirty="0"/>
            </a:br>
            <a:endParaRPr lang="de-DE" sz="2400" dirty="0"/>
          </a:p>
        </p:txBody>
      </p:sp>
      <p:pic>
        <p:nvPicPr>
          <p:cNvPr id="6" name="Picture 5">
            <a:extLst>
              <a:ext uri="{FF2B5EF4-FFF2-40B4-BE49-F238E27FC236}">
                <a16:creationId xmlns:a16="http://schemas.microsoft.com/office/drawing/2014/main" id="{F2488405-2A2D-D311-8299-1A405E39844A}"/>
              </a:ext>
            </a:extLst>
          </p:cNvPr>
          <p:cNvPicPr>
            <a:picLocks noChangeAspect="1"/>
          </p:cNvPicPr>
          <p:nvPr/>
        </p:nvPicPr>
        <p:blipFill rotWithShape="1">
          <a:blip r:embed="rId2"/>
          <a:srcRect l="46906" t="16280" r="17856" b="25279"/>
          <a:stretch/>
        </p:blipFill>
        <p:spPr>
          <a:xfrm>
            <a:off x="1167618" y="2307772"/>
            <a:ext cx="3589493" cy="3556001"/>
          </a:xfrm>
          <a:prstGeom prst="rect">
            <a:avLst/>
          </a:prstGeom>
        </p:spPr>
      </p:pic>
      <p:pic>
        <p:nvPicPr>
          <p:cNvPr id="7" name="Picture 6" descr="A close up of a logo&#10;&#10;Description automatically generated">
            <a:extLst>
              <a:ext uri="{FF2B5EF4-FFF2-40B4-BE49-F238E27FC236}">
                <a16:creationId xmlns:a16="http://schemas.microsoft.com/office/drawing/2014/main" id="{7ED3888F-015C-3C57-4377-F759E78AE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51436"/>
            <a:ext cx="4865390" cy="3442263"/>
          </a:xfrm>
          <a:prstGeom prst="rect">
            <a:avLst/>
          </a:prstGeom>
        </p:spPr>
      </p:pic>
    </p:spTree>
    <p:extLst>
      <p:ext uri="{BB962C8B-B14F-4D97-AF65-F5344CB8AC3E}">
        <p14:creationId xmlns:p14="http://schemas.microsoft.com/office/powerpoint/2010/main" val="297216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37CFD-88A4-47E9-9A4A-0A5EEB79EA05}"/>
              </a:ext>
            </a:extLst>
          </p:cNvPr>
          <p:cNvPicPr>
            <a:picLocks noChangeAspect="1"/>
          </p:cNvPicPr>
          <p:nvPr/>
        </p:nvPicPr>
        <p:blipFill rotWithShape="1">
          <a:blip r:embed="rId2"/>
          <a:srcRect l="26039" t="27755" r="27212" b="17626"/>
          <a:stretch/>
        </p:blipFill>
        <p:spPr>
          <a:xfrm>
            <a:off x="940908" y="10768"/>
            <a:ext cx="10423777" cy="6847231"/>
          </a:xfrm>
          <a:prstGeom prst="rect">
            <a:avLst/>
          </a:prstGeom>
        </p:spPr>
      </p:pic>
      <p:sp>
        <p:nvSpPr>
          <p:cNvPr id="4" name="TextBox 3">
            <a:extLst>
              <a:ext uri="{FF2B5EF4-FFF2-40B4-BE49-F238E27FC236}">
                <a16:creationId xmlns:a16="http://schemas.microsoft.com/office/drawing/2014/main" id="{95243558-4247-4D54-A503-E884FF926BE6}"/>
              </a:ext>
            </a:extLst>
          </p:cNvPr>
          <p:cNvSpPr txBox="1"/>
          <p:nvPr/>
        </p:nvSpPr>
        <p:spPr>
          <a:xfrm>
            <a:off x="3103624" y="327354"/>
            <a:ext cx="6098344" cy="461665"/>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rPr>
              <a:t>RARE DISEASE CARE</a:t>
            </a:r>
            <a:endParaRPr kumimoji="0" lang="de-DE" sz="24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F2B98E7E-59A6-453D-B53F-40E95C6F59EC}"/>
              </a:ext>
            </a:extLst>
          </p:cNvPr>
          <p:cNvSpPr txBox="1"/>
          <p:nvPr/>
        </p:nvSpPr>
        <p:spPr>
          <a:xfrm>
            <a:off x="1342816" y="789019"/>
            <a:ext cx="9193885"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1,000,000 million (mostly undiagnosed) patients in Romania alone</a:t>
            </a:r>
          </a:p>
        </p:txBody>
      </p:sp>
      <p:sp>
        <p:nvSpPr>
          <p:cNvPr id="8" name="TextBox 7">
            <a:extLst>
              <a:ext uri="{FF2B5EF4-FFF2-40B4-BE49-F238E27FC236}">
                <a16:creationId xmlns:a16="http://schemas.microsoft.com/office/drawing/2014/main" id="{6C9B6331-7281-4DE5-A0A3-4A001760598A}"/>
              </a:ext>
            </a:extLst>
          </p:cNvPr>
          <p:cNvSpPr txBox="1"/>
          <p:nvPr/>
        </p:nvSpPr>
        <p:spPr>
          <a:xfrm>
            <a:off x="1606282" y="1273143"/>
            <a:ext cx="9306427" cy="646331"/>
          </a:xfrm>
          <a:prstGeom prst="rect">
            <a:avLst/>
          </a:prstGeom>
          <a:noFill/>
        </p:spPr>
        <p:txBody>
          <a:bodyPr wrap="square">
            <a:sp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19% of the population are affected directly (as a patient) </a:t>
            </a:r>
          </a:p>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			or indirectly (as a family member or caregiver)</a:t>
            </a:r>
          </a:p>
        </p:txBody>
      </p:sp>
      <p:sp>
        <p:nvSpPr>
          <p:cNvPr id="10" name="TextBox 9">
            <a:extLst>
              <a:ext uri="{FF2B5EF4-FFF2-40B4-BE49-F238E27FC236}">
                <a16:creationId xmlns:a16="http://schemas.microsoft.com/office/drawing/2014/main" id="{FF482B29-1BBE-4287-A997-102A9097356B}"/>
              </a:ext>
            </a:extLst>
          </p:cNvPr>
          <p:cNvSpPr txBox="1"/>
          <p:nvPr/>
        </p:nvSpPr>
        <p:spPr>
          <a:xfrm>
            <a:off x="1342815" y="1989402"/>
            <a:ext cx="9306427"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Average time people wait for diagnosis and treatment is 4-7 years</a:t>
            </a:r>
          </a:p>
        </p:txBody>
      </p:sp>
    </p:spTree>
    <p:extLst>
      <p:ext uri="{BB962C8B-B14F-4D97-AF65-F5344CB8AC3E}">
        <p14:creationId xmlns:p14="http://schemas.microsoft.com/office/powerpoint/2010/main" val="30113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1769-303E-451F-A5D7-D15F70EDEA18}"/>
              </a:ext>
            </a:extLst>
          </p:cNvPr>
          <p:cNvSpPr>
            <a:spLocks noGrp="1"/>
          </p:cNvSpPr>
          <p:nvPr>
            <p:ph type="title"/>
          </p:nvPr>
        </p:nvSpPr>
        <p:spPr>
          <a:xfrm>
            <a:off x="964810" y="930481"/>
            <a:ext cx="10515600" cy="1325563"/>
          </a:xfrm>
        </p:spPr>
        <p:txBody>
          <a:bodyPr>
            <a:normAutofit/>
          </a:bodyPr>
          <a:lstStyle/>
          <a:p>
            <a:r>
              <a:rPr lang="en-US" sz="2400" dirty="0">
                <a:latin typeface="Lato" panose="020F0502020204030203" pitchFamily="34" charset="0"/>
              </a:rPr>
              <a:t>Dorica Dan, </a:t>
            </a:r>
            <a:r>
              <a:rPr lang="en-US" sz="2400" dirty="0" err="1">
                <a:latin typeface="Lato" panose="020F0502020204030203" pitchFamily="34" charset="0"/>
              </a:rPr>
              <a:t>NoRo</a:t>
            </a:r>
            <a:r>
              <a:rPr lang="en-US" sz="2400" dirty="0">
                <a:latin typeface="Lato" panose="020F0502020204030203" pitchFamily="34" charset="0"/>
              </a:rPr>
              <a:t> &amp; Romanian Prader Willi Association</a:t>
            </a:r>
            <a:endParaRPr lang="de-DE" sz="2400" dirty="0">
              <a:latin typeface="Lato" panose="020F0502020204030203" pitchFamily="34" charset="0"/>
            </a:endParaRPr>
          </a:p>
        </p:txBody>
      </p:sp>
      <p:pic>
        <p:nvPicPr>
          <p:cNvPr id="4" name="Picture 3">
            <a:extLst>
              <a:ext uri="{FF2B5EF4-FFF2-40B4-BE49-F238E27FC236}">
                <a16:creationId xmlns:a16="http://schemas.microsoft.com/office/drawing/2014/main" id="{F13CFBBD-9959-4204-8E7D-6F998472A2E2}"/>
              </a:ext>
            </a:extLst>
          </p:cNvPr>
          <p:cNvPicPr>
            <a:picLocks noChangeAspect="1"/>
          </p:cNvPicPr>
          <p:nvPr/>
        </p:nvPicPr>
        <p:blipFill rotWithShape="1">
          <a:blip r:embed="rId2"/>
          <a:srcRect l="46906" t="16280" r="17856" b="25279"/>
          <a:stretch/>
        </p:blipFill>
        <p:spPr>
          <a:xfrm>
            <a:off x="1167618" y="2307772"/>
            <a:ext cx="3589493" cy="3556001"/>
          </a:xfrm>
          <a:prstGeom prst="rect">
            <a:avLst/>
          </a:prstGeom>
        </p:spPr>
      </p:pic>
      <p:pic>
        <p:nvPicPr>
          <p:cNvPr id="5" name="Picture 4" descr="A close up of a logo&#10;&#10;Description automatically generated">
            <a:extLst>
              <a:ext uri="{FF2B5EF4-FFF2-40B4-BE49-F238E27FC236}">
                <a16:creationId xmlns:a16="http://schemas.microsoft.com/office/drawing/2014/main" id="{889CD27C-BEC3-4480-B044-97BAB9B1D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607" y="236745"/>
            <a:ext cx="2141289" cy="1514962"/>
          </a:xfrm>
          <a:prstGeom prst="rect">
            <a:avLst/>
          </a:prstGeom>
        </p:spPr>
      </p:pic>
      <p:sp>
        <p:nvSpPr>
          <p:cNvPr id="6" name="TextBox 5">
            <a:extLst>
              <a:ext uri="{FF2B5EF4-FFF2-40B4-BE49-F238E27FC236}">
                <a16:creationId xmlns:a16="http://schemas.microsoft.com/office/drawing/2014/main" id="{7E8092A3-D003-48ED-A8CA-03122AD18B45}"/>
              </a:ext>
            </a:extLst>
          </p:cNvPr>
          <p:cNvSpPr txBox="1"/>
          <p:nvPr/>
        </p:nvSpPr>
        <p:spPr>
          <a:xfrm>
            <a:off x="5416062" y="2307772"/>
            <a:ext cx="677593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57E20"/>
                </a:solidFill>
                <a:effectLst/>
                <a:uLnTx/>
                <a:uFillTx/>
                <a:latin typeface="Arial"/>
                <a:ea typeface="+mn-ea"/>
                <a:cs typeface="+mn-cs"/>
              </a:rPr>
              <a:t>Direct service: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United families with children of the same rare disease for </a:t>
            </a:r>
            <a:r>
              <a:rPr kumimoji="0" lang="en-US" sz="1400" b="1" i="0" u="none" strike="noStrike" kern="1200" cap="none" spc="0" normalizeH="0" baseline="0" noProof="0" dirty="0">
                <a:ln>
                  <a:noFill/>
                </a:ln>
                <a:solidFill>
                  <a:prstClr val="black"/>
                </a:solidFill>
                <a:effectLst/>
                <a:uLnTx/>
                <a:uFillTx/>
                <a:latin typeface="Arial"/>
                <a:ea typeface="+mn-ea"/>
                <a:cs typeface="+mn-cs"/>
              </a:rPr>
              <a:t>peer support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Created a first of its kind </a:t>
            </a:r>
            <a:r>
              <a:rPr kumimoji="0" lang="en-US" sz="1400" b="1" i="0" u="none" strike="noStrike" kern="1200" cap="none" spc="0" normalizeH="0" baseline="0" noProof="0" dirty="0">
                <a:ln>
                  <a:noFill/>
                </a:ln>
                <a:solidFill>
                  <a:prstClr val="black"/>
                </a:solidFill>
                <a:effectLst/>
                <a:uLnTx/>
                <a:uFillTx/>
                <a:latin typeface="Arial"/>
                <a:ea typeface="+mn-ea"/>
                <a:cs typeface="+mn-cs"/>
              </a:rPr>
              <a:t>Center of Expertise for Rare Diseases</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Multiplied the number of Centers of Expertise </a:t>
            </a:r>
            <a:r>
              <a:rPr kumimoji="0" lang="en-US" sz="1400" b="1" i="0" u="none" strike="noStrike" kern="1200" cap="none" spc="0" normalizeH="0" baseline="0" noProof="0" dirty="0">
                <a:ln>
                  <a:noFill/>
                </a:ln>
                <a:solidFill>
                  <a:prstClr val="black"/>
                </a:solidFill>
                <a:effectLst/>
                <a:uLnTx/>
                <a:uFillTx/>
                <a:latin typeface="Arial"/>
                <a:ea typeface="+mn-ea"/>
                <a:cs typeface="+mn-cs"/>
              </a:rPr>
              <a:t>to 23</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B98194AF-98E3-4E9A-B5EE-6ED2BA9E1C29}"/>
              </a:ext>
            </a:extLst>
          </p:cNvPr>
          <p:cNvSpPr txBox="1"/>
          <p:nvPr/>
        </p:nvSpPr>
        <p:spPr>
          <a:xfrm>
            <a:off x="5382066" y="3529878"/>
            <a:ext cx="609834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57E20"/>
                </a:solidFill>
                <a:effectLst/>
                <a:uLnTx/>
                <a:uFillTx/>
                <a:latin typeface="Arial"/>
                <a:ea typeface="+mn-ea"/>
                <a:cs typeface="+mn-cs"/>
              </a:rPr>
              <a:t>Systemic work: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A coalition </a:t>
            </a:r>
            <a:r>
              <a:rPr kumimoji="0" lang="en-US" sz="1400" b="0" i="0" u="none" strike="noStrike" kern="1200" cap="none" spc="0" normalizeH="0" baseline="0" noProof="0" dirty="0">
                <a:ln>
                  <a:noFill/>
                </a:ln>
                <a:solidFill>
                  <a:prstClr val="black"/>
                </a:solidFill>
                <a:effectLst/>
                <a:uLnTx/>
                <a:uFillTx/>
                <a:latin typeface="Arial"/>
                <a:ea typeface="+mn-ea"/>
                <a:cs typeface="+mn-cs"/>
              </a:rPr>
              <a:t>of 38 rare disease organizations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There is a </a:t>
            </a:r>
            <a:r>
              <a:rPr kumimoji="0" lang="en-US" sz="1400" b="1" i="0" u="none" strike="noStrike" kern="1200" cap="none" spc="0" normalizeH="0" baseline="0" noProof="0" dirty="0">
                <a:ln>
                  <a:noFill/>
                </a:ln>
                <a:solidFill>
                  <a:prstClr val="black"/>
                </a:solidFill>
                <a:effectLst/>
                <a:uLnTx/>
                <a:uFillTx/>
                <a:latin typeface="Arial"/>
                <a:ea typeface="+mn-ea"/>
                <a:cs typeface="+mn-cs"/>
              </a:rPr>
              <a:t>National Action Plan </a:t>
            </a:r>
            <a:r>
              <a:rPr kumimoji="0" lang="en-US" sz="1400" b="0" i="0" u="none" strike="noStrike" kern="1200" cap="none" spc="0" normalizeH="0" baseline="0" noProof="0" dirty="0">
                <a:ln>
                  <a:noFill/>
                </a:ln>
                <a:solidFill>
                  <a:prstClr val="black"/>
                </a:solidFill>
                <a:effectLst/>
                <a:uLnTx/>
                <a:uFillTx/>
                <a:latin typeface="Arial"/>
                <a:ea typeface="+mn-ea"/>
                <a:cs typeface="+mn-cs"/>
              </a:rPr>
              <a:t>on Rare Diseases, </a:t>
            </a:r>
            <a:r>
              <a:rPr kumimoji="0" lang="en-US" sz="1400" b="1" i="0" u="none" strike="noStrike" kern="1200" cap="none" spc="0" normalizeH="0" baseline="0" noProof="0" dirty="0">
                <a:ln>
                  <a:noFill/>
                </a:ln>
                <a:solidFill>
                  <a:prstClr val="black"/>
                </a:solidFill>
                <a:effectLst/>
                <a:uLnTx/>
                <a:uFillTx/>
                <a:latin typeface="Arial"/>
                <a:ea typeface="+mn-ea"/>
                <a:cs typeface="+mn-cs"/>
              </a:rPr>
              <a:t>new therapies and medications </a:t>
            </a:r>
            <a:r>
              <a:rPr kumimoji="0" lang="en-US" sz="1400" b="0" i="0" u="none" strike="noStrike" kern="1200" cap="none" spc="0" normalizeH="0" baseline="0" noProof="0" dirty="0">
                <a:ln>
                  <a:noFill/>
                </a:ln>
                <a:solidFill>
                  <a:prstClr val="black"/>
                </a:solidFill>
                <a:effectLst/>
                <a:uLnTx/>
                <a:uFillTx/>
                <a:latin typeface="Arial"/>
                <a:ea typeface="+mn-ea"/>
                <a:cs typeface="+mn-cs"/>
              </a:rPr>
              <a:t>for RD available, increased budget allocation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Rare disease care embedded in the </a:t>
            </a:r>
            <a:r>
              <a:rPr kumimoji="0" lang="en-US" sz="1400" b="1" i="0" u="none" strike="noStrike" kern="1200" cap="none" spc="0" normalizeH="0" baseline="0" noProof="0" dirty="0">
                <a:ln>
                  <a:noFill/>
                </a:ln>
                <a:solidFill>
                  <a:prstClr val="black"/>
                </a:solidFill>
                <a:effectLst/>
                <a:uLnTx/>
                <a:uFillTx/>
                <a:latin typeface="Arial"/>
                <a:ea typeface="+mn-ea"/>
                <a:cs typeface="+mn-cs"/>
              </a:rPr>
              <a:t>curriculum for doctors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Community nurses being trained as </a:t>
            </a:r>
            <a:r>
              <a:rPr kumimoji="0" lang="en-US" sz="1400" b="1" i="0" u="none" strike="noStrike" kern="1200" cap="none" spc="0" normalizeH="0" baseline="0" noProof="0" dirty="0">
                <a:ln>
                  <a:noFill/>
                </a:ln>
                <a:solidFill>
                  <a:prstClr val="black"/>
                </a:solidFill>
                <a:effectLst/>
                <a:uLnTx/>
                <a:uFillTx/>
                <a:latin typeface="Arial"/>
                <a:ea typeface="+mn-ea"/>
                <a:cs typeface="+mn-cs"/>
              </a:rPr>
              <a:t>case managers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200+ journalists trained </a:t>
            </a:r>
            <a:r>
              <a:rPr kumimoji="0" lang="en-US" sz="1400" b="0" i="0" u="none" strike="noStrike" kern="1200" cap="none" spc="0" normalizeH="0" baseline="0" noProof="0" dirty="0">
                <a:ln>
                  <a:noFill/>
                </a:ln>
                <a:solidFill>
                  <a:prstClr val="black"/>
                </a:solidFill>
                <a:effectLst/>
                <a:uLnTx/>
                <a:uFillTx/>
                <a:latin typeface="Arial"/>
                <a:ea typeface="+mn-ea"/>
                <a:cs typeface="+mn-cs"/>
              </a:rPr>
              <a:t>on the topic</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dirty="0">
              <a:ln>
                <a:noFill/>
              </a:ln>
              <a:solidFill>
                <a:srgbClr val="F57E2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Coordination of care </a:t>
            </a:r>
            <a:r>
              <a:rPr kumimoji="0" lang="en-US" sz="1400" b="0" i="0" u="none" strike="noStrike" kern="1200" cap="none" spc="0" normalizeH="0" baseline="0" noProof="0" dirty="0">
                <a:ln>
                  <a:noFill/>
                </a:ln>
                <a:solidFill>
                  <a:prstClr val="black"/>
                </a:solidFill>
                <a:effectLst/>
                <a:uLnTx/>
                <a:uFillTx/>
                <a:latin typeface="Arial"/>
                <a:ea typeface="+mn-ea"/>
                <a:cs typeface="+mn-cs"/>
              </a:rPr>
              <a:t>between different parts of the healthcare system = structured care pathway</a:t>
            </a:r>
          </a:p>
        </p:txBody>
      </p:sp>
      <p:sp>
        <p:nvSpPr>
          <p:cNvPr id="9" name="TextBox 8">
            <a:extLst>
              <a:ext uri="{FF2B5EF4-FFF2-40B4-BE49-F238E27FC236}">
                <a16:creationId xmlns:a16="http://schemas.microsoft.com/office/drawing/2014/main" id="{5040717E-A913-4E19-BBF6-DD7009B93F7A}"/>
              </a:ext>
            </a:extLst>
          </p:cNvPr>
          <p:cNvSpPr txBox="1"/>
          <p:nvPr/>
        </p:nvSpPr>
        <p:spPr>
          <a:xfrm>
            <a:off x="838200" y="365125"/>
            <a:ext cx="848413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07D20"/>
                </a:solidFill>
                <a:effectLst/>
                <a:uLnTx/>
                <a:uFillTx/>
                <a:latin typeface="Bahnschrift" panose="020B0502040204020203" pitchFamily="34" charset="0"/>
                <a:ea typeface="Calibri" panose="020F0502020204030204" pitchFamily="34" charset="0"/>
                <a:cs typeface="Latha" panose="020B0604020202020204" pitchFamily="34" charset="0"/>
              </a:rPr>
              <a:t>Rare disease care in Romania</a:t>
            </a:r>
            <a:endParaRPr kumimoji="0" lang="de-DE" sz="3200" b="0" i="0" u="none" strike="noStrike" kern="1200" cap="none" spc="0" normalizeH="0" baseline="0" noProof="0" dirty="0">
              <a:ln>
                <a:noFill/>
              </a:ln>
              <a:solidFill>
                <a:srgbClr val="F07D20"/>
              </a:solidFill>
              <a:effectLst/>
              <a:uLnTx/>
              <a:uFillTx/>
              <a:latin typeface="Bahnschrift" panose="020B0502040204020203" pitchFamily="34" charset="0"/>
              <a:ea typeface="+mn-ea"/>
              <a:cs typeface="Latha" panose="020B0604020202020204" pitchFamily="34" charset="0"/>
            </a:endParaRPr>
          </a:p>
        </p:txBody>
      </p:sp>
    </p:spTree>
    <p:extLst>
      <p:ext uri="{BB962C8B-B14F-4D97-AF65-F5344CB8AC3E}">
        <p14:creationId xmlns:p14="http://schemas.microsoft.com/office/powerpoint/2010/main" val="32265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FD7B-B7A0-4084-27EC-F34D084E2587}"/>
              </a:ext>
            </a:extLst>
          </p:cNvPr>
          <p:cNvSpPr>
            <a:spLocks noGrp="1"/>
          </p:cNvSpPr>
          <p:nvPr>
            <p:ph type="title"/>
          </p:nvPr>
        </p:nvSpPr>
        <p:spPr>
          <a:xfrm>
            <a:off x="630351" y="517495"/>
            <a:ext cx="7098888" cy="647019"/>
          </a:xfrm>
        </p:spPr>
        <p:txBody>
          <a:bodyPr/>
          <a:lstStyle/>
          <a:p>
            <a:r>
              <a:rPr lang="en-US" dirty="0">
                <a:solidFill>
                  <a:schemeClr val="accent2"/>
                </a:solidFill>
              </a:rPr>
              <a:t>online course</a:t>
            </a:r>
            <a:br>
              <a:rPr lang="en-US" dirty="0"/>
            </a:br>
            <a:r>
              <a:rPr lang="en-US" dirty="0">
                <a:latin typeface="Merriweather" panose="00000500000000000000" pitchFamily="2" charset="0"/>
              </a:rPr>
              <a:t>Systems change masterclass</a:t>
            </a:r>
            <a:endParaRPr lang="de-DE" dirty="0">
              <a:latin typeface="Merriweather" panose="00000500000000000000" pitchFamily="2" charset="0"/>
            </a:endParaRPr>
          </a:p>
        </p:txBody>
      </p:sp>
      <p:pic>
        <p:nvPicPr>
          <p:cNvPr id="7" name="Picture 6" descr="A picture containing background pattern&#10;&#10;Description automatically generated">
            <a:extLst>
              <a:ext uri="{FF2B5EF4-FFF2-40B4-BE49-F238E27FC236}">
                <a16:creationId xmlns:a16="http://schemas.microsoft.com/office/drawing/2014/main" id="{77D14B43-4B2F-D825-DBF3-B02FC4E7B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2647950"/>
            <a:ext cx="12192000" cy="4210050"/>
          </a:xfrm>
          <a:prstGeom prst="rect">
            <a:avLst/>
          </a:prstGeom>
        </p:spPr>
      </p:pic>
      <p:pic>
        <p:nvPicPr>
          <p:cNvPr id="9" name="Picture 8">
            <a:extLst>
              <a:ext uri="{FF2B5EF4-FFF2-40B4-BE49-F238E27FC236}">
                <a16:creationId xmlns:a16="http://schemas.microsoft.com/office/drawing/2014/main" id="{B52D036E-7BC7-A79F-340B-1C96575A9CAF}"/>
              </a:ext>
            </a:extLst>
          </p:cNvPr>
          <p:cNvPicPr>
            <a:picLocks noChangeAspect="1"/>
          </p:cNvPicPr>
          <p:nvPr/>
        </p:nvPicPr>
        <p:blipFill>
          <a:blip r:embed="rId3"/>
          <a:stretch>
            <a:fillRect/>
          </a:stretch>
        </p:blipFill>
        <p:spPr>
          <a:xfrm>
            <a:off x="9577560" y="131082"/>
            <a:ext cx="2449836" cy="2371725"/>
          </a:xfrm>
          <a:prstGeom prst="rect">
            <a:avLst/>
          </a:prstGeom>
        </p:spPr>
      </p:pic>
      <p:sp>
        <p:nvSpPr>
          <p:cNvPr id="11" name="TextBox 10">
            <a:extLst>
              <a:ext uri="{FF2B5EF4-FFF2-40B4-BE49-F238E27FC236}">
                <a16:creationId xmlns:a16="http://schemas.microsoft.com/office/drawing/2014/main" id="{0FD797D4-3B33-1DB9-E5EA-5972607D4BBE}"/>
              </a:ext>
            </a:extLst>
          </p:cNvPr>
          <p:cNvSpPr txBox="1"/>
          <p:nvPr/>
        </p:nvSpPr>
        <p:spPr>
          <a:xfrm>
            <a:off x="550141" y="1333256"/>
            <a:ext cx="6460259"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Lato" panose="020F0502020204030203" pitchFamily="34" charset="0"/>
                <a:ea typeface="+mn-ea"/>
                <a:cs typeface="Segoe UI"/>
              </a:rPr>
              <a:t>This systems change course </a:t>
            </a:r>
            <a:r>
              <a:rPr kumimoji="0" lang="en-US" sz="1400" b="0" i="0" u="none" strike="noStrike" kern="1200" cap="none" spc="0" normalizeH="0" baseline="0" noProof="0" dirty="0">
                <a:ln>
                  <a:noFill/>
                </a:ln>
                <a:solidFill>
                  <a:srgbClr val="242424"/>
                </a:solidFill>
                <a:effectLst/>
                <a:uLnTx/>
                <a:uFillTx/>
                <a:latin typeface="Lato" panose="020F0502020204030203" pitchFamily="34" charset="0"/>
                <a:ea typeface="+mn-ea"/>
                <a:cs typeface="Segoe UI"/>
              </a:rPr>
              <a:t>provides you with the theoretical background and practical exercises to refine your systems change strategy. </a:t>
            </a:r>
            <a:r>
              <a:rPr kumimoji="0" lang="en-US" sz="1400" b="0" i="0" u="none" strike="noStrike" kern="1200" cap="none" spc="0" normalizeH="0" baseline="0" noProof="0" dirty="0">
                <a:ln>
                  <a:noFill/>
                </a:ln>
                <a:solidFill>
                  <a:srgbClr val="000000"/>
                </a:solidFill>
                <a:effectLst/>
                <a:uLnTx/>
                <a:uFillTx/>
                <a:latin typeface="Lato" panose="020F0502020204030203" pitchFamily="34" charset="0"/>
                <a:ea typeface="+mn-ea"/>
                <a:cs typeface="Segoe UI"/>
              </a:rPr>
              <a:t>It is a masterclass that has been developed incorporating decades of collective experience working with almost 4,000 leading social entrepreneurs from across the global Ashoka network.</a:t>
            </a:r>
            <a:endParaRPr kumimoji="0" lang="en-GB" sz="1400" b="0" i="0" u="none" strike="noStrike" kern="1200" cap="none" spc="0" normalizeH="0" baseline="0" noProof="0" dirty="0">
              <a:ln>
                <a:noFill/>
              </a:ln>
              <a:solidFill>
                <a:srgbClr val="003366"/>
              </a:solidFill>
              <a:effectLst/>
              <a:uLnTx/>
              <a:uFillTx/>
              <a:latin typeface="Lato" panose="020F0502020204030203" pitchFamily="34" charset="0"/>
              <a:ea typeface="Lato" panose="020F0502020204030203" pitchFamily="34" charset="0"/>
              <a:cs typeface="Segoe UI"/>
            </a:endParaRPr>
          </a:p>
        </p:txBody>
      </p:sp>
    </p:spTree>
    <p:extLst>
      <p:ext uri="{BB962C8B-B14F-4D97-AF65-F5344CB8AC3E}">
        <p14:creationId xmlns:p14="http://schemas.microsoft.com/office/powerpoint/2010/main" val="408374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FD7B-B7A0-4084-27EC-F34D084E2587}"/>
              </a:ext>
            </a:extLst>
          </p:cNvPr>
          <p:cNvSpPr>
            <a:spLocks noGrp="1"/>
          </p:cNvSpPr>
          <p:nvPr>
            <p:ph type="title"/>
          </p:nvPr>
        </p:nvSpPr>
        <p:spPr>
          <a:xfrm>
            <a:off x="550141" y="517495"/>
            <a:ext cx="7098888" cy="647019"/>
          </a:xfrm>
        </p:spPr>
        <p:txBody>
          <a:bodyPr/>
          <a:lstStyle/>
          <a:p>
            <a:r>
              <a:rPr lang="en-US" dirty="0">
                <a:solidFill>
                  <a:schemeClr val="accent2"/>
                </a:solidFill>
              </a:rPr>
              <a:t>online course</a:t>
            </a:r>
            <a:br>
              <a:rPr lang="en-US" dirty="0"/>
            </a:br>
            <a:r>
              <a:rPr lang="en-US" dirty="0">
                <a:latin typeface="Merriweather" panose="00000500000000000000" pitchFamily="2" charset="0"/>
              </a:rPr>
              <a:t>Working with government</a:t>
            </a:r>
            <a:br>
              <a:rPr lang="en-US" dirty="0">
                <a:latin typeface="Merriweather" panose="00000500000000000000" pitchFamily="2" charset="0"/>
              </a:rPr>
            </a:br>
            <a:r>
              <a:rPr lang="en-US" dirty="0">
                <a:latin typeface="Merriweather" panose="00000500000000000000" pitchFamily="2" charset="0"/>
              </a:rPr>
              <a:t>as a pathway to systems change</a:t>
            </a:r>
            <a:endParaRPr lang="de-DE" dirty="0">
              <a:latin typeface="Merriweather" panose="00000500000000000000" pitchFamily="2" charset="0"/>
            </a:endParaRPr>
          </a:p>
        </p:txBody>
      </p:sp>
      <p:sp>
        <p:nvSpPr>
          <p:cNvPr id="11" name="TextBox 10">
            <a:extLst>
              <a:ext uri="{FF2B5EF4-FFF2-40B4-BE49-F238E27FC236}">
                <a16:creationId xmlns:a16="http://schemas.microsoft.com/office/drawing/2014/main" id="{0FD797D4-3B33-1DB9-E5EA-5972607D4BBE}"/>
              </a:ext>
            </a:extLst>
          </p:cNvPr>
          <p:cNvSpPr txBox="1"/>
          <p:nvPr/>
        </p:nvSpPr>
        <p:spPr>
          <a:xfrm>
            <a:off x="550141" y="1813907"/>
            <a:ext cx="6460259"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Lato" panose="020F0502020204030203" pitchFamily="34" charset="0"/>
                <a:ea typeface="+mn-ea"/>
                <a:cs typeface="Segoe UI"/>
              </a:rPr>
              <a:t>Government is an important stakeholder in many systems around us. It is responsible for setting rules for society, diverse public services, defence, the economy and foreign affairs. This course gives insights into potential roles, strategies, and tactics for social entrepreneurs to effectively work with government to achieve systemic impact.</a:t>
            </a:r>
            <a:endParaRPr kumimoji="0" lang="en-US" sz="1400" b="0" i="0" u="none" strike="noStrike" kern="1200" cap="none" spc="0" normalizeH="0" baseline="0" noProof="0" dirty="0">
              <a:ln>
                <a:noFill/>
              </a:ln>
              <a:solidFill>
                <a:srgbClr val="000000"/>
              </a:solidFill>
              <a:effectLst/>
              <a:uLnTx/>
              <a:uFillTx/>
              <a:latin typeface="Lato" panose="020F0502020204030203" pitchFamily="34" charset="0"/>
              <a:ea typeface="+mn-ea"/>
              <a:cs typeface="Segoe UI"/>
            </a:endParaRPr>
          </a:p>
        </p:txBody>
      </p:sp>
      <p:pic>
        <p:nvPicPr>
          <p:cNvPr id="4" name="Picture 3">
            <a:extLst>
              <a:ext uri="{FF2B5EF4-FFF2-40B4-BE49-F238E27FC236}">
                <a16:creationId xmlns:a16="http://schemas.microsoft.com/office/drawing/2014/main" id="{43669902-ADB7-8B82-1E8B-BB5369AE6E5B}"/>
              </a:ext>
            </a:extLst>
          </p:cNvPr>
          <p:cNvPicPr>
            <a:picLocks noChangeAspect="1"/>
          </p:cNvPicPr>
          <p:nvPr/>
        </p:nvPicPr>
        <p:blipFill>
          <a:blip r:embed="rId3"/>
          <a:stretch>
            <a:fillRect/>
          </a:stretch>
        </p:blipFill>
        <p:spPr>
          <a:xfrm>
            <a:off x="9435762" y="183924"/>
            <a:ext cx="2614270" cy="2576050"/>
          </a:xfrm>
          <a:prstGeom prst="rect">
            <a:avLst/>
          </a:prstGeom>
        </p:spPr>
      </p:pic>
      <p:pic>
        <p:nvPicPr>
          <p:cNvPr id="6" name="Picture 5">
            <a:extLst>
              <a:ext uri="{FF2B5EF4-FFF2-40B4-BE49-F238E27FC236}">
                <a16:creationId xmlns:a16="http://schemas.microsoft.com/office/drawing/2014/main" id="{362449D0-BA1A-33FF-B499-F4F1AA40731A}"/>
              </a:ext>
            </a:extLst>
          </p:cNvPr>
          <p:cNvPicPr>
            <a:picLocks noChangeAspect="1"/>
          </p:cNvPicPr>
          <p:nvPr/>
        </p:nvPicPr>
        <p:blipFill>
          <a:blip r:embed="rId4"/>
          <a:stretch>
            <a:fillRect/>
          </a:stretch>
        </p:blipFill>
        <p:spPr>
          <a:xfrm>
            <a:off x="-20048" y="3947886"/>
            <a:ext cx="12212048" cy="2942771"/>
          </a:xfrm>
          <a:prstGeom prst="rect">
            <a:avLst/>
          </a:prstGeom>
        </p:spPr>
      </p:pic>
    </p:spTree>
    <p:extLst>
      <p:ext uri="{BB962C8B-B14F-4D97-AF65-F5344CB8AC3E}">
        <p14:creationId xmlns:p14="http://schemas.microsoft.com/office/powerpoint/2010/main" val="349932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FD7B-B7A0-4084-27EC-F34D084E2587}"/>
              </a:ext>
            </a:extLst>
          </p:cNvPr>
          <p:cNvSpPr>
            <a:spLocks noGrp="1"/>
          </p:cNvSpPr>
          <p:nvPr>
            <p:ph type="title"/>
          </p:nvPr>
        </p:nvSpPr>
        <p:spPr>
          <a:xfrm>
            <a:off x="550141" y="381836"/>
            <a:ext cx="7098888" cy="647019"/>
          </a:xfrm>
        </p:spPr>
        <p:txBody>
          <a:bodyPr/>
          <a:lstStyle/>
          <a:p>
            <a:r>
              <a:rPr lang="en-US" b="0" dirty="0">
                <a:solidFill>
                  <a:schemeClr val="accent2"/>
                </a:solidFill>
                <a:latin typeface="Lato" panose="020F0502020204030203" pitchFamily="34" charset="0"/>
              </a:rPr>
              <a:t>online course</a:t>
            </a:r>
            <a:br>
              <a:rPr lang="en-US" dirty="0">
                <a:latin typeface="Merriweather" panose="00000500000000000000" pitchFamily="2" charset="0"/>
              </a:rPr>
            </a:br>
            <a:r>
              <a:rPr lang="en-US" dirty="0">
                <a:latin typeface="Merriweather" panose="00000500000000000000" pitchFamily="2" charset="0"/>
              </a:rPr>
              <a:t>How to influence the way people think</a:t>
            </a:r>
            <a:br>
              <a:rPr lang="en-US" dirty="0">
                <a:latin typeface="Merriweather" panose="00000500000000000000" pitchFamily="2" charset="0"/>
              </a:rPr>
            </a:br>
            <a:r>
              <a:rPr lang="en-US" dirty="0">
                <a:latin typeface="Merriweather" panose="00000500000000000000" pitchFamily="2" charset="0"/>
              </a:rPr>
              <a:t>to change how society works</a:t>
            </a:r>
            <a:endParaRPr lang="de-DE" dirty="0">
              <a:latin typeface="Merriweather" panose="00000500000000000000" pitchFamily="2" charset="0"/>
            </a:endParaRPr>
          </a:p>
        </p:txBody>
      </p:sp>
      <p:pic>
        <p:nvPicPr>
          <p:cNvPr id="8" name="Picture 7" descr="A picture containing text&#10;&#10;Description automatically generated">
            <a:extLst>
              <a:ext uri="{FF2B5EF4-FFF2-40B4-BE49-F238E27FC236}">
                <a16:creationId xmlns:a16="http://schemas.microsoft.com/office/drawing/2014/main" id="{CA07C634-A576-FA8A-684F-DAC0088BF7EA}"/>
              </a:ext>
            </a:extLst>
          </p:cNvPr>
          <p:cNvPicPr>
            <a:picLocks noChangeAspect="1"/>
          </p:cNvPicPr>
          <p:nvPr/>
        </p:nvPicPr>
        <p:blipFill rotWithShape="1">
          <a:blip r:embed="rId3">
            <a:extLst>
              <a:ext uri="{28A0092B-C50C-407E-A947-70E740481C1C}">
                <a14:useLocalDpi xmlns:a14="http://schemas.microsoft.com/office/drawing/2010/main" val="0"/>
              </a:ext>
            </a:extLst>
          </a:blip>
          <a:srcRect t="9948"/>
          <a:stretch/>
        </p:blipFill>
        <p:spPr>
          <a:xfrm>
            <a:off x="-4750874" y="2816505"/>
            <a:ext cx="16942874" cy="4843597"/>
          </a:xfrm>
          <a:prstGeom prst="rect">
            <a:avLst/>
          </a:prstGeom>
        </p:spPr>
      </p:pic>
      <p:sp>
        <p:nvSpPr>
          <p:cNvPr id="11" name="TextBox 10">
            <a:extLst>
              <a:ext uri="{FF2B5EF4-FFF2-40B4-BE49-F238E27FC236}">
                <a16:creationId xmlns:a16="http://schemas.microsoft.com/office/drawing/2014/main" id="{0FD797D4-3B33-1DB9-E5EA-5972607D4BBE}"/>
              </a:ext>
            </a:extLst>
          </p:cNvPr>
          <p:cNvSpPr txBox="1"/>
          <p:nvPr/>
        </p:nvSpPr>
        <p:spPr>
          <a:xfrm>
            <a:off x="490433" y="1573278"/>
            <a:ext cx="646025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panose="020F0502020204030203" pitchFamily="34" charset="0"/>
                <a:ea typeface="+mn-ea"/>
                <a:cs typeface="Segoe UI" panose="020B0502040204020203" pitchFamily="34" charset="0"/>
              </a:rPr>
              <a:t>The ways of thinking shared across large parts of society play a critical role in establishing and maintaining systemic structures. In this course we explore how to influence mental models in people’s heads, and thus provide basis for shifting systemic structures responsible for the problem of our</a:t>
            </a:r>
            <a:endParaRPr kumimoji="0" lang="en-US" sz="1400" b="0" i="0" u="none" strike="noStrike" kern="1200" cap="none" spc="0" normalizeH="0" baseline="0" noProof="0" dirty="0">
              <a:ln>
                <a:noFill/>
              </a:ln>
              <a:solidFill>
                <a:srgbClr val="000000"/>
              </a:solidFill>
              <a:effectLst/>
              <a:uLnTx/>
              <a:uFillTx/>
              <a:latin typeface="Lato" panose="020F0502020204030203" pitchFamily="34" charset="0"/>
              <a:ea typeface="+mn-ea"/>
              <a:cs typeface="Segoe UI"/>
            </a:endParaRPr>
          </a:p>
        </p:txBody>
      </p:sp>
      <p:pic>
        <p:nvPicPr>
          <p:cNvPr id="10" name="Picture 9">
            <a:extLst>
              <a:ext uri="{FF2B5EF4-FFF2-40B4-BE49-F238E27FC236}">
                <a16:creationId xmlns:a16="http://schemas.microsoft.com/office/drawing/2014/main" id="{0AB71119-E533-9269-DC97-10772B329C5E}"/>
              </a:ext>
            </a:extLst>
          </p:cNvPr>
          <p:cNvPicPr>
            <a:picLocks noChangeAspect="1"/>
          </p:cNvPicPr>
          <p:nvPr/>
        </p:nvPicPr>
        <p:blipFill>
          <a:blip r:embed="rId4"/>
          <a:stretch>
            <a:fillRect/>
          </a:stretch>
        </p:blipFill>
        <p:spPr>
          <a:xfrm>
            <a:off x="9432758" y="194363"/>
            <a:ext cx="2549189" cy="2469072"/>
          </a:xfrm>
          <a:prstGeom prst="rect">
            <a:avLst/>
          </a:prstGeom>
        </p:spPr>
      </p:pic>
    </p:spTree>
    <p:extLst>
      <p:ext uri="{BB962C8B-B14F-4D97-AF65-F5344CB8AC3E}">
        <p14:creationId xmlns:p14="http://schemas.microsoft.com/office/powerpoint/2010/main" val="3201817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fficient Elements for presentations - Getting Started_V4">
  <a:themeElements>
    <a:clrScheme name="Ashoka">
      <a:dk1>
        <a:sysClr val="windowText" lastClr="000000"/>
      </a:dk1>
      <a:lt1>
        <a:sysClr val="window" lastClr="FFFFFF"/>
      </a:lt1>
      <a:dk2>
        <a:srgbClr val="4D4D4D"/>
      </a:dk2>
      <a:lt2>
        <a:srgbClr val="BFBFBF"/>
      </a:lt2>
      <a:accent1>
        <a:srgbClr val="003A5F"/>
      </a:accent1>
      <a:accent2>
        <a:srgbClr val="F57E20"/>
      </a:accent2>
      <a:accent3>
        <a:srgbClr val="688B50"/>
      </a:accent3>
      <a:accent4>
        <a:srgbClr val="3B7EA1"/>
      </a:accent4>
      <a:accent5>
        <a:srgbClr val="3B227A"/>
      </a:accent5>
      <a:accent6>
        <a:srgbClr val="6E1036"/>
      </a:accent6>
      <a:hlink>
        <a:srgbClr val="3B227A"/>
      </a:hlink>
      <a:folHlink>
        <a:srgbClr val="3B227A"/>
      </a:folHlink>
    </a:clrScheme>
    <a:fontScheme name="Ashoka">
      <a:majorFont>
        <a:latin typeface="Arial"/>
        <a:ea typeface=""/>
        <a:cs typeface=""/>
      </a:majorFont>
      <a:minorFont>
        <a:latin typeface="Calibri"/>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1"/>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600" dirty="0" err="1"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Autofit/>
      </a:bodyPr>
      <a:lstStyle>
        <a:defPPr>
          <a:defRPr sz="1600" dirty="0" err="1"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Words>
  <Application>Microsoft Office PowerPoint</Application>
  <PresentationFormat>Widescreen</PresentationFormat>
  <Paragraphs>32</Paragraphs>
  <Slides>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Bahnschrift</vt:lpstr>
      <vt:lpstr>Calibri</vt:lpstr>
      <vt:lpstr>Calibri Light</vt:lpstr>
      <vt:lpstr>Lato</vt:lpstr>
      <vt:lpstr>Merriweather</vt:lpstr>
      <vt:lpstr>Noto Sans Symbols</vt:lpstr>
      <vt:lpstr>Wingdings</vt:lpstr>
      <vt:lpstr>Efficient Elements for presentations - Getting Started_V4</vt:lpstr>
      <vt:lpstr>1_Office Theme</vt:lpstr>
      <vt:lpstr>Improving systems: learnings from social entrepreneurs   Olga Shirobokova Co-Lead of Knowledge</vt:lpstr>
      <vt:lpstr>Frank Hoffman, Discovering Hands</vt:lpstr>
      <vt:lpstr>Dorica Dan </vt:lpstr>
      <vt:lpstr>PowerPoint Presentation</vt:lpstr>
      <vt:lpstr>Dorica Dan, NoRo &amp; Romanian Prader Willi Association</vt:lpstr>
      <vt:lpstr>online course Systems change masterclass</vt:lpstr>
      <vt:lpstr>online course Working with government as a pathway to systems change</vt:lpstr>
      <vt:lpstr>online course How to influence the way people think to change how society 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systems: learnings from social entrepreneurs   Olga Shirobokova Co-Lead of Knowledge</dc:title>
  <dc:creator>Olga Shirobokova</dc:creator>
  <cp:lastModifiedBy>Olga Shirobokova</cp:lastModifiedBy>
  <cp:revision>1</cp:revision>
  <dcterms:created xsi:type="dcterms:W3CDTF">2023-02-03T08:16:32Z</dcterms:created>
  <dcterms:modified xsi:type="dcterms:W3CDTF">2023-02-03T08:17:33Z</dcterms:modified>
</cp:coreProperties>
</file>