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15048"/>
          <c:y val="0.0366383"/>
          <c:w val="0.933495"/>
          <c:h val="0.9232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Children &lt; 25 y</c:v>
                </c:pt>
              </c:strCache>
            </c:strRef>
          </c:tx>
          <c:spPr>
            <a:solidFill>
              <a:srgbClr val="61D836"/>
            </a:solidFill>
            <a:ln w="12700" cap="flat">
              <a:solidFill>
                <a:srgbClr val="61D836"/>
              </a:solidFill>
              <a:prstDash val="solid"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Sheet1!$A$2:$A$43</c:f>
              <c:strCache>
                <c:ptCount val="42"/>
                <c:pt idx="0">
                  <c:v>1870</c:v>
                </c:pt>
                <c:pt idx="1">
                  <c:v>1875</c:v>
                </c:pt>
                <c:pt idx="2">
                  <c:v>1880</c:v>
                </c:pt>
                <c:pt idx="3">
                  <c:v>1885</c:v>
                </c:pt>
                <c:pt idx="4">
                  <c:v>1890</c:v>
                </c:pt>
                <c:pt idx="5">
                  <c:v>1895</c:v>
                </c:pt>
                <c:pt idx="6">
                  <c:v>1900</c:v>
                </c:pt>
                <c:pt idx="7">
                  <c:v>1905</c:v>
                </c:pt>
                <c:pt idx="8">
                  <c:v>1910</c:v>
                </c:pt>
                <c:pt idx="9">
                  <c:v>1915</c:v>
                </c:pt>
                <c:pt idx="10">
                  <c:v>1920</c:v>
                </c:pt>
                <c:pt idx="11">
                  <c:v>1925</c:v>
                </c:pt>
                <c:pt idx="12">
                  <c:v>1930</c:v>
                </c:pt>
                <c:pt idx="13">
                  <c:v>1935</c:v>
                </c:pt>
                <c:pt idx="14">
                  <c:v>1940</c:v>
                </c:pt>
                <c:pt idx="15">
                  <c:v>1945</c:v>
                </c:pt>
                <c:pt idx="16">
                  <c:v>1950</c:v>
                </c:pt>
                <c:pt idx="17">
                  <c:v>1955</c:v>
                </c:pt>
                <c:pt idx="18">
                  <c:v>1960</c:v>
                </c:pt>
                <c:pt idx="19">
                  <c:v>1965</c:v>
                </c:pt>
                <c:pt idx="20">
                  <c:v>1970</c:v>
                </c:pt>
                <c:pt idx="21">
                  <c:v>1975</c:v>
                </c:pt>
                <c:pt idx="22">
                  <c:v>1980</c:v>
                </c:pt>
                <c:pt idx="23">
                  <c:v>1985</c:v>
                </c:pt>
                <c:pt idx="24">
                  <c:v>1990</c:v>
                </c:pt>
                <c:pt idx="25">
                  <c:v>1995</c:v>
                </c:pt>
                <c:pt idx="26">
                  <c:v>2000</c:v>
                </c:pt>
                <c:pt idx="27">
                  <c:v>2005</c:v>
                </c:pt>
                <c:pt idx="28">
                  <c:v>2010</c:v>
                </c:pt>
                <c:pt idx="29">
                  <c:v>2015</c:v>
                </c:pt>
                <c:pt idx="30">
                  <c:v>2020</c:v>
                </c:pt>
                <c:pt idx="31">
                  <c:v>2025</c:v>
                </c:pt>
                <c:pt idx="32">
                  <c:v>2030</c:v>
                </c:pt>
                <c:pt idx="33">
                  <c:v>2035</c:v>
                </c:pt>
                <c:pt idx="34">
                  <c:v>2040</c:v>
                </c:pt>
                <c:pt idx="35">
                  <c:v>2045</c:v>
                </c:pt>
                <c:pt idx="36">
                  <c:v>2050</c:v>
                </c:pt>
                <c:pt idx="37">
                  <c:v>2055</c:v>
                </c:pt>
                <c:pt idx="38">
                  <c:v>2060</c:v>
                </c:pt>
                <c:pt idx="39">
                  <c:v>2065</c:v>
                </c:pt>
                <c:pt idx="40">
                  <c:v>2070</c:v>
                </c:pt>
                <c:pt idx="41">
                  <c:v>2075</c:v>
                </c:pt>
              </c:strCache>
            </c:strRef>
          </c:cat>
          <c:val>
            <c:numRef>
              <c:f>Sheet1!$C$2:$C$43</c:f>
              <c:numCache>
                <c:ptCount val="42"/>
                <c:pt idx="0">
                  <c:v>844.000000</c:v>
                </c:pt>
                <c:pt idx="1">
                  <c:v>854.000000</c:v>
                </c:pt>
                <c:pt idx="2">
                  <c:v>877.000000</c:v>
                </c:pt>
                <c:pt idx="3">
                  <c:v>898.000000</c:v>
                </c:pt>
                <c:pt idx="4">
                  <c:v>926.000000</c:v>
                </c:pt>
                <c:pt idx="5">
                  <c:v>946.000000</c:v>
                </c:pt>
                <c:pt idx="6">
                  <c:v>972.000000</c:v>
                </c:pt>
                <c:pt idx="7">
                  <c:v>1003.000000</c:v>
                </c:pt>
                <c:pt idx="8">
                  <c:v>1033.000000</c:v>
                </c:pt>
                <c:pt idx="9">
                  <c:v>1062.000000</c:v>
                </c:pt>
                <c:pt idx="10">
                  <c:v>1090.000000</c:v>
                </c:pt>
                <c:pt idx="11">
                  <c:v>1124.000000</c:v>
                </c:pt>
                <c:pt idx="12">
                  <c:v>1161.000000</c:v>
                </c:pt>
                <c:pt idx="13">
                  <c:v>1209.000000</c:v>
                </c:pt>
                <c:pt idx="14">
                  <c:v>1260.000000</c:v>
                </c:pt>
                <c:pt idx="15">
                  <c:v>1295.000000</c:v>
                </c:pt>
                <c:pt idx="16">
                  <c:v>1320.000000</c:v>
                </c:pt>
                <c:pt idx="17">
                  <c:v>1470.000000</c:v>
                </c:pt>
                <c:pt idx="18">
                  <c:v>1630.000000</c:v>
                </c:pt>
                <c:pt idx="19">
                  <c:v>1830.000000</c:v>
                </c:pt>
                <c:pt idx="20">
                  <c:v>2060.000000</c:v>
                </c:pt>
                <c:pt idx="21">
                  <c:v>2270.000000</c:v>
                </c:pt>
                <c:pt idx="22">
                  <c:v>2420.000000</c:v>
                </c:pt>
                <c:pt idx="23">
                  <c:v>2590.000000</c:v>
                </c:pt>
                <c:pt idx="24">
                  <c:v>2760.000000</c:v>
                </c:pt>
                <c:pt idx="25">
                  <c:v>2870.000000</c:v>
                </c:pt>
                <c:pt idx="26">
                  <c:v>2950.000000</c:v>
                </c:pt>
                <c:pt idx="27">
                  <c:v>3040.000000</c:v>
                </c:pt>
                <c:pt idx="28">
                  <c:v>3110.000000</c:v>
                </c:pt>
                <c:pt idx="29">
                  <c:v>3170.000000</c:v>
                </c:pt>
                <c:pt idx="30">
                  <c:v>3230.000000</c:v>
                </c:pt>
                <c:pt idx="31">
                  <c:v>3270.000000</c:v>
                </c:pt>
                <c:pt idx="32">
                  <c:v>3300.000000</c:v>
                </c:pt>
                <c:pt idx="33">
                  <c:v>3300.000000</c:v>
                </c:pt>
                <c:pt idx="34">
                  <c:v>3290.000000</c:v>
                </c:pt>
                <c:pt idx="35">
                  <c:v>3290.000000</c:v>
                </c:pt>
                <c:pt idx="36">
                  <c:v>3310.000000</c:v>
                </c:pt>
                <c:pt idx="37">
                  <c:v>3310.000000</c:v>
                </c:pt>
                <c:pt idx="38">
                  <c:v>3290.000000</c:v>
                </c:pt>
                <c:pt idx="39">
                  <c:v>3260.000000</c:v>
                </c:pt>
                <c:pt idx="40">
                  <c:v>3220.000000</c:v>
                </c:pt>
                <c:pt idx="41">
                  <c:v>3180.000000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lineChart>
        <c:grouping val="standar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spPr>
            <a:solidFill>
              <a:srgbClr val="FFFFFF"/>
            </a:solidFill>
            <a:ln w="50800" cap="flat">
              <a:solidFill>
                <a:srgbClr val="00A2FF"/>
              </a:solidFill>
              <a:prstDash val="solid"/>
              <a:miter lim="400000"/>
            </a:ln>
            <a:effectLst/>
          </c:spPr>
          <c:marker>
            <c:symbol val="none"/>
            <c:size val="4"/>
            <c:spPr>
              <a:solidFill>
                <a:srgbClr val="FFFFFF"/>
              </a:solidFill>
              <a:ln w="50800" cap="flat">
                <a:solidFill>
                  <a:srgbClr val="00A2FF"/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Sheet1!$A$2:$A$43</c:f>
              <c:strCache>
                <c:ptCount val="42"/>
                <c:pt idx="0">
                  <c:v>1870</c:v>
                </c:pt>
                <c:pt idx="1">
                  <c:v>1875</c:v>
                </c:pt>
                <c:pt idx="2">
                  <c:v>1880</c:v>
                </c:pt>
                <c:pt idx="3">
                  <c:v>1885</c:v>
                </c:pt>
                <c:pt idx="4">
                  <c:v>1890</c:v>
                </c:pt>
                <c:pt idx="5">
                  <c:v>1895</c:v>
                </c:pt>
                <c:pt idx="6">
                  <c:v>1900</c:v>
                </c:pt>
                <c:pt idx="7">
                  <c:v>1905</c:v>
                </c:pt>
                <c:pt idx="8">
                  <c:v>1910</c:v>
                </c:pt>
                <c:pt idx="9">
                  <c:v>1915</c:v>
                </c:pt>
                <c:pt idx="10">
                  <c:v>1920</c:v>
                </c:pt>
                <c:pt idx="11">
                  <c:v>1925</c:v>
                </c:pt>
                <c:pt idx="12">
                  <c:v>1930</c:v>
                </c:pt>
                <c:pt idx="13">
                  <c:v>1935</c:v>
                </c:pt>
                <c:pt idx="14">
                  <c:v>1940</c:v>
                </c:pt>
                <c:pt idx="15">
                  <c:v>1945</c:v>
                </c:pt>
                <c:pt idx="16">
                  <c:v>1950</c:v>
                </c:pt>
                <c:pt idx="17">
                  <c:v>1955</c:v>
                </c:pt>
                <c:pt idx="18">
                  <c:v>1960</c:v>
                </c:pt>
                <c:pt idx="19">
                  <c:v>1965</c:v>
                </c:pt>
                <c:pt idx="20">
                  <c:v>1970</c:v>
                </c:pt>
                <c:pt idx="21">
                  <c:v>1975</c:v>
                </c:pt>
                <c:pt idx="22">
                  <c:v>1980</c:v>
                </c:pt>
                <c:pt idx="23">
                  <c:v>1985</c:v>
                </c:pt>
                <c:pt idx="24">
                  <c:v>1990</c:v>
                </c:pt>
                <c:pt idx="25">
                  <c:v>1995</c:v>
                </c:pt>
                <c:pt idx="26">
                  <c:v>2000</c:v>
                </c:pt>
                <c:pt idx="27">
                  <c:v>2005</c:v>
                </c:pt>
                <c:pt idx="28">
                  <c:v>2010</c:v>
                </c:pt>
                <c:pt idx="29">
                  <c:v>2015</c:v>
                </c:pt>
                <c:pt idx="30">
                  <c:v>2020</c:v>
                </c:pt>
                <c:pt idx="31">
                  <c:v>2025</c:v>
                </c:pt>
                <c:pt idx="32">
                  <c:v>2030</c:v>
                </c:pt>
                <c:pt idx="33">
                  <c:v>2035</c:v>
                </c:pt>
                <c:pt idx="34">
                  <c:v>2040</c:v>
                </c:pt>
                <c:pt idx="35">
                  <c:v>2045</c:v>
                </c:pt>
                <c:pt idx="36">
                  <c:v>2050</c:v>
                </c:pt>
                <c:pt idx="37">
                  <c:v>2055</c:v>
                </c:pt>
                <c:pt idx="38">
                  <c:v>2060</c:v>
                </c:pt>
                <c:pt idx="39">
                  <c:v>2065</c:v>
                </c:pt>
                <c:pt idx="40">
                  <c:v>2070</c:v>
                </c:pt>
                <c:pt idx="41">
                  <c:v>2075</c:v>
                </c:pt>
              </c:strCache>
            </c:strRef>
          </c:cat>
          <c:val>
            <c:numRef>
              <c:f>Sheet1!$B$2:$B$43</c:f>
              <c:numCache>
                <c:ptCount val="42"/>
                <c:pt idx="0">
                  <c:v>1350.000000</c:v>
                </c:pt>
                <c:pt idx="1">
                  <c:v>1380.000000</c:v>
                </c:pt>
                <c:pt idx="2">
                  <c:v>1430.000000</c:v>
                </c:pt>
                <c:pt idx="3">
                  <c:v>1480.000000</c:v>
                </c:pt>
                <c:pt idx="4">
                  <c:v>1540.000000</c:v>
                </c:pt>
                <c:pt idx="5">
                  <c:v>1590.000000</c:v>
                </c:pt>
                <c:pt idx="6">
                  <c:v>1650.000000</c:v>
                </c:pt>
                <c:pt idx="7">
                  <c:v>1720.000000</c:v>
                </c:pt>
                <c:pt idx="8">
                  <c:v>1790.000000</c:v>
                </c:pt>
                <c:pt idx="9">
                  <c:v>1860.000000</c:v>
                </c:pt>
                <c:pt idx="10">
                  <c:v>1930.000000</c:v>
                </c:pt>
                <c:pt idx="11">
                  <c:v>2010.000000</c:v>
                </c:pt>
                <c:pt idx="12">
                  <c:v>2100.000000</c:v>
                </c:pt>
                <c:pt idx="13">
                  <c:v>2210.000000</c:v>
                </c:pt>
                <c:pt idx="14">
                  <c:v>2330.000000</c:v>
                </c:pt>
                <c:pt idx="15">
                  <c:v>2420.000000</c:v>
                </c:pt>
                <c:pt idx="16">
                  <c:v>2500.000000</c:v>
                </c:pt>
                <c:pt idx="17">
                  <c:v>2750.000000</c:v>
                </c:pt>
                <c:pt idx="18">
                  <c:v>3020.000000</c:v>
                </c:pt>
                <c:pt idx="19">
                  <c:v>3340.000000</c:v>
                </c:pt>
                <c:pt idx="20">
                  <c:v>3700.000000</c:v>
                </c:pt>
                <c:pt idx="21">
                  <c:v>4070.000000</c:v>
                </c:pt>
                <c:pt idx="22">
                  <c:v>4440.000000</c:v>
                </c:pt>
                <c:pt idx="23">
                  <c:v>4860.000000</c:v>
                </c:pt>
                <c:pt idx="24">
                  <c:v>5320.000000</c:v>
                </c:pt>
                <c:pt idx="25">
                  <c:v>5740.000000</c:v>
                </c:pt>
                <c:pt idx="26">
                  <c:v>6150.000000</c:v>
                </c:pt>
                <c:pt idx="27">
                  <c:v>6560.000000</c:v>
                </c:pt>
                <c:pt idx="28">
                  <c:v>6990.000000</c:v>
                </c:pt>
                <c:pt idx="29">
                  <c:v>7430.000000</c:v>
                </c:pt>
                <c:pt idx="30">
                  <c:v>7840.000000</c:v>
                </c:pt>
                <c:pt idx="31">
                  <c:v>8190.000000</c:v>
                </c:pt>
                <c:pt idx="32">
                  <c:v>8550.000000</c:v>
                </c:pt>
                <c:pt idx="33">
                  <c:v>8880.000000</c:v>
                </c:pt>
                <c:pt idx="34">
                  <c:v>9190.000000</c:v>
                </c:pt>
                <c:pt idx="35">
                  <c:v>9470.000000</c:v>
                </c:pt>
                <c:pt idx="36">
                  <c:v>9710.000000</c:v>
                </c:pt>
                <c:pt idx="37">
                  <c:v>9910.000000</c:v>
                </c:pt>
                <c:pt idx="38">
                  <c:v>10070.000000</c:v>
                </c:pt>
                <c:pt idx="39">
                  <c:v>10200.000000</c:v>
                </c:pt>
                <c:pt idx="40">
                  <c:v>10300.000000</c:v>
                </c:pt>
                <c:pt idx="41">
                  <c:v>10370.000000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2"/>
        <c:crosses val="autoZero"/>
        <c:crossBetween val="between"/>
        <c:majorUnit val="2750"/>
        <c:minorUnit val="137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131014"/>
          <c:y val="0"/>
          <c:w val="0.77413"/>
          <c:h val="0.065374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000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s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Presentations­titel</a:t>
            </a:r>
          </a:p>
        </p:txBody>
      </p:sp>
      <p:sp>
        <p:nvSpPr>
          <p:cNvPr id="12" name="Brödtext nivå ett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Presentations­undertitel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Uttry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rödtext nivå ett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Uttryck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ort faktum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Brödtext nivå ett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100 %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5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16" name="Faktainformation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73201">
              <a:spcBef>
                <a:spcPts val="2500"/>
              </a:spcBef>
              <a:defRPr spc="-85" sz="2835"/>
            </a:lvl1pPr>
          </a:lstStyle>
          <a:p>
            <a:pPr/>
            <a:r>
              <a:t>Faktainformation</a:t>
            </a:r>
          </a:p>
        </p:txBody>
      </p:sp>
      <p:sp>
        <p:nvSpPr>
          <p:cNvPr id="11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llskrivning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72516">
              <a:defRPr spc="-82" sz="2744"/>
            </a:lvl1pPr>
          </a:lstStyle>
          <a:p>
            <a:pPr/>
            <a:r>
              <a:t>Tillskrivning </a:t>
            </a:r>
          </a:p>
        </p:txBody>
      </p:sp>
      <p:sp>
        <p:nvSpPr>
          <p:cNvPr id="125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26" name="Brödtext nivå ett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”Framträdande citat”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– 3 per si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idovy av en person som bär en gul munkjacka framför gula fönsterluckor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Vy bakifrån av en person med en gul topp som tittar genom en öppning i en stenmur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Person med ett stort leende som bär en blå topp framför en blå vägg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erson i blå jeans och jeansjacka mot en heltäckande röd och lila vägg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bil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ende person bär solglasögon och en gul topp mot en blågrön bakgrund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Presentationstitel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Presentations­titel</a:t>
            </a:r>
          </a:p>
        </p:txBody>
      </p:sp>
      <p:sp>
        <p:nvSpPr>
          <p:cNvPr id="22" name="Brödtext nivå ett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Presentations­undertitel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bild, alt.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idovy av en person som bär en gul munkjacka framför gula fönsterluckor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Diabildstitel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Diabilds­titel</a:t>
            </a:r>
          </a:p>
        </p:txBody>
      </p:sp>
      <p:sp>
        <p:nvSpPr>
          <p:cNvPr id="32" name="Brödtext nivå ett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Diabildsundertitel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punk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kapare och datum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Skapare och datum</a:t>
            </a:r>
          </a:p>
        </p:txBody>
      </p:sp>
      <p:sp>
        <p:nvSpPr>
          <p:cNvPr id="41" name="Diabildsundertitel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pc="-102" sz="3430"/>
            </a:lvl1pPr>
          </a:lstStyle>
          <a:p>
            <a:pPr/>
            <a:r>
              <a:t>Diabildsundertitel</a:t>
            </a:r>
          </a:p>
        </p:txBody>
      </p:sp>
      <p:sp>
        <p:nvSpPr>
          <p:cNvPr id="42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43" name="Diabildstitel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>
                <a:solidFill>
                  <a:srgbClr val="797979"/>
                </a:solidFill>
              </a:defRPr>
            </a:lvl1pPr>
          </a:lstStyle>
          <a:p>
            <a:pPr/>
            <a:r>
              <a:t>Diabilds­titel</a:t>
            </a:r>
          </a:p>
        </p:txBody>
      </p:sp>
      <p:sp>
        <p:nvSpPr>
          <p:cNvPr id="44" name="Brödtext nivå ett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Diabildsnummer"/>
          <p:cNvSpPr txBox="1"/>
          <p:nvPr>
            <p:ph type="sldNum" sz="quarter" idx="2"/>
          </p:nvPr>
        </p:nvSpPr>
        <p:spPr>
          <a:xfrm>
            <a:off x="22784562" y="12966045"/>
            <a:ext cx="379477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kapare och datum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Skapare och datum</a:t>
            </a:r>
          </a:p>
        </p:txBody>
      </p:sp>
      <p:sp>
        <p:nvSpPr>
          <p:cNvPr id="53" name="Brödtext nivå ett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5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r och bil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erson med ett stort leende som bär en blå topp framför en blå vägg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Brödtext nivå ett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Rektangel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65" name="Skapare och datum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Skapare och datum</a:t>
            </a:r>
          </a:p>
        </p:txBody>
      </p:sp>
      <p:sp>
        <p:nvSpPr>
          <p:cNvPr id="66" name="Diabildstitel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>
                <a:solidFill>
                  <a:srgbClr val="797979"/>
                </a:solidFill>
              </a:defRPr>
            </a:lvl1pPr>
          </a:lstStyle>
          <a:p>
            <a:pPr/>
            <a:r>
              <a:t>Diabilds­titel</a:t>
            </a:r>
          </a:p>
        </p:txBody>
      </p:sp>
      <p:sp>
        <p:nvSpPr>
          <p:cNvPr id="67" name="Diabildsundertitel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54990">
              <a:defRPr spc="-99" sz="3325"/>
            </a:lvl1pPr>
          </a:lstStyle>
          <a:p>
            <a:pPr/>
            <a:r>
              <a:t>Diabildsundertitel</a:t>
            </a:r>
          </a:p>
        </p:txBody>
      </p:sp>
      <p:sp>
        <p:nvSpPr>
          <p:cNvPr id="6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vsnit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vsnittstitel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Avsnittstitel</a:t>
            </a:r>
          </a:p>
        </p:txBody>
      </p:sp>
      <p:sp>
        <p:nvSpPr>
          <p:cNvPr id="76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dast tite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kapare och datum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Skapare och datum</a:t>
            </a:r>
          </a:p>
        </p:txBody>
      </p:sp>
      <p:sp>
        <p:nvSpPr>
          <p:cNvPr id="84" name="Diabildsundertitel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pc="-102" sz="3430"/>
            </a:lvl1pPr>
          </a:lstStyle>
          <a:p>
            <a:pPr/>
            <a:r>
              <a:t>Diabildsundertitel </a:t>
            </a:r>
          </a:p>
        </p:txBody>
      </p:sp>
      <p:sp>
        <p:nvSpPr>
          <p:cNvPr id="85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86" name="Diabildstitel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>
                <a:solidFill>
                  <a:srgbClr val="797979"/>
                </a:solidFill>
              </a:defRPr>
            </a:lvl1pPr>
          </a:lstStyle>
          <a:p>
            <a:pPr/>
            <a:r>
              <a:t>Diabilds­titel</a:t>
            </a:r>
          </a:p>
        </p:txBody>
      </p:sp>
      <p:sp>
        <p:nvSpPr>
          <p:cNvPr id="8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gordnin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kapare och datum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Skapare och datum</a:t>
            </a:r>
          </a:p>
        </p:txBody>
      </p:sp>
      <p:sp>
        <p:nvSpPr>
          <p:cNvPr id="95" name="Dagordning, undertitel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pc="-102" sz="3430"/>
            </a:lvl1pPr>
          </a:lstStyle>
          <a:p>
            <a:pPr/>
            <a:r>
              <a:t>Dagordning, undertitel</a:t>
            </a:r>
          </a:p>
        </p:txBody>
      </p:sp>
      <p:sp>
        <p:nvSpPr>
          <p:cNvPr id="96" name="Brödtext nivå ett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Ämnen på dagordningen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7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98" name="Dagordning, titel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>
                <a:solidFill>
                  <a:srgbClr val="797979"/>
                </a:solidFill>
              </a:defRPr>
            </a:lvl1pPr>
          </a:lstStyle>
          <a:p>
            <a:pPr/>
            <a:r>
              <a:t>Dagordning, titel</a:t>
            </a:r>
          </a:p>
        </p:txBody>
      </p:sp>
      <p:sp>
        <p:nvSpPr>
          <p:cNvPr id="99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stitel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Presentations­titel</a:t>
            </a:r>
          </a:p>
        </p:txBody>
      </p:sp>
      <p:sp>
        <p:nvSpPr>
          <p:cNvPr id="3" name="Brödtext nivå ett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Presentations­undertitel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Diabildsnummer"/>
          <p:cNvSpPr txBox="1"/>
          <p:nvPr>
            <p:ph type="sldNum" sz="quarter" idx="2"/>
          </p:nvPr>
        </p:nvSpPr>
        <p:spPr>
          <a:xfrm>
            <a:off x="22788372" y="12964160"/>
            <a:ext cx="379477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image" Target="../media/image7.png"/><Relationship Id="rId4" Type="http://schemas.openxmlformats.org/officeDocument/2006/relationships/image" Target="../media/image1.ti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hyperlink" Target="https://www.gapminder.org/tools/#$model$markers$mountain$encoding$frame$speed:161;;;&amp;billy$encoding$selected$data$;;;;;;&amp;chart-type=mountain&amp;url=v1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6E37156B-3D5B-4B56-AD64-9362A06DF78E.jpeg" descr="6E37156B-3D5B-4B56-AD64-9362A06DF78E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896" t="0" r="0" b="0"/>
          <a:stretch>
            <a:fillRect/>
          </a:stretch>
        </p:blipFill>
        <p:spPr>
          <a:xfrm>
            <a:off x="14034291" y="-1"/>
            <a:ext cx="10349536" cy="13716000"/>
          </a:xfrm>
          <a:prstGeom prst="rect">
            <a:avLst/>
          </a:prstGeom>
        </p:spPr>
      </p:pic>
      <p:sp>
        <p:nvSpPr>
          <p:cNvPr id="162" name="Learnings…"/>
          <p:cNvSpPr txBox="1"/>
          <p:nvPr>
            <p:ph type="body" sz="quarter" idx="1"/>
          </p:nvPr>
        </p:nvSpPr>
        <p:spPr>
          <a:xfrm>
            <a:off x="1219200" y="5511800"/>
            <a:ext cx="11442700" cy="4204209"/>
          </a:xfrm>
          <a:prstGeom prst="rect">
            <a:avLst/>
          </a:prstGeom>
        </p:spPr>
        <p:txBody>
          <a:bodyPr/>
          <a:lstStyle/>
          <a:p>
            <a:pPr/>
            <a:r>
              <a:t>Learnings</a:t>
            </a:r>
          </a:p>
          <a:p>
            <a:pPr/>
            <a:r>
              <a:t>…at the end, we are all driven by meaning.</a:t>
            </a:r>
          </a:p>
          <a:p>
            <a:pPr/>
            <a:r>
              <a:t>In order to reach something extraordinary, we need a strong and lasting meaning.</a:t>
            </a:r>
          </a:p>
        </p:txBody>
      </p:sp>
      <p:sp>
        <p:nvSpPr>
          <p:cNvPr id="163" name="Teppo Puumal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Teppo Puumala</a:t>
            </a:r>
          </a:p>
        </p:txBody>
      </p:sp>
      <p:sp>
        <p:nvSpPr>
          <p:cNvPr id="164" name="30 years background in business"/>
          <p:cNvSpPr txBox="1"/>
          <p:nvPr>
            <p:ph type="body" idx="23"/>
          </p:nvPr>
        </p:nvSpPr>
        <p:spPr>
          <a:xfrm>
            <a:off x="1295400" y="3902075"/>
            <a:ext cx="11442701" cy="6783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30 years background in business</a:t>
            </a:r>
          </a:p>
        </p:txBody>
      </p:sp>
      <p:pic>
        <p:nvPicPr>
          <p:cNvPr id="165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8341" y="10800879"/>
            <a:ext cx="1595616" cy="1061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4312" y="10728076"/>
            <a:ext cx="2020029" cy="1131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s.png" descr="images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66786" y="12216991"/>
            <a:ext cx="1597922" cy="975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s.jpeg" descr="images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73641" y="12216991"/>
            <a:ext cx="1575239" cy="981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s.png" descr="images.p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62048" y="12212570"/>
            <a:ext cx="1595993" cy="981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Unknown.png" descr="Unknown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26156" y="12212570"/>
            <a:ext cx="1602897" cy="981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Unknown.png" descr="Unknown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93196" y="12224968"/>
            <a:ext cx="1595616" cy="978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kapare och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Vision"/>
          <p:cNvSpPr txBox="1"/>
          <p:nvPr>
            <p:ph type="body" idx="22"/>
          </p:nvPr>
        </p:nvSpPr>
        <p:spPr>
          <a:xfrm>
            <a:off x="1011038" y="3543351"/>
            <a:ext cx="21869401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Vision</a:t>
            </a:r>
          </a:p>
        </p:txBody>
      </p:sp>
      <p:sp>
        <p:nvSpPr>
          <p:cNvPr id="175" name="Leadership for climate and nature"/>
          <p:cNvSpPr txBox="1"/>
          <p:nvPr>
            <p:ph type="title"/>
          </p:nvPr>
        </p:nvSpPr>
        <p:spPr>
          <a:xfrm>
            <a:off x="1295400" y="1620697"/>
            <a:ext cx="21869400" cy="1305654"/>
          </a:xfrm>
          <a:prstGeom prst="rect">
            <a:avLst/>
          </a:prstGeom>
        </p:spPr>
        <p:txBody>
          <a:bodyPr/>
          <a:lstStyle>
            <a:lvl1pPr defTabSz="403097">
              <a:defRPr spc="-276" sz="6900"/>
            </a:lvl1pPr>
          </a:lstStyle>
          <a:p>
            <a:pPr/>
            <a:r>
              <a:t>Leadership for climate and nature</a:t>
            </a:r>
          </a:p>
        </p:txBody>
      </p:sp>
      <p:sp>
        <p:nvSpPr>
          <p:cNvPr id="176" name="Keep the whole world in condition where human and other life remains possible and enjoyable"/>
          <p:cNvSpPr txBox="1"/>
          <p:nvPr>
            <p:ph type="body" sz="quarter" idx="1"/>
          </p:nvPr>
        </p:nvSpPr>
        <p:spPr>
          <a:xfrm>
            <a:off x="1018628" y="4536906"/>
            <a:ext cx="22740629" cy="2871423"/>
          </a:xfrm>
          <a:prstGeom prst="rect">
            <a:avLst/>
          </a:prstGeom>
        </p:spPr>
        <p:txBody>
          <a:bodyPr/>
          <a:lstStyle>
            <a:lvl1pPr algn="ctr">
              <a:defRPr sz="76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Keep the whole world in condition where human and other life remains possible and enjoyable</a:t>
            </a:r>
          </a:p>
        </p:txBody>
      </p:sp>
      <p:grpSp>
        <p:nvGrpSpPr>
          <p:cNvPr id="179" name="Gruppera"/>
          <p:cNvGrpSpPr/>
          <p:nvPr/>
        </p:nvGrpSpPr>
        <p:grpSpPr>
          <a:xfrm>
            <a:off x="1011038" y="8059170"/>
            <a:ext cx="22748219" cy="4846395"/>
            <a:chOff x="0" y="0"/>
            <a:chExt cx="22748217" cy="4846394"/>
          </a:xfrm>
        </p:grpSpPr>
        <p:sp>
          <p:nvSpPr>
            <p:cNvPr id="177" name="Mission"/>
            <p:cNvSpPr txBox="1"/>
            <p:nvPr/>
          </p:nvSpPr>
          <p:spPr>
            <a:xfrm>
              <a:off x="0" y="0"/>
              <a:ext cx="21869400" cy="694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572516">
                <a:lnSpc>
                  <a:spcPct val="100000"/>
                </a:lnSpc>
                <a:spcBef>
                  <a:spcPts val="0"/>
                </a:spcBef>
                <a:tabLst/>
                <a:defRPr cap="all" spc="-102" sz="3430"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lvl1pPr>
            </a:lstStyle>
            <a:p>
              <a:pPr/>
              <a:r>
                <a:t>Mission</a:t>
              </a:r>
            </a:p>
          </p:txBody>
        </p:sp>
        <p:sp>
          <p:nvSpPr>
            <p:cNvPr id="178" name="Build and spread sustainable leadership support for leaders - in public administration, business and opinion leaders"/>
            <p:cNvSpPr txBox="1"/>
            <p:nvPr/>
          </p:nvSpPr>
          <p:spPr>
            <a:xfrm>
              <a:off x="7590" y="744376"/>
              <a:ext cx="22740628" cy="41020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defTabSz="584200">
                <a:lnSpc>
                  <a:spcPct val="100000"/>
                </a:lnSpc>
                <a:spcBef>
                  <a:spcPts val="3300"/>
                </a:spcBef>
                <a:tabLst/>
                <a:defRPr spc="0" sz="76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Build and spread sustainable leadership support for leaders - in public administration, business and opinion leaders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kapare och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Adultboom and economy boom are accelerating factors behind climate crisis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Adultboom and economy boom are accelerating factors behind climate crisis</a:t>
            </a:r>
          </a:p>
        </p:txBody>
      </p:sp>
      <p:sp>
        <p:nvSpPr>
          <p:cNvPr id="183" name="Ongoing climate change is human ma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pc="-316" sz="7900"/>
            </a:lvl1pPr>
          </a:lstStyle>
          <a:p>
            <a:pPr/>
            <a:r>
              <a:t>Ongoing climate change is human made</a:t>
            </a:r>
          </a:p>
        </p:txBody>
      </p:sp>
      <p:graphicFrame>
        <p:nvGraphicFramePr>
          <p:cNvPr id="184" name="Blanddiagram"/>
          <p:cNvGraphicFramePr/>
          <p:nvPr/>
        </p:nvGraphicFramePr>
        <p:xfrm>
          <a:off x="852794" y="4791413"/>
          <a:ext cx="8182078" cy="737315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85" name="Adult boom"/>
          <p:cNvSpPr/>
          <p:nvPr/>
        </p:nvSpPr>
        <p:spPr>
          <a:xfrm>
            <a:off x="6845811" y="6647553"/>
            <a:ext cx="1954778" cy="3214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29" y="0"/>
                </a:moveTo>
                <a:cubicBezTo>
                  <a:pt x="7736" y="0"/>
                  <a:pt x="7043" y="162"/>
                  <a:pt x="6514" y="483"/>
                </a:cubicBezTo>
                <a:cubicBezTo>
                  <a:pt x="5456" y="1127"/>
                  <a:pt x="5456" y="2169"/>
                  <a:pt x="6514" y="2812"/>
                </a:cubicBezTo>
                <a:cubicBezTo>
                  <a:pt x="7572" y="3455"/>
                  <a:pt x="9288" y="3455"/>
                  <a:pt x="10347" y="2812"/>
                </a:cubicBezTo>
                <a:cubicBezTo>
                  <a:pt x="11405" y="2169"/>
                  <a:pt x="11405" y="1127"/>
                  <a:pt x="10347" y="483"/>
                </a:cubicBezTo>
                <a:cubicBezTo>
                  <a:pt x="9817" y="162"/>
                  <a:pt x="9122" y="0"/>
                  <a:pt x="8429" y="0"/>
                </a:cubicBezTo>
                <a:close/>
                <a:moveTo>
                  <a:pt x="11172" y="3610"/>
                </a:moveTo>
                <a:cubicBezTo>
                  <a:pt x="9451" y="3587"/>
                  <a:pt x="7797" y="4202"/>
                  <a:pt x="7113" y="5239"/>
                </a:cubicBezTo>
                <a:lnTo>
                  <a:pt x="4935" y="8540"/>
                </a:lnTo>
                <a:lnTo>
                  <a:pt x="0" y="9903"/>
                </a:lnTo>
                <a:lnTo>
                  <a:pt x="873" y="11494"/>
                </a:lnTo>
                <a:lnTo>
                  <a:pt x="7304" y="9903"/>
                </a:lnTo>
                <a:lnTo>
                  <a:pt x="8429" y="8548"/>
                </a:lnTo>
                <a:lnTo>
                  <a:pt x="9641" y="11358"/>
                </a:lnTo>
                <a:lnTo>
                  <a:pt x="6509" y="14359"/>
                </a:lnTo>
                <a:lnTo>
                  <a:pt x="3312" y="21055"/>
                </a:lnTo>
                <a:lnTo>
                  <a:pt x="6472" y="21600"/>
                </a:lnTo>
                <a:lnTo>
                  <a:pt x="9787" y="16330"/>
                </a:lnTo>
                <a:lnTo>
                  <a:pt x="11519" y="15338"/>
                </a:lnTo>
                <a:lnTo>
                  <a:pt x="16964" y="21573"/>
                </a:lnTo>
                <a:lnTo>
                  <a:pt x="19876" y="20575"/>
                </a:lnTo>
                <a:lnTo>
                  <a:pt x="16012" y="15479"/>
                </a:lnTo>
                <a:lnTo>
                  <a:pt x="17155" y="10373"/>
                </a:lnTo>
                <a:lnTo>
                  <a:pt x="15077" y="6969"/>
                </a:lnTo>
                <a:lnTo>
                  <a:pt x="17558" y="7529"/>
                </a:lnTo>
                <a:lnTo>
                  <a:pt x="18848" y="11134"/>
                </a:lnTo>
                <a:lnTo>
                  <a:pt x="21600" y="11134"/>
                </a:lnTo>
                <a:lnTo>
                  <a:pt x="20133" y="5917"/>
                </a:lnTo>
                <a:lnTo>
                  <a:pt x="12883" y="3855"/>
                </a:lnTo>
                <a:cubicBezTo>
                  <a:pt x="12328" y="3697"/>
                  <a:pt x="11746" y="3618"/>
                  <a:pt x="11172" y="361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spcBef>
                <a:spcPts val="0"/>
              </a:spcBef>
              <a:tabLst/>
              <a:defRPr b="1" spc="0" sz="1400">
                <a:solidFill>
                  <a:srgbClr val="EBEBEB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Adult boom</a:t>
            </a:r>
          </a:p>
        </p:txBody>
      </p:sp>
      <p:grpSp>
        <p:nvGrpSpPr>
          <p:cNvPr id="195" name="Gruppera"/>
          <p:cNvGrpSpPr/>
          <p:nvPr/>
        </p:nvGrpSpPr>
        <p:grpSpPr>
          <a:xfrm>
            <a:off x="9868757" y="4583686"/>
            <a:ext cx="7909906" cy="7909906"/>
            <a:chOff x="0" y="0"/>
            <a:chExt cx="7909904" cy="7909904"/>
          </a:xfrm>
        </p:grpSpPr>
        <p:pic>
          <p:nvPicPr>
            <p:cNvPr id="186" name="Bild" descr="Bild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909905" cy="7909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101"/>
            <p:cNvSpPr/>
            <p:nvPr/>
          </p:nvSpPr>
          <p:spPr>
            <a:xfrm>
              <a:off x="888133" y="4293044"/>
              <a:ext cx="564553" cy="58240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760000">
                <a:srgbClr val="FFFFFF">
                  <a:alpha val="3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spcBef>
                  <a:spcPts val="0"/>
                </a:spcBef>
                <a:tabLst/>
                <a:defRPr spc="0" sz="1600">
                  <a:solidFill>
                    <a:srgbClr val="3E3B39"/>
                  </a:solidFill>
                  <a:effectLst>
                    <a:outerShdw sx="100000" sy="100000" kx="0" ky="0" algn="b" rotWithShape="0" blurRad="25400" dist="12700" dir="4920000">
                      <a:srgbClr val="FFFFFF">
                        <a:alpha val="50000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/>
              <a:r>
                <a:t>101</a:t>
              </a:r>
            </a:p>
          </p:txBody>
        </p:sp>
        <p:sp>
          <p:nvSpPr>
            <p:cNvPr id="188" name="20,7"/>
            <p:cNvSpPr/>
            <p:nvPr/>
          </p:nvSpPr>
          <p:spPr>
            <a:xfrm>
              <a:off x="2793920" y="5514227"/>
              <a:ext cx="564553" cy="58240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760000">
                <a:srgbClr val="FFFFFF">
                  <a:alpha val="3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spcBef>
                  <a:spcPts val="0"/>
                </a:spcBef>
                <a:tabLst/>
                <a:defRPr spc="0" sz="1400">
                  <a:solidFill>
                    <a:srgbClr val="3E3B39"/>
                  </a:solidFill>
                  <a:effectLst>
                    <a:outerShdw sx="100000" sy="100000" kx="0" ky="0" algn="b" rotWithShape="0" blurRad="25400" dist="12700" dir="4920000">
                      <a:srgbClr val="FFFFFF">
                        <a:alpha val="50000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/>
              <a:r>
                <a:t>20,7</a:t>
              </a:r>
            </a:p>
          </p:txBody>
        </p:sp>
        <p:sp>
          <p:nvSpPr>
            <p:cNvPr id="189" name="6,1"/>
            <p:cNvSpPr/>
            <p:nvPr/>
          </p:nvSpPr>
          <p:spPr>
            <a:xfrm>
              <a:off x="4607193" y="5754764"/>
              <a:ext cx="564552" cy="582405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760000">
                <a:srgbClr val="FFFFFF">
                  <a:alpha val="3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spcBef>
                  <a:spcPts val="0"/>
                </a:spcBef>
                <a:tabLst/>
                <a:defRPr spc="0" sz="1700">
                  <a:solidFill>
                    <a:srgbClr val="3E3B39"/>
                  </a:solidFill>
                  <a:effectLst>
                    <a:outerShdw sx="100000" sy="100000" kx="0" ky="0" algn="b" rotWithShape="0" blurRad="25400" dist="12700" dir="4920000">
                      <a:srgbClr val="FFFFFF">
                        <a:alpha val="50000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/>
              <a:r>
                <a:t>6,1</a:t>
              </a:r>
            </a:p>
          </p:txBody>
        </p:sp>
        <p:sp>
          <p:nvSpPr>
            <p:cNvPr id="190" name="1,4"/>
            <p:cNvSpPr/>
            <p:nvPr/>
          </p:nvSpPr>
          <p:spPr>
            <a:xfrm>
              <a:off x="6420467" y="5884283"/>
              <a:ext cx="564552" cy="582405"/>
            </a:xfrm>
            <a:prstGeom prst="ellipse">
              <a:avLst/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760000">
                <a:srgbClr val="FFFFFF">
                  <a:alpha val="3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spcBef>
                  <a:spcPts val="0"/>
                </a:spcBef>
                <a:tabLst/>
                <a:defRPr spc="0" sz="1700">
                  <a:solidFill>
                    <a:srgbClr val="3E3B39"/>
                  </a:solidFill>
                  <a:effectLst>
                    <a:outerShdw sx="100000" sy="100000" kx="0" ky="0" algn="b" rotWithShape="0" blurRad="25400" dist="12700" dir="4920000">
                      <a:srgbClr val="FFFFFF">
                        <a:alpha val="50000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/>
              <a:r>
                <a:t>1,4</a:t>
              </a:r>
            </a:p>
          </p:txBody>
        </p:sp>
        <p:sp>
          <p:nvSpPr>
            <p:cNvPr id="191" name="17"/>
            <p:cNvSpPr/>
            <p:nvPr/>
          </p:nvSpPr>
          <p:spPr>
            <a:xfrm>
              <a:off x="490323" y="3367471"/>
              <a:ext cx="501166" cy="536726"/>
            </a:xfrm>
            <a:prstGeom prst="ellipse">
              <a:avLst/>
            </a:prstGeom>
            <a:blipFill rotWithShape="1">
              <a:blip r:embed="rId9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760000">
                <a:srgbClr val="FFFFFF">
                  <a:alpha val="3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spcBef>
                  <a:spcPts val="0"/>
                </a:spcBef>
                <a:tabLst/>
                <a:defRPr spc="0" sz="1700">
                  <a:solidFill>
                    <a:srgbClr val="3E3B39"/>
                  </a:solidFill>
                  <a:effectLst>
                    <a:outerShdw sx="100000" sy="100000" kx="0" ky="0" algn="b" rotWithShape="0" blurRad="25400" dist="12700" dir="4920000">
                      <a:srgbClr val="FFFFFF">
                        <a:alpha val="50000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/>
              <a:r>
                <a:t>17</a:t>
              </a:r>
            </a:p>
          </p:txBody>
        </p:sp>
        <p:sp>
          <p:nvSpPr>
            <p:cNvPr id="192" name="31"/>
            <p:cNvSpPr/>
            <p:nvPr/>
          </p:nvSpPr>
          <p:spPr>
            <a:xfrm>
              <a:off x="2322098" y="3367471"/>
              <a:ext cx="501166" cy="536726"/>
            </a:xfrm>
            <a:prstGeom prst="ellipse">
              <a:avLst/>
            </a:prstGeom>
            <a:blipFill rotWithShape="1">
              <a:blip r:embed="rId10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760000">
                <a:srgbClr val="FFFFFF">
                  <a:alpha val="3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spcBef>
                  <a:spcPts val="0"/>
                </a:spcBef>
                <a:tabLst/>
                <a:defRPr spc="0" sz="1700">
                  <a:solidFill>
                    <a:srgbClr val="3E3B39"/>
                  </a:solidFill>
                  <a:effectLst>
                    <a:outerShdw sx="100000" sy="100000" kx="0" ky="0" algn="b" rotWithShape="0" blurRad="25400" dist="12700" dir="4920000">
                      <a:srgbClr val="FFFFFF">
                        <a:alpha val="50000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/>
              <a:r>
                <a:t>31</a:t>
              </a:r>
            </a:p>
          </p:txBody>
        </p:sp>
        <p:sp>
          <p:nvSpPr>
            <p:cNvPr id="193" name="40"/>
            <p:cNvSpPr/>
            <p:nvPr/>
          </p:nvSpPr>
          <p:spPr>
            <a:xfrm>
              <a:off x="5069763" y="3367471"/>
              <a:ext cx="501166" cy="536726"/>
            </a:xfrm>
            <a:prstGeom prst="ellipse">
              <a:avLst/>
            </a:prstGeom>
            <a:blipFill rotWithShape="1">
              <a:blip r:embed="rId11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760000">
                <a:srgbClr val="FFFFFF">
                  <a:alpha val="3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spcBef>
                  <a:spcPts val="0"/>
                </a:spcBef>
                <a:tabLst/>
                <a:defRPr spc="0" sz="1700">
                  <a:solidFill>
                    <a:srgbClr val="3E3B39"/>
                  </a:solidFill>
                  <a:effectLst>
                    <a:outerShdw sx="100000" sy="100000" kx="0" ky="0" algn="b" rotWithShape="0" blurRad="25400" dist="12700" dir="4920000">
                      <a:srgbClr val="FFFFFF">
                        <a:alpha val="50000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/>
              <a:r>
                <a:t>40</a:t>
              </a:r>
            </a:p>
          </p:txBody>
        </p:sp>
        <p:sp>
          <p:nvSpPr>
            <p:cNvPr id="194" name="12"/>
            <p:cNvSpPr/>
            <p:nvPr/>
          </p:nvSpPr>
          <p:spPr>
            <a:xfrm>
              <a:off x="7049560" y="3367471"/>
              <a:ext cx="501166" cy="536726"/>
            </a:xfrm>
            <a:prstGeom prst="ellipse">
              <a:avLst/>
            </a:prstGeom>
            <a:blipFill rotWithShape="1">
              <a:blip r:embed="rId1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760000">
                <a:srgbClr val="FFFFFF">
                  <a:alpha val="3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spcBef>
                  <a:spcPts val="0"/>
                </a:spcBef>
                <a:tabLst/>
                <a:defRPr spc="0" sz="1700">
                  <a:solidFill>
                    <a:srgbClr val="3E3B39"/>
                  </a:solidFill>
                  <a:effectLst>
                    <a:outerShdw sx="100000" sy="100000" kx="0" ky="0" algn="b" rotWithShape="0" blurRad="25400" dist="12700" dir="4920000">
                      <a:srgbClr val="FFFFFF">
                        <a:alpha val="50000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/>
              <a:r>
                <a:t>12</a:t>
              </a:r>
            </a:p>
          </p:txBody>
        </p:sp>
      </p:grpSp>
      <p:sp>
        <p:nvSpPr>
          <p:cNvPr id="196" name="Tillväxt">
            <a:hlinkClick r:id="rId13" invalidUrl="" action="" tgtFrame="" tooltip="" history="1" highlightClick="0" endSnd="0"/>
          </p:cNvPr>
          <p:cNvSpPr/>
          <p:nvPr/>
        </p:nvSpPr>
        <p:spPr>
          <a:xfrm>
            <a:off x="18643027" y="8459430"/>
            <a:ext cx="5147431" cy="3981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fill="norm" stroke="1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8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  <p:bldP build="whole" bldLvl="1" animBg="1" rev="0" advAuto="0" spid="195" grpId="4"/>
      <p:bldP build="whole" bldLvl="1" animBg="1" rev="0" advAuto="0" spid="196" grpId="5"/>
      <p:bldP build="whole" bldLvl="1" animBg="1" rev="0" advAuto="0" spid="184" grpId="2"/>
      <p:bldP build="whole" bldLvl="1" animBg="1" rev="0" advAuto="0" spid="18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kapare och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Factfulness based vision…"/>
          <p:cNvSpPr txBox="1"/>
          <p:nvPr>
            <p:ph type="body" idx="22"/>
          </p:nvPr>
        </p:nvSpPr>
        <p:spPr>
          <a:xfrm>
            <a:off x="1295400" y="3543455"/>
            <a:ext cx="21869401" cy="76186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584200">
              <a:defRPr spc="-135" sz="4500"/>
            </a:pPr>
            <a:r>
              <a:t>Factfulness based vision</a:t>
            </a:r>
          </a:p>
          <a:p>
            <a:pPr defTabSz="584200">
              <a:defRPr spc="-135" sz="4500"/>
            </a:pPr>
          </a:p>
          <a:p>
            <a:pPr defTabSz="584200">
              <a:defRPr spc="-135" sz="4500"/>
            </a:pPr>
            <a:r>
              <a:t>”Selfish human nature” - not willing to give away something achieved</a:t>
            </a:r>
          </a:p>
          <a:p>
            <a:pPr defTabSz="584200">
              <a:defRPr spc="-135" sz="4500"/>
            </a:pPr>
          </a:p>
          <a:p>
            <a:pPr defTabSz="584200">
              <a:defRPr spc="-135" sz="4500"/>
            </a:pPr>
            <a:r>
              <a:t>Knowledge resistance - based on group belongings</a:t>
            </a:r>
          </a:p>
          <a:p>
            <a:pPr defTabSz="584200">
              <a:defRPr spc="-135" sz="4500"/>
            </a:pPr>
          </a:p>
          <a:p>
            <a:pPr defTabSz="584200">
              <a:defRPr spc="-135" sz="4500"/>
            </a:pPr>
            <a:r>
              <a:t>Focus on Leadership styles </a:t>
            </a:r>
          </a:p>
          <a:p>
            <a:pPr defTabSz="584200">
              <a:defRPr spc="-135" sz="4500"/>
            </a:pPr>
          </a:p>
          <a:p>
            <a:pPr defTabSz="584200">
              <a:defRPr spc="-135" sz="4500"/>
            </a:pPr>
            <a:r>
              <a:t>Climate campaign</a:t>
            </a:r>
          </a:p>
        </p:txBody>
      </p:sp>
      <p:sp>
        <p:nvSpPr>
          <p:cNvPr id="200" name="Leadership themes"/>
          <p:cNvSpPr txBox="1"/>
          <p:nvPr>
            <p:ph type="title"/>
          </p:nvPr>
        </p:nvSpPr>
        <p:spPr>
          <a:xfrm>
            <a:off x="1295400" y="1620697"/>
            <a:ext cx="21869400" cy="1048306"/>
          </a:xfrm>
          <a:prstGeom prst="rect">
            <a:avLst/>
          </a:prstGeom>
        </p:spPr>
        <p:txBody>
          <a:bodyPr/>
          <a:lstStyle>
            <a:lvl1pPr defTabSz="321310">
              <a:defRPr spc="-220" sz="5500"/>
            </a:lvl1pPr>
          </a:lstStyle>
          <a:p>
            <a:pPr/>
            <a:r>
              <a:t>Leadership themes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0" dur="10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5" dur="10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0" dur="1000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kapare och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Ability to create a vision and inspire others to follow"/>
          <p:cNvSpPr txBox="1"/>
          <p:nvPr>
            <p:ph type="body" idx="22"/>
          </p:nvPr>
        </p:nvSpPr>
        <p:spPr>
          <a:xfrm>
            <a:off x="1295400" y="3226288"/>
            <a:ext cx="21869400" cy="11380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84200">
              <a:spcBef>
                <a:spcPts val="3300"/>
              </a:spcBef>
              <a:defRPr cap="none" spc="0" sz="4200"/>
            </a:lvl1pPr>
          </a:lstStyle>
          <a:p>
            <a:pPr/>
            <a:r>
              <a:t>Ability to create a vision and inspire others to follow</a:t>
            </a:r>
          </a:p>
        </p:txBody>
      </p:sp>
      <p:sp>
        <p:nvSpPr>
          <p:cNvPr id="204" name="Leadership"/>
          <p:cNvSpPr txBox="1"/>
          <p:nvPr>
            <p:ph type="title"/>
          </p:nvPr>
        </p:nvSpPr>
        <p:spPr>
          <a:xfrm>
            <a:off x="1295400" y="1620697"/>
            <a:ext cx="21869400" cy="1042169"/>
          </a:xfrm>
          <a:prstGeom prst="rect">
            <a:avLst/>
          </a:prstGeom>
        </p:spPr>
        <p:txBody>
          <a:bodyPr/>
          <a:lstStyle>
            <a:lvl1pPr defTabSz="315468">
              <a:defRPr spc="-216" sz="5400"/>
            </a:lvl1pPr>
          </a:lstStyle>
          <a:p>
            <a:pPr/>
            <a:r>
              <a:t>Leadership</a:t>
            </a:r>
          </a:p>
        </p:txBody>
      </p:sp>
      <p:grpSp>
        <p:nvGrpSpPr>
          <p:cNvPr id="207" name="Gruppera"/>
          <p:cNvGrpSpPr/>
          <p:nvPr/>
        </p:nvGrpSpPr>
        <p:grpSpPr>
          <a:xfrm>
            <a:off x="1257300" y="6026894"/>
            <a:ext cx="21869400" cy="3244054"/>
            <a:chOff x="0" y="0"/>
            <a:chExt cx="21869400" cy="3244053"/>
          </a:xfrm>
        </p:grpSpPr>
        <p:sp>
          <p:nvSpPr>
            <p:cNvPr id="205" name="Nature"/>
            <p:cNvSpPr txBox="1"/>
            <p:nvPr/>
          </p:nvSpPr>
          <p:spPr>
            <a:xfrm>
              <a:off x="0" y="0"/>
              <a:ext cx="21869400" cy="1042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315468">
                <a:spcBef>
                  <a:spcPts val="0"/>
                </a:spcBef>
                <a:tabLst/>
                <a:defRPr b="1" cap="all" spc="-216" sz="5400">
                  <a:solidFill>
                    <a:srgbClr val="797979"/>
                  </a:solidFill>
                  <a:latin typeface="+mn-lt"/>
                  <a:ea typeface="+mn-ea"/>
                  <a:cs typeface="+mn-cs"/>
                  <a:sym typeface="Avenir Next Regular"/>
                </a:defRPr>
              </a:lvl1pPr>
            </a:lstStyle>
            <a:p>
              <a:pPr/>
              <a:r>
                <a:t>Nature</a:t>
              </a:r>
            </a:p>
          </p:txBody>
        </p:sp>
        <p:sp>
          <p:nvSpPr>
            <p:cNvPr id="206" name="Ongoing symbios between the Earth and the rest of our Sun system without over manipulation from Homo sapiens"/>
            <p:cNvSpPr txBox="1"/>
            <p:nvPr/>
          </p:nvSpPr>
          <p:spPr>
            <a:xfrm>
              <a:off x="0" y="1434417"/>
              <a:ext cx="21869400" cy="1809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584200">
                <a:lnSpc>
                  <a:spcPct val="100000"/>
                </a:lnSpc>
                <a:spcBef>
                  <a:spcPts val="3300"/>
                </a:spcBef>
                <a:tabLst/>
                <a:defRPr spc="0" sz="4200"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lvl1pPr>
            </a:lstStyle>
            <a:p>
              <a:pPr/>
              <a:r>
                <a:t>Ongoing symbios between the Earth and the rest of our Sun system without over manipulation from Homo sapiens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Condensed Regular"/>
            <a:ea typeface="Avenir Next Condensed Regular"/>
            <a:cs typeface="Avenir Next Condensed Regular"/>
            <a:sym typeface="Avenir Next Condense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Condensed Regular"/>
            <a:ea typeface="Avenir Next Condensed Regular"/>
            <a:cs typeface="Avenir Next Condensed Regular"/>
            <a:sym typeface="Avenir Next Condense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