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42" roundtripDataSignature="AMtx7mgz63XTfl2kzfA32gDt1eGFHOevL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customschemas.google.com/relationships/presentationmetadata" Target="metadata"/><Relationship Id="rId41" Type="http://schemas.openxmlformats.org/officeDocument/2006/relationships/slide" Target="slides/slide36.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4" name="Google Shape;54;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3" name="Google Shape;13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9" name="Google Shape;13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6" name="Google Shape;146;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2" name="Google Shape;152;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9" name="Google Shape;15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5" name="Google Shape;165;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 name="Google Shape;5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7" name="Google Shape;177;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3" name="Google Shape;183;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6" name="Shape 186"/>
        <p:cNvGrpSpPr/>
        <p:nvPr/>
      </p:nvGrpSpPr>
      <p:grpSpPr>
        <a:xfrm>
          <a:off x="0" y="0"/>
          <a:ext cx="0" cy="0"/>
          <a:chOff x="0" y="0"/>
          <a:chExt cx="0" cy="0"/>
        </a:xfrm>
      </p:grpSpPr>
      <p:sp>
        <p:nvSpPr>
          <p:cNvPr id="187" name="Google Shape;187;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4" name="Google Shape;194;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6" name="Google Shape;206;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2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2" name="Google Shape;212;p2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2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8" name="Google Shape;218;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2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4" name="Google Shape;224;p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 name="Google Shape;6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2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0" name="Google Shape;230;p2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3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2" name="Google Shape;242;p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5" name="Shape 245"/>
        <p:cNvGrpSpPr/>
        <p:nvPr/>
      </p:nvGrpSpPr>
      <p:grpSpPr>
        <a:xfrm>
          <a:off x="0" y="0"/>
          <a:ext cx="0" cy="0"/>
          <a:chOff x="0" y="0"/>
          <a:chExt cx="0" cy="0"/>
        </a:xfrm>
      </p:grpSpPr>
      <p:sp>
        <p:nvSpPr>
          <p:cNvPr id="246" name="Google Shape;246;p3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7" name="Google Shape;247;p3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3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2" name="Google Shape;252;p3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6" name="Shape 256"/>
        <p:cNvGrpSpPr/>
        <p:nvPr/>
      </p:nvGrpSpPr>
      <p:grpSpPr>
        <a:xfrm>
          <a:off x="0" y="0"/>
          <a:ext cx="0" cy="0"/>
          <a:chOff x="0" y="0"/>
          <a:chExt cx="0" cy="0"/>
        </a:xfrm>
      </p:grpSpPr>
      <p:sp>
        <p:nvSpPr>
          <p:cNvPr id="257" name="Google Shape;257;p3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8" name="Google Shape;258;p3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3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4" name="Google Shape;264;p3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1" name="Google Shape;7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8" name="Google Shape;7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2b3f271167a_0_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5" name="Google Shape;85;g2b3f271167a_0_2: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g2b3f271167a_0_2: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Font typeface="Arial"/>
              <a:buNone/>
            </a:pPr>
            <a:fld id="{00000000-1234-1234-1234-123412341234}" type="slidenum">
              <a:rPr lang="en-GB"/>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2" name="Google Shape;9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p:cSld name="Cover">
    <p:bg>
      <p:bgPr>
        <a:solidFill>
          <a:schemeClr val="dk1"/>
        </a:solidFill>
      </p:bgPr>
    </p:bg>
    <p:spTree>
      <p:nvGrpSpPr>
        <p:cNvPr id="12" name="Shape 12"/>
        <p:cNvGrpSpPr/>
        <p:nvPr/>
      </p:nvGrpSpPr>
      <p:grpSpPr>
        <a:xfrm>
          <a:off x="0" y="0"/>
          <a:ext cx="0" cy="0"/>
          <a:chOff x="0" y="0"/>
          <a:chExt cx="0" cy="0"/>
        </a:xfrm>
      </p:grpSpPr>
      <p:pic>
        <p:nvPicPr>
          <p:cNvPr id="13" name="Google Shape;13;p37"/>
          <p:cNvPicPr preferRelativeResize="0"/>
          <p:nvPr/>
        </p:nvPicPr>
        <p:blipFill rotWithShape="1">
          <a:blip r:embed="rId2">
            <a:alphaModFix/>
          </a:blip>
          <a:srcRect b="0" l="0" r="0" t="0"/>
          <a:stretch/>
        </p:blipFill>
        <p:spPr>
          <a:xfrm>
            <a:off x="4268721" y="1549904"/>
            <a:ext cx="3654559" cy="37581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cSld name="Chart">
    <p:spTree>
      <p:nvGrpSpPr>
        <p:cNvPr id="46" name="Shape 46"/>
        <p:cNvGrpSpPr/>
        <p:nvPr/>
      </p:nvGrpSpPr>
      <p:grpSpPr>
        <a:xfrm>
          <a:off x="0" y="0"/>
          <a:ext cx="0" cy="0"/>
          <a:chOff x="0" y="0"/>
          <a:chExt cx="0" cy="0"/>
        </a:xfrm>
      </p:grpSpPr>
      <p:sp>
        <p:nvSpPr>
          <p:cNvPr id="47" name="Google Shape;47;p46"/>
          <p:cNvSpPr txBox="1"/>
          <p:nvPr>
            <p:ph type="title"/>
          </p:nvPr>
        </p:nvSpPr>
        <p:spPr>
          <a:xfrm>
            <a:off x="442913" y="692150"/>
            <a:ext cx="3382678" cy="1964423"/>
          </a:xfrm>
          <a:prstGeom prst="rect">
            <a:avLst/>
          </a:prstGeom>
          <a:noFill/>
          <a:ln>
            <a:noFill/>
          </a:ln>
        </p:spPr>
        <p:txBody>
          <a:bodyPr anchorCtr="0" anchor="t" bIns="0" lIns="0" spcFirstLastPara="1" rIns="0" wrap="square" tIns="0">
            <a:normAutofit/>
          </a:bodyPr>
          <a:lstStyle>
            <a:lvl1pPr lvl="0" algn="l">
              <a:lnSpc>
                <a:spcPct val="90000"/>
              </a:lnSpc>
              <a:spcBef>
                <a:spcPts val="0"/>
              </a:spcBef>
              <a:spcAft>
                <a:spcPts val="0"/>
              </a:spcAft>
              <a:buClr>
                <a:schemeClr val="dk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8" name="Google Shape;48;p46"/>
          <p:cNvPicPr preferRelativeResize="0"/>
          <p:nvPr/>
        </p:nvPicPr>
        <p:blipFill rotWithShape="1">
          <a:blip r:embed="rId2">
            <a:alphaModFix/>
          </a:blip>
          <a:srcRect b="34965" l="24764" r="0" t="0"/>
          <a:stretch/>
        </p:blipFill>
        <p:spPr>
          <a:xfrm>
            <a:off x="400050" y="5986270"/>
            <a:ext cx="1215393" cy="566930"/>
          </a:xfrm>
          <a:prstGeom prst="rect">
            <a:avLst/>
          </a:prstGeom>
          <a:noFill/>
          <a:ln>
            <a:noFill/>
          </a:ln>
        </p:spPr>
      </p:pic>
      <p:sp>
        <p:nvSpPr>
          <p:cNvPr id="49" name="Google Shape;49;p46"/>
          <p:cNvSpPr/>
          <p:nvPr>
            <p:ph idx="2" type="chart"/>
          </p:nvPr>
        </p:nvSpPr>
        <p:spPr>
          <a:xfrm>
            <a:off x="4056063" y="692150"/>
            <a:ext cx="7032625" cy="4730750"/>
          </a:xfrm>
          <a:prstGeom prst="rect">
            <a:avLst/>
          </a:prstGeom>
          <a:noFill/>
          <a:ln cap="flat" cmpd="sng" w="28575">
            <a:solidFill>
              <a:schemeClr val="dk1"/>
            </a:solidFill>
            <a:prstDash val="solid"/>
            <a:round/>
            <a:headEnd len="sm" w="sm" type="none"/>
            <a:tailEnd len="sm" w="sm" type="none"/>
          </a:ln>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dk2"/>
              </a:buClr>
              <a:buSzPts val="2400"/>
              <a:buFont typeface="Arial"/>
              <a:buNone/>
              <a:defRPr b="0" i="0" sz="2400" u="none" cap="none" strike="noStrike">
                <a:solidFill>
                  <a:schemeClr val="dk2"/>
                </a:solidFill>
                <a:latin typeface="Trebuchet MS"/>
                <a:ea typeface="Trebuchet MS"/>
                <a:cs typeface="Trebuchet MS"/>
                <a:sym typeface="Trebuchet MS"/>
              </a:defRPr>
            </a:lvl1pPr>
            <a:lvl2pPr lvl="1" marR="0" rtl="0" algn="l">
              <a:lnSpc>
                <a:spcPct val="90000"/>
              </a:lnSpc>
              <a:spcBef>
                <a:spcPts val="500"/>
              </a:spcBef>
              <a:spcAft>
                <a:spcPts val="0"/>
              </a:spcAft>
              <a:buClr>
                <a:schemeClr val="dk2"/>
              </a:buClr>
              <a:buSzPts val="2400"/>
              <a:buFont typeface="Arial"/>
              <a:buChar char="•"/>
              <a:defRPr b="0" i="0" sz="2400" u="none" cap="none" strike="noStrike">
                <a:solidFill>
                  <a:schemeClr val="dk2"/>
                </a:solidFill>
                <a:latin typeface="Georgia"/>
                <a:ea typeface="Georgia"/>
                <a:cs typeface="Georgia"/>
                <a:sym typeface="Georgia"/>
              </a:defRPr>
            </a:lvl2pPr>
            <a:lvl3pPr lvl="2"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Georgia"/>
                <a:ea typeface="Georgia"/>
                <a:cs typeface="Georgia"/>
                <a:sym typeface="Georgia"/>
              </a:defRPr>
            </a:lvl3pPr>
            <a:lvl4pPr lvl="3"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Georgia"/>
                <a:ea typeface="Georgia"/>
                <a:cs typeface="Georgia"/>
                <a:sym typeface="Georgia"/>
              </a:defRPr>
            </a:lvl4pPr>
            <a:lvl5pPr lvl="4"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Georgia"/>
                <a:ea typeface="Georgia"/>
                <a:cs typeface="Georgia"/>
                <a:sym typeface="Georgia"/>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9pPr>
          </a:lstStyle>
          <a:p/>
        </p:txBody>
      </p:sp>
      <p:sp>
        <p:nvSpPr>
          <p:cNvPr id="50" name="Google Shape;50;p46"/>
          <p:cNvSpPr txBox="1"/>
          <p:nvPr>
            <p:ph idx="1" type="body"/>
          </p:nvPr>
        </p:nvSpPr>
        <p:spPr>
          <a:xfrm>
            <a:off x="442913" y="2915753"/>
            <a:ext cx="3340100" cy="2532146"/>
          </a:xfrm>
          <a:prstGeom prst="rect">
            <a:avLst/>
          </a:prstGeom>
          <a:noFill/>
          <a:ln>
            <a:noFill/>
          </a:ln>
        </p:spPr>
        <p:txBody>
          <a:bodyPr anchorCtr="0" anchor="t" bIns="45700" lIns="0" spcFirstLastPara="1" rIns="0" wrap="square" tIns="45700">
            <a:noAutofit/>
          </a:bodyPr>
          <a:lstStyle>
            <a:lvl1pPr indent="-228600" lvl="0" marL="457200" algn="l">
              <a:lnSpc>
                <a:spcPct val="90000"/>
              </a:lnSpc>
              <a:spcBef>
                <a:spcPts val="1000"/>
              </a:spcBef>
              <a:spcAft>
                <a:spcPts val="0"/>
              </a:spcAft>
              <a:buClr>
                <a:schemeClr val="dk2"/>
              </a:buClr>
              <a:buSzPts val="1500"/>
              <a:buNone/>
              <a:defRPr sz="1500">
                <a:latin typeface="Georgia"/>
                <a:ea typeface="Georgia"/>
                <a:cs typeface="Georgia"/>
                <a:sym typeface="Georgia"/>
              </a:defRPr>
            </a:lvl1pPr>
            <a:lvl2pPr indent="-228600" lvl="1" marL="914400" algn="l">
              <a:lnSpc>
                <a:spcPct val="90000"/>
              </a:lnSpc>
              <a:spcBef>
                <a:spcPts val="500"/>
              </a:spcBef>
              <a:spcAft>
                <a:spcPts val="0"/>
              </a:spcAft>
              <a:buClr>
                <a:schemeClr val="dk2"/>
              </a:buClr>
              <a:buSzPts val="1500"/>
              <a:buNone/>
              <a:defRPr sz="1500"/>
            </a:lvl2pPr>
            <a:lvl3pPr indent="-228600" lvl="2" marL="1371600" algn="l">
              <a:lnSpc>
                <a:spcPct val="90000"/>
              </a:lnSpc>
              <a:spcBef>
                <a:spcPts val="500"/>
              </a:spcBef>
              <a:spcAft>
                <a:spcPts val="0"/>
              </a:spcAft>
              <a:buClr>
                <a:schemeClr val="dk2"/>
              </a:buClr>
              <a:buSzPts val="1500"/>
              <a:buNone/>
              <a:defRPr sz="1500"/>
            </a:lvl3pPr>
            <a:lvl4pPr indent="-228600" lvl="3" marL="1828800" algn="l">
              <a:lnSpc>
                <a:spcPct val="90000"/>
              </a:lnSpc>
              <a:spcBef>
                <a:spcPts val="500"/>
              </a:spcBef>
              <a:spcAft>
                <a:spcPts val="0"/>
              </a:spcAft>
              <a:buClr>
                <a:schemeClr val="dk2"/>
              </a:buClr>
              <a:buSzPts val="1500"/>
              <a:buNone/>
              <a:defRPr sz="1500"/>
            </a:lvl4pPr>
            <a:lvl5pPr indent="-228600" lvl="4" marL="2286000" algn="l">
              <a:lnSpc>
                <a:spcPct val="90000"/>
              </a:lnSpc>
              <a:spcBef>
                <a:spcPts val="500"/>
              </a:spcBef>
              <a:spcAft>
                <a:spcPts val="0"/>
              </a:spcAft>
              <a:buClr>
                <a:schemeClr val="dk2"/>
              </a:buClr>
              <a:buSzPts val="18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436">
          <p15:clr>
            <a:srgbClr val="FBAE40"/>
          </p15:clr>
        </p15:guide>
        <p15:guide id="2" pos="279">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
  <p:cSld name="White">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ver with title">
  <p:cSld name="Cover with title">
    <p:bg>
      <p:bgPr>
        <a:solidFill>
          <a:schemeClr val="dk1"/>
        </a:solidFill>
      </p:bgPr>
    </p:bg>
    <p:spTree>
      <p:nvGrpSpPr>
        <p:cNvPr id="14" name="Shape 14"/>
        <p:cNvGrpSpPr/>
        <p:nvPr/>
      </p:nvGrpSpPr>
      <p:grpSpPr>
        <a:xfrm>
          <a:off x="0" y="0"/>
          <a:ext cx="0" cy="0"/>
          <a:chOff x="0" y="0"/>
          <a:chExt cx="0" cy="0"/>
        </a:xfrm>
      </p:grpSpPr>
      <p:sp>
        <p:nvSpPr>
          <p:cNvPr id="15" name="Google Shape;15;p38"/>
          <p:cNvSpPr txBox="1"/>
          <p:nvPr>
            <p:ph type="ctrTitle"/>
          </p:nvPr>
        </p:nvSpPr>
        <p:spPr>
          <a:xfrm>
            <a:off x="4514248" y="1386039"/>
            <a:ext cx="5592278" cy="2088682"/>
          </a:xfrm>
          <a:prstGeom prst="rect">
            <a:avLst/>
          </a:prstGeom>
          <a:noFill/>
          <a:ln>
            <a:noFill/>
          </a:ln>
        </p:spPr>
        <p:txBody>
          <a:bodyPr anchorCtr="0" anchor="b" bIns="0" lIns="0" spcFirstLastPara="1" rIns="0" wrap="square" tIns="0">
            <a:normAutofit/>
          </a:bodyPr>
          <a:lstStyle>
            <a:lvl1pPr lvl="0" algn="l">
              <a:lnSpc>
                <a:spcPct val="90000"/>
              </a:lnSpc>
              <a:spcBef>
                <a:spcPts val="0"/>
              </a:spcBef>
              <a:spcAft>
                <a:spcPts val="0"/>
              </a:spcAft>
              <a:buClr>
                <a:schemeClr val="lt1"/>
              </a:buClr>
              <a:buSzPts val="4500"/>
              <a:buFont typeface="Trebuchet MS"/>
              <a:buNone/>
              <a:defRPr sz="4500">
                <a:solidFill>
                  <a:schemeClr val="lt1"/>
                </a:solidFill>
                <a:latin typeface="Trebuchet MS"/>
                <a:ea typeface="Trebuchet MS"/>
                <a:cs typeface="Trebuchet MS"/>
                <a:sym typeface="Trebuchet M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6" name="Google Shape;16;p38"/>
          <p:cNvPicPr preferRelativeResize="0"/>
          <p:nvPr/>
        </p:nvPicPr>
        <p:blipFill rotWithShape="1">
          <a:blip r:embed="rId2">
            <a:alphaModFix/>
          </a:blip>
          <a:srcRect b="0" l="0" r="0" t="0"/>
          <a:stretch/>
        </p:blipFill>
        <p:spPr>
          <a:xfrm>
            <a:off x="1130885" y="1944539"/>
            <a:ext cx="2695405" cy="2771839"/>
          </a:xfrm>
          <a:prstGeom prst="rect">
            <a:avLst/>
          </a:prstGeom>
          <a:noFill/>
          <a:ln>
            <a:noFill/>
          </a:ln>
        </p:spPr>
      </p:pic>
      <p:sp>
        <p:nvSpPr>
          <p:cNvPr id="17" name="Google Shape;17;p38"/>
          <p:cNvSpPr txBox="1"/>
          <p:nvPr>
            <p:ph idx="1" type="body"/>
          </p:nvPr>
        </p:nvSpPr>
        <p:spPr>
          <a:xfrm>
            <a:off x="4514248" y="3790951"/>
            <a:ext cx="5592278" cy="953602"/>
          </a:xfrm>
          <a:prstGeom prst="rect">
            <a:avLst/>
          </a:prstGeom>
          <a:noFill/>
          <a:ln>
            <a:noFill/>
          </a:ln>
        </p:spPr>
        <p:txBody>
          <a:bodyPr anchorCtr="0" anchor="t" bIns="45700" lIns="0" spcFirstLastPara="1" rIns="0" wrap="square" tIns="45700">
            <a:noAutofit/>
          </a:bodyPr>
          <a:lstStyle>
            <a:lvl1pPr indent="-228600" lvl="0" marL="457200" algn="l">
              <a:lnSpc>
                <a:spcPct val="90000"/>
              </a:lnSpc>
              <a:spcBef>
                <a:spcPts val="1000"/>
              </a:spcBef>
              <a:spcAft>
                <a:spcPts val="0"/>
              </a:spcAft>
              <a:buClr>
                <a:schemeClr val="lt1"/>
              </a:buClr>
              <a:buSzPts val="2500"/>
              <a:buNone/>
              <a:defRPr sz="2500">
                <a:solidFill>
                  <a:schemeClr val="lt1"/>
                </a:solidFill>
                <a:latin typeface="Georgia"/>
                <a:ea typeface="Georgia"/>
                <a:cs typeface="Georgia"/>
                <a:sym typeface="Georgia"/>
              </a:defRPr>
            </a:lvl1pPr>
            <a:lvl2pPr indent="-228600" lvl="1" marL="914400" algn="l">
              <a:lnSpc>
                <a:spcPct val="90000"/>
              </a:lnSpc>
              <a:spcBef>
                <a:spcPts val="500"/>
              </a:spcBef>
              <a:spcAft>
                <a:spcPts val="0"/>
              </a:spcAft>
              <a:buClr>
                <a:schemeClr val="dk2"/>
              </a:buClr>
              <a:buSzPts val="1500"/>
              <a:buNone/>
              <a:defRPr sz="1500"/>
            </a:lvl2pPr>
            <a:lvl3pPr indent="-228600" lvl="2" marL="1371600" algn="l">
              <a:lnSpc>
                <a:spcPct val="90000"/>
              </a:lnSpc>
              <a:spcBef>
                <a:spcPts val="500"/>
              </a:spcBef>
              <a:spcAft>
                <a:spcPts val="0"/>
              </a:spcAft>
              <a:buClr>
                <a:schemeClr val="dk2"/>
              </a:buClr>
              <a:buSzPts val="1500"/>
              <a:buNone/>
              <a:defRPr sz="1500"/>
            </a:lvl3pPr>
            <a:lvl4pPr indent="-228600" lvl="3" marL="1828800" algn="l">
              <a:lnSpc>
                <a:spcPct val="90000"/>
              </a:lnSpc>
              <a:spcBef>
                <a:spcPts val="500"/>
              </a:spcBef>
              <a:spcAft>
                <a:spcPts val="0"/>
              </a:spcAft>
              <a:buClr>
                <a:schemeClr val="dk2"/>
              </a:buClr>
              <a:buSzPts val="1500"/>
              <a:buNone/>
              <a:defRPr sz="1500"/>
            </a:lvl4pPr>
            <a:lvl5pPr indent="-228600" lvl="4" marL="2286000" algn="l">
              <a:lnSpc>
                <a:spcPct val="90000"/>
              </a:lnSpc>
              <a:spcBef>
                <a:spcPts val="500"/>
              </a:spcBef>
              <a:spcAft>
                <a:spcPts val="0"/>
              </a:spcAft>
              <a:buClr>
                <a:schemeClr val="dk2"/>
              </a:buClr>
              <a:buSzPts val="18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pos="2842">
          <p15:clr>
            <a:srgbClr val="FBAE40"/>
          </p15:clr>
        </p15:guide>
        <p15:guide id="2" orient="horz" pos="21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parator">
  <p:cSld name="Separator">
    <p:bg>
      <p:bgPr>
        <a:solidFill>
          <a:schemeClr val="accent2"/>
        </a:solidFill>
      </p:bgPr>
    </p:bg>
    <p:spTree>
      <p:nvGrpSpPr>
        <p:cNvPr id="18" name="Shape 18"/>
        <p:cNvGrpSpPr/>
        <p:nvPr/>
      </p:nvGrpSpPr>
      <p:grpSpPr>
        <a:xfrm>
          <a:off x="0" y="0"/>
          <a:ext cx="0" cy="0"/>
          <a:chOff x="0" y="0"/>
          <a:chExt cx="0" cy="0"/>
        </a:xfrm>
      </p:grpSpPr>
      <p:sp>
        <p:nvSpPr>
          <p:cNvPr id="19" name="Google Shape;19;p39"/>
          <p:cNvSpPr txBox="1"/>
          <p:nvPr>
            <p:ph type="title"/>
          </p:nvPr>
        </p:nvSpPr>
        <p:spPr>
          <a:xfrm>
            <a:off x="3359150" y="1841032"/>
            <a:ext cx="6956325" cy="3175936"/>
          </a:xfrm>
          <a:prstGeom prst="rect">
            <a:avLst/>
          </a:prstGeom>
          <a:noFill/>
          <a:ln>
            <a:noFill/>
          </a:ln>
        </p:spPr>
        <p:txBody>
          <a:bodyPr anchorCtr="0" anchor="ctr" bIns="0" lIns="0" spcFirstLastPara="1" rIns="0" wrap="square" tIns="0">
            <a:normAutofit/>
          </a:bodyPr>
          <a:lstStyle>
            <a:lvl1pPr lvl="0" algn="l">
              <a:lnSpc>
                <a:spcPct val="90000"/>
              </a:lnSpc>
              <a:spcBef>
                <a:spcPts val="0"/>
              </a:spcBef>
              <a:spcAft>
                <a:spcPts val="0"/>
              </a:spcAft>
              <a:buClr>
                <a:schemeClr val="dk2"/>
              </a:buClr>
              <a:buSzPts val="5000"/>
              <a:buFont typeface="Trebuchet MS"/>
              <a:buNone/>
              <a:defRPr sz="5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39"/>
          <p:cNvSpPr/>
          <p:nvPr/>
        </p:nvSpPr>
        <p:spPr>
          <a:xfrm>
            <a:off x="2839454" y="1841032"/>
            <a:ext cx="125128" cy="31759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Georgia"/>
              <a:ea typeface="Georgia"/>
              <a:cs typeface="Georgia"/>
              <a:sym typeface="Georgia"/>
            </a:endParaRPr>
          </a:p>
        </p:txBody>
      </p:sp>
    </p:spTree>
  </p:cSld>
  <p:clrMapOvr>
    <a:masterClrMapping/>
  </p:clrMapOvr>
  <p:extLst>
    <p:ext uri="{DCECCB84-F9BA-43D5-87BE-67443E8EF086}">
      <p15:sldGuideLst>
        <p15:guide id="1" orient="horz" pos="2160">
          <p15:clr>
            <a:srgbClr val="FBAE40"/>
          </p15:clr>
        </p15:guide>
        <p15:guide id="2" pos="211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title">
  <p:cSld name="Text with title">
    <p:spTree>
      <p:nvGrpSpPr>
        <p:cNvPr id="21" name="Shape 21"/>
        <p:cNvGrpSpPr/>
        <p:nvPr/>
      </p:nvGrpSpPr>
      <p:grpSpPr>
        <a:xfrm>
          <a:off x="0" y="0"/>
          <a:ext cx="0" cy="0"/>
          <a:chOff x="0" y="0"/>
          <a:chExt cx="0" cy="0"/>
        </a:xfrm>
      </p:grpSpPr>
      <p:sp>
        <p:nvSpPr>
          <p:cNvPr id="22" name="Google Shape;22;p40"/>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lvl1pPr lvl="0" algn="l">
              <a:lnSpc>
                <a:spcPct val="90000"/>
              </a:lnSpc>
              <a:spcBef>
                <a:spcPts val="0"/>
              </a:spcBef>
              <a:spcAft>
                <a:spcPts val="0"/>
              </a:spcAft>
              <a:buClr>
                <a:schemeClr val="dk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23" name="Google Shape;23;p40"/>
          <p:cNvPicPr preferRelativeResize="0"/>
          <p:nvPr/>
        </p:nvPicPr>
        <p:blipFill rotWithShape="1">
          <a:blip r:embed="rId2">
            <a:alphaModFix/>
          </a:blip>
          <a:srcRect b="34965" l="24764" r="0" t="0"/>
          <a:stretch/>
        </p:blipFill>
        <p:spPr>
          <a:xfrm>
            <a:off x="400050" y="5986270"/>
            <a:ext cx="1215393" cy="566930"/>
          </a:xfrm>
          <a:prstGeom prst="rect">
            <a:avLst/>
          </a:prstGeom>
          <a:noFill/>
          <a:ln>
            <a:noFill/>
          </a:ln>
        </p:spPr>
      </p:pic>
      <p:sp>
        <p:nvSpPr>
          <p:cNvPr id="24" name="Google Shape;24;p40"/>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2"/>
              </a:buClr>
              <a:buSzPts val="2400"/>
              <a:buNone/>
              <a:defRPr sz="2400">
                <a:solidFill>
                  <a:schemeClr val="dk2"/>
                </a:solidFill>
              </a:defRPr>
            </a:lvl1pPr>
            <a:lvl2pPr indent="-228600" lvl="1" marL="914400" algn="l">
              <a:lnSpc>
                <a:spcPct val="90000"/>
              </a:lnSpc>
              <a:spcBef>
                <a:spcPts val="500"/>
              </a:spcBef>
              <a:spcAft>
                <a:spcPts val="0"/>
              </a:spcAft>
              <a:buClr>
                <a:schemeClr val="dk2"/>
              </a:buClr>
              <a:buSzPts val="2000"/>
              <a:buNone/>
              <a:defRPr sz="2000">
                <a:solidFill>
                  <a:schemeClr val="dk2"/>
                </a:solidFill>
              </a:defRPr>
            </a:lvl2pPr>
            <a:lvl3pPr indent="-228600" lvl="2" marL="1371600" algn="l">
              <a:lnSpc>
                <a:spcPct val="90000"/>
              </a:lnSpc>
              <a:spcBef>
                <a:spcPts val="500"/>
              </a:spcBef>
              <a:spcAft>
                <a:spcPts val="0"/>
              </a:spcAft>
              <a:buClr>
                <a:schemeClr val="dk2"/>
              </a:buClr>
              <a:buSzPts val="1800"/>
              <a:buNone/>
              <a:defRPr sz="1800">
                <a:solidFill>
                  <a:schemeClr val="dk2"/>
                </a:solidFill>
              </a:defRPr>
            </a:lvl3pPr>
            <a:lvl4pPr indent="-228600" lvl="3" marL="1828800" algn="l">
              <a:lnSpc>
                <a:spcPct val="90000"/>
              </a:lnSpc>
              <a:spcBef>
                <a:spcPts val="500"/>
              </a:spcBef>
              <a:spcAft>
                <a:spcPts val="0"/>
              </a:spcAft>
              <a:buClr>
                <a:schemeClr val="dk2"/>
              </a:buClr>
              <a:buSzPts val="1600"/>
              <a:buNone/>
              <a:defRPr sz="1600">
                <a:solidFill>
                  <a:schemeClr val="dk2"/>
                </a:solidFill>
              </a:defRPr>
            </a:lvl4pPr>
            <a:lvl5pPr indent="-228600" lvl="4" marL="2286000" algn="l">
              <a:lnSpc>
                <a:spcPct val="90000"/>
              </a:lnSpc>
              <a:spcBef>
                <a:spcPts val="500"/>
              </a:spcBef>
              <a:spcAft>
                <a:spcPts val="0"/>
              </a:spcAft>
              <a:buClr>
                <a:schemeClr val="dk2"/>
              </a:buClr>
              <a:buSzPts val="1600"/>
              <a:buNone/>
              <a:defRPr sz="1600">
                <a:solidFill>
                  <a:schemeClr val="dk2"/>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436">
          <p15:clr>
            <a:srgbClr val="FBAE40"/>
          </p15:clr>
        </p15:guide>
        <p15:guide id="2" pos="102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White with logo" type="blank">
  <p:cSld name="BLANK">
    <p:spTree>
      <p:nvGrpSpPr>
        <p:cNvPr id="25" name="Shape 25"/>
        <p:cNvGrpSpPr/>
        <p:nvPr/>
      </p:nvGrpSpPr>
      <p:grpSpPr>
        <a:xfrm>
          <a:off x="0" y="0"/>
          <a:ext cx="0" cy="0"/>
          <a:chOff x="0" y="0"/>
          <a:chExt cx="0" cy="0"/>
        </a:xfrm>
      </p:grpSpPr>
      <p:pic>
        <p:nvPicPr>
          <p:cNvPr id="26" name="Google Shape;26;p41"/>
          <p:cNvPicPr preferRelativeResize="0"/>
          <p:nvPr/>
        </p:nvPicPr>
        <p:blipFill rotWithShape="1">
          <a:blip r:embed="rId2">
            <a:alphaModFix/>
          </a:blip>
          <a:srcRect b="34965" l="24764" r="0" t="0"/>
          <a:stretch/>
        </p:blipFill>
        <p:spPr>
          <a:xfrm>
            <a:off x="400050" y="5986270"/>
            <a:ext cx="1215393" cy="56693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image">
  <p:cSld name="One image">
    <p:spTree>
      <p:nvGrpSpPr>
        <p:cNvPr id="27" name="Shape 27"/>
        <p:cNvGrpSpPr/>
        <p:nvPr/>
      </p:nvGrpSpPr>
      <p:grpSpPr>
        <a:xfrm>
          <a:off x="0" y="0"/>
          <a:ext cx="0" cy="0"/>
          <a:chOff x="0" y="0"/>
          <a:chExt cx="0" cy="0"/>
        </a:xfrm>
      </p:grpSpPr>
      <p:sp>
        <p:nvSpPr>
          <p:cNvPr id="28" name="Google Shape;28;p42"/>
          <p:cNvSpPr txBox="1"/>
          <p:nvPr>
            <p:ph type="title"/>
          </p:nvPr>
        </p:nvSpPr>
        <p:spPr>
          <a:xfrm>
            <a:off x="442912" y="692150"/>
            <a:ext cx="3339815" cy="2060442"/>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2"/>
          <p:cNvSpPr/>
          <p:nvPr>
            <p:ph idx="2" type="pic"/>
          </p:nvPr>
        </p:nvSpPr>
        <p:spPr>
          <a:xfrm>
            <a:off x="4056000" y="0"/>
            <a:ext cx="8136000" cy="6858000"/>
          </a:xfrm>
          <a:prstGeom prst="rect">
            <a:avLst/>
          </a:prstGeom>
          <a:noFill/>
          <a:ln>
            <a:noFill/>
          </a:ln>
        </p:spPr>
      </p:sp>
      <p:pic>
        <p:nvPicPr>
          <p:cNvPr id="30" name="Google Shape;30;p42"/>
          <p:cNvPicPr preferRelativeResize="0"/>
          <p:nvPr/>
        </p:nvPicPr>
        <p:blipFill rotWithShape="1">
          <a:blip r:embed="rId2">
            <a:alphaModFix/>
          </a:blip>
          <a:srcRect b="34965" l="24764" r="0" t="0"/>
          <a:stretch/>
        </p:blipFill>
        <p:spPr>
          <a:xfrm>
            <a:off x="400050" y="5986270"/>
            <a:ext cx="1215393" cy="566930"/>
          </a:xfrm>
          <a:prstGeom prst="rect">
            <a:avLst/>
          </a:prstGeom>
          <a:noFill/>
          <a:ln>
            <a:noFill/>
          </a:ln>
        </p:spPr>
      </p:pic>
      <p:sp>
        <p:nvSpPr>
          <p:cNvPr id="31" name="Google Shape;31;p42"/>
          <p:cNvSpPr txBox="1"/>
          <p:nvPr>
            <p:ph idx="1" type="body"/>
          </p:nvPr>
        </p:nvSpPr>
        <p:spPr>
          <a:xfrm>
            <a:off x="442913" y="2915753"/>
            <a:ext cx="3340100" cy="2532146"/>
          </a:xfrm>
          <a:prstGeom prst="rect">
            <a:avLst/>
          </a:prstGeom>
          <a:noFill/>
          <a:ln>
            <a:noFill/>
          </a:ln>
        </p:spPr>
        <p:txBody>
          <a:bodyPr anchorCtr="0" anchor="t" bIns="45700" lIns="0" spcFirstLastPara="1" rIns="0" wrap="square" tIns="45700">
            <a:noAutofit/>
          </a:bodyPr>
          <a:lstStyle>
            <a:lvl1pPr indent="-228600" lvl="0" marL="457200" algn="l">
              <a:lnSpc>
                <a:spcPct val="90000"/>
              </a:lnSpc>
              <a:spcBef>
                <a:spcPts val="1000"/>
              </a:spcBef>
              <a:spcAft>
                <a:spcPts val="0"/>
              </a:spcAft>
              <a:buClr>
                <a:schemeClr val="dk2"/>
              </a:buClr>
              <a:buSzPts val="1500"/>
              <a:buNone/>
              <a:defRPr sz="1500">
                <a:latin typeface="Georgia"/>
                <a:ea typeface="Georgia"/>
                <a:cs typeface="Georgia"/>
                <a:sym typeface="Georgia"/>
              </a:defRPr>
            </a:lvl1pPr>
            <a:lvl2pPr indent="-228600" lvl="1" marL="914400" algn="l">
              <a:lnSpc>
                <a:spcPct val="90000"/>
              </a:lnSpc>
              <a:spcBef>
                <a:spcPts val="500"/>
              </a:spcBef>
              <a:spcAft>
                <a:spcPts val="0"/>
              </a:spcAft>
              <a:buClr>
                <a:schemeClr val="dk2"/>
              </a:buClr>
              <a:buSzPts val="1500"/>
              <a:buNone/>
              <a:defRPr sz="1500"/>
            </a:lvl2pPr>
            <a:lvl3pPr indent="-228600" lvl="2" marL="1371600" algn="l">
              <a:lnSpc>
                <a:spcPct val="90000"/>
              </a:lnSpc>
              <a:spcBef>
                <a:spcPts val="500"/>
              </a:spcBef>
              <a:spcAft>
                <a:spcPts val="0"/>
              </a:spcAft>
              <a:buClr>
                <a:schemeClr val="dk2"/>
              </a:buClr>
              <a:buSzPts val="1500"/>
              <a:buNone/>
              <a:defRPr sz="1500"/>
            </a:lvl3pPr>
            <a:lvl4pPr indent="-228600" lvl="3" marL="1828800" algn="l">
              <a:lnSpc>
                <a:spcPct val="90000"/>
              </a:lnSpc>
              <a:spcBef>
                <a:spcPts val="500"/>
              </a:spcBef>
              <a:spcAft>
                <a:spcPts val="0"/>
              </a:spcAft>
              <a:buClr>
                <a:schemeClr val="dk2"/>
              </a:buClr>
              <a:buSzPts val="1500"/>
              <a:buNone/>
              <a:defRPr sz="1500"/>
            </a:lvl4pPr>
            <a:lvl5pPr indent="-228600" lvl="4" marL="2286000" algn="l">
              <a:lnSpc>
                <a:spcPct val="90000"/>
              </a:lnSpc>
              <a:spcBef>
                <a:spcPts val="500"/>
              </a:spcBef>
              <a:spcAft>
                <a:spcPts val="0"/>
              </a:spcAft>
              <a:buClr>
                <a:schemeClr val="dk2"/>
              </a:buClr>
              <a:buSzPts val="1800"/>
              <a:buNon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4110">
          <p15:clr>
            <a:srgbClr val="FBAE40"/>
          </p15:clr>
        </p15:guide>
        <p15:guide id="2" pos="279">
          <p15:clr>
            <a:srgbClr val="FBAE40"/>
          </p15:clr>
        </p15:guide>
        <p15:guide id="3" orient="horz" pos="4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p:cSld name="End">
    <p:bg>
      <p:bgPr>
        <a:solidFill>
          <a:schemeClr val="dk1"/>
        </a:solidFill>
      </p:bgPr>
    </p:bg>
    <p:spTree>
      <p:nvGrpSpPr>
        <p:cNvPr id="32" name="Shape 32"/>
        <p:cNvGrpSpPr/>
        <p:nvPr/>
      </p:nvGrpSpPr>
      <p:grpSpPr>
        <a:xfrm>
          <a:off x="0" y="0"/>
          <a:ext cx="0" cy="0"/>
          <a:chOff x="0" y="0"/>
          <a:chExt cx="0" cy="0"/>
        </a:xfrm>
      </p:grpSpPr>
      <p:grpSp>
        <p:nvGrpSpPr>
          <p:cNvPr id="33" name="Google Shape;33;p43"/>
          <p:cNvGrpSpPr/>
          <p:nvPr/>
        </p:nvGrpSpPr>
        <p:grpSpPr>
          <a:xfrm>
            <a:off x="3035567" y="2637322"/>
            <a:ext cx="6120867" cy="1011938"/>
            <a:chOff x="2936506" y="2637322"/>
            <a:chExt cx="6120867" cy="1011938"/>
          </a:xfrm>
        </p:grpSpPr>
        <p:sp>
          <p:nvSpPr>
            <p:cNvPr id="34" name="Google Shape;34;p43"/>
            <p:cNvSpPr txBox="1"/>
            <p:nvPr/>
          </p:nvSpPr>
          <p:spPr>
            <a:xfrm>
              <a:off x="4398745" y="2727793"/>
              <a:ext cx="4658628" cy="83099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2400">
                  <a:solidFill>
                    <a:schemeClr val="lt1"/>
                  </a:solidFill>
                  <a:latin typeface="Trebuchet MS"/>
                  <a:ea typeface="Trebuchet MS"/>
                  <a:cs typeface="Trebuchet MS"/>
                  <a:sym typeface="Trebuchet MS"/>
                </a:rPr>
                <a:t>SCHOOL for THINKTANKERS</a:t>
              </a:r>
              <a:endParaRPr/>
            </a:p>
            <a:p>
              <a:pPr indent="0" lvl="0" marL="0" marR="0" rtl="0" algn="l">
                <a:spcBef>
                  <a:spcPts val="0"/>
                </a:spcBef>
                <a:spcAft>
                  <a:spcPts val="0"/>
                </a:spcAft>
                <a:buNone/>
              </a:pPr>
              <a:r>
                <a:rPr b="1" lang="en-GB" sz="2400">
                  <a:solidFill>
                    <a:schemeClr val="lt1"/>
                  </a:solidFill>
                  <a:latin typeface="Trebuchet MS"/>
                  <a:ea typeface="Trebuchet MS"/>
                  <a:cs typeface="Trebuchet MS"/>
                  <a:sym typeface="Trebuchet MS"/>
                </a:rPr>
                <a:t>www.ott.school</a:t>
              </a:r>
              <a:endParaRPr/>
            </a:p>
          </p:txBody>
        </p:sp>
        <p:pic>
          <p:nvPicPr>
            <p:cNvPr id="35" name="Google Shape;35;p43"/>
            <p:cNvPicPr preferRelativeResize="0"/>
            <p:nvPr/>
          </p:nvPicPr>
          <p:blipFill rotWithShape="1">
            <a:blip r:embed="rId2">
              <a:alphaModFix/>
            </a:blip>
            <a:srcRect b="0" l="0" r="0" t="0"/>
            <a:stretch/>
          </p:blipFill>
          <p:spPr>
            <a:xfrm>
              <a:off x="2936506" y="2637322"/>
              <a:ext cx="1005842" cy="1011938"/>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p:cSld name="Text">
    <p:spTree>
      <p:nvGrpSpPr>
        <p:cNvPr id="36" name="Shape 36"/>
        <p:cNvGrpSpPr/>
        <p:nvPr/>
      </p:nvGrpSpPr>
      <p:grpSpPr>
        <a:xfrm>
          <a:off x="0" y="0"/>
          <a:ext cx="0" cy="0"/>
          <a:chOff x="0" y="0"/>
          <a:chExt cx="0" cy="0"/>
        </a:xfrm>
      </p:grpSpPr>
      <p:sp>
        <p:nvSpPr>
          <p:cNvPr id="37" name="Google Shape;37;p44"/>
          <p:cNvSpPr txBox="1"/>
          <p:nvPr>
            <p:ph type="title"/>
          </p:nvPr>
        </p:nvSpPr>
        <p:spPr>
          <a:xfrm>
            <a:off x="1636713" y="1068404"/>
            <a:ext cx="9721849" cy="4581624"/>
          </a:xfrm>
          <a:prstGeom prst="rect">
            <a:avLst/>
          </a:prstGeom>
          <a:noFill/>
          <a:ln>
            <a:noFill/>
          </a:ln>
        </p:spPr>
        <p:txBody>
          <a:bodyPr anchorCtr="0" anchor="t" bIns="0" lIns="0" spcFirstLastPara="1" rIns="0" wrap="square" tIns="0">
            <a:normAutofit/>
          </a:bodyPr>
          <a:lstStyle>
            <a:lvl1pPr lvl="0" algn="l">
              <a:lnSpc>
                <a:spcPct val="90000"/>
              </a:lnSpc>
              <a:spcBef>
                <a:spcPts val="0"/>
              </a:spcBef>
              <a:spcAft>
                <a:spcPts val="0"/>
              </a:spcAft>
              <a:buClr>
                <a:schemeClr val="dk1"/>
              </a:buClr>
              <a:buSzPts val="4000"/>
              <a:buFont typeface="Trebuchet MS"/>
              <a:buNone/>
              <a:defRPr sz="4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8" name="Google Shape;38;p44"/>
          <p:cNvPicPr preferRelativeResize="0"/>
          <p:nvPr/>
        </p:nvPicPr>
        <p:blipFill rotWithShape="1">
          <a:blip r:embed="rId2">
            <a:alphaModFix/>
          </a:blip>
          <a:srcRect b="34965" l="24764" r="0" t="0"/>
          <a:stretch/>
        </p:blipFill>
        <p:spPr>
          <a:xfrm>
            <a:off x="400050" y="5986270"/>
            <a:ext cx="1215393" cy="566930"/>
          </a:xfrm>
          <a:prstGeom prst="rect">
            <a:avLst/>
          </a:prstGeom>
          <a:noFill/>
          <a:ln>
            <a:noFill/>
          </a:ln>
        </p:spPr>
      </p:pic>
    </p:spTree>
  </p:cSld>
  <p:clrMapOvr>
    <a:masterClrMapping/>
  </p:clrMapOvr>
  <p:extLst>
    <p:ext uri="{DCECCB84-F9BA-43D5-87BE-67443E8EF086}">
      <p15:sldGuideLst>
        <p15:guide id="1" orient="horz" pos="436">
          <p15:clr>
            <a:srgbClr val="FBAE40"/>
          </p15:clr>
        </p15:guide>
        <p15:guide id="2" pos="102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images">
  <p:cSld name="Two images">
    <p:spTree>
      <p:nvGrpSpPr>
        <p:cNvPr id="39" name="Shape 39"/>
        <p:cNvGrpSpPr/>
        <p:nvPr/>
      </p:nvGrpSpPr>
      <p:grpSpPr>
        <a:xfrm>
          <a:off x="0" y="0"/>
          <a:ext cx="0" cy="0"/>
          <a:chOff x="0" y="0"/>
          <a:chExt cx="0" cy="0"/>
        </a:xfrm>
      </p:grpSpPr>
      <p:sp>
        <p:nvSpPr>
          <p:cNvPr id="40" name="Google Shape;40;p45"/>
          <p:cNvSpPr txBox="1"/>
          <p:nvPr>
            <p:ph type="title"/>
          </p:nvPr>
        </p:nvSpPr>
        <p:spPr>
          <a:xfrm>
            <a:off x="1595438" y="692149"/>
            <a:ext cx="8809473" cy="530259"/>
          </a:xfrm>
          <a:prstGeom prst="rect">
            <a:avLst/>
          </a:prstGeom>
          <a:noFill/>
          <a:ln>
            <a:noFill/>
          </a:ln>
        </p:spPr>
        <p:txBody>
          <a:bodyPr anchorCtr="0" anchor="t" bIns="0" lIns="0" spcFirstLastPara="1" rIns="0" wrap="square" tIns="0">
            <a:normAutofit/>
          </a:bodyPr>
          <a:lstStyle>
            <a:lvl1pPr lvl="0" algn="l">
              <a:lnSpc>
                <a:spcPct val="90000"/>
              </a:lnSpc>
              <a:spcBef>
                <a:spcPts val="0"/>
              </a:spcBef>
              <a:spcAft>
                <a:spcPts val="0"/>
              </a:spcAft>
              <a:buClr>
                <a:schemeClr val="dk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45"/>
          <p:cNvSpPr/>
          <p:nvPr>
            <p:ph idx="2" type="pic"/>
          </p:nvPr>
        </p:nvSpPr>
        <p:spPr>
          <a:xfrm>
            <a:off x="1615443" y="1703672"/>
            <a:ext cx="4323343" cy="3247488"/>
          </a:xfrm>
          <a:prstGeom prst="rect">
            <a:avLst/>
          </a:prstGeom>
          <a:noFill/>
          <a:ln>
            <a:noFill/>
          </a:ln>
        </p:spPr>
      </p:sp>
      <p:sp>
        <p:nvSpPr>
          <p:cNvPr id="42" name="Google Shape;42;p45"/>
          <p:cNvSpPr/>
          <p:nvPr>
            <p:ph idx="3" type="pic"/>
          </p:nvPr>
        </p:nvSpPr>
        <p:spPr>
          <a:xfrm>
            <a:off x="6081568" y="1703672"/>
            <a:ext cx="4323343" cy="3247488"/>
          </a:xfrm>
          <a:prstGeom prst="rect">
            <a:avLst/>
          </a:prstGeom>
          <a:noFill/>
          <a:ln>
            <a:noFill/>
          </a:ln>
        </p:spPr>
      </p:sp>
      <p:pic>
        <p:nvPicPr>
          <p:cNvPr id="43" name="Google Shape;43;p45"/>
          <p:cNvPicPr preferRelativeResize="0"/>
          <p:nvPr/>
        </p:nvPicPr>
        <p:blipFill rotWithShape="1">
          <a:blip r:embed="rId2">
            <a:alphaModFix/>
          </a:blip>
          <a:srcRect b="34965" l="24764" r="0" t="0"/>
          <a:stretch/>
        </p:blipFill>
        <p:spPr>
          <a:xfrm>
            <a:off x="400050" y="5986270"/>
            <a:ext cx="1215393" cy="566930"/>
          </a:xfrm>
          <a:prstGeom prst="rect">
            <a:avLst/>
          </a:prstGeom>
          <a:noFill/>
          <a:ln>
            <a:noFill/>
          </a:ln>
        </p:spPr>
      </p:pic>
      <p:sp>
        <p:nvSpPr>
          <p:cNvPr id="44" name="Google Shape;44;p45"/>
          <p:cNvSpPr txBox="1"/>
          <p:nvPr>
            <p:ph idx="1" type="body"/>
          </p:nvPr>
        </p:nvSpPr>
        <p:spPr>
          <a:xfrm>
            <a:off x="1615443" y="5066664"/>
            <a:ext cx="4323343" cy="731520"/>
          </a:xfrm>
          <a:prstGeom prst="rect">
            <a:avLst/>
          </a:prstGeom>
          <a:noFill/>
          <a:ln>
            <a:noFill/>
          </a:ln>
        </p:spPr>
        <p:txBody>
          <a:bodyPr anchorCtr="0" anchor="t" bIns="45700" lIns="0" spcFirstLastPara="1" rIns="91425" wrap="square" tIns="45700">
            <a:normAutofit/>
          </a:bodyPr>
          <a:lstStyle>
            <a:lvl1pPr indent="-304800" lvl="0" marL="457200" algn="l">
              <a:lnSpc>
                <a:spcPct val="90000"/>
              </a:lnSpc>
              <a:spcBef>
                <a:spcPts val="1000"/>
              </a:spcBef>
              <a:spcAft>
                <a:spcPts val="0"/>
              </a:spcAft>
              <a:buClr>
                <a:schemeClr val="dk2"/>
              </a:buClr>
              <a:buSzPts val="1200"/>
              <a:buChar char="•"/>
              <a:defRPr sz="1200">
                <a:solidFill>
                  <a:schemeClr val="dk2"/>
                </a:solidFill>
                <a:latin typeface="Georgia"/>
                <a:ea typeface="Georgia"/>
                <a:cs typeface="Georgia"/>
                <a:sym typeface="Georgia"/>
              </a:defRPr>
            </a:lvl1pPr>
            <a:lvl2pPr indent="-342900" lvl="1" marL="914400" algn="l">
              <a:lnSpc>
                <a:spcPct val="90000"/>
              </a:lnSpc>
              <a:spcBef>
                <a:spcPts val="500"/>
              </a:spcBef>
              <a:spcAft>
                <a:spcPts val="0"/>
              </a:spcAft>
              <a:buClr>
                <a:schemeClr val="dk2"/>
              </a:buClr>
              <a:buSzPts val="1800"/>
              <a:buChar char="•"/>
              <a:defRPr/>
            </a:lvl2pPr>
            <a:lvl3pPr indent="-342900" lvl="2" marL="1371600" algn="l">
              <a:lnSpc>
                <a:spcPct val="90000"/>
              </a:lnSpc>
              <a:spcBef>
                <a:spcPts val="500"/>
              </a:spcBef>
              <a:spcAft>
                <a:spcPts val="0"/>
              </a:spcAft>
              <a:buClr>
                <a:schemeClr val="dk2"/>
              </a:buClr>
              <a:buSzPts val="1800"/>
              <a:buChar char="•"/>
              <a:defRPr/>
            </a:lvl3pPr>
            <a:lvl4pPr indent="-342900" lvl="3" marL="1828800" algn="l">
              <a:lnSpc>
                <a:spcPct val="90000"/>
              </a:lnSpc>
              <a:spcBef>
                <a:spcPts val="500"/>
              </a:spcBef>
              <a:spcAft>
                <a:spcPts val="0"/>
              </a:spcAft>
              <a:buClr>
                <a:schemeClr val="dk2"/>
              </a:buClr>
              <a:buSzPts val="1800"/>
              <a:buChar char="•"/>
              <a:defRPr/>
            </a:lvl4pPr>
            <a:lvl5pPr indent="-342900" lvl="4" marL="2286000" algn="l">
              <a:lnSpc>
                <a:spcPct val="90000"/>
              </a:lnSpc>
              <a:spcBef>
                <a:spcPts val="500"/>
              </a:spcBef>
              <a:spcAft>
                <a:spcPts val="0"/>
              </a:spcAft>
              <a:buClr>
                <a:schemeClr val="dk2"/>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45"/>
          <p:cNvSpPr txBox="1"/>
          <p:nvPr>
            <p:ph idx="4" type="body"/>
          </p:nvPr>
        </p:nvSpPr>
        <p:spPr>
          <a:xfrm>
            <a:off x="6081568" y="5066664"/>
            <a:ext cx="4323343" cy="731520"/>
          </a:xfrm>
          <a:prstGeom prst="rect">
            <a:avLst/>
          </a:prstGeom>
          <a:noFill/>
          <a:ln>
            <a:noFill/>
          </a:ln>
        </p:spPr>
        <p:txBody>
          <a:bodyPr anchorCtr="0" anchor="t" bIns="45700" lIns="0" spcFirstLastPara="1" rIns="91425" wrap="square" tIns="45700">
            <a:normAutofit/>
          </a:bodyPr>
          <a:lstStyle>
            <a:lvl1pPr indent="-304800" lvl="0" marL="457200" algn="l">
              <a:lnSpc>
                <a:spcPct val="90000"/>
              </a:lnSpc>
              <a:spcBef>
                <a:spcPts val="1000"/>
              </a:spcBef>
              <a:spcAft>
                <a:spcPts val="0"/>
              </a:spcAft>
              <a:buClr>
                <a:schemeClr val="dk2"/>
              </a:buClr>
              <a:buSzPts val="1200"/>
              <a:buChar char="•"/>
              <a:defRPr sz="1200">
                <a:solidFill>
                  <a:schemeClr val="dk2"/>
                </a:solidFill>
                <a:latin typeface="Georgia"/>
                <a:ea typeface="Georgia"/>
                <a:cs typeface="Georgia"/>
                <a:sym typeface="Georgia"/>
              </a:defRPr>
            </a:lvl1pPr>
            <a:lvl2pPr indent="-342900" lvl="1" marL="914400" algn="l">
              <a:lnSpc>
                <a:spcPct val="90000"/>
              </a:lnSpc>
              <a:spcBef>
                <a:spcPts val="500"/>
              </a:spcBef>
              <a:spcAft>
                <a:spcPts val="0"/>
              </a:spcAft>
              <a:buClr>
                <a:schemeClr val="dk2"/>
              </a:buClr>
              <a:buSzPts val="1800"/>
              <a:buChar char="•"/>
              <a:defRPr/>
            </a:lvl2pPr>
            <a:lvl3pPr indent="-342900" lvl="2" marL="1371600" algn="l">
              <a:lnSpc>
                <a:spcPct val="90000"/>
              </a:lnSpc>
              <a:spcBef>
                <a:spcPts val="500"/>
              </a:spcBef>
              <a:spcAft>
                <a:spcPts val="0"/>
              </a:spcAft>
              <a:buClr>
                <a:schemeClr val="dk2"/>
              </a:buClr>
              <a:buSzPts val="1800"/>
              <a:buChar char="•"/>
              <a:defRPr/>
            </a:lvl3pPr>
            <a:lvl4pPr indent="-342900" lvl="3" marL="1828800" algn="l">
              <a:lnSpc>
                <a:spcPct val="90000"/>
              </a:lnSpc>
              <a:spcBef>
                <a:spcPts val="500"/>
              </a:spcBef>
              <a:spcAft>
                <a:spcPts val="0"/>
              </a:spcAft>
              <a:buClr>
                <a:schemeClr val="dk2"/>
              </a:buClr>
              <a:buSzPts val="1800"/>
              <a:buChar char="•"/>
              <a:defRPr/>
            </a:lvl4pPr>
            <a:lvl5pPr indent="-342900" lvl="4" marL="2286000" algn="l">
              <a:lnSpc>
                <a:spcPct val="90000"/>
              </a:lnSpc>
              <a:spcBef>
                <a:spcPts val="500"/>
              </a:spcBef>
              <a:spcAft>
                <a:spcPts val="0"/>
              </a:spcAft>
              <a:buClr>
                <a:schemeClr val="dk2"/>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extLst>
    <p:ext uri="{DCECCB84-F9BA-43D5-87BE-67443E8EF086}">
      <p15:sldGuideLst>
        <p15:guide id="1" orient="horz" pos="436">
          <p15:clr>
            <a:srgbClr val="FBAE40"/>
          </p15:clr>
        </p15:guide>
        <p15:guide id="2" pos="1005">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9" name="Shape 9"/>
        <p:cNvGrpSpPr/>
        <p:nvPr/>
      </p:nvGrpSpPr>
      <p:grpSpPr>
        <a:xfrm>
          <a:off x="0" y="0"/>
          <a:ext cx="0" cy="0"/>
          <a:chOff x="0" y="0"/>
          <a:chExt cx="0" cy="0"/>
        </a:xfrm>
      </p:grpSpPr>
      <p:sp>
        <p:nvSpPr>
          <p:cNvPr id="10" name="Google Shape;10;p36"/>
          <p:cNvSpPr txBox="1"/>
          <p:nvPr>
            <p:ph type="title"/>
          </p:nvPr>
        </p:nvSpPr>
        <p:spPr>
          <a:xfrm>
            <a:off x="838200" y="682759"/>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Trebuchet MS"/>
              <a:buNone/>
              <a:defRPr b="0" i="0" sz="4400" u="none" cap="none" strike="noStrike">
                <a:solidFill>
                  <a:schemeClr val="dk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36"/>
          <p:cNvSpPr txBox="1"/>
          <p:nvPr>
            <p:ph idx="1" type="body"/>
          </p:nvPr>
        </p:nvSpPr>
        <p:spPr>
          <a:xfrm>
            <a:off x="838200" y="2143259"/>
            <a:ext cx="10515600" cy="4016909"/>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2"/>
              </a:buClr>
              <a:buSzPts val="2800"/>
              <a:buFont typeface="Arial"/>
              <a:buChar char="•"/>
              <a:defRPr b="0" i="0" sz="2800" u="none" cap="none" strike="noStrike">
                <a:solidFill>
                  <a:schemeClr val="dk2"/>
                </a:solidFill>
                <a:latin typeface="Georgia"/>
                <a:ea typeface="Georgia"/>
                <a:cs typeface="Georgia"/>
                <a:sym typeface="Georgia"/>
              </a:defRPr>
            </a:lvl1pPr>
            <a:lvl2pPr indent="-381000" lvl="1" marL="914400" marR="0" rtl="0" algn="l">
              <a:lnSpc>
                <a:spcPct val="90000"/>
              </a:lnSpc>
              <a:spcBef>
                <a:spcPts val="500"/>
              </a:spcBef>
              <a:spcAft>
                <a:spcPts val="0"/>
              </a:spcAft>
              <a:buClr>
                <a:schemeClr val="dk2"/>
              </a:buClr>
              <a:buSzPts val="2400"/>
              <a:buFont typeface="Arial"/>
              <a:buChar char="•"/>
              <a:defRPr b="0" i="0" sz="2400" u="none" cap="none" strike="noStrike">
                <a:solidFill>
                  <a:schemeClr val="dk2"/>
                </a:solidFill>
                <a:latin typeface="Georgia"/>
                <a:ea typeface="Georgia"/>
                <a:cs typeface="Georgia"/>
                <a:sym typeface="Georgia"/>
              </a:defRPr>
            </a:lvl2pPr>
            <a:lvl3pPr indent="-355600" lvl="2" marL="1371600" marR="0" rtl="0" algn="l">
              <a:lnSpc>
                <a:spcPct val="90000"/>
              </a:lnSpc>
              <a:spcBef>
                <a:spcPts val="500"/>
              </a:spcBef>
              <a:spcAft>
                <a:spcPts val="0"/>
              </a:spcAft>
              <a:buClr>
                <a:schemeClr val="dk2"/>
              </a:buClr>
              <a:buSzPts val="2000"/>
              <a:buFont typeface="Arial"/>
              <a:buChar char="•"/>
              <a:defRPr b="0" i="0" sz="2000" u="none" cap="none" strike="noStrike">
                <a:solidFill>
                  <a:schemeClr val="dk2"/>
                </a:solidFill>
                <a:latin typeface="Georgia"/>
                <a:ea typeface="Georgia"/>
                <a:cs typeface="Georgia"/>
                <a:sym typeface="Georgia"/>
              </a:defRPr>
            </a:lvl3pPr>
            <a:lvl4pPr indent="-342900" lvl="3" marL="18288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Georgia"/>
                <a:ea typeface="Georgia"/>
                <a:cs typeface="Georgia"/>
                <a:sym typeface="Georgia"/>
              </a:defRPr>
            </a:lvl4pPr>
            <a:lvl5pPr indent="-342900" lvl="4" marL="2286000" marR="0" rtl="0" algn="l">
              <a:lnSpc>
                <a:spcPct val="90000"/>
              </a:lnSpc>
              <a:spcBef>
                <a:spcPts val="500"/>
              </a:spcBef>
              <a:spcAft>
                <a:spcPts val="0"/>
              </a:spcAft>
              <a:buClr>
                <a:schemeClr val="dk2"/>
              </a:buClr>
              <a:buSzPts val="1800"/>
              <a:buFont typeface="Arial"/>
              <a:buChar char="•"/>
              <a:defRPr b="0" i="0" sz="1800" u="none" cap="none" strike="noStrike">
                <a:solidFill>
                  <a:schemeClr val="dk2"/>
                </a:solidFill>
                <a:latin typeface="Georgia"/>
                <a:ea typeface="Georgia"/>
                <a:cs typeface="Georgia"/>
                <a:sym typeface="Georgia"/>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Georgia"/>
                <a:ea typeface="Georgia"/>
                <a:cs typeface="Georgia"/>
                <a:sym typeface="Georgia"/>
              </a:defRPr>
            </a:lvl9pPr>
          </a:lstStyle>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 Id="rId3"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hyperlink" Target="https://www.brookings.edu/articles/washingtons-think-tanks-factories-to-call-our-own/"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hyperlink" Target="http://drive.google.com/file/d/1i8MuRagco9UUfN3KYvsvX8nyERKfcWc9/view" TargetMode="External"/><Relationship Id="rId4" Type="http://schemas.openxmlformats.org/officeDocument/2006/relationships/image" Target="../media/image9.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hyperlink" Target="http://www.youtube.com/watch?v=e4lF2MIF9KM" TargetMode="External"/><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9"/>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TOWARDS MORE FUNCTIONAL DESCRIPTIONS</a:t>
            </a:r>
            <a:endParaRPr/>
          </a:p>
        </p:txBody>
      </p:sp>
      <p:sp>
        <p:nvSpPr>
          <p:cNvPr id="113" name="Google Shape;113;p9"/>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“Viewed collectively, think tanks […] are organizations that </a:t>
            </a:r>
            <a:r>
              <a:rPr b="1" lang="en-GB"/>
              <a:t>generate</a:t>
            </a:r>
            <a:r>
              <a:rPr lang="en-GB"/>
              <a:t> policy-oriented research, analysis, and </a:t>
            </a:r>
            <a:r>
              <a:rPr b="1" lang="en-GB"/>
              <a:t>advice</a:t>
            </a:r>
            <a:r>
              <a:rPr lang="en-GB"/>
              <a:t> on domestic and international issues in an effort to enable policymakers and the public to make informed decisions about public policy issues” (McGann 2006)</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t>“Independent (and usually private) policy research institutes containing people involved in </a:t>
            </a:r>
            <a:r>
              <a:rPr b="1" lang="en-GB"/>
              <a:t>studying</a:t>
            </a:r>
            <a:r>
              <a:rPr lang="en-GB"/>
              <a:t> a particular policy area or a broad range of policy issues, actively </a:t>
            </a:r>
            <a:r>
              <a:rPr b="1" lang="en-GB"/>
              <a:t>seeking to educate or advise </a:t>
            </a:r>
            <a:r>
              <a:rPr lang="en-GB"/>
              <a:t>policy makers and the public through a number of channels.” (Buldioski 2012)</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0"/>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DIFFICULT TO PIN-POINT</a:t>
            </a:r>
            <a:endParaRPr/>
          </a:p>
        </p:txBody>
      </p:sp>
      <p:sp>
        <p:nvSpPr>
          <p:cNvPr id="119" name="Google Shape;119;p10"/>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2"/>
              </a:buClr>
              <a:buSzPts val="2400"/>
              <a:buFont typeface="Arial"/>
              <a:buChar char="•"/>
            </a:pPr>
            <a:r>
              <a:rPr lang="en-GB">
                <a:latin typeface="Georgia"/>
                <a:ea typeface="Georgia"/>
                <a:cs typeface="Georgia"/>
                <a:sym typeface="Georgia"/>
              </a:rPr>
              <a:t>The common definition describes [‘think tanks’] as a distinctive class of organisations – different and separate from universities, markets, and the state.</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latin typeface="Georgia"/>
                <a:ea typeface="Georgia"/>
                <a:cs typeface="Georgia"/>
                <a:sym typeface="Georgia"/>
              </a:rPr>
              <a:t>However, these think tanks only exist in the imaginary of those who idealised the Brookings and Chatham Houses of this world.</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Most think tanks exist on the boundaries with others.</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1"/>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SELF-LABELLING EXERCISE</a:t>
            </a:r>
            <a:endParaRPr/>
          </a:p>
        </p:txBody>
      </p:sp>
      <p:sp>
        <p:nvSpPr>
          <p:cNvPr id="125" name="Google Shape;125;p11"/>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rgbClr val="90D4CD"/>
              </a:buClr>
              <a:buSzPts val="2200"/>
              <a:buFont typeface="Arial"/>
              <a:buChar char="•"/>
            </a:pPr>
            <a:r>
              <a:rPr lang="en-GB" sz="2200">
                <a:solidFill>
                  <a:srgbClr val="272727"/>
                </a:solidFill>
                <a:latin typeface="Arial"/>
                <a:ea typeface="Arial"/>
                <a:cs typeface="Arial"/>
                <a:sym typeface="Arial"/>
              </a:rPr>
              <a:t>Tom Medvetz argues that the act of labelling is a </a:t>
            </a:r>
            <a:r>
              <a:rPr b="1" lang="en-GB" sz="2200">
                <a:solidFill>
                  <a:srgbClr val="272727"/>
                </a:solidFill>
                <a:latin typeface="Arial"/>
                <a:ea typeface="Arial"/>
                <a:cs typeface="Arial"/>
                <a:sym typeface="Arial"/>
              </a:rPr>
              <a:t>political act </a:t>
            </a:r>
            <a:r>
              <a:rPr lang="en-GB" sz="2200">
                <a:solidFill>
                  <a:srgbClr val="272727"/>
                </a:solidFill>
                <a:latin typeface="Arial"/>
                <a:ea typeface="Arial"/>
                <a:cs typeface="Arial"/>
                <a:sym typeface="Arial"/>
              </a:rPr>
              <a:t>– this is the art of forging an identity – John Schwartz calls it an intellectual territory</a:t>
            </a:r>
            <a:endParaRPr/>
          </a:p>
          <a:p>
            <a:pPr indent="0" lvl="0" marL="91440" rtl="0" algn="l">
              <a:lnSpc>
                <a:spcPct val="90000"/>
              </a:lnSpc>
              <a:spcBef>
                <a:spcPts val="1400"/>
              </a:spcBef>
              <a:spcAft>
                <a:spcPts val="0"/>
              </a:spcAft>
              <a:buClr>
                <a:srgbClr val="90D4CD"/>
              </a:buClr>
              <a:buSzPts val="2200"/>
              <a:buFont typeface="Arial"/>
              <a:buNone/>
            </a:pPr>
            <a:r>
              <a:t/>
            </a:r>
            <a:endParaRPr sz="2200">
              <a:solidFill>
                <a:srgbClr val="272727"/>
              </a:solidFill>
              <a:latin typeface="Arial"/>
              <a:ea typeface="Arial"/>
              <a:cs typeface="Arial"/>
              <a:sym typeface="Arial"/>
            </a:endParaRPr>
          </a:p>
          <a:p>
            <a:pPr indent="-342900" lvl="0" marL="342900" rtl="0" algn="l">
              <a:lnSpc>
                <a:spcPct val="90000"/>
              </a:lnSpc>
              <a:spcBef>
                <a:spcPts val="1400"/>
              </a:spcBef>
              <a:spcAft>
                <a:spcPts val="0"/>
              </a:spcAft>
              <a:buClr>
                <a:srgbClr val="90D4CD"/>
              </a:buClr>
              <a:buSzPts val="2200"/>
              <a:buFont typeface="Arial"/>
              <a:buChar char="•"/>
            </a:pPr>
            <a:r>
              <a:rPr lang="en-GB" sz="2200">
                <a:solidFill>
                  <a:srgbClr val="272727"/>
                </a:solidFill>
                <a:latin typeface="Arial"/>
                <a:ea typeface="Arial"/>
                <a:cs typeface="Arial"/>
                <a:sym typeface="Arial"/>
              </a:rPr>
              <a:t>The label is adopted and rejected with equal passion by organisations wishing to join or set themselves apart from the think tank community. </a:t>
            </a:r>
            <a:endParaRPr/>
          </a:p>
          <a:p>
            <a:pPr indent="0" lvl="0" marL="91440" rtl="0" algn="l">
              <a:lnSpc>
                <a:spcPct val="90000"/>
              </a:lnSpc>
              <a:spcBef>
                <a:spcPts val="1400"/>
              </a:spcBef>
              <a:spcAft>
                <a:spcPts val="0"/>
              </a:spcAft>
              <a:buClr>
                <a:srgbClr val="90D4CD"/>
              </a:buClr>
              <a:buSzPts val="2200"/>
              <a:buFont typeface="Arial"/>
              <a:buNone/>
            </a:pPr>
            <a:r>
              <a:t/>
            </a:r>
            <a:endParaRPr sz="2200">
              <a:solidFill>
                <a:srgbClr val="272727"/>
              </a:solidFill>
              <a:latin typeface="Arial"/>
              <a:ea typeface="Arial"/>
              <a:cs typeface="Arial"/>
              <a:sym typeface="Arial"/>
            </a:endParaRPr>
          </a:p>
          <a:p>
            <a:pPr indent="-342900" lvl="0" marL="342900" rtl="0" algn="l">
              <a:lnSpc>
                <a:spcPct val="90000"/>
              </a:lnSpc>
              <a:spcBef>
                <a:spcPts val="1400"/>
              </a:spcBef>
              <a:spcAft>
                <a:spcPts val="0"/>
              </a:spcAft>
              <a:buClr>
                <a:srgbClr val="90D4CD"/>
              </a:buClr>
              <a:buSzPts val="2200"/>
              <a:buFont typeface="Arial"/>
              <a:buChar char="•"/>
            </a:pPr>
            <a:r>
              <a:rPr lang="en-GB" sz="2200">
                <a:solidFill>
                  <a:srgbClr val="272727"/>
                </a:solidFill>
                <a:latin typeface="Arial"/>
                <a:ea typeface="Arial"/>
                <a:cs typeface="Arial"/>
                <a:sym typeface="Arial"/>
              </a:rPr>
              <a:t>Calls attention to the boundaries of the definition.</a:t>
            </a:r>
            <a:endParaRPr/>
          </a:p>
          <a:p>
            <a:pPr indent="0" lvl="0" marL="0" rtl="0" algn="l">
              <a:lnSpc>
                <a:spcPct val="90000"/>
              </a:lnSpc>
              <a:spcBef>
                <a:spcPts val="1200"/>
              </a:spcBef>
              <a:spcAft>
                <a:spcPts val="0"/>
              </a:spcAft>
              <a:buClr>
                <a:schemeClr val="dk2"/>
              </a:buClr>
              <a:buSzPts val="24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2"/>
          <p:cNvSpPr txBox="1"/>
          <p:nvPr>
            <p:ph type="title"/>
          </p:nvPr>
        </p:nvSpPr>
        <p:spPr>
          <a:xfrm>
            <a:off x="3359150" y="1841032"/>
            <a:ext cx="6956325" cy="3175936"/>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chemeClr val="dk2"/>
              </a:buClr>
              <a:buSzPts val="5000"/>
              <a:buFont typeface="Trebuchet MS"/>
              <a:buNone/>
            </a:pPr>
            <a:r>
              <a:rPr lang="en-GB">
                <a:solidFill>
                  <a:schemeClr val="dk2"/>
                </a:solidFill>
              </a:rPr>
              <a:t>Might be more useful to ask what do they do</a:t>
            </a:r>
            <a:endParaRPr>
              <a:solidFill>
                <a:schemeClr val="dk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13"/>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FUNCTIONS INCLUDE</a:t>
            </a:r>
            <a:endParaRPr/>
          </a:p>
        </p:txBody>
      </p:sp>
      <p:sp>
        <p:nvSpPr>
          <p:cNvPr id="136" name="Google Shape;136;p13"/>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fontScale="85000" lnSpcReduction="20000"/>
          </a:bodyPr>
          <a:lstStyle/>
          <a:p>
            <a:pPr indent="-342900" lvl="0" marL="342900" rtl="0" algn="l">
              <a:lnSpc>
                <a:spcPct val="90000"/>
              </a:lnSpc>
              <a:spcBef>
                <a:spcPts val="0"/>
              </a:spcBef>
              <a:spcAft>
                <a:spcPts val="0"/>
              </a:spcAft>
              <a:buClr>
                <a:schemeClr val="dk2"/>
              </a:buClr>
              <a:buSzPct val="100000"/>
              <a:buFont typeface="Arial"/>
              <a:buChar char="•"/>
            </a:pPr>
            <a:r>
              <a:rPr lang="en-GB"/>
              <a:t>They generate research and knowledge</a:t>
            </a:r>
            <a:endParaRPr/>
          </a:p>
          <a:p>
            <a:pPr indent="-342900" lvl="0" marL="342900" rtl="0" algn="l">
              <a:lnSpc>
                <a:spcPct val="90000"/>
              </a:lnSpc>
              <a:spcBef>
                <a:spcPts val="1000"/>
              </a:spcBef>
              <a:spcAft>
                <a:spcPts val="0"/>
              </a:spcAft>
              <a:buClr>
                <a:schemeClr val="dk2"/>
              </a:buClr>
              <a:buSzPct val="100000"/>
              <a:buFont typeface="Arial"/>
              <a:buChar char="•"/>
            </a:pPr>
            <a:r>
              <a:rPr lang="en-GB"/>
              <a:t>They can advance and promote policy ideas and solutions;</a:t>
            </a:r>
            <a:endParaRPr/>
          </a:p>
          <a:p>
            <a:pPr indent="-342900" lvl="0" marL="342900" rtl="0" algn="l">
              <a:lnSpc>
                <a:spcPct val="90000"/>
              </a:lnSpc>
              <a:spcBef>
                <a:spcPts val="1000"/>
              </a:spcBef>
              <a:spcAft>
                <a:spcPts val="0"/>
              </a:spcAft>
              <a:buClr>
                <a:schemeClr val="dk2"/>
              </a:buClr>
              <a:buSzPct val="100000"/>
              <a:buFont typeface="Arial"/>
              <a:buChar char="•"/>
            </a:pPr>
            <a:r>
              <a:rPr lang="en-GB"/>
              <a:t>They can provide legitimacy to policies and politicians (whether it is ex-ante or ex-post)</a:t>
            </a:r>
            <a:endParaRPr/>
          </a:p>
          <a:p>
            <a:pPr indent="-342900" lvl="0" marL="342900" rtl="0" algn="l">
              <a:lnSpc>
                <a:spcPct val="90000"/>
              </a:lnSpc>
              <a:spcBef>
                <a:spcPts val="1000"/>
              </a:spcBef>
              <a:spcAft>
                <a:spcPts val="0"/>
              </a:spcAft>
              <a:buClr>
                <a:schemeClr val="dk2"/>
              </a:buClr>
              <a:buSzPct val="100000"/>
              <a:buFont typeface="Arial"/>
              <a:buChar char="•"/>
            </a:pPr>
            <a:r>
              <a:rPr lang="en-GB"/>
              <a:t>They are advisors in policy issues, but also on implementation;</a:t>
            </a:r>
            <a:endParaRPr/>
          </a:p>
          <a:p>
            <a:pPr indent="-342900" lvl="0" marL="342900" rtl="0" algn="l">
              <a:lnSpc>
                <a:spcPct val="90000"/>
              </a:lnSpc>
              <a:spcBef>
                <a:spcPts val="1000"/>
              </a:spcBef>
              <a:spcAft>
                <a:spcPts val="0"/>
              </a:spcAft>
              <a:buClr>
                <a:schemeClr val="dk2"/>
              </a:buClr>
              <a:buSzPct val="100000"/>
              <a:buFont typeface="Arial"/>
              <a:buChar char="•"/>
            </a:pPr>
            <a:r>
              <a:rPr lang="en-GB"/>
              <a:t>They can act as spaces for debate and deliberation –even as a sounding board for policymakers and opinion leaders. In some context they provide a safe house for intellectuals and their ideas;</a:t>
            </a:r>
            <a:endParaRPr/>
          </a:p>
          <a:p>
            <a:pPr indent="-342900" lvl="0" marL="342900" rtl="0" algn="l">
              <a:lnSpc>
                <a:spcPct val="90000"/>
              </a:lnSpc>
              <a:spcBef>
                <a:spcPts val="1000"/>
              </a:spcBef>
              <a:spcAft>
                <a:spcPts val="0"/>
              </a:spcAft>
              <a:buClr>
                <a:schemeClr val="dk2"/>
              </a:buClr>
              <a:buSzPct val="100000"/>
              <a:buFont typeface="Arial"/>
              <a:buChar char="•"/>
            </a:pPr>
            <a:r>
              <a:rPr lang="en-GB"/>
              <a:t>They can provide a financing channel for political parties and other policy interest groups;</a:t>
            </a:r>
            <a:endParaRPr/>
          </a:p>
          <a:p>
            <a:pPr indent="-342900" lvl="0" marL="342900" rtl="0" algn="l">
              <a:lnSpc>
                <a:spcPct val="90000"/>
              </a:lnSpc>
              <a:spcBef>
                <a:spcPts val="1000"/>
              </a:spcBef>
              <a:spcAft>
                <a:spcPts val="0"/>
              </a:spcAft>
              <a:buClr>
                <a:schemeClr val="dk2"/>
              </a:buClr>
              <a:buSzPct val="100000"/>
              <a:buFont typeface="Arial"/>
              <a:buChar char="•"/>
            </a:pPr>
            <a:r>
              <a:rPr lang="en-GB"/>
              <a:t>They attempt to influence the way the policy process works;</a:t>
            </a:r>
            <a:endParaRPr/>
          </a:p>
          <a:p>
            <a:pPr indent="-342900" lvl="0" marL="342900" rtl="0" algn="l">
              <a:lnSpc>
                <a:spcPct val="90000"/>
              </a:lnSpc>
              <a:spcBef>
                <a:spcPts val="1000"/>
              </a:spcBef>
              <a:spcAft>
                <a:spcPts val="0"/>
              </a:spcAft>
              <a:buClr>
                <a:schemeClr val="dk2"/>
              </a:buClr>
              <a:buSzPct val="100000"/>
              <a:buFont typeface="Arial"/>
              <a:buChar char="•"/>
            </a:pPr>
            <a:r>
              <a:rPr lang="en-GB"/>
              <a:t>They are providers of cadres of experts and policymakers for political parties and governments; </a:t>
            </a:r>
            <a:endParaRPr/>
          </a:p>
          <a:p>
            <a:pPr indent="-342900" lvl="0" marL="342900" rtl="0" algn="l">
              <a:lnSpc>
                <a:spcPct val="90000"/>
              </a:lnSpc>
              <a:spcBef>
                <a:spcPts val="1000"/>
              </a:spcBef>
              <a:spcAft>
                <a:spcPts val="0"/>
              </a:spcAft>
              <a:buClr>
                <a:schemeClr val="dk2"/>
              </a:buClr>
              <a:buSzPct val="100000"/>
              <a:buFont typeface="Arial"/>
              <a:buChar char="•"/>
            </a:pPr>
            <a:r>
              <a:rPr lang="en-GB"/>
              <a:t>They act as auditor or social monitors; etc. </a:t>
            </a:r>
            <a:endParaRPr/>
          </a:p>
          <a:p>
            <a:pPr indent="0" lvl="0" marL="0" rtl="0" algn="l">
              <a:lnSpc>
                <a:spcPct val="90000"/>
              </a:lnSpc>
              <a:spcBef>
                <a:spcPts val="1000"/>
              </a:spcBef>
              <a:spcAft>
                <a:spcPts val="0"/>
              </a:spcAft>
              <a:buClr>
                <a:schemeClr val="dk2"/>
              </a:buClr>
              <a:buSzPct val="1000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4"/>
          <p:cNvSpPr txBox="1"/>
          <p:nvPr>
            <p:ph type="title"/>
          </p:nvPr>
        </p:nvSpPr>
        <p:spPr>
          <a:xfrm>
            <a:off x="442912" y="692150"/>
            <a:ext cx="3339815" cy="2060442"/>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dk1"/>
              </a:buClr>
              <a:buSzPts val="3200"/>
              <a:buFont typeface="Trebuchet MS"/>
              <a:buNone/>
            </a:pPr>
            <a:r>
              <a:rPr lang="en-GB"/>
              <a:t>THEY SHARE MUCH WITH OTHERS</a:t>
            </a:r>
            <a:endParaRPr/>
          </a:p>
        </p:txBody>
      </p:sp>
      <p:sp>
        <p:nvSpPr>
          <p:cNvPr id="142" name="Google Shape;142;p14"/>
          <p:cNvSpPr txBox="1"/>
          <p:nvPr>
            <p:ph idx="1" type="body"/>
          </p:nvPr>
        </p:nvSpPr>
        <p:spPr>
          <a:xfrm>
            <a:off x="442913" y="2915753"/>
            <a:ext cx="3340100" cy="2532146"/>
          </a:xfrm>
          <a:prstGeom prst="rect">
            <a:avLst/>
          </a:prstGeom>
          <a:noFill/>
          <a:ln>
            <a:noFill/>
          </a:ln>
        </p:spPr>
        <p:txBody>
          <a:bodyPr anchorCtr="0" anchor="t" bIns="45700" lIns="0" spcFirstLastPara="1" rIns="0" wrap="square" tIns="45700">
            <a:noAutofit/>
          </a:bodyPr>
          <a:lstStyle/>
          <a:p>
            <a:pPr indent="0" lvl="0" marL="0" rtl="0" algn="l">
              <a:lnSpc>
                <a:spcPct val="90000"/>
              </a:lnSpc>
              <a:spcBef>
                <a:spcPts val="0"/>
              </a:spcBef>
              <a:spcAft>
                <a:spcPts val="0"/>
              </a:spcAft>
              <a:buClr>
                <a:schemeClr val="dk2"/>
              </a:buClr>
              <a:buSzPts val="1500"/>
              <a:buNone/>
            </a:pPr>
            <a:r>
              <a:rPr lang="en-GB"/>
              <a:t>Source: Stephen Yeo</a:t>
            </a:r>
            <a:endParaRPr/>
          </a:p>
        </p:txBody>
      </p:sp>
      <p:pic>
        <p:nvPicPr>
          <p:cNvPr id="143" name="Google Shape;143;p14"/>
          <p:cNvPicPr preferRelativeResize="0"/>
          <p:nvPr/>
        </p:nvPicPr>
        <p:blipFill rotWithShape="1">
          <a:blip r:embed="rId3">
            <a:alphaModFix/>
          </a:blip>
          <a:srcRect b="0" l="0" r="0" t="0"/>
          <a:stretch/>
        </p:blipFill>
        <p:spPr>
          <a:xfrm>
            <a:off x="4186149" y="1022792"/>
            <a:ext cx="7875702" cy="4812415"/>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5"/>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WHEN DOES AN ORGANISATION STOP BEING …</a:t>
            </a:r>
            <a:endParaRPr/>
          </a:p>
        </p:txBody>
      </p:sp>
      <p:sp>
        <p:nvSpPr>
          <p:cNvPr id="149" name="Google Shape;149;p15"/>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lnSpc>
                <a:spcPct val="90000"/>
              </a:lnSpc>
              <a:spcBef>
                <a:spcPts val="0"/>
              </a:spcBef>
              <a:spcAft>
                <a:spcPts val="0"/>
              </a:spcAft>
              <a:buClr>
                <a:schemeClr val="dk2"/>
              </a:buClr>
              <a:buSzPct val="100000"/>
              <a:buFont typeface="Arial"/>
              <a:buChar char="•"/>
            </a:pPr>
            <a:r>
              <a:rPr lang="en-GB"/>
              <a:t>a think tank that generates some of its income through consultancy and become just a </a:t>
            </a:r>
            <a:r>
              <a:rPr b="1" lang="en-GB"/>
              <a:t>consultancy</a:t>
            </a:r>
            <a:r>
              <a:rPr lang="en-GB"/>
              <a:t>?</a:t>
            </a:r>
            <a:endParaRPr/>
          </a:p>
          <a:p>
            <a:pPr indent="-342900" lvl="0" marL="342900" rtl="0" algn="l">
              <a:lnSpc>
                <a:spcPct val="90000"/>
              </a:lnSpc>
              <a:spcBef>
                <a:spcPts val="1000"/>
              </a:spcBef>
              <a:spcAft>
                <a:spcPts val="0"/>
              </a:spcAft>
              <a:buClr>
                <a:schemeClr val="dk2"/>
              </a:buClr>
              <a:buSzPct val="100000"/>
              <a:buFont typeface="Arial"/>
              <a:buChar char="•"/>
            </a:pPr>
            <a:r>
              <a:rPr lang="en-GB"/>
              <a:t>an academic think tank, based in a university, and focused on a range of fairly broad and theoretical issues, and become just an </a:t>
            </a:r>
            <a:r>
              <a:rPr b="1" lang="en-GB"/>
              <a:t>academic research centre</a:t>
            </a:r>
            <a:r>
              <a:rPr lang="en-GB"/>
              <a:t>?</a:t>
            </a:r>
            <a:endParaRPr/>
          </a:p>
          <a:p>
            <a:pPr indent="-342900" lvl="0" marL="342900" rtl="0" algn="l">
              <a:lnSpc>
                <a:spcPct val="90000"/>
              </a:lnSpc>
              <a:spcBef>
                <a:spcPts val="1000"/>
              </a:spcBef>
              <a:spcAft>
                <a:spcPts val="0"/>
              </a:spcAft>
              <a:buClr>
                <a:schemeClr val="dk2"/>
              </a:buClr>
              <a:buSzPct val="100000"/>
              <a:buFont typeface="Arial"/>
              <a:buChar char="•"/>
            </a:pPr>
            <a:r>
              <a:rPr lang="en-GB"/>
              <a:t>an advocacy think tank with strong ideological arguments to become just an </a:t>
            </a:r>
            <a:r>
              <a:rPr b="1" lang="en-GB"/>
              <a:t>activist organisation</a:t>
            </a:r>
            <a:r>
              <a:rPr lang="en-GB"/>
              <a:t>?</a:t>
            </a:r>
            <a:endParaRPr/>
          </a:p>
          <a:p>
            <a:pPr indent="-342900" lvl="0" marL="342900" rtl="0" algn="l">
              <a:lnSpc>
                <a:spcPct val="90000"/>
              </a:lnSpc>
              <a:spcBef>
                <a:spcPts val="1000"/>
              </a:spcBef>
              <a:spcAft>
                <a:spcPts val="0"/>
              </a:spcAft>
              <a:buClr>
                <a:schemeClr val="dk2"/>
              </a:buClr>
              <a:buSzPct val="100000"/>
              <a:buFont typeface="Arial"/>
              <a:buChar char="•"/>
            </a:pPr>
            <a:r>
              <a:rPr lang="en-GB"/>
              <a:t>a think tank with a strong covering power to become simply a </a:t>
            </a:r>
            <a:r>
              <a:rPr b="1" lang="en-GB"/>
              <a:t>commission or network</a:t>
            </a:r>
            <a:r>
              <a:rPr lang="en-GB"/>
              <a:t>?</a:t>
            </a:r>
            <a:endParaRPr/>
          </a:p>
          <a:p>
            <a:pPr indent="-342900" lvl="0" marL="342900" rtl="0" algn="l">
              <a:lnSpc>
                <a:spcPct val="90000"/>
              </a:lnSpc>
              <a:spcBef>
                <a:spcPts val="1000"/>
              </a:spcBef>
              <a:spcAft>
                <a:spcPts val="0"/>
              </a:spcAft>
              <a:buClr>
                <a:schemeClr val="dk2"/>
              </a:buClr>
              <a:buSzPct val="100000"/>
              <a:buFont typeface="Arial"/>
              <a:buChar char="•"/>
            </a:pPr>
            <a:r>
              <a:rPr lang="en-GB"/>
              <a:t>a think tank with a strong media presence to become a not-for-profit (or for profit even) </a:t>
            </a:r>
            <a:r>
              <a:rPr b="1" lang="en-GB"/>
              <a:t>media outfit</a:t>
            </a:r>
            <a:r>
              <a:rPr lang="en-GB"/>
              <a:t>?</a:t>
            </a:r>
            <a:endParaRPr/>
          </a:p>
          <a:p>
            <a:pPr indent="-342900" lvl="0" marL="342900" rtl="0" algn="l">
              <a:lnSpc>
                <a:spcPct val="90000"/>
              </a:lnSpc>
              <a:spcBef>
                <a:spcPts val="1000"/>
              </a:spcBef>
              <a:spcAft>
                <a:spcPts val="0"/>
              </a:spcAft>
              <a:buClr>
                <a:schemeClr val="dk2"/>
              </a:buClr>
              <a:buSzPct val="100000"/>
              <a:buFont typeface="Arial"/>
              <a:buChar char="•"/>
            </a:pPr>
            <a:r>
              <a:rPr lang="en-GB"/>
              <a:t>a publicly funded and managed think tank based in a ministry or another public body to become a </a:t>
            </a:r>
            <a:r>
              <a:rPr b="1" lang="en-GB"/>
              <a:t>policymaking body </a:t>
            </a:r>
            <a:r>
              <a:rPr lang="en-GB"/>
              <a:t>itself?</a:t>
            </a:r>
            <a:endParaRPr/>
          </a:p>
          <a:p>
            <a:pPr indent="0" lvl="0" marL="0" rtl="0" algn="l">
              <a:lnSpc>
                <a:spcPct val="90000"/>
              </a:lnSpc>
              <a:spcBef>
                <a:spcPts val="1000"/>
              </a:spcBef>
              <a:spcAft>
                <a:spcPts val="0"/>
              </a:spcAft>
              <a:buClr>
                <a:schemeClr val="dk2"/>
              </a:buClr>
              <a:buSzPct val="100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16"/>
          <p:cNvSpPr txBox="1"/>
          <p:nvPr>
            <p:ph type="title"/>
          </p:nvPr>
        </p:nvSpPr>
        <p:spPr>
          <a:xfrm>
            <a:off x="442912" y="692150"/>
            <a:ext cx="3339815" cy="2060442"/>
          </a:xfrm>
          <a:prstGeom prst="rect">
            <a:avLst/>
          </a:prstGeom>
          <a:noFill/>
          <a:ln>
            <a:noFill/>
          </a:ln>
        </p:spPr>
        <p:txBody>
          <a:bodyPr anchorCtr="0" anchor="t" bIns="0" lIns="0" spcFirstLastPara="1" rIns="0" wrap="square" tIns="0">
            <a:noAutofit/>
          </a:bodyPr>
          <a:lstStyle/>
          <a:p>
            <a:pPr indent="0" lvl="0" marL="0" rtl="0" algn="l">
              <a:lnSpc>
                <a:spcPct val="90000"/>
              </a:lnSpc>
              <a:spcBef>
                <a:spcPts val="0"/>
              </a:spcBef>
              <a:spcAft>
                <a:spcPts val="0"/>
              </a:spcAft>
              <a:buClr>
                <a:schemeClr val="dk1"/>
              </a:buClr>
              <a:buSzPts val="3200"/>
              <a:buFont typeface="Trebuchet MS"/>
              <a:buNone/>
            </a:pPr>
            <a:r>
              <a:rPr lang="en-GB"/>
              <a:t>THE SPACE OF THINK TANKS</a:t>
            </a:r>
            <a:endParaRPr/>
          </a:p>
        </p:txBody>
      </p:sp>
      <p:sp>
        <p:nvSpPr>
          <p:cNvPr id="155" name="Google Shape;155;p16"/>
          <p:cNvSpPr txBox="1"/>
          <p:nvPr>
            <p:ph idx="1" type="body"/>
          </p:nvPr>
        </p:nvSpPr>
        <p:spPr>
          <a:xfrm>
            <a:off x="442913" y="2915753"/>
            <a:ext cx="3340100" cy="2532146"/>
          </a:xfrm>
          <a:prstGeom prst="rect">
            <a:avLst/>
          </a:prstGeom>
          <a:noFill/>
          <a:ln>
            <a:noFill/>
          </a:ln>
        </p:spPr>
        <p:txBody>
          <a:bodyPr anchorCtr="0" anchor="t" bIns="45700" lIns="0" spcFirstLastPara="1" rIns="0" wrap="square" tIns="45700">
            <a:noAutofit/>
          </a:bodyPr>
          <a:lstStyle/>
          <a:p>
            <a:pPr indent="0" lvl="0" marL="0" rtl="0" algn="l">
              <a:lnSpc>
                <a:spcPct val="90000"/>
              </a:lnSpc>
              <a:spcBef>
                <a:spcPts val="0"/>
              </a:spcBef>
              <a:spcAft>
                <a:spcPts val="0"/>
              </a:spcAft>
              <a:buClr>
                <a:schemeClr val="dk2"/>
              </a:buClr>
              <a:buSzPts val="1500"/>
              <a:buNone/>
            </a:pPr>
            <a:r>
              <a:rPr lang="en-GB"/>
              <a:t>Source: </a:t>
            </a:r>
            <a:r>
              <a:rPr lang="en-GB" sz="1400"/>
              <a:t>Thomas Medvetz </a:t>
            </a:r>
            <a:endParaRPr/>
          </a:p>
        </p:txBody>
      </p:sp>
      <p:pic>
        <p:nvPicPr>
          <p:cNvPr id="156" name="Google Shape;156;p16"/>
          <p:cNvPicPr preferRelativeResize="0"/>
          <p:nvPr>
            <p:ph idx="2" type="pic"/>
          </p:nvPr>
        </p:nvPicPr>
        <p:blipFill rotWithShape="1">
          <a:blip r:embed="rId3">
            <a:alphaModFix/>
          </a:blip>
          <a:srcRect b="27332" l="33573" r="38714" t="45320"/>
          <a:stretch/>
        </p:blipFill>
        <p:spPr>
          <a:xfrm>
            <a:off x="3142730" y="687788"/>
            <a:ext cx="9049270" cy="5020870"/>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7"/>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THIS HAS AN IMPACT ON THE ORGANISATION ITSELF</a:t>
            </a:r>
            <a:endParaRPr/>
          </a:p>
        </p:txBody>
      </p:sp>
      <p:sp>
        <p:nvSpPr>
          <p:cNvPr id="162" name="Google Shape;162;p17"/>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lnSpcReduction="20000"/>
          </a:bodyPr>
          <a:lstStyle/>
          <a:p>
            <a:pPr indent="0" lvl="0" marL="0" rtl="0" algn="l">
              <a:lnSpc>
                <a:spcPct val="90000"/>
              </a:lnSpc>
              <a:spcBef>
                <a:spcPts val="0"/>
              </a:spcBef>
              <a:spcAft>
                <a:spcPts val="0"/>
              </a:spcAft>
              <a:buClr>
                <a:schemeClr val="dk2"/>
              </a:buClr>
              <a:buSzPts val="2400"/>
              <a:buNone/>
            </a:pPr>
            <a:r>
              <a:rPr lang="en-GB"/>
              <a:t>Depending on which boundary they are on, we could argue that they need to have people and teams with skills to: </a:t>
            </a:r>
            <a:endParaRPr/>
          </a:p>
          <a:p>
            <a:pPr indent="-342900" lvl="0" marL="342900" rtl="0" algn="l">
              <a:lnSpc>
                <a:spcPct val="90000"/>
              </a:lnSpc>
              <a:spcBef>
                <a:spcPts val="1000"/>
              </a:spcBef>
              <a:spcAft>
                <a:spcPts val="0"/>
              </a:spcAft>
              <a:buClr>
                <a:schemeClr val="dk2"/>
              </a:buClr>
              <a:buSzPts val="2400"/>
              <a:buFont typeface="Arial"/>
              <a:buChar char="•"/>
            </a:pPr>
            <a:r>
              <a:rPr lang="en-GB"/>
              <a:t>Appreciate and undertake research (boundary with academia);</a:t>
            </a:r>
            <a:endParaRPr/>
          </a:p>
          <a:p>
            <a:pPr indent="-342900" lvl="0" marL="342900" rtl="0" algn="l">
              <a:lnSpc>
                <a:spcPct val="90000"/>
              </a:lnSpc>
              <a:spcBef>
                <a:spcPts val="1000"/>
              </a:spcBef>
              <a:spcAft>
                <a:spcPts val="0"/>
              </a:spcAft>
              <a:buClr>
                <a:schemeClr val="dk2"/>
              </a:buClr>
              <a:buSzPts val="2400"/>
              <a:buFont typeface="Arial"/>
              <a:buChar char="•"/>
            </a:pPr>
            <a:r>
              <a:rPr lang="en-GB"/>
              <a:t>Communicate effectively to </a:t>
            </a:r>
            <a:r>
              <a:rPr lang="en-GB"/>
              <a:t>broader</a:t>
            </a:r>
            <a:r>
              <a:rPr lang="en-GB"/>
              <a:t> audiences and the public (boundary with the media); </a:t>
            </a:r>
            <a:endParaRPr/>
          </a:p>
          <a:p>
            <a:pPr indent="-342900" lvl="0" marL="342900" rtl="0" algn="l">
              <a:lnSpc>
                <a:spcPct val="90000"/>
              </a:lnSpc>
              <a:spcBef>
                <a:spcPts val="1000"/>
              </a:spcBef>
              <a:spcAft>
                <a:spcPts val="0"/>
              </a:spcAft>
              <a:buClr>
                <a:schemeClr val="dk2"/>
              </a:buClr>
              <a:buSzPts val="2400"/>
              <a:buFont typeface="Arial"/>
              <a:buChar char="•"/>
            </a:pPr>
            <a:r>
              <a:rPr lang="en-GB"/>
              <a:t>Undertake analysis and deliver solutions (boundary with consultancy);</a:t>
            </a:r>
            <a:endParaRPr/>
          </a:p>
          <a:p>
            <a:pPr indent="-342900" lvl="0" marL="342900" rtl="0" algn="l">
              <a:lnSpc>
                <a:spcPct val="90000"/>
              </a:lnSpc>
              <a:spcBef>
                <a:spcPts val="1000"/>
              </a:spcBef>
              <a:spcAft>
                <a:spcPts val="0"/>
              </a:spcAft>
              <a:buClr>
                <a:schemeClr val="dk2"/>
              </a:buClr>
              <a:buSzPts val="2400"/>
              <a:buFont typeface="Arial"/>
              <a:buChar char="•"/>
            </a:pPr>
            <a:r>
              <a:rPr lang="en-GB"/>
              <a:t>Analyse policy and provide actionable recommendations (boundary with policy and politics); and </a:t>
            </a:r>
            <a:endParaRPr/>
          </a:p>
          <a:p>
            <a:pPr indent="-342900" lvl="0" marL="342900" rtl="0" algn="l">
              <a:lnSpc>
                <a:spcPct val="90000"/>
              </a:lnSpc>
              <a:spcBef>
                <a:spcPts val="1000"/>
              </a:spcBef>
              <a:spcAft>
                <a:spcPts val="0"/>
              </a:spcAft>
              <a:buClr>
                <a:schemeClr val="dk2"/>
              </a:buClr>
              <a:buSzPts val="2400"/>
              <a:buFont typeface="Arial"/>
              <a:buChar char="•"/>
            </a:pPr>
            <a:r>
              <a:rPr lang="en-GB"/>
              <a:t>Work with citizens to develop new ideas and solutions (boundary with NGOs).</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8"/>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THINK TANKS “GOTTA SERVE SOMEBODY”</a:t>
            </a:r>
            <a:endParaRPr/>
          </a:p>
        </p:txBody>
      </p:sp>
      <p:sp>
        <p:nvSpPr>
          <p:cNvPr id="168" name="Google Shape;168;p18"/>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90000"/>
              </a:lnSpc>
              <a:spcBef>
                <a:spcPts val="0"/>
              </a:spcBef>
              <a:spcAft>
                <a:spcPts val="0"/>
              </a:spcAft>
              <a:buClr>
                <a:schemeClr val="dk2"/>
              </a:buClr>
              <a:buSzPts val="2400"/>
              <a:buFont typeface="Arial"/>
              <a:buChar char="•"/>
            </a:pPr>
            <a:r>
              <a:rPr lang="en-GB"/>
              <a:t>The State </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Political Parties</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The Private Sector and Private Advocates</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International development agencies</a:t>
            </a:r>
            <a:endParaRPr/>
          </a:p>
          <a:p>
            <a:pPr indent="0" lvl="0" marL="0" rtl="0" algn="l">
              <a:lnSpc>
                <a:spcPct val="90000"/>
              </a:lnSpc>
              <a:spcBef>
                <a:spcPts val="1000"/>
              </a:spcBef>
              <a:spcAft>
                <a:spcPts val="0"/>
              </a:spcAft>
              <a:buClr>
                <a:schemeClr val="dk2"/>
              </a:buClr>
              <a:buSzPts val="2400"/>
              <a:buNone/>
            </a:pPr>
            <a:r>
              <a:t/>
            </a:r>
            <a:endParaRPr/>
          </a:p>
          <a:p>
            <a:pPr indent="0" lvl="0" marL="0" rtl="0" algn="r">
              <a:lnSpc>
                <a:spcPct val="90000"/>
              </a:lnSpc>
              <a:spcBef>
                <a:spcPts val="1000"/>
              </a:spcBef>
              <a:spcAft>
                <a:spcPts val="0"/>
              </a:spcAft>
              <a:buClr>
                <a:schemeClr val="dk2"/>
              </a:buClr>
              <a:buSzPts val="2400"/>
              <a:buNone/>
            </a:pPr>
            <a:r>
              <a:rPr i="1" lang="en-GB"/>
              <a:t>“Well, it may be the devil or it may be the Lord</a:t>
            </a:r>
            <a:br>
              <a:rPr i="1" lang="en-GB"/>
            </a:br>
            <a:r>
              <a:rPr i="1" lang="en-GB"/>
              <a:t>But you're gonna have to serve somebody” ( Bob Dylan)</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ctrTitle"/>
          </p:nvPr>
        </p:nvSpPr>
        <p:spPr>
          <a:xfrm>
            <a:off x="4514248" y="1386039"/>
            <a:ext cx="5592278" cy="2088682"/>
          </a:xfrm>
          <a:prstGeom prst="rect">
            <a:avLst/>
          </a:prstGeom>
          <a:noFill/>
          <a:ln>
            <a:noFill/>
          </a:ln>
        </p:spPr>
        <p:txBody>
          <a:bodyPr anchorCtr="0" anchor="b" bIns="0" lIns="0" spcFirstLastPara="1" rIns="0" wrap="square" tIns="0">
            <a:normAutofit/>
          </a:bodyPr>
          <a:lstStyle/>
          <a:p>
            <a:pPr indent="0" lvl="0" marL="0" rtl="0" algn="l">
              <a:lnSpc>
                <a:spcPct val="90000"/>
              </a:lnSpc>
              <a:spcBef>
                <a:spcPts val="0"/>
              </a:spcBef>
              <a:spcAft>
                <a:spcPts val="0"/>
              </a:spcAft>
              <a:buClr>
                <a:schemeClr val="lt1"/>
              </a:buClr>
              <a:buSzPts val="4500"/>
              <a:buFont typeface="Trebuchet MS"/>
              <a:buNone/>
            </a:pPr>
            <a:r>
              <a:rPr lang="en-GB"/>
              <a:t>WHAT IS A THINK TANK?</a:t>
            </a:r>
            <a:endParaRPr/>
          </a:p>
        </p:txBody>
      </p:sp>
      <p:sp>
        <p:nvSpPr>
          <p:cNvPr id="61" name="Google Shape;61;p2"/>
          <p:cNvSpPr txBox="1"/>
          <p:nvPr>
            <p:ph idx="1" type="body"/>
          </p:nvPr>
        </p:nvSpPr>
        <p:spPr>
          <a:xfrm>
            <a:off x="4514248" y="3790951"/>
            <a:ext cx="5592278" cy="953602"/>
          </a:xfrm>
          <a:prstGeom prst="rect">
            <a:avLst/>
          </a:prstGeom>
          <a:noFill/>
          <a:ln>
            <a:noFill/>
          </a:ln>
        </p:spPr>
        <p:txBody>
          <a:bodyPr anchorCtr="0" anchor="t" bIns="45700" lIns="0" spcFirstLastPara="1" rIns="0" wrap="square" tIns="45700">
            <a:noAutofit/>
          </a:bodyPr>
          <a:lstStyle/>
          <a:p>
            <a:pPr indent="0" lvl="0" marL="0" rtl="0" algn="l">
              <a:lnSpc>
                <a:spcPct val="90000"/>
              </a:lnSpc>
              <a:spcBef>
                <a:spcPts val="0"/>
              </a:spcBef>
              <a:spcAft>
                <a:spcPts val="0"/>
              </a:spcAft>
              <a:buClr>
                <a:schemeClr val="lt1"/>
              </a:buClr>
              <a:buSzPts val="2500"/>
              <a:buNone/>
            </a:pPr>
            <a:r>
              <a:rPr lang="en-GB"/>
              <a:t>History, roles and models</a:t>
            </a:r>
            <a:endParaRPr/>
          </a:p>
        </p:txBody>
      </p:sp>
      <p:sp>
        <p:nvSpPr>
          <p:cNvPr id="62" name="Google Shape;62;p2"/>
          <p:cNvSpPr txBox="1"/>
          <p:nvPr/>
        </p:nvSpPr>
        <p:spPr>
          <a:xfrm>
            <a:off x="5590824" y="5471961"/>
            <a:ext cx="5592278" cy="953602"/>
          </a:xfrm>
          <a:prstGeom prst="rect">
            <a:avLst/>
          </a:prstGeom>
          <a:noFill/>
          <a:ln>
            <a:noFill/>
          </a:ln>
        </p:spPr>
        <p:txBody>
          <a:bodyPr anchorCtr="0" anchor="t" bIns="45700" lIns="0" spcFirstLastPara="1" rIns="0" wrap="square" tIns="45700">
            <a:noAutofit/>
          </a:bodyPr>
          <a:lstStyle/>
          <a:p>
            <a:pPr indent="0" lvl="0" marL="0" marR="0" rtl="0" algn="r">
              <a:lnSpc>
                <a:spcPct val="90000"/>
              </a:lnSpc>
              <a:spcBef>
                <a:spcPts val="0"/>
              </a:spcBef>
              <a:spcAft>
                <a:spcPts val="0"/>
              </a:spcAft>
              <a:buClr>
                <a:schemeClr val="lt1"/>
              </a:buClr>
              <a:buSzPts val="2000"/>
              <a:buFont typeface="Arial"/>
              <a:buNone/>
            </a:pPr>
            <a:r>
              <a:rPr b="1" i="0" lang="en-GB" sz="2000" u="none" cap="none" strike="noStrike">
                <a:solidFill>
                  <a:schemeClr val="lt1"/>
                </a:solidFill>
                <a:latin typeface="Georgia"/>
                <a:ea typeface="Georgia"/>
                <a:cs typeface="Georgia"/>
                <a:sym typeface="Georgia"/>
              </a:rPr>
              <a:t>Enrique Mendizabal, On Think Tanks</a:t>
            </a:r>
            <a:endParaRPr b="1" i="0" sz="2000" u="none" cap="none" strike="noStrike">
              <a:solidFill>
                <a:schemeClr val="lt1"/>
              </a:solidFill>
              <a:latin typeface="Georgia"/>
              <a:ea typeface="Georgia"/>
              <a:cs typeface="Georgia"/>
              <a:sym typeface="Georgia"/>
            </a:endParaRPr>
          </a:p>
        </p:txBody>
      </p:sp>
      <p:sp>
        <p:nvSpPr>
          <p:cNvPr id="63" name="Google Shape;63;p2"/>
          <p:cNvSpPr txBox="1"/>
          <p:nvPr/>
        </p:nvSpPr>
        <p:spPr>
          <a:xfrm>
            <a:off x="5590824" y="5904398"/>
            <a:ext cx="5592278" cy="953602"/>
          </a:xfrm>
          <a:prstGeom prst="rect">
            <a:avLst/>
          </a:prstGeom>
          <a:noFill/>
          <a:ln>
            <a:noFill/>
          </a:ln>
        </p:spPr>
        <p:txBody>
          <a:bodyPr anchorCtr="0" anchor="t" bIns="45700" lIns="0" spcFirstLastPara="1" rIns="0" wrap="square" tIns="45700">
            <a:noAutofit/>
          </a:bodyPr>
          <a:lstStyle/>
          <a:p>
            <a:pPr indent="0" lvl="0" marL="0" marR="0" rtl="0" algn="r">
              <a:lnSpc>
                <a:spcPct val="90000"/>
              </a:lnSpc>
              <a:spcBef>
                <a:spcPts val="0"/>
              </a:spcBef>
              <a:spcAft>
                <a:spcPts val="0"/>
              </a:spcAft>
              <a:buClr>
                <a:schemeClr val="lt1"/>
              </a:buClr>
              <a:buSzPts val="2000"/>
              <a:buFont typeface="Arial"/>
              <a:buNone/>
            </a:pPr>
            <a:r>
              <a:t/>
            </a:r>
            <a:endParaRPr b="0" i="1" sz="2000" u="none" cap="none" strike="noStrike">
              <a:solidFill>
                <a:schemeClr val="lt1"/>
              </a:solidFill>
              <a:latin typeface="Georgia"/>
              <a:ea typeface="Georgia"/>
              <a:cs typeface="Georgia"/>
              <a:sym typeface="Georgia"/>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9"/>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CONTEXT MATTERS</a:t>
            </a:r>
            <a:endParaRPr/>
          </a:p>
        </p:txBody>
      </p:sp>
      <p:sp>
        <p:nvSpPr>
          <p:cNvPr id="174" name="Google Shape;174;p19"/>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latin typeface="Georgia"/>
                <a:ea typeface="Georgia"/>
                <a:cs typeface="Georgia"/>
                <a:sym typeface="Georgia"/>
              </a:rPr>
              <a:t>This is further complicated by the effects that the context can have on the formation and development of think tanks:</a:t>
            </a:r>
            <a:endParaRPr/>
          </a:p>
          <a:p>
            <a:pPr indent="-342900" lvl="0" marL="342900" rtl="0" algn="l">
              <a:lnSpc>
                <a:spcPct val="90000"/>
              </a:lnSpc>
              <a:spcBef>
                <a:spcPts val="1000"/>
              </a:spcBef>
              <a:spcAft>
                <a:spcPts val="0"/>
              </a:spcAft>
              <a:buClr>
                <a:schemeClr val="dk2"/>
              </a:buClr>
              <a:buSzPts val="2400"/>
              <a:buFont typeface="Arial"/>
              <a:buChar char="•"/>
            </a:pPr>
            <a:r>
              <a:rPr lang="en-GB"/>
              <a:t>Political context –can be a driver and a constraint for their formation</a:t>
            </a:r>
            <a:endParaRPr/>
          </a:p>
          <a:p>
            <a:pPr indent="-342900" lvl="0" marL="342900" rtl="0" algn="l">
              <a:lnSpc>
                <a:spcPct val="90000"/>
              </a:lnSpc>
              <a:spcBef>
                <a:spcPts val="1000"/>
              </a:spcBef>
              <a:spcAft>
                <a:spcPts val="0"/>
              </a:spcAft>
              <a:buClr>
                <a:schemeClr val="dk2"/>
              </a:buClr>
              <a:buSzPts val="2400"/>
              <a:buFont typeface="Arial"/>
              <a:buChar char="•"/>
            </a:pPr>
            <a:r>
              <a:rPr lang="en-GB"/>
              <a:t>Economic context –can define who are the main funders</a:t>
            </a:r>
            <a:endParaRPr/>
          </a:p>
          <a:p>
            <a:pPr indent="-342900" lvl="0" marL="342900" rtl="0" algn="l">
              <a:lnSpc>
                <a:spcPct val="90000"/>
              </a:lnSpc>
              <a:spcBef>
                <a:spcPts val="1000"/>
              </a:spcBef>
              <a:spcAft>
                <a:spcPts val="0"/>
              </a:spcAft>
              <a:buClr>
                <a:schemeClr val="dk2"/>
              </a:buClr>
              <a:buSzPts val="2400"/>
              <a:buFont typeface="Arial"/>
              <a:buChar char="•"/>
            </a:pPr>
            <a:r>
              <a:rPr lang="en-GB"/>
              <a:t>Legal context –can determine the business models chosen</a:t>
            </a:r>
            <a:endParaRPr/>
          </a:p>
          <a:p>
            <a:pPr indent="-342900" lvl="0" marL="342900" rtl="0" algn="l">
              <a:lnSpc>
                <a:spcPct val="90000"/>
              </a:lnSpc>
              <a:spcBef>
                <a:spcPts val="1000"/>
              </a:spcBef>
              <a:spcAft>
                <a:spcPts val="0"/>
              </a:spcAft>
              <a:buClr>
                <a:schemeClr val="dk2"/>
              </a:buClr>
              <a:buSzPts val="2400"/>
              <a:buFont typeface="Arial"/>
              <a:buChar char="•"/>
            </a:pPr>
            <a:r>
              <a:rPr lang="en-GB">
                <a:latin typeface="Georgia"/>
                <a:ea typeface="Georgia"/>
                <a:cs typeface="Georgia"/>
                <a:sym typeface="Georgia"/>
              </a:rPr>
              <a:t>Education policy/state of higher education – can affect the skills that think tanks can count on…</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20"/>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fontScale="90000"/>
          </a:bodyPr>
          <a:lstStyle/>
          <a:p>
            <a:pPr indent="0" lvl="0" marL="0" rtl="0" algn="l">
              <a:lnSpc>
                <a:spcPct val="90000"/>
              </a:lnSpc>
              <a:spcBef>
                <a:spcPts val="0"/>
              </a:spcBef>
              <a:spcAft>
                <a:spcPts val="0"/>
              </a:spcAft>
              <a:buClr>
                <a:schemeClr val="dk1"/>
              </a:buClr>
              <a:buSzPct val="100000"/>
              <a:buFont typeface="Trebuchet MS"/>
              <a:buNone/>
            </a:pPr>
            <a:r>
              <a:rPr lang="en-GB"/>
              <a:t>THE CONSEQUENCE IS AN INCREASINGLY MESSY COMMUNITY</a:t>
            </a:r>
            <a:endParaRPr/>
          </a:p>
        </p:txBody>
      </p:sp>
      <p:sp>
        <p:nvSpPr>
          <p:cNvPr id="180" name="Google Shape;180;p20"/>
          <p:cNvSpPr txBox="1"/>
          <p:nvPr>
            <p:ph idx="1" type="body"/>
          </p:nvPr>
        </p:nvSpPr>
        <p:spPr>
          <a:xfrm>
            <a:off x="1631949" y="1823119"/>
            <a:ext cx="9726613" cy="4273617"/>
          </a:xfrm>
          <a:prstGeom prst="rect">
            <a:avLst/>
          </a:prstGeom>
          <a:noFill/>
          <a:ln>
            <a:noFill/>
          </a:ln>
        </p:spPr>
        <p:txBody>
          <a:bodyPr anchorCtr="0" anchor="t" bIns="45700" lIns="91425" spcFirstLastPara="1" rIns="91425" wrap="square" tIns="45700">
            <a:normAutofit lnSpcReduction="10000"/>
          </a:bodyPr>
          <a:lstStyle/>
          <a:p>
            <a:pPr indent="-342900" lvl="0" marL="342900" rtl="0" algn="l">
              <a:lnSpc>
                <a:spcPct val="90000"/>
              </a:lnSpc>
              <a:spcBef>
                <a:spcPts val="0"/>
              </a:spcBef>
              <a:spcAft>
                <a:spcPts val="0"/>
              </a:spcAft>
              <a:buClr>
                <a:schemeClr val="dk2"/>
              </a:buClr>
              <a:buSzPts val="2400"/>
              <a:buFont typeface="Arial"/>
              <a:buChar char="•"/>
            </a:pPr>
            <a:r>
              <a:rPr lang="en-GB"/>
              <a:t>There are regional and national traditions – and waves of formation</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National and sectoral particularities</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New and ever-changing business models that buck the trend</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Greater competition </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And less trust in experts and expertise thus a strategic rejection of the label</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4" name="Shape 184"/>
        <p:cNvGrpSpPr/>
        <p:nvPr/>
      </p:nvGrpSpPr>
      <p:grpSpPr>
        <a:xfrm>
          <a:off x="0" y="0"/>
          <a:ext cx="0" cy="0"/>
          <a:chOff x="0" y="0"/>
          <a:chExt cx="0" cy="0"/>
        </a:xfrm>
      </p:grpSpPr>
      <p:sp>
        <p:nvSpPr>
          <p:cNvPr id="185" name="Google Shape;185;p21"/>
          <p:cNvSpPr txBox="1"/>
          <p:nvPr>
            <p:ph type="title"/>
          </p:nvPr>
        </p:nvSpPr>
        <p:spPr>
          <a:xfrm>
            <a:off x="3359150" y="1841032"/>
            <a:ext cx="6956325" cy="3175936"/>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chemeClr val="dk2"/>
              </a:buClr>
              <a:buSzPts val="5000"/>
              <a:buFont typeface="Trebuchet MS"/>
              <a:buNone/>
            </a:pPr>
            <a:r>
              <a:rPr lang="en-GB"/>
              <a:t>HISTORY MATTERS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sp>
        <p:nvSpPr>
          <p:cNvPr id="190" name="Google Shape;190;p22"/>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latin typeface="Trebuchet MS"/>
                <a:ea typeface="Trebuchet MS"/>
                <a:cs typeface="Trebuchet MS"/>
                <a:sym typeface="Trebuchet MS"/>
              </a:rPr>
              <a:t>A BRIEF HISTORY OF U.S. THINK TANKS</a:t>
            </a:r>
            <a:endParaRPr/>
          </a:p>
        </p:txBody>
      </p:sp>
      <p:sp>
        <p:nvSpPr>
          <p:cNvPr id="191" name="Google Shape;191;p22"/>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2"/>
              </a:buClr>
              <a:buSzPts val="2400"/>
              <a:buFont typeface="Arial"/>
              <a:buChar char="•"/>
            </a:pPr>
            <a:r>
              <a:rPr lang="en-GB"/>
              <a:t>Provides a case study to consider the evolution of think tanks in our own countries</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Draws attention to the power of narratives in the formation and development of think tanks</a:t>
            </a:r>
            <a:endParaRPr/>
          </a:p>
          <a:p>
            <a:pPr indent="-190500" lvl="0" marL="342900" rtl="0" algn="l">
              <a:lnSpc>
                <a:spcPct val="90000"/>
              </a:lnSpc>
              <a:spcBef>
                <a:spcPts val="1000"/>
              </a:spcBef>
              <a:spcAft>
                <a:spcPts val="0"/>
              </a:spcAft>
              <a:buClr>
                <a:schemeClr val="dk2"/>
              </a:buClr>
              <a:buSzPts val="2400"/>
              <a:buFont typeface="Arial"/>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And the changing nature of the label, think tanks and the community</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23"/>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fontScale="90000"/>
          </a:bodyPr>
          <a:lstStyle/>
          <a:p>
            <a:pPr indent="0" lvl="0" marL="0" rtl="0" algn="l">
              <a:lnSpc>
                <a:spcPct val="90000"/>
              </a:lnSpc>
              <a:spcBef>
                <a:spcPts val="0"/>
              </a:spcBef>
              <a:spcAft>
                <a:spcPts val="0"/>
              </a:spcAft>
              <a:buClr>
                <a:schemeClr val="dk1"/>
              </a:buClr>
              <a:buSzPct val="100000"/>
              <a:buFont typeface="Trebuchet MS"/>
              <a:buNone/>
            </a:pPr>
            <a:r>
              <a:rPr lang="en-GB">
                <a:latin typeface="Trebuchet MS"/>
                <a:ea typeface="Trebuchet MS"/>
                <a:cs typeface="Trebuchet MS"/>
                <a:sym typeface="Trebuchet MS"/>
              </a:rPr>
              <a:t>A </a:t>
            </a:r>
            <a:r>
              <a:rPr lang="en-GB"/>
              <a:t>CHANGING</a:t>
            </a:r>
            <a:r>
              <a:rPr lang="en-GB">
                <a:latin typeface="Trebuchet MS"/>
                <a:ea typeface="Trebuchet MS"/>
                <a:cs typeface="Trebuchet MS"/>
                <a:sym typeface="Trebuchet MS"/>
              </a:rPr>
              <a:t> NARRATIVE: FROM MEDICINE TO MARKETING</a:t>
            </a:r>
            <a:endParaRPr/>
          </a:p>
        </p:txBody>
      </p:sp>
      <p:sp>
        <p:nvSpPr>
          <p:cNvPr id="197" name="Google Shape;197;p23"/>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The history of think tanks in the US is marked by a series of </a:t>
            </a:r>
            <a:r>
              <a:rPr b="1" lang="en-GB"/>
              <a:t>waves of development</a:t>
            </a:r>
            <a:r>
              <a:rPr lang="en-GB"/>
              <a:t> which explain the great heterogeneity in the current landscape.</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t>They are partly driven by the changing role that science, the state, the private sector and civil society are assumed to play in society.</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4"/>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SOCIETY AS THE PATIENT</a:t>
            </a:r>
            <a:endParaRPr/>
          </a:p>
        </p:txBody>
      </p:sp>
      <p:sp>
        <p:nvSpPr>
          <p:cNvPr id="203" name="Google Shape;203;p24"/>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2"/>
              </a:buClr>
              <a:buSzPts val="2400"/>
              <a:buFont typeface="Arial"/>
              <a:buChar char="•"/>
            </a:pPr>
            <a:r>
              <a:rPr lang="en-GB"/>
              <a:t>American Association of Economics (1885) </a:t>
            </a:r>
            <a:endParaRPr/>
          </a:p>
          <a:p>
            <a:pPr indent="-342900" lvl="0" marL="342900" rtl="0" algn="l">
              <a:lnSpc>
                <a:spcPct val="90000"/>
              </a:lnSpc>
              <a:spcBef>
                <a:spcPts val="1000"/>
              </a:spcBef>
              <a:spcAft>
                <a:spcPts val="0"/>
              </a:spcAft>
              <a:buClr>
                <a:schemeClr val="dk2"/>
              </a:buClr>
              <a:buSzPts val="2400"/>
              <a:buFont typeface="Arial"/>
              <a:buChar char="•"/>
            </a:pPr>
            <a:r>
              <a:rPr lang="en-GB"/>
              <a:t>Bureau of Economic Research (1899)</a:t>
            </a:r>
            <a:endParaRPr/>
          </a:p>
          <a:p>
            <a:pPr indent="-342900" lvl="0" marL="342900" rtl="0" algn="l">
              <a:lnSpc>
                <a:spcPct val="90000"/>
              </a:lnSpc>
              <a:spcBef>
                <a:spcPts val="1000"/>
              </a:spcBef>
              <a:spcAft>
                <a:spcPts val="0"/>
              </a:spcAft>
              <a:buClr>
                <a:schemeClr val="dk2"/>
              </a:buClr>
              <a:buSzPts val="2400"/>
              <a:buFont typeface="Arial"/>
              <a:buChar char="•"/>
            </a:pPr>
            <a:r>
              <a:rPr lang="en-GB"/>
              <a:t>National Civil Federation (1900) </a:t>
            </a:r>
            <a:endParaRPr/>
          </a:p>
          <a:p>
            <a:pPr indent="-342900" lvl="0" marL="342900" rtl="0" algn="l">
              <a:lnSpc>
                <a:spcPct val="90000"/>
              </a:lnSpc>
              <a:spcBef>
                <a:spcPts val="1000"/>
              </a:spcBef>
              <a:spcAft>
                <a:spcPts val="0"/>
              </a:spcAft>
              <a:buClr>
                <a:schemeClr val="dk2"/>
              </a:buClr>
              <a:buSzPts val="2400"/>
              <a:buFont typeface="Arial"/>
              <a:buChar char="•"/>
            </a:pPr>
            <a:r>
              <a:rPr lang="en-GB"/>
              <a:t>American Bureau of Industrial Research (1904)</a:t>
            </a:r>
            <a:endParaRPr/>
          </a:p>
          <a:p>
            <a:pPr indent="-342900" lvl="0" marL="342900" rtl="0" algn="l">
              <a:lnSpc>
                <a:spcPct val="90000"/>
              </a:lnSpc>
              <a:spcBef>
                <a:spcPts val="1000"/>
              </a:spcBef>
              <a:spcAft>
                <a:spcPts val="0"/>
              </a:spcAft>
              <a:buClr>
                <a:schemeClr val="dk2"/>
              </a:buClr>
              <a:buSzPts val="2400"/>
              <a:buFont typeface="Arial"/>
              <a:buChar char="•"/>
            </a:pPr>
            <a:r>
              <a:rPr b="1" lang="en-GB">
                <a:latin typeface="Georgia"/>
                <a:ea typeface="Georgia"/>
                <a:cs typeface="Georgia"/>
                <a:sym typeface="Georgia"/>
              </a:rPr>
              <a:t>Chicago Civil Federation (1894) </a:t>
            </a:r>
            <a:endParaRPr b="1"/>
          </a:p>
          <a:p>
            <a:pPr indent="-342900" lvl="1" marL="800100" rtl="0" algn="l">
              <a:lnSpc>
                <a:spcPct val="90000"/>
              </a:lnSpc>
              <a:spcBef>
                <a:spcPts val="500"/>
              </a:spcBef>
              <a:spcAft>
                <a:spcPts val="0"/>
              </a:spcAft>
              <a:buClr>
                <a:schemeClr val="dk2"/>
              </a:buClr>
              <a:buSzPts val="2000"/>
              <a:buFont typeface="Arial"/>
              <a:buChar char="•"/>
            </a:pPr>
            <a:r>
              <a:rPr lang="en-GB"/>
              <a:t>Experts, funders, citizens, and policymakers came together </a:t>
            </a:r>
            <a:endParaRPr/>
          </a:p>
          <a:p>
            <a:pPr indent="-342900" lvl="1" marL="800100" rtl="0" algn="l">
              <a:lnSpc>
                <a:spcPct val="90000"/>
              </a:lnSpc>
              <a:spcBef>
                <a:spcPts val="500"/>
              </a:spcBef>
              <a:spcAft>
                <a:spcPts val="0"/>
              </a:spcAft>
              <a:buClr>
                <a:schemeClr val="dk2"/>
              </a:buClr>
              <a:buSzPts val="2000"/>
              <a:buFont typeface="Arial"/>
              <a:buChar char="•"/>
            </a:pPr>
            <a:r>
              <a:rPr lang="en-GB"/>
              <a:t>Treated the symptoms and (later) the causes of social “maladies”</a:t>
            </a:r>
            <a:endParaRPr/>
          </a:p>
          <a:p>
            <a:pPr indent="-342900" lvl="0" marL="342900" rtl="0" algn="l">
              <a:lnSpc>
                <a:spcPct val="90000"/>
              </a:lnSpc>
              <a:spcBef>
                <a:spcPts val="1000"/>
              </a:spcBef>
              <a:spcAft>
                <a:spcPts val="0"/>
              </a:spcAft>
              <a:buClr>
                <a:schemeClr val="dk2"/>
              </a:buClr>
              <a:buSzPts val="2400"/>
              <a:buFont typeface="Arial"/>
              <a:buChar char="•"/>
            </a:pPr>
            <a:r>
              <a:rPr lang="en-GB"/>
              <a:t>Russell Sage Foundation (1907)</a:t>
            </a:r>
            <a:endParaRPr/>
          </a:p>
          <a:p>
            <a:pPr indent="-342900" lvl="1" marL="800100" rtl="0" algn="l">
              <a:lnSpc>
                <a:spcPct val="90000"/>
              </a:lnSpc>
              <a:spcBef>
                <a:spcPts val="500"/>
              </a:spcBef>
              <a:spcAft>
                <a:spcPts val="0"/>
              </a:spcAft>
              <a:buClr>
                <a:schemeClr val="dk2"/>
              </a:buClr>
              <a:buSzPts val="2000"/>
              <a:buFont typeface="Arial"/>
              <a:buChar char="•"/>
            </a:pPr>
            <a:r>
              <a:rPr lang="en-GB"/>
              <a:t>Marks the beginning of a new ”professional cadre” of policy researchers</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5"/>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EFFICIENCY AND VALUE FOR MONEY</a:t>
            </a:r>
            <a:endParaRPr/>
          </a:p>
        </p:txBody>
      </p:sp>
      <p:sp>
        <p:nvSpPr>
          <p:cNvPr id="209" name="Google Shape;209;p25"/>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2"/>
              </a:buClr>
              <a:buSzPts val="2400"/>
              <a:buFont typeface="Arial"/>
              <a:buChar char="•"/>
            </a:pPr>
            <a:r>
              <a:rPr lang="en-GB"/>
              <a:t>Twentieth Century Fund</a:t>
            </a:r>
            <a:endParaRPr/>
          </a:p>
          <a:p>
            <a:pPr indent="-342900" lvl="0" marL="342900" rtl="0" algn="l">
              <a:lnSpc>
                <a:spcPct val="90000"/>
              </a:lnSpc>
              <a:spcBef>
                <a:spcPts val="1000"/>
              </a:spcBef>
              <a:spcAft>
                <a:spcPts val="0"/>
              </a:spcAft>
              <a:buClr>
                <a:schemeClr val="dk2"/>
              </a:buClr>
              <a:buSzPts val="2400"/>
              <a:buFont typeface="Arial"/>
              <a:buChar char="•"/>
            </a:pPr>
            <a:r>
              <a:rPr lang="en-GB"/>
              <a:t>National Bureau of Economic Research </a:t>
            </a:r>
            <a:endParaRPr/>
          </a:p>
          <a:p>
            <a:pPr indent="-342900" lvl="0" marL="342900" rtl="0" algn="l">
              <a:lnSpc>
                <a:spcPct val="90000"/>
              </a:lnSpc>
              <a:spcBef>
                <a:spcPts val="1000"/>
              </a:spcBef>
              <a:spcAft>
                <a:spcPts val="0"/>
              </a:spcAft>
              <a:buClr>
                <a:schemeClr val="dk2"/>
              </a:buClr>
              <a:buSzPts val="2400"/>
              <a:buFont typeface="Arial"/>
              <a:buChar char="•"/>
            </a:pPr>
            <a:r>
              <a:rPr lang="en-GB"/>
              <a:t>New York Bureau of Municipal Research (1907) </a:t>
            </a:r>
            <a:endParaRPr/>
          </a:p>
          <a:p>
            <a:pPr indent="-342900" lvl="0" marL="342900" rtl="0" algn="l">
              <a:lnSpc>
                <a:spcPct val="90000"/>
              </a:lnSpc>
              <a:spcBef>
                <a:spcPts val="1000"/>
              </a:spcBef>
              <a:spcAft>
                <a:spcPts val="0"/>
              </a:spcAft>
              <a:buClr>
                <a:schemeClr val="dk2"/>
              </a:buClr>
              <a:buSzPts val="2400"/>
              <a:buFont typeface="Arial"/>
              <a:buChar char="•"/>
            </a:pPr>
            <a:r>
              <a:rPr lang="en-GB"/>
              <a:t>Institute for Government Research (1916 – then Brookings)</a:t>
            </a:r>
            <a:endParaRPr/>
          </a:p>
          <a:p>
            <a:pPr indent="-342900" lvl="1" marL="800100" rtl="0" algn="l">
              <a:lnSpc>
                <a:spcPct val="90000"/>
              </a:lnSpc>
              <a:spcBef>
                <a:spcPts val="500"/>
              </a:spcBef>
              <a:spcAft>
                <a:spcPts val="0"/>
              </a:spcAft>
              <a:buClr>
                <a:schemeClr val="dk2"/>
              </a:buClr>
              <a:buSzPts val="2000"/>
              <a:buFont typeface="Arial"/>
              <a:buChar char="•"/>
            </a:pPr>
            <a:r>
              <a:rPr lang="en-GB"/>
              <a:t>Sought to influence policy from the outside</a:t>
            </a:r>
            <a:endParaRPr/>
          </a:p>
          <a:p>
            <a:pPr indent="-342900" lvl="1" marL="800100" rtl="0" algn="l">
              <a:lnSpc>
                <a:spcPct val="90000"/>
              </a:lnSpc>
              <a:spcBef>
                <a:spcPts val="500"/>
              </a:spcBef>
              <a:spcAft>
                <a:spcPts val="0"/>
              </a:spcAft>
              <a:buClr>
                <a:schemeClr val="dk2"/>
              </a:buClr>
              <a:buSzPts val="2000"/>
              <a:buFont typeface="Arial"/>
              <a:buChar char="•"/>
            </a:pPr>
            <a:r>
              <a:rPr lang="en-GB"/>
              <a:t>Focused on improvements in government processes </a:t>
            </a:r>
            <a:endParaRPr/>
          </a:p>
          <a:p>
            <a:pPr indent="-342900" lvl="1" marL="800100" rtl="0" algn="l">
              <a:lnSpc>
                <a:spcPct val="90000"/>
              </a:lnSpc>
              <a:spcBef>
                <a:spcPts val="500"/>
              </a:spcBef>
              <a:spcAft>
                <a:spcPts val="0"/>
              </a:spcAft>
              <a:buClr>
                <a:schemeClr val="dk2"/>
              </a:buClr>
              <a:buSzPts val="2000"/>
              <a:buFont typeface="Arial"/>
              <a:buChar char="•"/>
            </a:pPr>
            <a:r>
              <a:rPr lang="en-GB"/>
              <a:t>Flourished thanks to professional philanthropy</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26"/>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CRISIS AND PLANNING FOR THE FUTURE</a:t>
            </a:r>
            <a:endParaRPr/>
          </a:p>
        </p:txBody>
      </p:sp>
      <p:sp>
        <p:nvSpPr>
          <p:cNvPr id="215" name="Google Shape;215;p26"/>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The Great Depression and the First World War changed the focus towards reflecting upon and explaining what had happened</a:t>
            </a:r>
            <a:endParaRPr/>
          </a:p>
          <a:p>
            <a:pPr indent="-342900" lvl="0" marL="342900" rtl="0" algn="l">
              <a:lnSpc>
                <a:spcPct val="90000"/>
              </a:lnSpc>
              <a:spcBef>
                <a:spcPts val="1000"/>
              </a:spcBef>
              <a:spcAft>
                <a:spcPts val="0"/>
              </a:spcAft>
              <a:buClr>
                <a:schemeClr val="dk2"/>
              </a:buClr>
              <a:buSzPts val="2400"/>
              <a:buFont typeface="Arial"/>
              <a:buChar char="•"/>
            </a:pPr>
            <a:r>
              <a:rPr lang="en-GB"/>
              <a:t>Twentieth Century Fund (1922) </a:t>
            </a:r>
            <a:endParaRPr/>
          </a:p>
          <a:p>
            <a:pPr indent="-342900" lvl="0" marL="342900" rtl="0" algn="l">
              <a:lnSpc>
                <a:spcPct val="90000"/>
              </a:lnSpc>
              <a:spcBef>
                <a:spcPts val="1000"/>
              </a:spcBef>
              <a:spcAft>
                <a:spcPts val="0"/>
              </a:spcAft>
              <a:buClr>
                <a:schemeClr val="dk2"/>
              </a:buClr>
              <a:buSzPts val="2400"/>
              <a:buFont typeface="Arial"/>
              <a:buChar char="•"/>
            </a:pPr>
            <a:r>
              <a:rPr lang="en-GB"/>
              <a:t>Committee for Economic Development (1942) </a:t>
            </a:r>
            <a:endParaRPr/>
          </a:p>
          <a:p>
            <a:pPr indent="-342900" lvl="0" marL="342900" rtl="0" algn="l">
              <a:lnSpc>
                <a:spcPct val="90000"/>
              </a:lnSpc>
              <a:spcBef>
                <a:spcPts val="1000"/>
              </a:spcBef>
              <a:spcAft>
                <a:spcPts val="0"/>
              </a:spcAft>
              <a:buClr>
                <a:schemeClr val="dk2"/>
              </a:buClr>
              <a:buSzPts val="2400"/>
              <a:buFont typeface="Arial"/>
              <a:buChar char="•"/>
            </a:pPr>
            <a:r>
              <a:rPr lang="en-GB"/>
              <a:t>RAND Corporation (1948) </a:t>
            </a:r>
            <a:endParaRPr/>
          </a:p>
          <a:p>
            <a:pPr indent="-342900" lvl="1" marL="800100" rtl="0" algn="l">
              <a:lnSpc>
                <a:spcPct val="90000"/>
              </a:lnSpc>
              <a:spcBef>
                <a:spcPts val="500"/>
              </a:spcBef>
              <a:spcAft>
                <a:spcPts val="0"/>
              </a:spcAft>
              <a:buClr>
                <a:schemeClr val="dk2"/>
              </a:buClr>
              <a:buSzPts val="2000"/>
              <a:buFont typeface="Arial"/>
              <a:buChar char="•"/>
            </a:pPr>
            <a:r>
              <a:rPr lang="en-GB"/>
              <a:t>Recommendations</a:t>
            </a:r>
            <a:endParaRPr/>
          </a:p>
          <a:p>
            <a:pPr indent="-342900" lvl="1" marL="800100" rtl="0" algn="l">
              <a:lnSpc>
                <a:spcPct val="90000"/>
              </a:lnSpc>
              <a:spcBef>
                <a:spcPts val="500"/>
              </a:spcBef>
              <a:spcAft>
                <a:spcPts val="0"/>
              </a:spcAft>
              <a:buClr>
                <a:schemeClr val="dk2"/>
              </a:buClr>
              <a:buSzPts val="2000"/>
              <a:buFont typeface="Arial"/>
              <a:buChar char="•"/>
            </a:pPr>
            <a:r>
              <a:rPr lang="en-GB"/>
              <a:t>Plans for long term results</a:t>
            </a:r>
            <a:endParaRPr/>
          </a:p>
          <a:p>
            <a:pPr indent="-342900" lvl="1" marL="800100" rtl="0" algn="l">
              <a:lnSpc>
                <a:spcPct val="90000"/>
              </a:lnSpc>
              <a:spcBef>
                <a:spcPts val="500"/>
              </a:spcBef>
              <a:spcAft>
                <a:spcPts val="0"/>
              </a:spcAft>
              <a:buClr>
                <a:schemeClr val="dk2"/>
              </a:buClr>
              <a:buSzPts val="2000"/>
              <a:buFont typeface="Arial"/>
              <a:buChar char="•"/>
            </a:pPr>
            <a:r>
              <a:rPr lang="en-GB"/>
              <a:t>Plans including implementation</a:t>
            </a:r>
            <a:endParaRPr/>
          </a:p>
          <a:p>
            <a:pPr indent="-342900" lvl="1" marL="800100" rtl="0" algn="l">
              <a:lnSpc>
                <a:spcPct val="90000"/>
              </a:lnSpc>
              <a:spcBef>
                <a:spcPts val="500"/>
              </a:spcBef>
              <a:spcAft>
                <a:spcPts val="0"/>
              </a:spcAft>
              <a:buClr>
                <a:schemeClr val="dk2"/>
              </a:buClr>
              <a:buSzPts val="2000"/>
              <a:buFont typeface="Arial"/>
              <a:buChar char="•"/>
            </a:pPr>
            <a:r>
              <a:rPr lang="en-GB"/>
              <a:t>Is this where the label was coined?</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sp>
        <p:nvSpPr>
          <p:cNvPr id="220" name="Google Shape;220;p27"/>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SALOMON’S HOUSE AND THE REVOLVING DOOR</a:t>
            </a:r>
            <a:endParaRPr/>
          </a:p>
        </p:txBody>
      </p:sp>
      <p:sp>
        <p:nvSpPr>
          <p:cNvPr id="221" name="Google Shape;221;p27"/>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After the Second World War, Brookings, Russell Sage Foundation and NBER offer advice and moved to DC to serve agencies under pressure to deliver the complex New Deal</a:t>
            </a:r>
            <a:endParaRPr/>
          </a:p>
          <a:p>
            <a:pPr indent="0" lvl="0" marL="0" rtl="0" algn="l">
              <a:lnSpc>
                <a:spcPct val="90000"/>
              </a:lnSpc>
              <a:spcBef>
                <a:spcPts val="1000"/>
              </a:spcBef>
              <a:spcAft>
                <a:spcPts val="0"/>
              </a:spcAft>
              <a:buClr>
                <a:schemeClr val="dk2"/>
              </a:buClr>
              <a:buSzPts val="2400"/>
              <a:buNone/>
            </a:pPr>
            <a:r>
              <a:t/>
            </a:r>
            <a:endParaRPr/>
          </a:p>
          <a:p>
            <a:pPr indent="-342900" lvl="0" marL="342900" rtl="0" algn="l">
              <a:lnSpc>
                <a:spcPct val="90000"/>
              </a:lnSpc>
              <a:spcBef>
                <a:spcPts val="1000"/>
              </a:spcBef>
              <a:spcAft>
                <a:spcPts val="0"/>
              </a:spcAft>
              <a:buClr>
                <a:schemeClr val="dk2"/>
              </a:buClr>
              <a:buSzPts val="2400"/>
              <a:buFont typeface="Arial"/>
              <a:buChar char="•"/>
            </a:pPr>
            <a:r>
              <a:rPr lang="en-GB"/>
              <a:t>Council of Economic Advisers (1946)</a:t>
            </a:r>
            <a:endParaRPr/>
          </a:p>
          <a:p>
            <a:pPr indent="-342900" lvl="1" marL="800100" rtl="0" algn="l">
              <a:lnSpc>
                <a:spcPct val="90000"/>
              </a:lnSpc>
              <a:spcBef>
                <a:spcPts val="500"/>
              </a:spcBef>
              <a:spcAft>
                <a:spcPts val="0"/>
              </a:spcAft>
              <a:buClr>
                <a:schemeClr val="dk2"/>
              </a:buClr>
              <a:buSzPts val="2000"/>
              <a:buFont typeface="Arial"/>
              <a:buChar char="•"/>
            </a:pPr>
            <a:r>
              <a:rPr lang="en-GB"/>
              <a:t>Thinktankers take on “boundary roles”</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t>Such was the extend of the “revolving door” that The Economist described Brookings’ researchers as [President] Kennedy’s </a:t>
            </a:r>
            <a:r>
              <a:rPr i="1" lang="en-GB"/>
              <a:t>experts on tap.</a:t>
            </a:r>
            <a:r>
              <a:rPr lang="en-GB"/>
              <a:t> And RAND was the main recruiting ground for the Department of Defence. </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28"/>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THE IDEOLOGICAL MARKETPLACE</a:t>
            </a:r>
            <a:endParaRPr/>
          </a:p>
        </p:txBody>
      </p:sp>
      <p:sp>
        <p:nvSpPr>
          <p:cNvPr id="227" name="Google Shape;227;p28"/>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342900" lvl="0" marL="342900" rtl="0" algn="l">
              <a:lnSpc>
                <a:spcPct val="90000"/>
              </a:lnSpc>
              <a:spcBef>
                <a:spcPts val="0"/>
              </a:spcBef>
              <a:spcAft>
                <a:spcPts val="0"/>
              </a:spcAft>
              <a:buClr>
                <a:schemeClr val="dk2"/>
              </a:buClr>
              <a:buSzPts val="2400"/>
              <a:buFont typeface="Arial"/>
              <a:buChar char="•"/>
            </a:pPr>
            <a:r>
              <a:rPr lang="en-GB"/>
              <a:t>The Hudson Institute (1961) </a:t>
            </a:r>
            <a:endParaRPr/>
          </a:p>
          <a:p>
            <a:pPr indent="-342900" lvl="0" marL="342900" rtl="0" algn="l">
              <a:lnSpc>
                <a:spcPct val="90000"/>
              </a:lnSpc>
              <a:spcBef>
                <a:spcPts val="1000"/>
              </a:spcBef>
              <a:spcAft>
                <a:spcPts val="0"/>
              </a:spcAft>
              <a:buClr>
                <a:schemeClr val="dk2"/>
              </a:buClr>
              <a:buSzPts val="2400"/>
              <a:buFont typeface="Arial"/>
              <a:buChar char="•"/>
            </a:pPr>
            <a:r>
              <a:rPr lang="en-GB"/>
              <a:t>The Heritage Foundation (1973) </a:t>
            </a:r>
            <a:endParaRPr/>
          </a:p>
          <a:p>
            <a:pPr indent="-342900" lvl="0" marL="342900" rtl="0" algn="l">
              <a:lnSpc>
                <a:spcPct val="90000"/>
              </a:lnSpc>
              <a:spcBef>
                <a:spcPts val="1000"/>
              </a:spcBef>
              <a:spcAft>
                <a:spcPts val="0"/>
              </a:spcAft>
              <a:buClr>
                <a:schemeClr val="dk2"/>
              </a:buClr>
              <a:buSzPts val="2400"/>
              <a:buFont typeface="Arial"/>
              <a:buChar char="•"/>
            </a:pPr>
            <a:r>
              <a:rPr lang="en-GB"/>
              <a:t>The Cato Institute (1977) </a:t>
            </a:r>
            <a:endParaRPr/>
          </a:p>
          <a:p>
            <a:pPr indent="-342900" lvl="1" marL="800100" rtl="0" algn="l">
              <a:lnSpc>
                <a:spcPct val="90000"/>
              </a:lnSpc>
              <a:spcBef>
                <a:spcPts val="500"/>
              </a:spcBef>
              <a:spcAft>
                <a:spcPts val="0"/>
              </a:spcAft>
              <a:buClr>
                <a:schemeClr val="dk2"/>
              </a:buClr>
              <a:buSzPts val="2000"/>
              <a:buFont typeface="Arial"/>
              <a:buChar char="•"/>
            </a:pPr>
            <a:r>
              <a:rPr lang="en-GB"/>
              <a:t>Explicitly ideological</a:t>
            </a:r>
            <a:endParaRPr/>
          </a:p>
          <a:p>
            <a:pPr indent="-342900" lvl="1" marL="800100" rtl="0" algn="l">
              <a:lnSpc>
                <a:spcPct val="90000"/>
              </a:lnSpc>
              <a:spcBef>
                <a:spcPts val="500"/>
              </a:spcBef>
              <a:spcAft>
                <a:spcPts val="0"/>
              </a:spcAft>
              <a:buClr>
                <a:schemeClr val="dk2"/>
              </a:buClr>
              <a:buSzPts val="2000"/>
              <a:buFont typeface="Arial"/>
              <a:buChar char="•"/>
            </a:pPr>
            <a:r>
              <a:rPr lang="en-GB"/>
              <a:t>Funding increasingly partisan and private (foundations reduced their role)</a:t>
            </a:r>
            <a:endParaRPr/>
          </a:p>
          <a:p>
            <a:pPr indent="-342900" lvl="1" marL="800100" rtl="0" algn="l">
              <a:lnSpc>
                <a:spcPct val="90000"/>
              </a:lnSpc>
              <a:spcBef>
                <a:spcPts val="500"/>
              </a:spcBef>
              <a:spcAft>
                <a:spcPts val="0"/>
              </a:spcAft>
              <a:buClr>
                <a:schemeClr val="dk2"/>
              </a:buClr>
              <a:buSzPts val="2000"/>
              <a:buFont typeface="Arial"/>
              <a:buChar char="•"/>
            </a:pPr>
            <a:r>
              <a:rPr lang="en-GB"/>
              <a:t>Set up by people already in politics</a:t>
            </a:r>
            <a:endParaRPr/>
          </a:p>
          <a:p>
            <a:pPr indent="-342900" lvl="1" marL="800100" rtl="0" algn="l">
              <a:lnSpc>
                <a:spcPct val="90000"/>
              </a:lnSpc>
              <a:spcBef>
                <a:spcPts val="500"/>
              </a:spcBef>
              <a:spcAft>
                <a:spcPts val="0"/>
              </a:spcAft>
              <a:buClr>
                <a:schemeClr val="dk2"/>
              </a:buClr>
              <a:buSzPts val="2000"/>
              <a:buFont typeface="Arial"/>
              <a:buChar char="•"/>
            </a:pPr>
            <a:r>
              <a:rPr lang="en-GB"/>
              <a:t>Think tanks adopt new corporate practices and marketing approaches</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3"/>
          <p:cNvSpPr txBox="1"/>
          <p:nvPr>
            <p:ph type="title"/>
          </p:nvPr>
        </p:nvSpPr>
        <p:spPr>
          <a:xfrm>
            <a:off x="3359150" y="1841032"/>
            <a:ext cx="6956325" cy="3175936"/>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chemeClr val="dk2"/>
              </a:buClr>
              <a:buSzPts val="5000"/>
              <a:buFont typeface="Trebuchet MS"/>
              <a:buNone/>
            </a:pPr>
            <a:r>
              <a:rPr lang="en-GB"/>
              <a:t>THINK WHAT?</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9"/>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THE IDEOLOGICAL BATTLEGROUND</a:t>
            </a:r>
            <a:endParaRPr/>
          </a:p>
        </p:txBody>
      </p:sp>
      <p:sp>
        <p:nvSpPr>
          <p:cNvPr id="233" name="Google Shape;233;p29"/>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fontScale="92500" lnSpcReduction="10000"/>
          </a:bodyPr>
          <a:lstStyle/>
          <a:p>
            <a:pPr indent="-342900" lvl="0" marL="342900" rtl="0" algn="l">
              <a:lnSpc>
                <a:spcPct val="90000"/>
              </a:lnSpc>
              <a:spcBef>
                <a:spcPts val="0"/>
              </a:spcBef>
              <a:spcAft>
                <a:spcPts val="0"/>
              </a:spcAft>
              <a:buClr>
                <a:schemeClr val="dk2"/>
              </a:buClr>
              <a:buSzPct val="100000"/>
              <a:buFont typeface="Arial"/>
              <a:buChar char="•"/>
            </a:pPr>
            <a:r>
              <a:rPr lang="en-GB"/>
              <a:t>Heritage has founded Heritage Action for America</a:t>
            </a:r>
            <a:endParaRPr/>
          </a:p>
          <a:p>
            <a:pPr indent="0" lvl="0" marL="0" rtl="0" algn="l">
              <a:lnSpc>
                <a:spcPct val="90000"/>
              </a:lnSpc>
              <a:spcBef>
                <a:spcPts val="1000"/>
              </a:spcBef>
              <a:spcAft>
                <a:spcPts val="0"/>
              </a:spcAft>
              <a:buClr>
                <a:schemeClr val="dk2"/>
              </a:buClr>
              <a:buSzPct val="100000"/>
              <a:buNone/>
            </a:pPr>
            <a:r>
              <a:t/>
            </a:r>
            <a:endParaRPr/>
          </a:p>
          <a:p>
            <a:pPr indent="-342900" lvl="0" marL="342900" rtl="0" algn="l">
              <a:lnSpc>
                <a:spcPct val="90000"/>
              </a:lnSpc>
              <a:spcBef>
                <a:spcPts val="1000"/>
              </a:spcBef>
              <a:spcAft>
                <a:spcPts val="0"/>
              </a:spcAft>
              <a:buClr>
                <a:schemeClr val="dk2"/>
              </a:buClr>
              <a:buSzPct val="100000"/>
              <a:buFont typeface="Arial"/>
              <a:buChar char="•"/>
            </a:pPr>
            <a:r>
              <a:rPr lang="en-GB"/>
              <a:t>Think tanks in Washington DC and London have to worry about being hacked</a:t>
            </a:r>
            <a:endParaRPr/>
          </a:p>
          <a:p>
            <a:pPr indent="-201930" lvl="0" marL="342900" rtl="0" algn="l">
              <a:lnSpc>
                <a:spcPct val="90000"/>
              </a:lnSpc>
              <a:spcBef>
                <a:spcPts val="1000"/>
              </a:spcBef>
              <a:spcAft>
                <a:spcPts val="0"/>
              </a:spcAft>
              <a:buClr>
                <a:schemeClr val="dk2"/>
              </a:buClr>
              <a:buSzPct val="100000"/>
              <a:buFont typeface="Arial"/>
              <a:buNone/>
            </a:pPr>
            <a:r>
              <a:t/>
            </a:r>
            <a:endParaRPr/>
          </a:p>
          <a:p>
            <a:pPr indent="-342900" lvl="0" marL="342900" rtl="0" algn="l">
              <a:lnSpc>
                <a:spcPct val="90000"/>
              </a:lnSpc>
              <a:spcBef>
                <a:spcPts val="1000"/>
              </a:spcBef>
              <a:spcAft>
                <a:spcPts val="0"/>
              </a:spcAft>
              <a:buClr>
                <a:schemeClr val="dk2"/>
              </a:buClr>
              <a:buSzPct val="100000"/>
              <a:buFont typeface="Arial"/>
              <a:buChar char="•"/>
            </a:pPr>
            <a:r>
              <a:rPr lang="en-GB"/>
              <a:t>Think tanks in the Western Balkans are subject to State surveillance </a:t>
            </a:r>
            <a:endParaRPr/>
          </a:p>
          <a:p>
            <a:pPr indent="-201930" lvl="0" marL="342900" rtl="0" algn="l">
              <a:lnSpc>
                <a:spcPct val="90000"/>
              </a:lnSpc>
              <a:spcBef>
                <a:spcPts val="1000"/>
              </a:spcBef>
              <a:spcAft>
                <a:spcPts val="0"/>
              </a:spcAft>
              <a:buClr>
                <a:schemeClr val="dk2"/>
              </a:buClr>
              <a:buSzPct val="100000"/>
              <a:buFont typeface="Arial"/>
              <a:buNone/>
            </a:pPr>
            <a:r>
              <a:t/>
            </a:r>
            <a:endParaRPr/>
          </a:p>
          <a:p>
            <a:pPr indent="-342900" lvl="0" marL="342900" rtl="0" algn="l">
              <a:lnSpc>
                <a:spcPct val="90000"/>
              </a:lnSpc>
              <a:spcBef>
                <a:spcPts val="1000"/>
              </a:spcBef>
              <a:spcAft>
                <a:spcPts val="0"/>
              </a:spcAft>
              <a:buClr>
                <a:schemeClr val="dk2"/>
              </a:buClr>
              <a:buSzPct val="100000"/>
              <a:buFont typeface="Arial"/>
              <a:buChar char="•"/>
            </a:pPr>
            <a:r>
              <a:rPr lang="en-GB"/>
              <a:t>Think tanks across the world are subject to defamation laws</a:t>
            </a:r>
            <a:endParaRPr/>
          </a:p>
          <a:p>
            <a:pPr indent="-201930" lvl="0" marL="342900" rtl="0" algn="l">
              <a:lnSpc>
                <a:spcPct val="90000"/>
              </a:lnSpc>
              <a:spcBef>
                <a:spcPts val="1000"/>
              </a:spcBef>
              <a:spcAft>
                <a:spcPts val="0"/>
              </a:spcAft>
              <a:buClr>
                <a:schemeClr val="dk2"/>
              </a:buClr>
              <a:buSzPct val="100000"/>
              <a:buFont typeface="Arial"/>
              <a:buNone/>
            </a:pPr>
            <a:r>
              <a:t/>
            </a:r>
            <a:endParaRPr/>
          </a:p>
          <a:p>
            <a:pPr indent="-342900" lvl="0" marL="342900" rtl="0" algn="l">
              <a:lnSpc>
                <a:spcPct val="90000"/>
              </a:lnSpc>
              <a:spcBef>
                <a:spcPts val="1000"/>
              </a:spcBef>
              <a:spcAft>
                <a:spcPts val="0"/>
              </a:spcAft>
              <a:buClr>
                <a:schemeClr val="dk2"/>
              </a:buClr>
              <a:buSzPct val="100000"/>
              <a:buFont typeface="Arial"/>
              <a:buChar char="•"/>
            </a:pPr>
            <a:r>
              <a:rPr lang="en-GB"/>
              <a:t>Think tanks (and thinktankers) are increasingly and explicitly siding with parties and political leaders</a:t>
            </a:r>
            <a:endParaRPr/>
          </a:p>
          <a:p>
            <a:pPr indent="-201930" lvl="0" marL="342900" rtl="0" algn="l">
              <a:lnSpc>
                <a:spcPct val="90000"/>
              </a:lnSpc>
              <a:spcBef>
                <a:spcPts val="1000"/>
              </a:spcBef>
              <a:spcAft>
                <a:spcPts val="0"/>
              </a:spcAft>
              <a:buClr>
                <a:schemeClr val="dk2"/>
              </a:buClr>
              <a:buSzPct val="100000"/>
              <a:buFont typeface="Arial"/>
              <a:buNone/>
            </a:pPr>
            <a:r>
              <a:t/>
            </a:r>
            <a:endParaRPr/>
          </a:p>
          <a:p>
            <a:pPr indent="0" lvl="0" marL="0" rtl="0" algn="l">
              <a:lnSpc>
                <a:spcPct val="90000"/>
              </a:lnSpc>
              <a:spcBef>
                <a:spcPts val="1000"/>
              </a:spcBef>
              <a:spcAft>
                <a:spcPts val="0"/>
              </a:spcAft>
              <a:buClr>
                <a:schemeClr val="dk2"/>
              </a:buClr>
              <a:buSzPct val="100000"/>
              <a:buNone/>
            </a:pPr>
            <a:r>
              <a:t/>
            </a:r>
            <a:endParaRPr/>
          </a:p>
          <a:p>
            <a:pPr indent="0" lvl="0" marL="0" rtl="0" algn="l">
              <a:lnSpc>
                <a:spcPct val="90000"/>
              </a:lnSpc>
              <a:spcBef>
                <a:spcPts val="1000"/>
              </a:spcBef>
              <a:spcAft>
                <a:spcPts val="0"/>
              </a:spcAft>
              <a:buClr>
                <a:schemeClr val="dk2"/>
              </a:buClr>
              <a:buSzPct val="100000"/>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30"/>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SIMILAR WAVES ELSEWHERE</a:t>
            </a:r>
            <a:endParaRPr/>
          </a:p>
        </p:txBody>
      </p:sp>
      <p:sp>
        <p:nvSpPr>
          <p:cNvPr id="239" name="Google Shape;239;p30"/>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In Chile, China, Russia, etc.</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t>These are defined by the growth of certain ideas, political or economic shocks, institutional reforms, etc. </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31"/>
          <p:cNvSpPr txBox="1"/>
          <p:nvPr>
            <p:ph idx="4294967295" type="body"/>
          </p:nvPr>
        </p:nvSpPr>
        <p:spPr>
          <a:xfrm>
            <a:off x="3143250" y="2201862"/>
            <a:ext cx="8877300" cy="158432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3200"/>
              <a:buNone/>
            </a:pPr>
            <a:r>
              <a:rPr lang="en-GB" sz="3200">
                <a:solidFill>
                  <a:schemeClr val="dk2"/>
                </a:solidFill>
              </a:rPr>
              <a:t>Can you recognise any “waves” in your country?</a:t>
            </a:r>
            <a:endParaRPr>
              <a:solidFill>
                <a:schemeClr val="dk2"/>
              </a:solidFill>
            </a:endParaRPr>
          </a:p>
          <a:p>
            <a:pPr indent="-50800" lvl="0" marL="228600" rtl="0" algn="l">
              <a:lnSpc>
                <a:spcPct val="90000"/>
              </a:lnSpc>
              <a:spcBef>
                <a:spcPts val="1000"/>
              </a:spcBef>
              <a:spcAft>
                <a:spcPts val="0"/>
              </a:spcAft>
              <a:buClr>
                <a:schemeClr val="dk2"/>
              </a:buClr>
              <a:buSzPts val="2800"/>
              <a:buNone/>
            </a:pPr>
            <a:r>
              <a:t/>
            </a:r>
            <a:endParaRPr>
              <a:solidFill>
                <a:schemeClr val="lt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8" name="Shape 248"/>
        <p:cNvGrpSpPr/>
        <p:nvPr/>
      </p:nvGrpSpPr>
      <p:grpSpPr>
        <a:xfrm>
          <a:off x="0" y="0"/>
          <a:ext cx="0" cy="0"/>
          <a:chOff x="0" y="0"/>
          <a:chExt cx="0" cy="0"/>
        </a:xfrm>
      </p:grpSpPr>
      <p:sp>
        <p:nvSpPr>
          <p:cNvPr id="249" name="Google Shape;249;p32"/>
          <p:cNvSpPr txBox="1"/>
          <p:nvPr>
            <p:ph type="title"/>
          </p:nvPr>
        </p:nvSpPr>
        <p:spPr>
          <a:xfrm>
            <a:off x="3289242" y="1875986"/>
            <a:ext cx="6956325" cy="3175936"/>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chemeClr val="dk2"/>
              </a:buClr>
              <a:buSzPts val="5000"/>
              <a:buFont typeface="Trebuchet MS"/>
              <a:buNone/>
            </a:pPr>
            <a:r>
              <a:rPr lang="en-GB">
                <a:latin typeface="Trebuchet MS"/>
                <a:ea typeface="Trebuchet MS"/>
                <a:cs typeface="Trebuchet MS"/>
                <a:sym typeface="Trebuchet MS"/>
              </a:rPr>
              <a:t>WHAT NEXT?</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33"/>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latin typeface="Trebuchet MS"/>
                <a:ea typeface="Trebuchet MS"/>
                <a:cs typeface="Trebuchet MS"/>
                <a:sym typeface="Trebuchet MS"/>
              </a:rPr>
              <a:t>NEW MODELS, NEW THINK TANKS</a:t>
            </a:r>
            <a:endParaRPr/>
          </a:p>
        </p:txBody>
      </p:sp>
      <p:sp>
        <p:nvSpPr>
          <p:cNvPr id="255" name="Google Shape;255;p33"/>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latin typeface="Georgia"/>
                <a:ea typeface="Georgia"/>
                <a:cs typeface="Georgia"/>
                <a:sym typeface="Georgia"/>
              </a:rPr>
              <a:t>We will explore new models for thinktanking: student think tanks, AI th</a:t>
            </a:r>
            <a:r>
              <a:rPr lang="en-GB"/>
              <a:t>inktanking, change hubs, business think tanks, trans-national spaces</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latin typeface="Georgia"/>
                <a:ea typeface="Georgia"/>
                <a:cs typeface="Georgia"/>
                <a:sym typeface="Georgia"/>
              </a:rPr>
              <a:t>In response to changes in the context in which think tanks operate</a:t>
            </a:r>
            <a:r>
              <a:rPr lang="en-GB"/>
              <a:t>: unexpected competition, state capture, wealth concentration, polarisation </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latin typeface="Georgia"/>
                <a:ea typeface="Georgia"/>
                <a:cs typeface="Georgia"/>
                <a:sym typeface="Georgia"/>
              </a:rPr>
              <a:t>And innovations that are constantly being </a:t>
            </a:r>
            <a:r>
              <a:rPr lang="en-GB"/>
              <a:t>brought</a:t>
            </a:r>
            <a:r>
              <a:rPr lang="en-GB">
                <a:latin typeface="Georgia"/>
                <a:ea typeface="Georgia"/>
                <a:cs typeface="Georgia"/>
                <a:sym typeface="Georgia"/>
              </a:rPr>
              <a:t> about by members of the community! </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4"/>
          <p:cNvSpPr txBox="1"/>
          <p:nvPr>
            <p:ph type="title"/>
          </p:nvPr>
        </p:nvSpPr>
        <p:spPr>
          <a:xfrm>
            <a:off x="3359150" y="1841032"/>
            <a:ext cx="8832850" cy="3175936"/>
          </a:xfrm>
          <a:prstGeom prst="rect">
            <a:avLst/>
          </a:prstGeom>
          <a:noFill/>
          <a:ln>
            <a:noFill/>
          </a:ln>
        </p:spPr>
        <p:txBody>
          <a:bodyPr anchorCtr="0" anchor="ctr" bIns="0" lIns="0" spcFirstLastPara="1" rIns="0" wrap="square" tIns="0">
            <a:normAutofit/>
          </a:bodyPr>
          <a:lstStyle/>
          <a:p>
            <a:pPr indent="0" lvl="0" marL="0" rtl="0" algn="l">
              <a:lnSpc>
                <a:spcPct val="90000"/>
              </a:lnSpc>
              <a:spcBef>
                <a:spcPts val="0"/>
              </a:spcBef>
              <a:spcAft>
                <a:spcPts val="0"/>
              </a:spcAft>
              <a:buClr>
                <a:schemeClr val="dk2"/>
              </a:buClr>
              <a:buSzPts val="5000"/>
              <a:buFont typeface="Trebuchet MS"/>
              <a:buNone/>
            </a:pPr>
            <a:r>
              <a:rPr lang="en-GB"/>
              <a:t>Thank you!</a:t>
            </a:r>
            <a:br>
              <a:rPr lang="en-GB"/>
            </a:br>
            <a:br>
              <a:rPr lang="en-GB"/>
            </a:br>
            <a:endParaRPr sz="3600"/>
          </a:p>
        </p:txBody>
      </p:sp>
      <p:sp>
        <p:nvSpPr>
          <p:cNvPr id="261" name="Google Shape;261;p34"/>
          <p:cNvSpPr txBox="1"/>
          <p:nvPr/>
        </p:nvSpPr>
        <p:spPr>
          <a:xfrm>
            <a:off x="6606363" y="5016968"/>
            <a:ext cx="5238307"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GB" sz="3200">
                <a:solidFill>
                  <a:schemeClr val="dk1"/>
                </a:solidFill>
                <a:latin typeface="Georgia"/>
                <a:ea typeface="Georgia"/>
                <a:cs typeface="Georgia"/>
                <a:sym typeface="Georgia"/>
              </a:rPr>
              <a:t>enrique@onthinktanks.org</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4"/>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DOES THIS SOUND FAMILIAR?</a:t>
            </a:r>
            <a:endParaRPr/>
          </a:p>
        </p:txBody>
      </p:sp>
      <p:sp>
        <p:nvSpPr>
          <p:cNvPr id="74" name="Google Shape;74;p4"/>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 I do a lot of work with policymakers, but how much effect am I having? It’s like they’re coming in and saying to you, </a:t>
            </a:r>
            <a:r>
              <a:rPr b="1" lang="en-GB"/>
              <a:t>‘I’m going to drive my car off a cliff. Should I or should I not wear a seatbelt?’</a:t>
            </a:r>
            <a:endParaRPr/>
          </a:p>
          <a:p>
            <a:pPr indent="0" lvl="0" marL="0" rtl="0" algn="l">
              <a:lnSpc>
                <a:spcPct val="90000"/>
              </a:lnSpc>
              <a:spcBef>
                <a:spcPts val="1000"/>
              </a:spcBef>
              <a:spcAft>
                <a:spcPts val="0"/>
              </a:spcAft>
              <a:buClr>
                <a:schemeClr val="dk2"/>
              </a:buClr>
              <a:buSzPts val="2400"/>
              <a:buNone/>
            </a:pPr>
            <a:r>
              <a:rPr lang="en-GB"/>
              <a:t>And you say, </a:t>
            </a:r>
            <a:r>
              <a:rPr b="1" lang="en-GB"/>
              <a:t>‘I don’t think you should drive your car off the cliff.’</a:t>
            </a:r>
            <a:endParaRPr/>
          </a:p>
          <a:p>
            <a:pPr indent="0" lvl="0" marL="0" rtl="0" algn="l">
              <a:lnSpc>
                <a:spcPct val="90000"/>
              </a:lnSpc>
              <a:spcBef>
                <a:spcPts val="1000"/>
              </a:spcBef>
              <a:spcAft>
                <a:spcPts val="0"/>
              </a:spcAft>
              <a:buClr>
                <a:schemeClr val="dk2"/>
              </a:buClr>
              <a:buSzPts val="2400"/>
              <a:buNone/>
            </a:pPr>
            <a:r>
              <a:rPr lang="en-GB"/>
              <a:t>And they say, </a:t>
            </a:r>
            <a:r>
              <a:rPr b="1" lang="en-GB"/>
              <a:t>‘No, no, that bit’s already been decided—the question is whether to wear a seatbelt.’</a:t>
            </a:r>
            <a:endParaRPr/>
          </a:p>
          <a:p>
            <a:pPr indent="0" lvl="0" marL="0" rtl="0" algn="l">
              <a:lnSpc>
                <a:spcPct val="90000"/>
              </a:lnSpc>
              <a:spcBef>
                <a:spcPts val="1000"/>
              </a:spcBef>
              <a:spcAft>
                <a:spcPts val="0"/>
              </a:spcAft>
              <a:buClr>
                <a:schemeClr val="dk2"/>
              </a:buClr>
              <a:buSzPts val="2400"/>
              <a:buNone/>
            </a:pPr>
            <a:r>
              <a:rPr lang="en-GB"/>
              <a:t>And you say, </a:t>
            </a:r>
            <a:r>
              <a:rPr b="1" lang="en-GB"/>
              <a:t>‘Well, you might as well wear a seatbelt.’ </a:t>
            </a:r>
            <a:r>
              <a:rPr lang="en-GB"/>
              <a:t>And then they say, </a:t>
            </a:r>
            <a:r>
              <a:rPr b="1" lang="en-GB"/>
              <a:t>‘We’ve consulted with policy expert Rory Stewart and he says . .’ </a:t>
            </a:r>
            <a:r>
              <a:rPr lang="en-GB"/>
              <a:t>"</a:t>
            </a:r>
            <a:endParaRPr/>
          </a:p>
          <a:p>
            <a:pPr indent="0" lvl="0" marL="0" rtl="0" algn="l">
              <a:lnSpc>
                <a:spcPct val="90000"/>
              </a:lnSpc>
              <a:spcBef>
                <a:spcPts val="1000"/>
              </a:spcBef>
              <a:spcAft>
                <a:spcPts val="0"/>
              </a:spcAft>
              <a:buClr>
                <a:schemeClr val="dk2"/>
              </a:buClr>
              <a:buSzPts val="2400"/>
              <a:buNone/>
            </a:pPr>
            <a:r>
              <a:t/>
            </a:r>
            <a:endParaRPr/>
          </a:p>
        </p:txBody>
      </p:sp>
      <p:sp>
        <p:nvSpPr>
          <p:cNvPr id="75" name="Google Shape;75;p4"/>
          <p:cNvSpPr txBox="1"/>
          <p:nvPr/>
        </p:nvSpPr>
        <p:spPr>
          <a:xfrm>
            <a:off x="5264944" y="6165850"/>
            <a:ext cx="6093618"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GB" sz="1800" u="none" cap="none" strike="noStrike">
                <a:solidFill>
                  <a:schemeClr val="dk1"/>
                </a:solidFill>
                <a:latin typeface="Georgia"/>
                <a:ea typeface="Georgia"/>
                <a:cs typeface="Georgia"/>
                <a:sym typeface="Georgia"/>
              </a:rPr>
              <a:t>Extracted from: </a:t>
            </a:r>
            <a:r>
              <a:rPr b="0" i="0" lang="en-GB" sz="1800" u="sng" cap="none" strike="noStrike">
                <a:solidFill>
                  <a:schemeClr val="dk1"/>
                </a:solidFill>
                <a:latin typeface="Georgia"/>
                <a:ea typeface="Georgia"/>
                <a:cs typeface="Georgia"/>
                <a:sym typeface="Georgia"/>
                <a:hlinkClick r:id="rId3">
                  <a:extLst>
                    <a:ext uri="{A12FA001-AC4F-418D-AE19-62706E023703}">
                      <ahyp:hlinkClr val="tx"/>
                    </a:ext>
                  </a:extLst>
                </a:hlinkClick>
              </a:rPr>
              <a:t>Washington’s Think Tanks: Factories to Call Our Own</a:t>
            </a:r>
            <a:endParaRPr sz="1800">
              <a:solidFill>
                <a:schemeClr val="dk1"/>
              </a:solidFill>
              <a:latin typeface="Georgia"/>
              <a:ea typeface="Georgia"/>
              <a:cs typeface="Georgia"/>
              <a:sym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5"/>
          <p:cNvSpPr txBox="1"/>
          <p:nvPr/>
        </p:nvSpPr>
        <p:spPr>
          <a:xfrm>
            <a:off x="1579563" y="334963"/>
            <a:ext cx="9721849" cy="607026"/>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4400"/>
              <a:buFont typeface="Trebuchet MS"/>
              <a:buNone/>
            </a:pPr>
            <a:r>
              <a:rPr lang="en-GB" sz="4400">
                <a:solidFill>
                  <a:schemeClr val="dk1"/>
                </a:solidFill>
                <a:latin typeface="Trebuchet MS"/>
                <a:ea typeface="Trebuchet MS"/>
                <a:cs typeface="Trebuchet MS"/>
                <a:sym typeface="Trebuchet MS"/>
              </a:rPr>
              <a:t>WHAT IS A THINK TANK?</a:t>
            </a:r>
            <a:endParaRPr/>
          </a:p>
        </p:txBody>
      </p:sp>
      <p:sp>
        <p:nvSpPr>
          <p:cNvPr id="81" name="Google Shape;81;p5"/>
          <p:cNvSpPr txBox="1"/>
          <p:nvPr/>
        </p:nvSpPr>
        <p:spPr>
          <a:xfrm>
            <a:off x="2959950" y="5923050"/>
            <a:ext cx="5919900" cy="6069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2"/>
              </a:buClr>
              <a:buSzPts val="2400"/>
              <a:buFont typeface="Trebuchet MS"/>
              <a:buNone/>
            </a:pPr>
            <a:r>
              <a:rPr lang="en-GB" sz="2400">
                <a:solidFill>
                  <a:schemeClr val="dk2"/>
                </a:solidFill>
                <a:latin typeface="Trebuchet MS"/>
                <a:ea typeface="Trebuchet MS"/>
                <a:cs typeface="Trebuchet MS"/>
                <a:sym typeface="Trebuchet MS"/>
              </a:rPr>
              <a:t>The public’s answer (Cast from Clay)</a:t>
            </a:r>
            <a:endParaRPr/>
          </a:p>
        </p:txBody>
      </p:sp>
      <p:pic>
        <p:nvPicPr>
          <p:cNvPr id="82" name="Google Shape;82;p5" title="what_is_a_think_tank_with_subs (360p).mp4">
            <a:hlinkClick r:id="rId3"/>
          </p:cNvPr>
          <p:cNvPicPr preferRelativeResize="0"/>
          <p:nvPr/>
        </p:nvPicPr>
        <p:blipFill>
          <a:blip r:embed="rId4">
            <a:alphaModFix/>
          </a:blip>
          <a:stretch>
            <a:fillRect/>
          </a:stretch>
        </p:blipFill>
        <p:spPr>
          <a:xfrm>
            <a:off x="2179624" y="1403100"/>
            <a:ext cx="7719176" cy="43420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1000"/>
                                        <p:tgtEl>
                                          <p:spTgt spid="8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g2b3f271167a_0_2"/>
          <p:cNvSpPr txBox="1"/>
          <p:nvPr/>
        </p:nvSpPr>
        <p:spPr>
          <a:xfrm>
            <a:off x="4475890" y="5518735"/>
            <a:ext cx="3624900" cy="6069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2"/>
              </a:buClr>
              <a:buSzPts val="2400"/>
              <a:buFont typeface="Trebuchet MS"/>
              <a:buNone/>
            </a:pPr>
            <a:r>
              <a:rPr lang="en-GB" sz="2400">
                <a:solidFill>
                  <a:schemeClr val="dk2"/>
                </a:solidFill>
                <a:latin typeface="Trebuchet MS"/>
                <a:ea typeface="Trebuchet MS"/>
                <a:cs typeface="Trebuchet MS"/>
                <a:sym typeface="Trebuchet MS"/>
              </a:rPr>
              <a:t>Thinktanker’s answer</a:t>
            </a:r>
            <a:endParaRPr sz="2400">
              <a:solidFill>
                <a:schemeClr val="dk2"/>
              </a:solidFill>
              <a:latin typeface="Trebuchet MS"/>
              <a:ea typeface="Trebuchet MS"/>
              <a:cs typeface="Trebuchet MS"/>
              <a:sym typeface="Trebuchet MS"/>
            </a:endParaRPr>
          </a:p>
        </p:txBody>
      </p:sp>
      <p:pic>
        <p:nvPicPr>
          <p:cNvPr descr="What is a think tank? Why do think tanks matter?&#10;&#10;We asked a group of think tank experts to answer these questions. &#10;&#10;Read more about the definition of the think tank label at www.onthinktanks.org/thethinktanklabel&#10;&#10;Do you want to join the discussion? &#10;Drop us a line at info@onthinktanks.org&#10;&#10;-------------------------------------&#10;About On Think Tanks:&#10;On Think Tanks focuses on a range of issues of relevance and interest to think tanks as well as their staff and supporters. We hope that our initiatives and the articles and resources we publish will support think tanks to be more strategic in the ways they make short and long-term decisions; and that this will result in better policy advice and policy outcomes for all.&#10;&#10;Read more:&#10;https://onthinktanks.org&#10;&#10;Learn more about On Think Tanks' initiatives:&#10;https://onthinktanks.org/initiatives/&#10;&#10;Support us:&#10;https://onthinktanks.org/support" id="89" name="Google Shape;89;g2b3f271167a_0_2" title="What is a think tank?">
            <a:hlinkClick r:id="rId3"/>
          </p:cNvPr>
          <p:cNvPicPr preferRelativeResize="0"/>
          <p:nvPr/>
        </p:nvPicPr>
        <p:blipFill>
          <a:blip r:embed="rId4">
            <a:alphaModFix/>
          </a:blip>
          <a:stretch>
            <a:fillRect/>
          </a:stretch>
        </p:blipFill>
        <p:spPr>
          <a:xfrm>
            <a:off x="2028450" y="723775"/>
            <a:ext cx="7951225" cy="44725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6"/>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THINK TANK – WHAT IS IN THE LABEL?</a:t>
            </a:r>
            <a:endParaRPr/>
          </a:p>
        </p:txBody>
      </p:sp>
      <p:sp>
        <p:nvSpPr>
          <p:cNvPr id="95" name="Google Shape;95;p6"/>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2"/>
              </a:buClr>
              <a:buSzPts val="2200"/>
              <a:buNone/>
            </a:pPr>
            <a:r>
              <a:rPr lang="en-GB" sz="2200"/>
              <a:t>Think Tank</a:t>
            </a:r>
            <a:br>
              <a:rPr lang="en-GB" sz="2200"/>
            </a:br>
            <a:r>
              <a:rPr lang="en-GB" sz="2200"/>
              <a:t>Research Centre</a:t>
            </a:r>
            <a:br>
              <a:rPr lang="en-GB" sz="2200"/>
            </a:br>
            <a:r>
              <a:rPr lang="en-GB" sz="2200"/>
              <a:t>Public Policy Research Institute</a:t>
            </a:r>
            <a:br>
              <a:rPr lang="en-GB" sz="2200"/>
            </a:br>
            <a:r>
              <a:rPr lang="en-GB" sz="2200"/>
              <a:t>Idea Factory</a:t>
            </a:r>
            <a:br>
              <a:rPr lang="en-GB" sz="2200"/>
            </a:br>
            <a:r>
              <a:rPr lang="en-GB" sz="2200"/>
              <a:t>University Research Centre</a:t>
            </a:r>
            <a:br>
              <a:rPr lang="en-GB" sz="2200"/>
            </a:br>
            <a:r>
              <a:rPr lang="en-GB" sz="2200"/>
              <a:t>Investigation Centre</a:t>
            </a:r>
            <a:br>
              <a:rPr lang="en-GB" sz="2200"/>
            </a:br>
            <a:r>
              <a:rPr lang="en-GB" sz="2200"/>
              <a:t>Laboratory of Ideas</a:t>
            </a:r>
            <a:endParaRPr/>
          </a:p>
          <a:p>
            <a:pPr indent="0" lvl="0" marL="0" rtl="0" algn="ctr">
              <a:lnSpc>
                <a:spcPct val="90000"/>
              </a:lnSpc>
              <a:spcBef>
                <a:spcPts val="1000"/>
              </a:spcBef>
              <a:spcAft>
                <a:spcPts val="0"/>
              </a:spcAft>
              <a:buClr>
                <a:schemeClr val="dk2"/>
              </a:buClr>
              <a:buSzPts val="2200"/>
              <a:buNone/>
            </a:pPr>
            <a:r>
              <a:rPr lang="en-GB" sz="2200"/>
              <a:t>…</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7"/>
          <p:cNvSpPr txBox="1"/>
          <p:nvPr>
            <p:ph type="title"/>
          </p:nvPr>
        </p:nvSpPr>
        <p:spPr>
          <a:xfrm>
            <a:off x="296635" y="2357438"/>
            <a:ext cx="2664279" cy="1930400"/>
          </a:xfrm>
          <a:prstGeom prst="rect">
            <a:avLst/>
          </a:prstGeom>
          <a:noFill/>
          <a:ln>
            <a:noFill/>
          </a:ln>
        </p:spPr>
        <p:txBody>
          <a:bodyPr anchorCtr="0" anchor="ctr" bIns="0" lIns="0" spcFirstLastPara="1" rIns="0" wrap="square" tIns="0">
            <a:normAutofit fontScale="90000"/>
          </a:bodyPr>
          <a:lstStyle/>
          <a:p>
            <a:pPr indent="0" lvl="0" marL="0" rtl="0" algn="l">
              <a:lnSpc>
                <a:spcPct val="90000"/>
              </a:lnSpc>
              <a:spcBef>
                <a:spcPts val="0"/>
              </a:spcBef>
              <a:spcAft>
                <a:spcPts val="0"/>
              </a:spcAft>
              <a:buClr>
                <a:schemeClr val="dk2"/>
              </a:buClr>
              <a:buSzPct val="100000"/>
              <a:buFont typeface="Trebuchet MS"/>
              <a:buNone/>
            </a:pPr>
            <a:r>
              <a:rPr lang="en-GB">
                <a:solidFill>
                  <a:schemeClr val="dk2"/>
                </a:solidFill>
              </a:rPr>
              <a:t>WHAT IS YOUR LABEL OF CHOICE?</a:t>
            </a:r>
            <a:endParaRPr/>
          </a:p>
        </p:txBody>
      </p:sp>
      <p:sp>
        <p:nvSpPr>
          <p:cNvPr id="101" name="Google Shape;101;p7"/>
          <p:cNvSpPr txBox="1"/>
          <p:nvPr>
            <p:ph idx="4294967295" type="body"/>
          </p:nvPr>
        </p:nvSpPr>
        <p:spPr>
          <a:xfrm>
            <a:off x="3585935" y="2845594"/>
            <a:ext cx="6970033" cy="954088"/>
          </a:xfrm>
          <a:prstGeom prst="rect">
            <a:avLst/>
          </a:prstGeom>
          <a:noFill/>
          <a:ln>
            <a:noFill/>
          </a:ln>
        </p:spPr>
        <p:txBody>
          <a:bodyPr anchorCtr="0" anchor="t" bIns="45700" lIns="91425" spcFirstLastPara="1" rIns="91425" wrap="square" tIns="45700">
            <a:normAutofit fontScale="70000" lnSpcReduction="20000"/>
          </a:bodyPr>
          <a:lstStyle/>
          <a:p>
            <a:pPr indent="-342900" lvl="0" marL="342900" rtl="0" algn="l">
              <a:lnSpc>
                <a:spcPct val="90000"/>
              </a:lnSpc>
              <a:spcBef>
                <a:spcPts val="0"/>
              </a:spcBef>
              <a:spcAft>
                <a:spcPts val="0"/>
              </a:spcAft>
              <a:buClr>
                <a:schemeClr val="dk2"/>
              </a:buClr>
              <a:buSzPct val="100000"/>
              <a:buFont typeface="Arial"/>
              <a:buChar char="•"/>
            </a:pPr>
            <a:r>
              <a:rPr lang="en-GB" sz="3200">
                <a:solidFill>
                  <a:schemeClr val="dk2"/>
                </a:solidFill>
              </a:rPr>
              <a:t>What are think tanks called in your country?</a:t>
            </a:r>
            <a:endParaRPr/>
          </a:p>
          <a:p>
            <a:pPr indent="-342900" lvl="0" marL="342900" rtl="0" algn="l">
              <a:lnSpc>
                <a:spcPct val="90000"/>
              </a:lnSpc>
              <a:spcBef>
                <a:spcPts val="1000"/>
              </a:spcBef>
              <a:spcAft>
                <a:spcPts val="0"/>
              </a:spcAft>
              <a:buClr>
                <a:schemeClr val="dk2"/>
              </a:buClr>
              <a:buSzPct val="100000"/>
              <a:buFont typeface="Arial"/>
              <a:buChar char="•"/>
            </a:pPr>
            <a:r>
              <a:rPr lang="en-GB" sz="3200">
                <a:solidFill>
                  <a:schemeClr val="dk2"/>
                </a:solidFill>
              </a:rPr>
              <a:t>Would the average voter know what a think tank is?</a:t>
            </a:r>
            <a:endParaRPr>
              <a:solidFill>
                <a:schemeClr val="dk2"/>
              </a:solidFill>
            </a:endParaRPr>
          </a:p>
          <a:p>
            <a:pPr indent="-218440" lvl="0" marL="342900" rtl="0" algn="l">
              <a:lnSpc>
                <a:spcPct val="90000"/>
              </a:lnSpc>
              <a:spcBef>
                <a:spcPts val="1000"/>
              </a:spcBef>
              <a:spcAft>
                <a:spcPts val="0"/>
              </a:spcAft>
              <a:buClr>
                <a:schemeClr val="dk2"/>
              </a:buClr>
              <a:buSzPct val="100000"/>
              <a:buFont typeface="Arial"/>
              <a:buNone/>
            </a:pPr>
            <a:r>
              <a:t/>
            </a:r>
            <a:endParaRPr>
              <a:solidFill>
                <a:schemeClr val="lt2"/>
              </a:solidFill>
            </a:endParaRPr>
          </a:p>
          <a:p>
            <a:pPr indent="-218440" lvl="0" marL="342900" rtl="0" algn="l">
              <a:lnSpc>
                <a:spcPct val="90000"/>
              </a:lnSpc>
              <a:spcBef>
                <a:spcPts val="1000"/>
              </a:spcBef>
              <a:spcAft>
                <a:spcPts val="0"/>
              </a:spcAft>
              <a:buClr>
                <a:schemeClr val="dk2"/>
              </a:buClr>
              <a:buSzPct val="100000"/>
              <a:buFont typeface="Arial"/>
              <a:buNone/>
            </a:pPr>
            <a:r>
              <a:t/>
            </a:r>
            <a:endParaRPr>
              <a:solidFill>
                <a:schemeClr val="lt2"/>
              </a:solidFill>
            </a:endParaRPr>
          </a:p>
          <a:p>
            <a:pPr indent="-104140" lvl="0" marL="228600" rtl="0" algn="l">
              <a:lnSpc>
                <a:spcPct val="90000"/>
              </a:lnSpc>
              <a:spcBef>
                <a:spcPts val="1000"/>
              </a:spcBef>
              <a:spcAft>
                <a:spcPts val="0"/>
              </a:spcAft>
              <a:buClr>
                <a:schemeClr val="dk2"/>
              </a:buClr>
              <a:buSzPct val="100000"/>
              <a:buNone/>
            </a:pPr>
            <a:r>
              <a:t/>
            </a:r>
            <a:endParaRPr>
              <a:solidFill>
                <a:schemeClr val="lt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8"/>
          <p:cNvSpPr txBox="1"/>
          <p:nvPr>
            <p:ph type="title"/>
          </p:nvPr>
        </p:nvSpPr>
        <p:spPr>
          <a:xfrm>
            <a:off x="1636713" y="692150"/>
            <a:ext cx="9721849" cy="607026"/>
          </a:xfrm>
          <a:prstGeom prst="rect">
            <a:avLst/>
          </a:prstGeom>
          <a:noFill/>
          <a:ln>
            <a:noFill/>
          </a:ln>
        </p:spPr>
        <p:txBody>
          <a:bodyPr anchorCtr="0" anchor="t" bIns="0" lIns="0" spcFirstLastPara="1" rIns="0" wrap="square" tIns="0">
            <a:normAutofit/>
          </a:bodyPr>
          <a:lstStyle/>
          <a:p>
            <a:pPr indent="0" lvl="0" marL="0" rtl="0" algn="l">
              <a:lnSpc>
                <a:spcPct val="90000"/>
              </a:lnSpc>
              <a:spcBef>
                <a:spcPts val="0"/>
              </a:spcBef>
              <a:spcAft>
                <a:spcPts val="0"/>
              </a:spcAft>
              <a:buClr>
                <a:schemeClr val="dk1"/>
              </a:buClr>
              <a:buSzPts val="3200"/>
              <a:buFont typeface="Trebuchet MS"/>
              <a:buNone/>
            </a:pPr>
            <a:r>
              <a:rPr lang="en-GB"/>
              <a:t>FROM NORMATIVE DEFINITIONS</a:t>
            </a:r>
            <a:endParaRPr/>
          </a:p>
        </p:txBody>
      </p:sp>
      <p:sp>
        <p:nvSpPr>
          <p:cNvPr id="107" name="Google Shape;107;p8"/>
          <p:cNvSpPr txBox="1"/>
          <p:nvPr>
            <p:ph idx="1" type="body"/>
          </p:nvPr>
        </p:nvSpPr>
        <p:spPr>
          <a:xfrm>
            <a:off x="1631949" y="1501541"/>
            <a:ext cx="9726613" cy="427361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2"/>
              </a:buClr>
              <a:buSzPts val="2400"/>
              <a:buNone/>
            </a:pPr>
            <a:r>
              <a:rPr lang="en-GB"/>
              <a:t>At one extreme, the definition is written into law:</a:t>
            </a:r>
            <a:endParaRPr/>
          </a:p>
          <a:p>
            <a:pPr indent="0" lvl="1" marL="457200" rtl="0" algn="l">
              <a:lnSpc>
                <a:spcPct val="90000"/>
              </a:lnSpc>
              <a:spcBef>
                <a:spcPts val="500"/>
              </a:spcBef>
              <a:spcAft>
                <a:spcPts val="0"/>
              </a:spcAft>
              <a:buClr>
                <a:schemeClr val="dk2"/>
              </a:buClr>
              <a:buSzPts val="2000"/>
              <a:buNone/>
            </a:pPr>
            <a:r>
              <a:rPr lang="en-GB"/>
              <a:t>United States’ legal code says: 501 (c)(3) organisations are non-for-profit, non-partisan, and organised for educational, religious, charitable and scientific purposes (Harvard Law Review, 2002).</a:t>
            </a:r>
            <a:endParaRPr/>
          </a:p>
          <a:p>
            <a:pPr indent="0" lvl="0" marL="0" rtl="0" algn="l">
              <a:lnSpc>
                <a:spcPct val="90000"/>
              </a:lnSpc>
              <a:spcBef>
                <a:spcPts val="1000"/>
              </a:spcBef>
              <a:spcAft>
                <a:spcPts val="0"/>
              </a:spcAft>
              <a:buClr>
                <a:schemeClr val="dk2"/>
              </a:buClr>
              <a:buSzPts val="2400"/>
              <a:buNone/>
            </a:pPr>
            <a:r>
              <a:t/>
            </a:r>
            <a:endParaRPr/>
          </a:p>
          <a:p>
            <a:pPr indent="0" lvl="0" marL="0" rtl="0" algn="l">
              <a:lnSpc>
                <a:spcPct val="90000"/>
              </a:lnSpc>
              <a:spcBef>
                <a:spcPts val="1000"/>
              </a:spcBef>
              <a:spcAft>
                <a:spcPts val="0"/>
              </a:spcAft>
              <a:buClr>
                <a:schemeClr val="dk2"/>
              </a:buClr>
              <a:buSzPts val="2400"/>
              <a:buNone/>
            </a:pPr>
            <a:r>
              <a:rPr lang="en-GB"/>
              <a:t>More common, however:</a:t>
            </a:r>
            <a:endParaRPr/>
          </a:p>
          <a:p>
            <a:pPr indent="0" lvl="1" marL="457200" rtl="0" algn="l">
              <a:lnSpc>
                <a:spcPct val="90000"/>
              </a:lnSpc>
              <a:spcBef>
                <a:spcPts val="500"/>
              </a:spcBef>
              <a:spcAft>
                <a:spcPts val="0"/>
              </a:spcAft>
              <a:buClr>
                <a:schemeClr val="dk2"/>
              </a:buClr>
              <a:buSzPts val="2000"/>
              <a:buNone/>
            </a:pPr>
            <a:r>
              <a:rPr lang="en-GB"/>
              <a:t>Non-profit, independent of the state and dedicated to communicating research findings to policymakers. (Some now accept the presence of state-funded think tanks or state-own think tanks). </a:t>
            </a:r>
            <a:endParaRPr/>
          </a:p>
          <a:p>
            <a:pPr indent="0" lvl="0" marL="0" rtl="0" algn="l">
              <a:lnSpc>
                <a:spcPct val="90000"/>
              </a:lnSpc>
              <a:spcBef>
                <a:spcPts val="1000"/>
              </a:spcBef>
              <a:spcAft>
                <a:spcPts val="0"/>
              </a:spcAft>
              <a:buClr>
                <a:schemeClr val="dk2"/>
              </a:buClr>
              <a:buSzPts val="24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ema de Office">
  <a:themeElements>
    <a:clrScheme name="School for Thinktankers">
      <a:dk1>
        <a:srgbClr val="E7004C"/>
      </a:dk1>
      <a:lt1>
        <a:srgbClr val="FCFCF1"/>
      </a:lt1>
      <a:dk2>
        <a:srgbClr val="111111"/>
      </a:dk2>
      <a:lt2>
        <a:srgbClr val="FFFFFF"/>
      </a:lt2>
      <a:accent1>
        <a:srgbClr val="E7004C"/>
      </a:accent1>
      <a:accent2>
        <a:srgbClr val="9EC9ED"/>
      </a:accent2>
      <a:accent3>
        <a:srgbClr val="878787"/>
      </a:accent3>
      <a:accent4>
        <a:srgbClr val="E7004C"/>
      </a:accent4>
      <a:accent5>
        <a:srgbClr val="9EC9ED"/>
      </a:accent5>
      <a:accent6>
        <a:srgbClr val="878787"/>
      </a:accent6>
      <a:hlink>
        <a:srgbClr val="E7004C"/>
      </a:hlink>
      <a:folHlink>
        <a:srgbClr val="9EC9E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2021-01-12T15:01:10Z</dcterms:created>
  <dc:creator>Centor</dc:creator>
</cp:coreProperties>
</file>