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4"/>
  </p:sldMasterIdLst>
  <p:sldIdLst>
    <p:sldId id="269" r:id="rId5"/>
    <p:sldId id="287" r:id="rId6"/>
    <p:sldId id="286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8" r:id="rId19"/>
    <p:sldId id="289" r:id="rId20"/>
    <p:sldId id="290" r:id="rId21"/>
    <p:sldId id="285" r:id="rId22"/>
  </p:sldIdLst>
  <p:sldSz cx="8062913" cy="45354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8" autoAdjust="0"/>
    <p:restoredTop sz="94660"/>
  </p:normalViewPr>
  <p:slideViewPr>
    <p:cSldViewPr snapToGrid="0">
      <p:cViewPr varScale="1">
        <p:scale>
          <a:sx n="169" d="100"/>
          <a:sy n="169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382" y="742266"/>
            <a:ext cx="6561668" cy="1579022"/>
          </a:xfrm>
        </p:spPr>
        <p:txBody>
          <a:bodyPr anchor="b">
            <a:normAutofit/>
          </a:bodyPr>
          <a:lstStyle>
            <a:lvl1pPr algn="l"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382" y="3473403"/>
            <a:ext cx="6561667" cy="644685"/>
          </a:xfrm>
        </p:spPr>
        <p:txBody>
          <a:bodyPr/>
          <a:lstStyle>
            <a:lvl1pPr marL="0" indent="0" algn="l">
              <a:buNone/>
              <a:defRPr sz="1587">
                <a:solidFill>
                  <a:schemeClr val="bg1"/>
                </a:solidFill>
              </a:defRPr>
            </a:lvl1pPr>
            <a:lvl2pPr marL="302346" indent="0" algn="ctr">
              <a:buNone/>
              <a:defRPr sz="1323"/>
            </a:lvl2pPr>
            <a:lvl3pPr marL="604693" indent="0" algn="ctr">
              <a:buNone/>
              <a:defRPr sz="1190"/>
            </a:lvl3pPr>
            <a:lvl4pPr marL="907039" indent="0" algn="ctr">
              <a:buNone/>
              <a:defRPr sz="1058"/>
            </a:lvl4pPr>
            <a:lvl5pPr marL="1209385" indent="0" algn="ctr">
              <a:buNone/>
              <a:defRPr sz="1058"/>
            </a:lvl5pPr>
            <a:lvl6pPr marL="1511732" indent="0" algn="ctr">
              <a:buNone/>
              <a:defRPr sz="1058"/>
            </a:lvl6pPr>
            <a:lvl7pPr marL="1814078" indent="0" algn="ctr">
              <a:buNone/>
              <a:defRPr sz="1058"/>
            </a:lvl7pPr>
            <a:lvl8pPr marL="2116425" indent="0" algn="ctr">
              <a:buNone/>
              <a:defRPr sz="1058"/>
            </a:lvl8pPr>
            <a:lvl9pPr marL="2418771" indent="0" algn="ctr">
              <a:buNone/>
              <a:defRPr sz="1058"/>
            </a:lvl9pPr>
          </a:lstStyle>
          <a:p>
            <a:r>
              <a:rPr lang="en-US" dirty="0"/>
              <a:t>Author</a:t>
            </a:r>
          </a:p>
        </p:txBody>
      </p:sp>
    </p:spTree>
    <p:extLst>
      <p:ext uri="{BB962C8B-B14F-4D97-AF65-F5344CB8AC3E}">
        <p14:creationId xmlns:p14="http://schemas.microsoft.com/office/powerpoint/2010/main" val="237940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382" y="742266"/>
            <a:ext cx="6561668" cy="1579022"/>
          </a:xfrm>
        </p:spPr>
        <p:txBody>
          <a:bodyPr anchor="b">
            <a:normAutofit/>
          </a:bodyPr>
          <a:lstStyle>
            <a:lvl1pPr algn="l"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382" y="3473403"/>
            <a:ext cx="6561667" cy="644685"/>
          </a:xfrm>
        </p:spPr>
        <p:txBody>
          <a:bodyPr/>
          <a:lstStyle>
            <a:lvl1pPr marL="0" indent="0" algn="l">
              <a:buNone/>
              <a:defRPr sz="1587">
                <a:solidFill>
                  <a:schemeClr val="bg1"/>
                </a:solidFill>
              </a:defRPr>
            </a:lvl1pPr>
            <a:lvl2pPr marL="302346" indent="0" algn="ctr">
              <a:buNone/>
              <a:defRPr sz="1323"/>
            </a:lvl2pPr>
            <a:lvl3pPr marL="604693" indent="0" algn="ctr">
              <a:buNone/>
              <a:defRPr sz="1190"/>
            </a:lvl3pPr>
            <a:lvl4pPr marL="907039" indent="0" algn="ctr">
              <a:buNone/>
              <a:defRPr sz="1058"/>
            </a:lvl4pPr>
            <a:lvl5pPr marL="1209385" indent="0" algn="ctr">
              <a:buNone/>
              <a:defRPr sz="1058"/>
            </a:lvl5pPr>
            <a:lvl6pPr marL="1511732" indent="0" algn="ctr">
              <a:buNone/>
              <a:defRPr sz="1058"/>
            </a:lvl6pPr>
            <a:lvl7pPr marL="1814078" indent="0" algn="ctr">
              <a:buNone/>
              <a:defRPr sz="1058"/>
            </a:lvl7pPr>
            <a:lvl8pPr marL="2116425" indent="0" algn="ctr">
              <a:buNone/>
              <a:defRPr sz="1058"/>
            </a:lvl8pPr>
            <a:lvl9pPr marL="2418771" indent="0" algn="ctr">
              <a:buNone/>
              <a:defRPr sz="1058"/>
            </a:lvl9pPr>
          </a:lstStyle>
          <a:p>
            <a:r>
              <a:rPr lang="en-US" dirty="0"/>
              <a:t>Author</a:t>
            </a:r>
          </a:p>
        </p:txBody>
      </p:sp>
    </p:spTree>
    <p:extLst>
      <p:ext uri="{BB962C8B-B14F-4D97-AF65-F5344CB8AC3E}">
        <p14:creationId xmlns:p14="http://schemas.microsoft.com/office/powerpoint/2010/main" val="1833046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326" y="1434095"/>
            <a:ext cx="6954262" cy="2348495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177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326" y="1434095"/>
            <a:ext cx="6954262" cy="234849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382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519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4325" y="1207364"/>
            <a:ext cx="3426738" cy="2877725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81850" y="1207364"/>
            <a:ext cx="3426738" cy="2877725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198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457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4326" y="241473"/>
            <a:ext cx="6954262" cy="876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326" y="1434095"/>
            <a:ext cx="6954262" cy="2650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4325" y="4203726"/>
            <a:ext cx="1814155" cy="2414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2608B-9940-46E6-85D0-2BA923837B05}" type="datetimeFigureOut">
              <a:rPr lang="en-BE" smtClean="0"/>
              <a:t>2/14/24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0840" y="4203726"/>
            <a:ext cx="2721233" cy="2414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94433" y="4203726"/>
            <a:ext cx="1814155" cy="2414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E7849-6CBE-4150-B9B6-4355D5704E1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7576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17" r:id="rId2"/>
    <p:sldLayoutId id="2147483806" r:id="rId3"/>
    <p:sldLayoutId id="2147483816" r:id="rId4"/>
    <p:sldLayoutId id="2147483811" r:id="rId5"/>
    <p:sldLayoutId id="2147483808" r:id="rId6"/>
    <p:sldLayoutId id="2147483810" r:id="rId7"/>
  </p:sldLayoutIdLst>
  <p:txStyles>
    <p:titleStyle>
      <a:lvl1pPr algn="l" defTabSz="604693" rtl="0" eaLnBrk="1" latinLnBrk="0" hangingPunct="1">
        <a:lnSpc>
          <a:spcPct val="90000"/>
        </a:lnSpc>
        <a:spcBef>
          <a:spcPct val="0"/>
        </a:spcBef>
        <a:buNone/>
        <a:defRPr sz="29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1173" indent="-151173" algn="l" defTabSz="604693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1pPr>
      <a:lvl2pPr marL="453520" indent="-151173" algn="l" defTabSz="604693" rtl="0" eaLnBrk="1" latinLnBrk="0" hangingPunct="1">
        <a:lnSpc>
          <a:spcPct val="90000"/>
        </a:lnSpc>
        <a:spcBef>
          <a:spcPts val="331"/>
        </a:spcBef>
        <a:buFont typeface="Arial" panose="020B0604020202020204" pitchFamily="34" charset="0"/>
        <a:buChar char="•"/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755866" indent="-151173" algn="l" defTabSz="604693" rtl="0" eaLnBrk="1" latinLnBrk="0" hangingPunct="1">
        <a:lnSpc>
          <a:spcPct val="90000"/>
        </a:lnSpc>
        <a:spcBef>
          <a:spcPts val="331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58212" indent="-151173" algn="l" defTabSz="604693" rtl="0" eaLnBrk="1" latinLnBrk="0" hangingPunct="1">
        <a:lnSpc>
          <a:spcPct val="90000"/>
        </a:lnSpc>
        <a:spcBef>
          <a:spcPts val="331"/>
        </a:spcBef>
        <a:buFont typeface="Arial" panose="020B0604020202020204" pitchFamily="34" charset="0"/>
        <a:buChar char="•"/>
        <a:defRPr sz="1190" kern="1200">
          <a:solidFill>
            <a:schemeClr val="tx1"/>
          </a:solidFill>
          <a:latin typeface="+mn-lt"/>
          <a:ea typeface="+mn-ea"/>
          <a:cs typeface="+mn-cs"/>
        </a:defRPr>
      </a:lvl4pPr>
      <a:lvl5pPr marL="1360559" indent="-151173" algn="l" defTabSz="604693" rtl="0" eaLnBrk="1" latinLnBrk="0" hangingPunct="1">
        <a:lnSpc>
          <a:spcPct val="90000"/>
        </a:lnSpc>
        <a:spcBef>
          <a:spcPts val="331"/>
        </a:spcBef>
        <a:buFont typeface="Arial" panose="020B0604020202020204" pitchFamily="34" charset="0"/>
        <a:buChar char="•"/>
        <a:defRPr sz="1190" kern="1200">
          <a:solidFill>
            <a:schemeClr val="tx1"/>
          </a:solidFill>
          <a:latin typeface="+mn-lt"/>
          <a:ea typeface="+mn-ea"/>
          <a:cs typeface="+mn-cs"/>
        </a:defRPr>
      </a:lvl5pPr>
      <a:lvl6pPr marL="1662905" indent="-151173" algn="l" defTabSz="604693" rtl="0" eaLnBrk="1" latinLnBrk="0" hangingPunct="1">
        <a:lnSpc>
          <a:spcPct val="90000"/>
        </a:lnSpc>
        <a:spcBef>
          <a:spcPts val="331"/>
        </a:spcBef>
        <a:buFont typeface="Arial" panose="020B0604020202020204" pitchFamily="34" charset="0"/>
        <a:buChar char="•"/>
        <a:defRPr sz="1190" kern="1200">
          <a:solidFill>
            <a:schemeClr val="tx1"/>
          </a:solidFill>
          <a:latin typeface="+mn-lt"/>
          <a:ea typeface="+mn-ea"/>
          <a:cs typeface="+mn-cs"/>
        </a:defRPr>
      </a:lvl6pPr>
      <a:lvl7pPr marL="1965251" indent="-151173" algn="l" defTabSz="604693" rtl="0" eaLnBrk="1" latinLnBrk="0" hangingPunct="1">
        <a:lnSpc>
          <a:spcPct val="90000"/>
        </a:lnSpc>
        <a:spcBef>
          <a:spcPts val="331"/>
        </a:spcBef>
        <a:buFont typeface="Arial" panose="020B0604020202020204" pitchFamily="34" charset="0"/>
        <a:buChar char="•"/>
        <a:defRPr sz="1190" kern="1200">
          <a:solidFill>
            <a:schemeClr val="tx1"/>
          </a:solidFill>
          <a:latin typeface="+mn-lt"/>
          <a:ea typeface="+mn-ea"/>
          <a:cs typeface="+mn-cs"/>
        </a:defRPr>
      </a:lvl7pPr>
      <a:lvl8pPr marL="2267598" indent="-151173" algn="l" defTabSz="604693" rtl="0" eaLnBrk="1" latinLnBrk="0" hangingPunct="1">
        <a:lnSpc>
          <a:spcPct val="90000"/>
        </a:lnSpc>
        <a:spcBef>
          <a:spcPts val="331"/>
        </a:spcBef>
        <a:buFont typeface="Arial" panose="020B0604020202020204" pitchFamily="34" charset="0"/>
        <a:buChar char="•"/>
        <a:defRPr sz="1190" kern="1200">
          <a:solidFill>
            <a:schemeClr val="tx1"/>
          </a:solidFill>
          <a:latin typeface="+mn-lt"/>
          <a:ea typeface="+mn-ea"/>
          <a:cs typeface="+mn-cs"/>
        </a:defRPr>
      </a:lvl8pPr>
      <a:lvl9pPr marL="2569944" indent="-151173" algn="l" defTabSz="604693" rtl="0" eaLnBrk="1" latinLnBrk="0" hangingPunct="1">
        <a:lnSpc>
          <a:spcPct val="90000"/>
        </a:lnSpc>
        <a:spcBef>
          <a:spcPts val="331"/>
        </a:spcBef>
        <a:buFont typeface="Arial" panose="020B0604020202020204" pitchFamily="34" charset="0"/>
        <a:buChar char="•"/>
        <a:defRPr sz="11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4693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1pPr>
      <a:lvl2pPr marL="302346" algn="l" defTabSz="604693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2pPr>
      <a:lvl3pPr marL="604693" algn="l" defTabSz="604693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3pPr>
      <a:lvl4pPr marL="907039" algn="l" defTabSz="604693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4pPr>
      <a:lvl5pPr marL="1209385" algn="l" defTabSz="604693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5pPr>
      <a:lvl6pPr marL="1511732" algn="l" defTabSz="604693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6pPr>
      <a:lvl7pPr marL="1814078" algn="l" defTabSz="604693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7pPr>
      <a:lvl8pPr marL="2116425" algn="l" defTabSz="604693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8pPr>
      <a:lvl9pPr marL="2418771" algn="l" defTabSz="604693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B524D-F00E-9899-89C1-2450AB91CB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Mobilising messages – Event management and practical tips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2DF137-4425-2FBC-2810-D26AFF340B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Katja </a:t>
            </a:r>
            <a:r>
              <a:rPr lang="en-GB" dirty="0" err="1"/>
              <a:t>Knežević</a:t>
            </a:r>
            <a:r>
              <a:rPr lang="en-GB" dirty="0"/>
              <a:t> </a:t>
            </a:r>
          </a:p>
          <a:p>
            <a:r>
              <a:rPr lang="en-GB" b="1" dirty="0"/>
              <a:t>School for </a:t>
            </a:r>
            <a:r>
              <a:rPr lang="en-GB" b="1" dirty="0" err="1"/>
              <a:t>Thinktankers</a:t>
            </a:r>
            <a:r>
              <a:rPr lang="en-GB" b="1" dirty="0"/>
              <a:t> 2024</a:t>
            </a:r>
            <a:endParaRPr lang="en-BE" b="1" dirty="0"/>
          </a:p>
        </p:txBody>
      </p:sp>
    </p:spTree>
    <p:extLst>
      <p:ext uri="{BB962C8B-B14F-4D97-AF65-F5344CB8AC3E}">
        <p14:creationId xmlns:p14="http://schemas.microsoft.com/office/powerpoint/2010/main" val="3769902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FA07E-5725-DDFD-379E-E7B830070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 and scale</a:t>
            </a:r>
            <a:endParaRPr lang="en-B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2CD6B7-C424-C19E-EACD-AB18329ACE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‘Moonshine’ livestream</a:t>
            </a:r>
          </a:p>
          <a:p>
            <a:endParaRPr lang="en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B36C7D-7735-0403-0B4F-CF5057351F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72" y="1564087"/>
            <a:ext cx="3809996" cy="2144240"/>
          </a:xfrm>
          <a:prstGeom prst="rect">
            <a:avLst/>
          </a:prstGeom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2DE469D7-007F-94C2-62DF-1A525293A064}"/>
              </a:ext>
            </a:extLst>
          </p:cNvPr>
          <p:cNvSpPr>
            <a:spLocks noGrp="1" noChangeAspect="1" noChangeArrowheads="1"/>
          </p:cNvSpPr>
          <p:nvPr>
            <p:ph sz="half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Large hybrid conference</a:t>
            </a:r>
          </a:p>
          <a:p>
            <a:endParaRPr lang="en-B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323D6C-1F9C-D86C-107A-9CA1C19C4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02" y="1564087"/>
            <a:ext cx="3213751" cy="214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15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606F1-4949-A217-A862-8FDA0B51D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 and scale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95BF4-93C5-2F85-98E7-4BEF881BE2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4324" y="1207364"/>
            <a:ext cx="6014769" cy="2877725"/>
          </a:xfrm>
        </p:spPr>
        <p:txBody>
          <a:bodyPr>
            <a:normAutofit/>
          </a:bodyPr>
          <a:lstStyle/>
          <a:p>
            <a:r>
              <a:rPr lang="en-US" sz="1400" dirty="0"/>
              <a:t>Invest in a 2h audio-visual consultation – what can you achieve with XY budget?</a:t>
            </a:r>
          </a:p>
          <a:p>
            <a:r>
              <a:rPr lang="en-US" sz="1400" dirty="0"/>
              <a:t>Mix of paid products and free online platforms</a:t>
            </a:r>
          </a:p>
          <a:p>
            <a:r>
              <a:rPr lang="en-US" sz="1400" dirty="0" err="1"/>
              <a:t>Prioritise</a:t>
            </a:r>
            <a:r>
              <a:rPr lang="en-US" sz="1400" dirty="0"/>
              <a:t>: </a:t>
            </a:r>
          </a:p>
          <a:p>
            <a:pPr lvl="1"/>
            <a:r>
              <a:rPr lang="en-US" sz="1000" dirty="0"/>
              <a:t>good is better than perfect  </a:t>
            </a:r>
          </a:p>
          <a:p>
            <a:pPr lvl="1"/>
            <a:r>
              <a:rPr lang="en-US" sz="1000" dirty="0"/>
              <a:t>technically, the most important element of an event is sound; if you must choose between a good camera and a good microphone, go for the microphone</a:t>
            </a:r>
          </a:p>
          <a:p>
            <a:pPr lvl="1"/>
            <a:r>
              <a:rPr lang="en-US" sz="1000" dirty="0"/>
              <a:t>What is the goal – networking, outreach or conversation?</a:t>
            </a:r>
          </a:p>
          <a:p>
            <a:endParaRPr lang="en-US" sz="1400" dirty="0"/>
          </a:p>
          <a:p>
            <a:r>
              <a:rPr lang="en-US" sz="1400" dirty="0"/>
              <a:t>Solution for every size: from simple Zoom livestream to multi-camera hybrid conference, </a:t>
            </a:r>
            <a:r>
              <a:rPr lang="en-US" sz="1400" b="1" dirty="0"/>
              <a:t>what matters the most is the content </a:t>
            </a:r>
          </a:p>
        </p:txBody>
      </p:sp>
    </p:spTree>
    <p:extLst>
      <p:ext uri="{BB962C8B-B14F-4D97-AF65-F5344CB8AC3E}">
        <p14:creationId xmlns:p14="http://schemas.microsoft.com/office/powerpoint/2010/main" val="2842102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23D67-56D4-99FD-AC3F-6FCCFF196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60E82-4A22-BA5F-5C73-9067E97DF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do you want to know?</a:t>
            </a:r>
          </a:p>
          <a:p>
            <a:pPr lvl="1"/>
            <a:r>
              <a:rPr lang="en-US" dirty="0"/>
              <a:t>Think of what information you may need and design your process accordingly.</a:t>
            </a:r>
          </a:p>
          <a:p>
            <a:pPr marL="302347" lvl="1" indent="0">
              <a:buNone/>
            </a:pPr>
            <a:endParaRPr lang="en-US" dirty="0"/>
          </a:p>
          <a:p>
            <a:r>
              <a:rPr lang="en-US" dirty="0"/>
              <a:t>Track progress and influence strategy</a:t>
            </a:r>
          </a:p>
          <a:p>
            <a:pPr lvl="1"/>
            <a:r>
              <a:rPr lang="en-US" b="1" dirty="0"/>
              <a:t>What you decide to do next depends on what you know.</a:t>
            </a:r>
            <a:endParaRPr lang="en-BE" b="1" dirty="0"/>
          </a:p>
          <a:p>
            <a:pPr marL="302347" lvl="1" indent="0">
              <a:buNone/>
            </a:pPr>
            <a:endParaRPr lang="en-US" dirty="0"/>
          </a:p>
          <a:p>
            <a:r>
              <a:rPr lang="en-US" dirty="0"/>
              <a:t>Rely heavily on CRM database</a:t>
            </a:r>
          </a:p>
          <a:p>
            <a:pPr lvl="1"/>
            <a:r>
              <a:rPr lang="en-US" dirty="0"/>
              <a:t>Data = knowledge</a:t>
            </a:r>
          </a:p>
          <a:p>
            <a:pPr lvl="1"/>
            <a:r>
              <a:rPr lang="en-US" dirty="0"/>
              <a:t>Data analytics and </a:t>
            </a:r>
            <a:r>
              <a:rPr lang="en-US" dirty="0" err="1"/>
              <a:t>visualisation</a:t>
            </a:r>
            <a:r>
              <a:rPr lang="en-US" dirty="0"/>
              <a:t> courses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801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2B7FB-7B86-0612-CCEC-DA924055E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Analytics</a:t>
            </a:r>
            <a:endParaRPr lang="en-BE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1E59CA-2DD4-2280-CF67-6585987595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371" y="1001557"/>
            <a:ext cx="2557848" cy="10516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9DE77D-C762-0A86-11A1-183FA76DD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174" y="640348"/>
            <a:ext cx="2951518" cy="17740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858F8A-DDDD-D842-7131-B6EFE59F7B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230" y="2092208"/>
            <a:ext cx="2267232" cy="20549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5F1D13-C59B-360C-6256-8CF0394F13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1962" y="2517114"/>
            <a:ext cx="3416364" cy="163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90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834A1-5EC0-626C-26AC-034C7C444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management summary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1CABC-2F05-8663-38C0-62DC9CA76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Necessary tools: database, livestreaming tool, event space, Excel, social media.</a:t>
            </a:r>
          </a:p>
          <a:p>
            <a:endParaRPr lang="en-US" dirty="0"/>
          </a:p>
          <a:p>
            <a:r>
              <a:rPr lang="en-US" dirty="0"/>
              <a:t>Necessary skills: time and workload management, audio-visual technical skills, data visualization and analysis. Most important: huge emotional stamina. </a:t>
            </a:r>
            <a:r>
              <a:rPr lang="en-US" dirty="0">
                <a:sym typeface="Wingdings" panose="05000000000000000000" pitchFamily="2" charset="2"/>
              </a:rPr>
              <a:t> 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343533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BA5F5-D092-4C6C-B431-DBEEA447F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Press 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CBD63-8DF2-B4AA-E4B3-DD40F069A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Long-term investment</a:t>
            </a:r>
          </a:p>
          <a:p>
            <a:pPr lvl="1"/>
            <a:r>
              <a:rPr lang="en-GB" dirty="0"/>
              <a:t>Building friendships, finding common interest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Understanding what the other side </a:t>
            </a:r>
            <a:r>
              <a:rPr lang="en-GB" b="1" dirty="0"/>
              <a:t>needs</a:t>
            </a:r>
            <a:endParaRPr lang="en-GB" dirty="0"/>
          </a:p>
          <a:p>
            <a:endParaRPr lang="en-GB" dirty="0"/>
          </a:p>
          <a:p>
            <a:r>
              <a:rPr lang="en-GB" dirty="0"/>
              <a:t>More two-way relationship</a:t>
            </a:r>
          </a:p>
        </p:txBody>
      </p:sp>
    </p:spTree>
    <p:extLst>
      <p:ext uri="{BB962C8B-B14F-4D97-AF65-F5344CB8AC3E}">
        <p14:creationId xmlns:p14="http://schemas.microsoft.com/office/powerpoint/2010/main" val="153946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F7B6F-CC5B-ED81-4039-0998DADF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media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A0FBF-CADA-B082-7565-0EA3B354B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Consistency (time, frequency, quality) of output</a:t>
            </a:r>
          </a:p>
          <a:p>
            <a:endParaRPr lang="en-GB" dirty="0"/>
          </a:p>
          <a:p>
            <a:r>
              <a:rPr lang="en-GB" dirty="0"/>
              <a:t>If organic, slow build over time</a:t>
            </a:r>
          </a:p>
          <a:p>
            <a:endParaRPr lang="en-GB" dirty="0"/>
          </a:p>
          <a:p>
            <a:r>
              <a:rPr lang="en-GB" dirty="0"/>
              <a:t>Results show only in the long-term </a:t>
            </a:r>
          </a:p>
          <a:p>
            <a:pPr marL="0" indent="0">
              <a:buNone/>
            </a:pP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848492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0E52B-4296-0E6F-ADFF-73EF19790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 feedback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BF259-F541-6E14-20B9-90B80FB63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Surveys</a:t>
            </a:r>
          </a:p>
          <a:p>
            <a:r>
              <a:rPr lang="en-GB" dirty="0"/>
              <a:t>Informal chats</a:t>
            </a:r>
          </a:p>
          <a:p>
            <a:r>
              <a:rPr lang="en-GB" dirty="0"/>
              <a:t>Formal review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787504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457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82210-7EB9-AE5B-4FFB-3447222EA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Know your audience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C00FB-EB28-E664-AF22-D9AE14E14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databases, analytics and profiling</a:t>
            </a:r>
          </a:p>
          <a:p>
            <a:pPr lvl="1"/>
            <a:r>
              <a:rPr lang="en-GB" dirty="0"/>
              <a:t>Collect information (with permission, GDPR in the EU)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Have an overview and understand your stakeholders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Decide what you want to tell them and how you want to communicate with them (awareness raising, knowledge transfer, relationship)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307848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B684A-D22D-A143-E64B-C5B2D2698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Audience management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E653E-024C-FDF1-932B-D1652E942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kern="100" dirty="0">
                <a:effectLst/>
                <a:ea typeface="Calibri" panose="020F0502020204030204" pitchFamily="34" charset="0"/>
              </a:rPr>
              <a:t>Think of the </a:t>
            </a:r>
            <a:r>
              <a:rPr lang="en-GB" sz="1800" b="1" kern="100" dirty="0">
                <a:effectLst/>
                <a:ea typeface="Calibri" panose="020F0502020204030204" pitchFamily="34" charset="0"/>
              </a:rPr>
              <a:t>audience</a:t>
            </a:r>
            <a:r>
              <a:rPr lang="en-GB" sz="1800" kern="100" dirty="0">
                <a:effectLst/>
                <a:ea typeface="Calibri" panose="020F0502020204030204" pitchFamily="34" charset="0"/>
              </a:rPr>
              <a:t> and how to </a:t>
            </a:r>
            <a:r>
              <a:rPr lang="en-GB" sz="1800" b="1" kern="100" dirty="0">
                <a:effectLst/>
                <a:ea typeface="Calibri" panose="020F0502020204030204" pitchFamily="34" charset="0"/>
              </a:rPr>
              <a:t>target</a:t>
            </a:r>
            <a:r>
              <a:rPr lang="en-GB" sz="1800" kern="100" dirty="0">
                <a:effectLst/>
                <a:ea typeface="Calibri" panose="020F0502020204030204" pitchFamily="34" charset="0"/>
              </a:rPr>
              <a:t> them</a:t>
            </a:r>
          </a:p>
          <a:p>
            <a:endParaRPr lang="en-GB" kern="100" dirty="0">
              <a:ea typeface="Calibri" panose="020F0502020204030204" pitchFamily="34" charset="0"/>
            </a:endParaRPr>
          </a:p>
          <a:p>
            <a:r>
              <a:rPr lang="en-GB" dirty="0"/>
              <a:t>What output is suitable for whom and for what messages?</a:t>
            </a:r>
          </a:p>
          <a:p>
            <a:pPr lvl="1"/>
            <a:r>
              <a:rPr lang="en-GB" dirty="0"/>
              <a:t>Events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u="sng" dirty="0">
                <a:sym typeface="Wingdings" panose="05000000000000000000" pitchFamily="2" charset="2"/>
              </a:rPr>
              <a:t>Conversations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Press  Establishing </a:t>
            </a:r>
            <a:r>
              <a:rPr lang="en-GB" u="sng" dirty="0">
                <a:sym typeface="Wingdings" panose="05000000000000000000" pitchFamily="2" charset="2"/>
              </a:rPr>
              <a:t>networks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Social Media  Building and maintaining </a:t>
            </a:r>
            <a:r>
              <a:rPr lang="en-GB" u="sng" dirty="0">
                <a:sym typeface="Wingdings" panose="05000000000000000000" pitchFamily="2" charset="2"/>
              </a:rPr>
              <a:t>brand</a:t>
            </a:r>
            <a:r>
              <a:rPr lang="en-GB" dirty="0">
                <a:sym typeface="Wingdings" panose="05000000000000000000" pitchFamily="2" charset="2"/>
              </a:rPr>
              <a:t>  </a:t>
            </a:r>
          </a:p>
          <a:p>
            <a:pPr marL="302347" lvl="1" indent="0">
              <a:buNone/>
            </a:pPr>
            <a:endParaRPr lang="en-GB" dirty="0"/>
          </a:p>
          <a:p>
            <a:pPr marL="302347" lvl="1" indent="0">
              <a:buNone/>
            </a:pPr>
            <a:r>
              <a:rPr lang="en-GB" dirty="0"/>
              <a:t> 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635006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9002D-79DD-9595-3638-87049A1AE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Lifecycle of an event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941C5-266F-2089-6AFC-0D069DBC4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15" y="1245379"/>
            <a:ext cx="7042973" cy="27375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400" dirty="0"/>
              <a:t>Idea         Set the date        Build a panel         Promote the event (invitations, reminders, social media)         Day of the event         Promote the outputs (recordings, notes)</a:t>
            </a:r>
            <a:r>
              <a:rPr lang="en-US" dirty="0"/>
              <a:t>        </a:t>
            </a:r>
            <a:r>
              <a:rPr lang="en-US" sz="1400" dirty="0"/>
              <a:t>Analytics</a:t>
            </a:r>
          </a:p>
          <a:p>
            <a:r>
              <a:rPr lang="en-US" sz="1400" dirty="0"/>
              <a:t>Idea: what is the aim? How does it fit into the larger plan?</a:t>
            </a:r>
          </a:p>
          <a:p>
            <a:r>
              <a:rPr lang="en-US" sz="1400" dirty="0"/>
              <a:t>Date: may depend on speakers’ availability or institutional calendar</a:t>
            </a:r>
          </a:p>
          <a:p>
            <a:r>
              <a:rPr lang="en-US" sz="1400" dirty="0"/>
              <a:t>Panel: content and diversity</a:t>
            </a:r>
          </a:p>
          <a:p>
            <a:r>
              <a:rPr lang="en-US" sz="1400" dirty="0"/>
              <a:t>Promotion: database, invitations and follow-ups, social media</a:t>
            </a:r>
          </a:p>
          <a:p>
            <a:r>
              <a:rPr lang="en-US" sz="1400" dirty="0"/>
              <a:t>On the day: catering, livestream, welcoming speakers and participants.</a:t>
            </a:r>
          </a:p>
          <a:p>
            <a:r>
              <a:rPr lang="en-US" sz="1400" dirty="0"/>
              <a:t>Post-promotion: email campaigns and/or social media</a:t>
            </a:r>
          </a:p>
          <a:p>
            <a:r>
              <a:rPr lang="en-US" sz="1400" dirty="0"/>
              <a:t>Analytics: database, respective platform analytics  </a:t>
            </a:r>
            <a:r>
              <a:rPr lang="en-US" dirty="0"/>
              <a:t>   </a:t>
            </a:r>
            <a:endParaRPr lang="en-BE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6F752DB-F6C8-08BE-DBF3-6E759E27BD22}"/>
              </a:ext>
            </a:extLst>
          </p:cNvPr>
          <p:cNvSpPr/>
          <p:nvPr/>
        </p:nvSpPr>
        <p:spPr>
          <a:xfrm>
            <a:off x="944748" y="1303791"/>
            <a:ext cx="381468" cy="10658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4FF521E-1DFE-2E44-8CDD-B63DE679A0BF}"/>
              </a:ext>
            </a:extLst>
          </p:cNvPr>
          <p:cNvSpPr/>
          <p:nvPr/>
        </p:nvSpPr>
        <p:spPr>
          <a:xfrm>
            <a:off x="2344079" y="1321112"/>
            <a:ext cx="313776" cy="10658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E523027-1E74-78CF-65FD-75BBCDBD1BCE}"/>
              </a:ext>
            </a:extLst>
          </p:cNvPr>
          <p:cNvSpPr/>
          <p:nvPr/>
        </p:nvSpPr>
        <p:spPr>
          <a:xfrm>
            <a:off x="3745878" y="1304186"/>
            <a:ext cx="381468" cy="10939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9BBCADA-7837-7070-5719-4C74FBA580FB}"/>
              </a:ext>
            </a:extLst>
          </p:cNvPr>
          <p:cNvSpPr/>
          <p:nvPr/>
        </p:nvSpPr>
        <p:spPr>
          <a:xfrm>
            <a:off x="2500967" y="1479217"/>
            <a:ext cx="381468" cy="10658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AC9B5AF-1661-D54E-AF60-864AE5ABB4BD}"/>
              </a:ext>
            </a:extLst>
          </p:cNvPr>
          <p:cNvSpPr/>
          <p:nvPr/>
        </p:nvSpPr>
        <p:spPr>
          <a:xfrm>
            <a:off x="4244685" y="1474641"/>
            <a:ext cx="381468" cy="10658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E7B8384-8F6A-78E9-424D-7F0D2E33513D}"/>
              </a:ext>
            </a:extLst>
          </p:cNvPr>
          <p:cNvSpPr/>
          <p:nvPr/>
        </p:nvSpPr>
        <p:spPr>
          <a:xfrm>
            <a:off x="1135482" y="1670740"/>
            <a:ext cx="381468" cy="10658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5641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33952-E4BA-0981-398C-1351C9A10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management = crisis management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A62EC-DBAC-4B5E-3D6A-D5BC1CED07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2686" y="1052578"/>
            <a:ext cx="4813222" cy="3032511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1400" b="0" i="0" dirty="0">
                <a:solidFill>
                  <a:srgbClr val="2D2D2D"/>
                </a:solidFill>
                <a:effectLst/>
                <a:latin typeface="Silka"/>
              </a:rPr>
              <a:t>This year’s 10 most stressful jobs and their stress scores are</a:t>
            </a:r>
          </a:p>
          <a:p>
            <a:pPr algn="l">
              <a:buFont typeface="+mj-lt"/>
              <a:buAutoNum type="arabicPeriod"/>
            </a:pPr>
            <a:r>
              <a:rPr lang="en-US" sz="1400" b="0" i="0" dirty="0">
                <a:solidFill>
                  <a:srgbClr val="2D2D2D"/>
                </a:solidFill>
                <a:effectLst/>
                <a:latin typeface="Silka"/>
              </a:rPr>
              <a:t>Enlisted military personnel: 72.58</a:t>
            </a:r>
          </a:p>
          <a:p>
            <a:pPr algn="l">
              <a:buFont typeface="+mj-lt"/>
              <a:buAutoNum type="arabicPeriod"/>
            </a:pPr>
            <a:r>
              <a:rPr lang="en-US" sz="1400" b="0" i="0" dirty="0">
                <a:solidFill>
                  <a:srgbClr val="2D2D2D"/>
                </a:solidFill>
                <a:effectLst/>
                <a:latin typeface="Silka"/>
              </a:rPr>
              <a:t>Firefighter: 72.38</a:t>
            </a:r>
          </a:p>
          <a:p>
            <a:pPr algn="l">
              <a:buFont typeface="+mj-lt"/>
              <a:buAutoNum type="arabicPeriod"/>
            </a:pPr>
            <a:r>
              <a:rPr lang="en-US" sz="1400" b="0" i="0" dirty="0">
                <a:solidFill>
                  <a:srgbClr val="2D2D2D"/>
                </a:solidFill>
                <a:effectLst/>
                <a:latin typeface="Silka"/>
              </a:rPr>
              <a:t>Airline pilot: 61.20</a:t>
            </a:r>
          </a:p>
          <a:p>
            <a:pPr algn="l">
              <a:buFont typeface="+mj-lt"/>
              <a:buAutoNum type="arabicPeriod"/>
            </a:pPr>
            <a:r>
              <a:rPr lang="en-US" sz="1400" b="0" i="0" dirty="0">
                <a:solidFill>
                  <a:srgbClr val="2D2D2D"/>
                </a:solidFill>
                <a:effectLst/>
                <a:latin typeface="Silka"/>
              </a:rPr>
              <a:t>Police officer: 51.94</a:t>
            </a:r>
          </a:p>
          <a:p>
            <a:pPr algn="l">
              <a:buFont typeface="+mj-lt"/>
              <a:buAutoNum type="arabicPeriod"/>
            </a:pPr>
            <a:r>
              <a:rPr lang="en-US" sz="1400" b="0" i="0" dirty="0">
                <a:solidFill>
                  <a:srgbClr val="2D2D2D"/>
                </a:solidFill>
                <a:effectLst/>
                <a:latin typeface="Silka"/>
              </a:rPr>
              <a:t>Broadcaster: 51.27</a:t>
            </a:r>
          </a:p>
          <a:p>
            <a:pPr algn="l">
              <a:buFont typeface="+mj-lt"/>
              <a:buAutoNum type="arabicPeriod"/>
            </a:pPr>
            <a:r>
              <a:rPr lang="en-US" sz="1400" b="1" i="0" dirty="0">
                <a:solidFill>
                  <a:srgbClr val="2D2D2D"/>
                </a:solidFill>
                <a:effectLst/>
                <a:latin typeface="Silka"/>
              </a:rPr>
              <a:t>Event coordinator</a:t>
            </a:r>
            <a:r>
              <a:rPr lang="en-US" sz="1400" b="0" i="0" dirty="0">
                <a:solidFill>
                  <a:srgbClr val="2D2D2D"/>
                </a:solidFill>
                <a:effectLst/>
                <a:latin typeface="Silka"/>
              </a:rPr>
              <a:t>: 51.19</a:t>
            </a:r>
          </a:p>
          <a:p>
            <a:pPr algn="l">
              <a:buFont typeface="+mj-lt"/>
              <a:buAutoNum type="arabicPeriod"/>
            </a:pPr>
            <a:r>
              <a:rPr lang="en-US" sz="1400" b="0" i="0" dirty="0">
                <a:solidFill>
                  <a:srgbClr val="2D2D2D"/>
                </a:solidFill>
                <a:effectLst/>
                <a:latin typeface="Silka"/>
              </a:rPr>
              <a:t>Newspaper reporter: 49.96</a:t>
            </a:r>
          </a:p>
          <a:p>
            <a:pPr algn="l">
              <a:buFont typeface="+mj-lt"/>
              <a:buAutoNum type="arabicPeriod"/>
            </a:pPr>
            <a:r>
              <a:rPr lang="en-US" sz="1400" b="0" i="0" dirty="0">
                <a:solidFill>
                  <a:srgbClr val="2D2D2D"/>
                </a:solidFill>
                <a:effectLst/>
                <a:latin typeface="Silka"/>
              </a:rPr>
              <a:t>Public relations executive: 49.48</a:t>
            </a:r>
          </a:p>
          <a:p>
            <a:pPr algn="l">
              <a:buFont typeface="+mj-lt"/>
              <a:buAutoNum type="arabicPeriod"/>
            </a:pPr>
            <a:r>
              <a:rPr lang="en-US" sz="1400" b="0" i="0" dirty="0">
                <a:solidFill>
                  <a:srgbClr val="2D2D2D"/>
                </a:solidFill>
                <a:effectLst/>
                <a:latin typeface="Silka"/>
              </a:rPr>
              <a:t>Senior corporate executive: 48.97</a:t>
            </a:r>
          </a:p>
          <a:p>
            <a:pPr algn="l">
              <a:buFont typeface="+mj-lt"/>
              <a:buAutoNum type="arabicPeriod"/>
            </a:pPr>
            <a:r>
              <a:rPr lang="en-US" sz="1400" b="0" i="0" dirty="0">
                <a:solidFill>
                  <a:srgbClr val="2D2D2D"/>
                </a:solidFill>
                <a:effectLst/>
                <a:latin typeface="Silka"/>
              </a:rPr>
              <a:t>Taxi driver: 48.17</a:t>
            </a:r>
          </a:p>
          <a:p>
            <a:pPr marL="0" indent="0" algn="r">
              <a:buNone/>
            </a:pPr>
            <a:r>
              <a:rPr lang="en-US" sz="1200" dirty="0">
                <a:solidFill>
                  <a:srgbClr val="2D2D2D"/>
                </a:solidFill>
                <a:latin typeface="Silka"/>
              </a:rPr>
              <a:t>Source: Business News Daily</a:t>
            </a:r>
            <a:endParaRPr lang="en-US" sz="1200" b="0" i="0" dirty="0">
              <a:solidFill>
                <a:srgbClr val="2D2D2D"/>
              </a:solidFill>
              <a:effectLst/>
              <a:latin typeface="Silka"/>
            </a:endParaRP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1026" name="Picture 2" descr="Buying a pictogram fire extinguisher?">
            <a:extLst>
              <a:ext uri="{FF2B5EF4-FFF2-40B4-BE49-F238E27FC236}">
                <a16:creationId xmlns:a16="http://schemas.microsoft.com/office/drawing/2014/main" id="{38524CA8-82F0-3EFE-E61C-C1E516DB937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334" y="1052578"/>
            <a:ext cx="2759253" cy="275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713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A31A4-38EB-89D0-CCE5-5DB4F87D3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i="1" dirty="0"/>
              <a:t>“You know you’re an event planner when everything goes wrong, </a:t>
            </a:r>
            <a:br>
              <a:rPr lang="en-US" sz="1600" i="1" dirty="0"/>
            </a:br>
            <a:r>
              <a:rPr lang="en-US" sz="1600" i="1" dirty="0"/>
              <a:t>but nobody notices.”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B767E-31F4-DF05-85DF-9BE2F032CD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/>
              <a:t>speaker changes and cancellations</a:t>
            </a:r>
          </a:p>
          <a:p>
            <a:r>
              <a:rPr lang="en-US" sz="1800" dirty="0"/>
              <a:t>lack of diversity</a:t>
            </a:r>
          </a:p>
          <a:p>
            <a:endParaRPr lang="en-US" sz="1800" dirty="0"/>
          </a:p>
          <a:p>
            <a:r>
              <a:rPr lang="en-US" sz="1800" dirty="0"/>
              <a:t>calendar overlaps</a:t>
            </a:r>
          </a:p>
          <a:p>
            <a:endParaRPr lang="en-US" sz="1800" dirty="0"/>
          </a:p>
          <a:p>
            <a:r>
              <a:rPr lang="en-US" sz="1800" dirty="0"/>
              <a:t>high dropout rate</a:t>
            </a:r>
          </a:p>
          <a:p>
            <a:endParaRPr lang="en-US" sz="1800" dirty="0"/>
          </a:p>
          <a:p>
            <a:r>
              <a:rPr lang="en-US" sz="1800" dirty="0"/>
              <a:t>technical glitches</a:t>
            </a:r>
          </a:p>
          <a:p>
            <a:endParaRPr lang="en-B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B1E77-4FA6-68B7-0FF4-3926B097A2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Always have a Plan B. It is impossible to over-invite.</a:t>
            </a:r>
          </a:p>
          <a:p>
            <a:r>
              <a:rPr lang="en-US" dirty="0"/>
              <a:t>Start with under-represented groups. Keep yourself accountable using analytics.</a:t>
            </a:r>
          </a:p>
          <a:p>
            <a:r>
              <a:rPr lang="en-US" dirty="0"/>
              <a:t>Keep an eye on all relevant calendars (from other institutions and </a:t>
            </a:r>
            <a:r>
              <a:rPr lang="en-US" dirty="0" err="1"/>
              <a:t>organisations</a:t>
            </a:r>
            <a:r>
              <a:rPr lang="en-US" dirty="0"/>
              <a:t>).</a:t>
            </a:r>
          </a:p>
          <a:p>
            <a:r>
              <a:rPr lang="en-US" dirty="0"/>
              <a:t>Invite. Remind. Repeat.</a:t>
            </a:r>
          </a:p>
          <a:p>
            <a:r>
              <a:rPr lang="en-US" dirty="0"/>
              <a:t>Test in advance. Try not to panic.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050824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7F8E6-338E-9BC8-ACF8-CC2231C3C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Practicalities and tips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9EA55-7CF9-AB09-CB4A-566573556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AutoNum type="arabicParenR"/>
            </a:pPr>
            <a:r>
              <a:rPr lang="en-US" dirty="0"/>
              <a:t>Build a database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BE" dirty="0"/>
              <a:t>Hire an engineer.</a:t>
            </a:r>
            <a:endParaRPr lang="en-US" dirty="0"/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BE" dirty="0"/>
              <a:t>Learn by looking at analytics and seek new inspiration.</a:t>
            </a:r>
            <a:endParaRPr lang="en-US" dirty="0"/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AutoNum type="arabicParenR"/>
            </a:pPr>
            <a:r>
              <a:rPr lang="en-GB" dirty="0"/>
              <a:t>The best marketing is the product itself</a:t>
            </a:r>
            <a:r>
              <a:rPr lang="en-BE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AutoNum type="arabicParenR"/>
            </a:pPr>
            <a:endParaRPr lang="en-BE" dirty="0"/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64341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1B147-D2F0-760A-DC8B-A382AB766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of contacts = foundation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76FF3-A809-0E3B-28BC-EFE0697E0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Salesforce, </a:t>
            </a:r>
            <a:r>
              <a:rPr lang="en-US" dirty="0" err="1"/>
              <a:t>Airtable</a:t>
            </a:r>
            <a:r>
              <a:rPr lang="en-US" dirty="0"/>
              <a:t>, </a:t>
            </a:r>
            <a:r>
              <a:rPr lang="en-US"/>
              <a:t>Mailchimp, other </a:t>
            </a:r>
            <a:r>
              <a:rPr lang="en-US" dirty="0"/>
              <a:t>CRM tools</a:t>
            </a:r>
          </a:p>
          <a:p>
            <a:r>
              <a:rPr lang="en-US" dirty="0"/>
              <a:t>Collecting, managing, profiling contacts</a:t>
            </a:r>
          </a:p>
          <a:p>
            <a:r>
              <a:rPr lang="en-US" dirty="0"/>
              <a:t>Takes a lot of time to grow organically (GDPR constraint in the EU)</a:t>
            </a:r>
          </a:p>
          <a:p>
            <a:r>
              <a:rPr lang="en-US" dirty="0"/>
              <a:t>Best </a:t>
            </a:r>
            <a:r>
              <a:rPr lang="en-US" dirty="0" err="1"/>
              <a:t>longterm</a:t>
            </a:r>
            <a:r>
              <a:rPr lang="en-US" dirty="0"/>
              <a:t> investment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043009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4819C-8B25-540B-B223-D22827F42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61017-E790-4696-BA65-C9254C1B9A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1400" dirty="0">
                <a:sym typeface="Wingdings" panose="05000000000000000000" pitchFamily="2" charset="2"/>
              </a:rPr>
              <a:t>E</a:t>
            </a:r>
            <a:r>
              <a:rPr lang="en-BE" sz="1400" dirty="0" err="1">
                <a:sym typeface="Wingdings" panose="05000000000000000000" pitchFamily="2" charset="2"/>
              </a:rPr>
              <a:t>xpanding</a:t>
            </a:r>
            <a:r>
              <a:rPr lang="en-BE" sz="1400" dirty="0">
                <a:sym typeface="Wingdings" panose="05000000000000000000" pitchFamily="2" charset="2"/>
              </a:rPr>
              <a:t> channels (</a:t>
            </a:r>
            <a:r>
              <a:rPr lang="en-GB" sz="1400" dirty="0">
                <a:sym typeface="Wingdings" panose="05000000000000000000" pitchFamily="2" charset="2"/>
              </a:rPr>
              <a:t>Meta, X</a:t>
            </a:r>
            <a:r>
              <a:rPr lang="en-BE" sz="1400" dirty="0">
                <a:sym typeface="Wingdings" panose="05000000000000000000" pitchFamily="2" charset="2"/>
              </a:rPr>
              <a:t>, </a:t>
            </a:r>
            <a:r>
              <a:rPr lang="en-BE" sz="1400" dirty="0" err="1">
                <a:sym typeface="Wingdings" panose="05000000000000000000" pitchFamily="2" charset="2"/>
              </a:rPr>
              <a:t>Youtube</a:t>
            </a:r>
            <a:r>
              <a:rPr lang="en-BE" sz="1400" dirty="0">
                <a:sym typeface="Wingdings" panose="05000000000000000000" pitchFamily="2" charset="2"/>
              </a:rPr>
              <a:t>, </a:t>
            </a:r>
            <a:r>
              <a:rPr lang="en-BE" sz="1400" dirty="0" err="1">
                <a:sym typeface="Wingdings" panose="05000000000000000000" pitchFamily="2" charset="2"/>
              </a:rPr>
              <a:t>Linkedin</a:t>
            </a:r>
            <a:r>
              <a:rPr lang="en-BE" sz="1400" dirty="0">
                <a:sym typeface="Wingdings" panose="05000000000000000000" pitchFamily="2" charset="2"/>
              </a:rPr>
              <a:t>) and observing how people interact on them</a:t>
            </a:r>
          </a:p>
          <a:p>
            <a:r>
              <a:rPr lang="en-BE" sz="1400" dirty="0">
                <a:sym typeface="Wingdings" panose="05000000000000000000" pitchFamily="2" charset="2"/>
              </a:rPr>
              <a:t>Equipment: strong computer, flexible platforms (Vimeo, </a:t>
            </a:r>
            <a:r>
              <a:rPr lang="en-BE" sz="1400" dirty="0" err="1">
                <a:sym typeface="Wingdings" panose="05000000000000000000" pitchFamily="2" charset="2"/>
              </a:rPr>
              <a:t>Wirecast</a:t>
            </a:r>
            <a:r>
              <a:rPr lang="en-BE" sz="1400" dirty="0">
                <a:sym typeface="Wingdings" panose="05000000000000000000" pitchFamily="2" charset="2"/>
              </a:rPr>
              <a:t>, Riverside, etc.), good lighting and even a better microphone</a:t>
            </a:r>
          </a:p>
          <a:p>
            <a:r>
              <a:rPr lang="en-GB" sz="1400" dirty="0">
                <a:sym typeface="Wingdings" panose="05000000000000000000" pitchFamily="2" charset="2"/>
              </a:rPr>
              <a:t>C</a:t>
            </a:r>
            <a:r>
              <a:rPr lang="en-BE" sz="1400" dirty="0" err="1">
                <a:sym typeface="Wingdings" panose="05000000000000000000" pitchFamily="2" charset="2"/>
              </a:rPr>
              <a:t>onstant</a:t>
            </a:r>
            <a:r>
              <a:rPr lang="en-BE" sz="1400" dirty="0">
                <a:sym typeface="Wingdings" panose="05000000000000000000" pitchFamily="2" charset="2"/>
              </a:rPr>
              <a:t> keeping up</a:t>
            </a:r>
            <a:r>
              <a:rPr lang="en-US" sz="1400" dirty="0">
                <a:sym typeface="Wingdings" panose="05000000000000000000" pitchFamily="2" charset="2"/>
              </a:rPr>
              <a:t> (Streaming on different social media? Podcast channel?)</a:t>
            </a:r>
            <a:endParaRPr lang="en-BE" sz="1400" dirty="0"/>
          </a:p>
          <a:p>
            <a:endParaRPr lang="en-BE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F3216D6A-DE97-59E9-CCB8-274D693183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486" y="1130061"/>
            <a:ext cx="3032242" cy="2275366"/>
          </a:xfrm>
        </p:spPr>
      </p:pic>
    </p:spTree>
    <p:extLst>
      <p:ext uri="{BB962C8B-B14F-4D97-AF65-F5344CB8AC3E}">
        <p14:creationId xmlns:p14="http://schemas.microsoft.com/office/powerpoint/2010/main" val="3816364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ruegel palette">
      <a:dk1>
        <a:sysClr val="windowText" lastClr="000000"/>
      </a:dk1>
      <a:lt1>
        <a:srgbClr val="FFFFFF"/>
      </a:lt1>
      <a:dk2>
        <a:srgbClr val="60BBCE"/>
      </a:dk2>
      <a:lt2>
        <a:srgbClr val="0C81C5"/>
      </a:lt2>
      <a:accent1>
        <a:srgbClr val="6B64AD"/>
      </a:accent1>
      <a:accent2>
        <a:srgbClr val="E67425"/>
      </a:accent2>
      <a:accent3>
        <a:srgbClr val="A21636"/>
      </a:accent3>
      <a:accent4>
        <a:srgbClr val="EDC063"/>
      </a:accent4>
      <a:accent5>
        <a:srgbClr val="4B9D45"/>
      </a:accent5>
      <a:accent6>
        <a:srgbClr val="3A803D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16;9" id="{1CAAE1D9-347D-4B91-ADAD-9EEFED700E4A}" vid="{9E355666-F423-4940-84C8-F4522CFF121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3e5078-e5aa-4707-8c8c-3efab8736ffe" xsi:nil="true"/>
    <lcf76f155ced4ddcb4097134ff3c332f xmlns="329562cc-b96a-411d-82fc-b121efcbad5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5A35AF6D811E49B7AA0BCFBD875D5D" ma:contentTypeVersion="16" ma:contentTypeDescription="Create a new document." ma:contentTypeScope="" ma:versionID="5a5772265b6573cdb4b222ccac462651">
  <xsd:schema xmlns:xsd="http://www.w3.org/2001/XMLSchema" xmlns:xs="http://www.w3.org/2001/XMLSchema" xmlns:p="http://schemas.microsoft.com/office/2006/metadata/properties" xmlns:ns2="329562cc-b96a-411d-82fc-b121efcbad59" xmlns:ns3="283e5078-e5aa-4707-8c8c-3efab8736ffe" targetNamespace="http://schemas.microsoft.com/office/2006/metadata/properties" ma:root="true" ma:fieldsID="5893c2c000309fb770e8706f58e50468" ns2:_="" ns3:_="">
    <xsd:import namespace="329562cc-b96a-411d-82fc-b121efcbad59"/>
    <xsd:import namespace="283e5078-e5aa-4707-8c8c-3efab8736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562cc-b96a-411d-82fc-b121efcbad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6bd7f95-f976-4bc6-a03e-1dde3d09eb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3e5078-e5aa-4707-8c8c-3efab8736ff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efc596a-df1e-49e6-bad5-5ef58990d72a}" ma:internalName="TaxCatchAll" ma:showField="CatchAllData" ma:web="283e5078-e5aa-4707-8c8c-3efab8736f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8FBA5A-CAD0-4168-9E4A-165DDA3E54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50D8FF-A8E5-4434-9F37-4366052C9AA0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  <ds:schemaRef ds:uri="http://schemas.openxmlformats.org/package/2006/metadata/core-properties"/>
    <ds:schemaRef ds:uri="283e5078-e5aa-4707-8c8c-3efab8736ffe"/>
    <ds:schemaRef ds:uri="329562cc-b96a-411d-82fc-b121efcbad59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01164C6-049F-47FD-80B0-7B223E0F10AF}">
  <ds:schemaRefs>
    <ds:schemaRef ds:uri="283e5078-e5aa-4707-8c8c-3efab8736ffe"/>
    <ds:schemaRef ds:uri="329562cc-b96a-411d-82fc-b121efcbad5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16;9</Template>
  <TotalTime>276</TotalTime>
  <Words>727</Words>
  <Application>Microsoft Macintosh PowerPoint</Application>
  <PresentationFormat>Custom</PresentationFormat>
  <Paragraphs>117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Silka</vt:lpstr>
      <vt:lpstr>Office Theme</vt:lpstr>
      <vt:lpstr>Mobilising messages – Event management and practical tips</vt:lpstr>
      <vt:lpstr>Know your audience</vt:lpstr>
      <vt:lpstr>Audience management</vt:lpstr>
      <vt:lpstr>Lifecycle of an event</vt:lpstr>
      <vt:lpstr>Event management = crisis management</vt:lpstr>
      <vt:lpstr>“You know you’re an event planner when everything goes wrong,  but nobody notices.”</vt:lpstr>
      <vt:lpstr>Practicalities and tips</vt:lpstr>
      <vt:lpstr>Database of contacts = foundation</vt:lpstr>
      <vt:lpstr>Tech</vt:lpstr>
      <vt:lpstr>Adapt and scale</vt:lpstr>
      <vt:lpstr>Adapt and scale</vt:lpstr>
      <vt:lpstr>Analytics</vt:lpstr>
      <vt:lpstr>Analytics</vt:lpstr>
      <vt:lpstr>Event management summary</vt:lpstr>
      <vt:lpstr>Press </vt:lpstr>
      <vt:lpstr>Social media</vt:lpstr>
      <vt:lpstr>Get feedback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 planning and management</dc:title>
  <dc:creator>Katja Knezevic</dc:creator>
  <cp:lastModifiedBy>Microsoft Office User</cp:lastModifiedBy>
  <cp:revision>6</cp:revision>
  <dcterms:created xsi:type="dcterms:W3CDTF">2023-02-01T08:57:14Z</dcterms:created>
  <dcterms:modified xsi:type="dcterms:W3CDTF">2024-02-14T03:37:33Z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0x010100ED5A35AF6D811E49B7AA0BCFBD875D5D</vt:lpwstr>
  </property>
  <property fmtid="{D5CDD505-2E9C-101B-9397-08002B2CF9AE}" pid="3" name="MediaServiceImageTags">
    <vt:lpwstr/>
  </property>
</Properties>
</file>