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76" r:id="rId6"/>
    <p:sldId id="258" r:id="rId7"/>
    <p:sldId id="291" r:id="rId8"/>
    <p:sldId id="275" r:id="rId9"/>
    <p:sldId id="277" r:id="rId10"/>
    <p:sldId id="289" r:id="rId11"/>
    <p:sldId id="286" r:id="rId12"/>
    <p:sldId id="287" r:id="rId13"/>
    <p:sldId id="288" r:id="rId14"/>
    <p:sldId id="285" r:id="rId15"/>
    <p:sldId id="281" r:id="rId16"/>
    <p:sldId id="290" r:id="rId17"/>
    <p:sldId id="283" r:id="rId18"/>
    <p:sldId id="280" r:id="rId19"/>
    <p:sldId id="264" r:id="rId20"/>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70090" autoAdjust="0"/>
  </p:normalViewPr>
  <p:slideViewPr>
    <p:cSldViewPr snapToGrid="0" showGuides="1">
      <p:cViewPr varScale="1">
        <p:scale>
          <a:sx n="60" d="100"/>
          <a:sy n="60" d="100"/>
        </p:scale>
        <p:origin x="1526" y="43"/>
      </p:cViewPr>
      <p:guideLst>
        <p:guide orient="horz" pos="2160"/>
        <p:guide pos="3840"/>
      </p:guideLst>
    </p:cSldViewPr>
  </p:slideViewPr>
  <p:outlineViewPr>
    <p:cViewPr>
      <p:scale>
        <a:sx n="33" d="100"/>
        <a:sy n="33" d="100"/>
      </p:scale>
      <p:origin x="0" y="-989"/>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259530-BEED-4106-B012-B22FAF9FDD4D}"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AC151EC8-64AD-44B1-B5A3-9BB3E562B8D0}">
      <dgm:prSet/>
      <dgm:spPr/>
      <dgm:t>
        <a:bodyPr/>
        <a:lstStyle/>
        <a:p>
          <a:r>
            <a:rPr lang="fr-BE"/>
            <a:t>Government (public) funding</a:t>
          </a:r>
          <a:endParaRPr lang="en-US"/>
        </a:p>
      </dgm:t>
    </dgm:pt>
    <dgm:pt modelId="{B29A0896-E3AD-4383-8C13-03B577314C6D}" type="parTrans" cxnId="{BD5F1F49-26CB-4D59-A02D-FFCD42DFC210}">
      <dgm:prSet/>
      <dgm:spPr/>
      <dgm:t>
        <a:bodyPr/>
        <a:lstStyle/>
        <a:p>
          <a:endParaRPr lang="en-US"/>
        </a:p>
      </dgm:t>
    </dgm:pt>
    <dgm:pt modelId="{A5A04174-E2AA-4F27-ACB5-B577CFDD2258}" type="sibTrans" cxnId="{BD5F1F49-26CB-4D59-A02D-FFCD42DFC210}">
      <dgm:prSet/>
      <dgm:spPr/>
      <dgm:t>
        <a:bodyPr/>
        <a:lstStyle/>
        <a:p>
          <a:endParaRPr lang="en-US"/>
        </a:p>
      </dgm:t>
    </dgm:pt>
    <dgm:pt modelId="{81B5487C-EC4D-4626-9313-4D901C8CDC09}">
      <dgm:prSet/>
      <dgm:spPr/>
      <dgm:t>
        <a:bodyPr/>
        <a:lstStyle/>
        <a:p>
          <a:pPr>
            <a:lnSpc>
              <a:spcPct val="100000"/>
            </a:lnSpc>
          </a:pPr>
          <a:r>
            <a:rPr lang="fr-BE" dirty="0">
              <a:solidFill>
                <a:schemeClr val="tx2"/>
              </a:solidFill>
            </a:rPr>
            <a:t>Reliable and </a:t>
          </a:r>
          <a:r>
            <a:rPr lang="fr-BE" dirty="0" err="1">
              <a:solidFill>
                <a:schemeClr val="tx2"/>
              </a:solidFill>
            </a:rPr>
            <a:t>predictable</a:t>
          </a:r>
          <a:r>
            <a:rPr lang="fr-BE" dirty="0">
              <a:solidFill>
                <a:schemeClr val="tx2"/>
              </a:solidFill>
            </a:rPr>
            <a:t> source of </a:t>
          </a:r>
          <a:r>
            <a:rPr lang="fr-BE" dirty="0" err="1">
              <a:solidFill>
                <a:schemeClr val="tx2"/>
              </a:solidFill>
            </a:rPr>
            <a:t>funding</a:t>
          </a:r>
          <a:endParaRPr lang="en-US" dirty="0">
            <a:solidFill>
              <a:schemeClr val="tx2"/>
            </a:solidFill>
          </a:endParaRPr>
        </a:p>
      </dgm:t>
    </dgm:pt>
    <dgm:pt modelId="{C41A445F-2611-45E9-8B2E-46BDDA8FAD96}" type="parTrans" cxnId="{1E3B08A8-D0EA-49B4-905C-C0F234F83BE4}">
      <dgm:prSet/>
      <dgm:spPr/>
      <dgm:t>
        <a:bodyPr/>
        <a:lstStyle/>
        <a:p>
          <a:endParaRPr lang="en-US"/>
        </a:p>
      </dgm:t>
    </dgm:pt>
    <dgm:pt modelId="{6FCF64EC-5B2C-40F0-9828-862856073C47}" type="sibTrans" cxnId="{1E3B08A8-D0EA-49B4-905C-C0F234F83BE4}">
      <dgm:prSet/>
      <dgm:spPr/>
      <dgm:t>
        <a:bodyPr/>
        <a:lstStyle/>
        <a:p>
          <a:endParaRPr lang="en-US"/>
        </a:p>
      </dgm:t>
    </dgm:pt>
    <dgm:pt modelId="{9DD7BCC2-17CF-4387-94FB-06C32645F350}">
      <dgm:prSet/>
      <dgm:spPr/>
      <dgm:t>
        <a:bodyPr/>
        <a:lstStyle/>
        <a:p>
          <a:pPr>
            <a:lnSpc>
              <a:spcPct val="100000"/>
            </a:lnSpc>
          </a:pPr>
          <a:r>
            <a:rPr lang="fr-BE" dirty="0" err="1">
              <a:solidFill>
                <a:schemeClr val="tx2"/>
              </a:solidFill>
            </a:rPr>
            <a:t>Difficult</a:t>
          </a:r>
          <a:r>
            <a:rPr lang="fr-BE" dirty="0">
              <a:solidFill>
                <a:schemeClr val="tx2"/>
              </a:solidFill>
            </a:rPr>
            <a:t> to </a:t>
          </a:r>
          <a:r>
            <a:rPr lang="fr-BE" dirty="0" err="1">
              <a:solidFill>
                <a:schemeClr val="tx2"/>
              </a:solidFill>
            </a:rPr>
            <a:t>secure</a:t>
          </a:r>
          <a:r>
            <a:rPr lang="fr-BE" dirty="0">
              <a:solidFill>
                <a:schemeClr val="tx2"/>
              </a:solidFill>
            </a:rPr>
            <a:t> and </a:t>
          </a:r>
          <a:r>
            <a:rPr lang="fr-BE" dirty="0" err="1">
              <a:solidFill>
                <a:schemeClr val="tx2"/>
              </a:solidFill>
            </a:rPr>
            <a:t>imply</a:t>
          </a:r>
          <a:r>
            <a:rPr lang="fr-BE" dirty="0">
              <a:solidFill>
                <a:schemeClr val="tx2"/>
              </a:solidFill>
            </a:rPr>
            <a:t> a lot of management and administrative </a:t>
          </a:r>
          <a:r>
            <a:rPr lang="fr-BE" dirty="0" err="1">
              <a:solidFill>
                <a:schemeClr val="tx2"/>
              </a:solidFill>
            </a:rPr>
            <a:t>tasks</a:t>
          </a:r>
          <a:endParaRPr lang="en-US" dirty="0">
            <a:solidFill>
              <a:schemeClr val="tx2"/>
            </a:solidFill>
          </a:endParaRPr>
        </a:p>
      </dgm:t>
    </dgm:pt>
    <dgm:pt modelId="{2C48CE47-2453-4E50-B74C-0DB09722EE94}" type="parTrans" cxnId="{7F47268F-D696-40DE-B7A2-B41C9F179972}">
      <dgm:prSet/>
      <dgm:spPr/>
      <dgm:t>
        <a:bodyPr/>
        <a:lstStyle/>
        <a:p>
          <a:endParaRPr lang="en-US"/>
        </a:p>
      </dgm:t>
    </dgm:pt>
    <dgm:pt modelId="{84B0E2F6-CC9A-4B2A-BC78-1D57593E2FE3}" type="sibTrans" cxnId="{7F47268F-D696-40DE-B7A2-B41C9F179972}">
      <dgm:prSet/>
      <dgm:spPr/>
      <dgm:t>
        <a:bodyPr/>
        <a:lstStyle/>
        <a:p>
          <a:endParaRPr lang="en-US"/>
        </a:p>
      </dgm:t>
    </dgm:pt>
    <dgm:pt modelId="{779906A5-9B33-4A4A-AD5B-0F8D44AD1501}">
      <dgm:prSet/>
      <dgm:spPr/>
      <dgm:t>
        <a:bodyPr/>
        <a:lstStyle/>
        <a:p>
          <a:pPr>
            <a:lnSpc>
              <a:spcPct val="100000"/>
            </a:lnSpc>
          </a:pPr>
          <a:r>
            <a:rPr lang="fr-BE" dirty="0">
              <a:solidFill>
                <a:schemeClr val="tx2"/>
              </a:solidFill>
            </a:rPr>
            <a:t>High </a:t>
          </a:r>
          <a:r>
            <a:rPr lang="fr-BE" dirty="0" err="1">
              <a:solidFill>
                <a:schemeClr val="tx2"/>
              </a:solidFill>
            </a:rPr>
            <a:t>amount</a:t>
          </a:r>
          <a:r>
            <a:rPr lang="fr-BE" dirty="0">
              <a:solidFill>
                <a:schemeClr val="tx2"/>
              </a:solidFill>
            </a:rPr>
            <a:t> of </a:t>
          </a:r>
          <a:r>
            <a:rPr lang="fr-BE" dirty="0" err="1">
              <a:solidFill>
                <a:schemeClr val="tx2"/>
              </a:solidFill>
            </a:rPr>
            <a:t>reporting</a:t>
          </a:r>
          <a:r>
            <a:rPr lang="fr-BE" dirty="0">
              <a:solidFill>
                <a:schemeClr val="tx2"/>
              </a:solidFill>
            </a:rPr>
            <a:t>, strict deadlines, </a:t>
          </a:r>
          <a:r>
            <a:rPr lang="fr-BE" dirty="0" err="1">
              <a:solidFill>
                <a:schemeClr val="tx2"/>
              </a:solidFill>
            </a:rPr>
            <a:t>very</a:t>
          </a:r>
          <a:r>
            <a:rPr lang="fr-BE" dirty="0">
              <a:solidFill>
                <a:schemeClr val="tx2"/>
              </a:solidFill>
            </a:rPr>
            <a:t> </a:t>
          </a:r>
          <a:r>
            <a:rPr lang="fr-BE" dirty="0" err="1">
              <a:solidFill>
                <a:schemeClr val="tx2"/>
              </a:solidFill>
            </a:rPr>
            <a:t>precise</a:t>
          </a:r>
          <a:r>
            <a:rPr lang="fr-BE" dirty="0">
              <a:solidFill>
                <a:schemeClr val="tx2"/>
              </a:solidFill>
            </a:rPr>
            <a:t> </a:t>
          </a:r>
          <a:r>
            <a:rPr lang="fr-BE" dirty="0" err="1">
              <a:solidFill>
                <a:schemeClr val="tx2"/>
              </a:solidFill>
            </a:rPr>
            <a:t>deliverables</a:t>
          </a:r>
          <a:r>
            <a:rPr lang="fr-BE" dirty="0">
              <a:solidFill>
                <a:schemeClr val="tx2"/>
              </a:solidFill>
            </a:rPr>
            <a:t> </a:t>
          </a:r>
          <a:endParaRPr lang="en-US" dirty="0">
            <a:solidFill>
              <a:schemeClr val="tx2"/>
            </a:solidFill>
          </a:endParaRPr>
        </a:p>
      </dgm:t>
    </dgm:pt>
    <dgm:pt modelId="{2EC3DEF4-764D-4B14-9524-FA4A2B089F08}" type="parTrans" cxnId="{3DDD084C-228B-4567-B864-34EA5FE4335C}">
      <dgm:prSet/>
      <dgm:spPr/>
      <dgm:t>
        <a:bodyPr/>
        <a:lstStyle/>
        <a:p>
          <a:endParaRPr lang="en-US"/>
        </a:p>
      </dgm:t>
    </dgm:pt>
    <dgm:pt modelId="{C3BAE31B-FE06-44A4-A291-EDA4D5EA0DE2}" type="sibTrans" cxnId="{3DDD084C-228B-4567-B864-34EA5FE4335C}">
      <dgm:prSet/>
      <dgm:spPr/>
      <dgm:t>
        <a:bodyPr/>
        <a:lstStyle/>
        <a:p>
          <a:endParaRPr lang="en-US"/>
        </a:p>
      </dgm:t>
    </dgm:pt>
    <dgm:pt modelId="{4079855E-C55B-403C-90DB-5BBB0BEBCC92}">
      <dgm:prSet/>
      <dgm:spPr/>
      <dgm:t>
        <a:bodyPr/>
        <a:lstStyle/>
        <a:p>
          <a:pPr>
            <a:lnSpc>
              <a:spcPct val="100000"/>
            </a:lnSpc>
          </a:pPr>
          <a:r>
            <a:rPr lang="fr-BE" dirty="0" err="1">
              <a:solidFill>
                <a:schemeClr val="tx2"/>
              </a:solidFill>
            </a:rPr>
            <a:t>Delayed</a:t>
          </a:r>
          <a:r>
            <a:rPr lang="fr-BE" dirty="0">
              <a:solidFill>
                <a:schemeClr val="tx2"/>
              </a:solidFill>
            </a:rPr>
            <a:t> </a:t>
          </a:r>
          <a:r>
            <a:rPr lang="fr-BE" dirty="0" err="1">
              <a:solidFill>
                <a:schemeClr val="tx2"/>
              </a:solidFill>
            </a:rPr>
            <a:t>payments</a:t>
          </a:r>
          <a:r>
            <a:rPr lang="fr-BE" dirty="0">
              <a:solidFill>
                <a:schemeClr val="tx2"/>
              </a:solidFill>
            </a:rPr>
            <a:t>, issues </a:t>
          </a:r>
          <a:r>
            <a:rPr lang="fr-BE" dirty="0" err="1">
              <a:solidFill>
                <a:schemeClr val="tx2"/>
              </a:solidFill>
            </a:rPr>
            <a:t>with</a:t>
          </a:r>
          <a:r>
            <a:rPr lang="fr-BE" dirty="0">
              <a:solidFill>
                <a:schemeClr val="tx2"/>
              </a:solidFill>
            </a:rPr>
            <a:t> cash flows </a:t>
          </a:r>
          <a:endParaRPr lang="en-US" dirty="0">
            <a:solidFill>
              <a:schemeClr val="tx2"/>
            </a:solidFill>
          </a:endParaRPr>
        </a:p>
      </dgm:t>
    </dgm:pt>
    <dgm:pt modelId="{BBCA1188-3628-418B-92E2-13816FE45347}" type="parTrans" cxnId="{F9D13814-029B-4738-BE74-6C53868BAC21}">
      <dgm:prSet/>
      <dgm:spPr/>
      <dgm:t>
        <a:bodyPr/>
        <a:lstStyle/>
        <a:p>
          <a:endParaRPr lang="en-US"/>
        </a:p>
      </dgm:t>
    </dgm:pt>
    <dgm:pt modelId="{760CC60E-358B-418C-9CA6-1E3BE9FC6E10}" type="sibTrans" cxnId="{F9D13814-029B-4738-BE74-6C53868BAC21}">
      <dgm:prSet/>
      <dgm:spPr/>
      <dgm:t>
        <a:bodyPr/>
        <a:lstStyle/>
        <a:p>
          <a:endParaRPr lang="en-US"/>
        </a:p>
      </dgm:t>
    </dgm:pt>
    <dgm:pt modelId="{368ACC88-48EF-41A8-8685-1D553876214A}">
      <dgm:prSet/>
      <dgm:spPr/>
      <dgm:t>
        <a:bodyPr/>
        <a:lstStyle/>
        <a:p>
          <a:pPr>
            <a:lnSpc>
              <a:spcPct val="100000"/>
            </a:lnSpc>
          </a:pPr>
          <a:r>
            <a:rPr lang="fr-BE" dirty="0">
              <a:solidFill>
                <a:schemeClr val="tx2"/>
              </a:solidFill>
            </a:rPr>
            <a:t>Very </a:t>
          </a:r>
          <a:r>
            <a:rPr lang="fr-BE" dirty="0" err="1">
              <a:solidFill>
                <a:schemeClr val="tx2"/>
              </a:solidFill>
            </a:rPr>
            <a:t>restricted</a:t>
          </a:r>
          <a:r>
            <a:rPr lang="fr-BE" dirty="0">
              <a:solidFill>
                <a:schemeClr val="tx2"/>
              </a:solidFill>
            </a:rPr>
            <a:t> revenue, </a:t>
          </a:r>
          <a:r>
            <a:rPr lang="fr-BE" dirty="0" err="1">
              <a:solidFill>
                <a:schemeClr val="tx2"/>
              </a:solidFill>
            </a:rPr>
            <a:t>low</a:t>
          </a:r>
          <a:r>
            <a:rPr lang="fr-BE" dirty="0">
              <a:solidFill>
                <a:schemeClr val="tx2"/>
              </a:solidFill>
            </a:rPr>
            <a:t> </a:t>
          </a:r>
          <a:r>
            <a:rPr lang="fr-BE" dirty="0" err="1">
              <a:solidFill>
                <a:schemeClr val="tx2"/>
              </a:solidFill>
            </a:rPr>
            <a:t>overheads</a:t>
          </a:r>
          <a:r>
            <a:rPr lang="fr-BE" dirty="0">
              <a:solidFill>
                <a:schemeClr val="tx2"/>
              </a:solidFill>
            </a:rPr>
            <a:t> (</a:t>
          </a:r>
          <a:r>
            <a:rPr lang="fr-BE" dirty="0" err="1">
              <a:solidFill>
                <a:schemeClr val="tx2"/>
              </a:solidFill>
            </a:rPr>
            <a:t>cca</a:t>
          </a:r>
          <a:r>
            <a:rPr lang="fr-BE" dirty="0">
              <a:solidFill>
                <a:schemeClr val="tx2"/>
              </a:solidFill>
            </a:rPr>
            <a:t> 7% for EU </a:t>
          </a:r>
          <a:r>
            <a:rPr lang="fr-BE" dirty="0" err="1">
              <a:solidFill>
                <a:schemeClr val="tx2"/>
              </a:solidFill>
            </a:rPr>
            <a:t>grants</a:t>
          </a:r>
          <a:r>
            <a:rPr lang="fr-BE" dirty="0">
              <a:solidFill>
                <a:schemeClr val="tx2"/>
              </a:solidFill>
            </a:rPr>
            <a:t>)</a:t>
          </a:r>
          <a:endParaRPr lang="en-US" dirty="0">
            <a:solidFill>
              <a:schemeClr val="tx2"/>
            </a:solidFill>
          </a:endParaRPr>
        </a:p>
      </dgm:t>
    </dgm:pt>
    <dgm:pt modelId="{33A7BFDF-E096-4FB7-8068-21FA575DA5CA}" type="parTrans" cxnId="{0A4F6612-CFEE-4F65-BF90-84A5D252D648}">
      <dgm:prSet/>
      <dgm:spPr/>
      <dgm:t>
        <a:bodyPr/>
        <a:lstStyle/>
        <a:p>
          <a:endParaRPr lang="en-US"/>
        </a:p>
      </dgm:t>
    </dgm:pt>
    <dgm:pt modelId="{DA8060ED-CB51-4147-A9A4-2837BC26BF27}" type="sibTrans" cxnId="{0A4F6612-CFEE-4F65-BF90-84A5D252D648}">
      <dgm:prSet/>
      <dgm:spPr/>
      <dgm:t>
        <a:bodyPr/>
        <a:lstStyle/>
        <a:p>
          <a:endParaRPr lang="en-US"/>
        </a:p>
      </dgm:t>
    </dgm:pt>
    <dgm:pt modelId="{8834DB71-2A39-46A2-83BE-F69BF1A93289}">
      <dgm:prSet/>
      <dgm:spPr/>
      <dgm:t>
        <a:bodyPr/>
        <a:lstStyle/>
        <a:p>
          <a:r>
            <a:rPr lang="fr-BE" dirty="0"/>
            <a:t>Donations/ </a:t>
          </a:r>
          <a:r>
            <a:rPr lang="fr-BE" dirty="0" err="1"/>
            <a:t>private</a:t>
          </a:r>
          <a:r>
            <a:rPr lang="fr-BE" dirty="0"/>
            <a:t> </a:t>
          </a:r>
          <a:r>
            <a:rPr lang="fr-BE" dirty="0" err="1"/>
            <a:t>grants</a:t>
          </a:r>
          <a:r>
            <a:rPr lang="fr-BE" dirty="0"/>
            <a:t> </a:t>
          </a:r>
          <a:endParaRPr lang="en-US" dirty="0"/>
        </a:p>
      </dgm:t>
    </dgm:pt>
    <dgm:pt modelId="{12744C45-7660-45E7-B70B-14AF30773386}" type="parTrans" cxnId="{813D6DA2-0016-4512-959B-519A580C8344}">
      <dgm:prSet/>
      <dgm:spPr/>
      <dgm:t>
        <a:bodyPr/>
        <a:lstStyle/>
        <a:p>
          <a:endParaRPr lang="en-US"/>
        </a:p>
      </dgm:t>
    </dgm:pt>
    <dgm:pt modelId="{A7BCAE95-8F37-4524-A891-CDEF04DB57BD}" type="sibTrans" cxnId="{813D6DA2-0016-4512-959B-519A580C8344}">
      <dgm:prSet/>
      <dgm:spPr/>
      <dgm:t>
        <a:bodyPr/>
        <a:lstStyle/>
        <a:p>
          <a:endParaRPr lang="en-US"/>
        </a:p>
      </dgm:t>
    </dgm:pt>
    <dgm:pt modelId="{B74741F8-7926-4DF2-BC9B-2544DB137D81}">
      <dgm:prSet/>
      <dgm:spPr/>
      <dgm:t>
        <a:bodyPr/>
        <a:lstStyle/>
        <a:p>
          <a:r>
            <a:rPr lang="fr-BE" dirty="0">
              <a:solidFill>
                <a:schemeClr val="tx2"/>
              </a:solidFill>
            </a:rPr>
            <a:t>More volatile and </a:t>
          </a:r>
          <a:r>
            <a:rPr lang="fr-BE" dirty="0" err="1">
              <a:solidFill>
                <a:schemeClr val="tx2"/>
              </a:solidFill>
            </a:rPr>
            <a:t>peripheral</a:t>
          </a:r>
          <a:r>
            <a:rPr lang="fr-BE" dirty="0">
              <a:solidFill>
                <a:schemeClr val="tx2"/>
              </a:solidFill>
            </a:rPr>
            <a:t> source of revenue</a:t>
          </a:r>
          <a:endParaRPr lang="en-US" dirty="0">
            <a:solidFill>
              <a:schemeClr val="tx2"/>
            </a:solidFill>
          </a:endParaRPr>
        </a:p>
      </dgm:t>
    </dgm:pt>
    <dgm:pt modelId="{0F5254D5-3DD2-4AFB-B216-8EA86E799E68}" type="parTrans" cxnId="{2025C4DC-5D57-409D-B575-920B881EC3C9}">
      <dgm:prSet/>
      <dgm:spPr/>
      <dgm:t>
        <a:bodyPr/>
        <a:lstStyle/>
        <a:p>
          <a:endParaRPr lang="en-US"/>
        </a:p>
      </dgm:t>
    </dgm:pt>
    <dgm:pt modelId="{C3F4B71A-E093-4A13-835D-C65A77960598}" type="sibTrans" cxnId="{2025C4DC-5D57-409D-B575-920B881EC3C9}">
      <dgm:prSet/>
      <dgm:spPr/>
      <dgm:t>
        <a:bodyPr/>
        <a:lstStyle/>
        <a:p>
          <a:endParaRPr lang="en-US"/>
        </a:p>
      </dgm:t>
    </dgm:pt>
    <dgm:pt modelId="{A2F3C1DF-7DFF-4FB2-AB32-3BF2BEF8E76E}">
      <dgm:prSet/>
      <dgm:spPr/>
      <dgm:t>
        <a:bodyPr/>
        <a:lstStyle/>
        <a:p>
          <a:r>
            <a:rPr lang="fr-BE" dirty="0" err="1">
              <a:solidFill>
                <a:schemeClr val="tx2"/>
              </a:solidFill>
            </a:rPr>
            <a:t>Highly</a:t>
          </a:r>
          <a:r>
            <a:rPr lang="fr-BE" dirty="0">
              <a:solidFill>
                <a:schemeClr val="tx2"/>
              </a:solidFill>
            </a:rPr>
            <a:t> </a:t>
          </a:r>
          <a:r>
            <a:rPr lang="fr-BE" dirty="0" err="1">
              <a:solidFill>
                <a:schemeClr val="tx2"/>
              </a:solidFill>
            </a:rPr>
            <a:t>unpredictable</a:t>
          </a:r>
          <a:r>
            <a:rPr lang="fr-BE" dirty="0">
              <a:solidFill>
                <a:schemeClr val="tx2"/>
              </a:solidFill>
            </a:rPr>
            <a:t> and </a:t>
          </a:r>
          <a:r>
            <a:rPr lang="fr-BE" dirty="0" err="1">
              <a:solidFill>
                <a:schemeClr val="tx2"/>
              </a:solidFill>
            </a:rPr>
            <a:t>don’t</a:t>
          </a:r>
          <a:r>
            <a:rPr lang="fr-BE" dirty="0">
              <a:solidFill>
                <a:schemeClr val="tx2"/>
              </a:solidFill>
            </a:rPr>
            <a:t> </a:t>
          </a:r>
          <a:r>
            <a:rPr lang="fr-BE" dirty="0" err="1">
              <a:solidFill>
                <a:schemeClr val="tx2"/>
              </a:solidFill>
            </a:rPr>
            <a:t>allow</a:t>
          </a:r>
          <a:r>
            <a:rPr lang="fr-BE" dirty="0">
              <a:solidFill>
                <a:schemeClr val="tx2"/>
              </a:solidFill>
            </a:rPr>
            <a:t> organisations to base </a:t>
          </a:r>
          <a:r>
            <a:rPr lang="fr-BE" dirty="0" err="1">
              <a:solidFill>
                <a:schemeClr val="tx2"/>
              </a:solidFill>
            </a:rPr>
            <a:t>their</a:t>
          </a:r>
          <a:r>
            <a:rPr lang="fr-BE" dirty="0">
              <a:solidFill>
                <a:schemeClr val="tx2"/>
              </a:solidFill>
            </a:rPr>
            <a:t> </a:t>
          </a:r>
          <a:r>
            <a:rPr lang="fr-BE" dirty="0" err="1">
              <a:solidFill>
                <a:schemeClr val="tx2"/>
              </a:solidFill>
            </a:rPr>
            <a:t>programmatic</a:t>
          </a:r>
          <a:r>
            <a:rPr lang="fr-BE" dirty="0">
              <a:solidFill>
                <a:schemeClr val="tx2"/>
              </a:solidFill>
            </a:rPr>
            <a:t> </a:t>
          </a:r>
          <a:r>
            <a:rPr lang="fr-BE" dirty="0" err="1">
              <a:solidFill>
                <a:schemeClr val="tx2"/>
              </a:solidFill>
            </a:rPr>
            <a:t>strategies</a:t>
          </a:r>
          <a:r>
            <a:rPr lang="fr-BE" dirty="0">
              <a:solidFill>
                <a:schemeClr val="tx2"/>
              </a:solidFill>
            </a:rPr>
            <a:t> </a:t>
          </a:r>
          <a:r>
            <a:rPr lang="fr-BE" dirty="0" err="1">
              <a:solidFill>
                <a:schemeClr val="tx2"/>
              </a:solidFill>
            </a:rPr>
            <a:t>according</a:t>
          </a:r>
          <a:r>
            <a:rPr lang="fr-BE" dirty="0">
              <a:solidFill>
                <a:schemeClr val="tx2"/>
              </a:solidFill>
            </a:rPr>
            <a:t> to </a:t>
          </a:r>
          <a:r>
            <a:rPr lang="fr-BE" dirty="0" err="1">
              <a:solidFill>
                <a:schemeClr val="tx2"/>
              </a:solidFill>
            </a:rPr>
            <a:t>them</a:t>
          </a:r>
          <a:endParaRPr lang="en-US" dirty="0">
            <a:solidFill>
              <a:schemeClr val="tx2"/>
            </a:solidFill>
          </a:endParaRPr>
        </a:p>
      </dgm:t>
    </dgm:pt>
    <dgm:pt modelId="{06DCC547-9D42-493E-94CB-398A6244D1C0}" type="parTrans" cxnId="{5C015AD1-9C21-452B-8E82-4E315C05250E}">
      <dgm:prSet/>
      <dgm:spPr/>
      <dgm:t>
        <a:bodyPr/>
        <a:lstStyle/>
        <a:p>
          <a:endParaRPr lang="en-US"/>
        </a:p>
      </dgm:t>
    </dgm:pt>
    <dgm:pt modelId="{345B0C87-3BBB-469D-BBFB-37B7A74410C5}" type="sibTrans" cxnId="{5C015AD1-9C21-452B-8E82-4E315C05250E}">
      <dgm:prSet/>
      <dgm:spPr/>
      <dgm:t>
        <a:bodyPr/>
        <a:lstStyle/>
        <a:p>
          <a:endParaRPr lang="en-US"/>
        </a:p>
      </dgm:t>
    </dgm:pt>
    <dgm:pt modelId="{8872B067-37B3-4470-84F6-6F0A50F4F91D}">
      <dgm:prSet/>
      <dgm:spPr/>
      <dgm:t>
        <a:bodyPr/>
        <a:lstStyle/>
        <a:p>
          <a:r>
            <a:rPr lang="fr-BE" dirty="0" err="1"/>
            <a:t>Earned</a:t>
          </a:r>
          <a:r>
            <a:rPr lang="fr-BE" dirty="0"/>
            <a:t> revenue, service </a:t>
          </a:r>
          <a:r>
            <a:rPr lang="fr-BE" dirty="0" err="1"/>
            <a:t>fees</a:t>
          </a:r>
          <a:r>
            <a:rPr lang="fr-BE" dirty="0"/>
            <a:t>/ </a:t>
          </a:r>
          <a:r>
            <a:rPr lang="fr-BE" dirty="0" err="1"/>
            <a:t>membership</a:t>
          </a:r>
          <a:r>
            <a:rPr lang="fr-BE" dirty="0"/>
            <a:t> </a:t>
          </a:r>
          <a:r>
            <a:rPr lang="fr-BE" dirty="0" err="1"/>
            <a:t>fees</a:t>
          </a:r>
          <a:r>
            <a:rPr lang="fr-BE" dirty="0"/>
            <a:t> / return on </a:t>
          </a:r>
          <a:r>
            <a:rPr lang="fr-BE" dirty="0" err="1"/>
            <a:t>investments</a:t>
          </a:r>
          <a:endParaRPr lang="en-US" dirty="0"/>
        </a:p>
      </dgm:t>
    </dgm:pt>
    <dgm:pt modelId="{A08422D6-A4AD-4BB4-83C3-E61D5E8F3567}" type="parTrans" cxnId="{4C0D6EF6-0237-4B0C-ACA2-880C96AE604D}">
      <dgm:prSet/>
      <dgm:spPr/>
      <dgm:t>
        <a:bodyPr/>
        <a:lstStyle/>
        <a:p>
          <a:endParaRPr lang="en-US"/>
        </a:p>
      </dgm:t>
    </dgm:pt>
    <dgm:pt modelId="{D28D9254-D371-4BC6-85A1-13372CD44109}" type="sibTrans" cxnId="{4C0D6EF6-0237-4B0C-ACA2-880C96AE604D}">
      <dgm:prSet/>
      <dgm:spPr/>
      <dgm:t>
        <a:bodyPr/>
        <a:lstStyle/>
        <a:p>
          <a:endParaRPr lang="en-US"/>
        </a:p>
      </dgm:t>
    </dgm:pt>
    <dgm:pt modelId="{C45B5011-90F2-486C-A489-EC74F836BB0A}">
      <dgm:prSet/>
      <dgm:spPr/>
      <dgm:t>
        <a:bodyPr/>
        <a:lstStyle/>
        <a:p>
          <a:r>
            <a:rPr lang="fr-BE" dirty="0" err="1">
              <a:solidFill>
                <a:schemeClr val="tx2"/>
              </a:solidFill>
            </a:rPr>
            <a:t>Less</a:t>
          </a:r>
          <a:r>
            <a:rPr lang="fr-BE" dirty="0">
              <a:solidFill>
                <a:schemeClr val="tx2"/>
              </a:solidFill>
            </a:rPr>
            <a:t> </a:t>
          </a:r>
          <a:r>
            <a:rPr lang="fr-BE" dirty="0" err="1">
              <a:solidFill>
                <a:schemeClr val="tx2"/>
              </a:solidFill>
            </a:rPr>
            <a:t>restricted</a:t>
          </a:r>
          <a:r>
            <a:rPr lang="fr-BE" dirty="0">
              <a:solidFill>
                <a:schemeClr val="tx2"/>
              </a:solidFill>
            </a:rPr>
            <a:t> and </a:t>
          </a:r>
          <a:r>
            <a:rPr lang="fr-BE" dirty="0" err="1">
              <a:solidFill>
                <a:schemeClr val="tx2"/>
              </a:solidFill>
            </a:rPr>
            <a:t>allow</a:t>
          </a:r>
          <a:r>
            <a:rPr lang="fr-BE" dirty="0">
              <a:solidFill>
                <a:schemeClr val="tx2"/>
              </a:solidFill>
            </a:rPr>
            <a:t> more </a:t>
          </a:r>
          <a:r>
            <a:rPr lang="fr-BE" dirty="0" err="1">
              <a:solidFill>
                <a:schemeClr val="tx2"/>
              </a:solidFill>
            </a:rPr>
            <a:t>flexibility</a:t>
          </a:r>
          <a:r>
            <a:rPr lang="fr-BE" dirty="0">
              <a:solidFill>
                <a:schemeClr val="tx2"/>
              </a:solidFill>
            </a:rPr>
            <a:t> in </a:t>
          </a:r>
          <a:r>
            <a:rPr lang="fr-BE" dirty="0" err="1">
              <a:solidFill>
                <a:schemeClr val="tx2"/>
              </a:solidFill>
            </a:rPr>
            <a:t>distributing</a:t>
          </a:r>
          <a:r>
            <a:rPr lang="fr-BE" dirty="0">
              <a:solidFill>
                <a:schemeClr val="tx2"/>
              </a:solidFill>
            </a:rPr>
            <a:t> te </a:t>
          </a:r>
          <a:r>
            <a:rPr lang="fr-BE" dirty="0" err="1">
              <a:solidFill>
                <a:schemeClr val="tx2"/>
              </a:solidFill>
            </a:rPr>
            <a:t>resources</a:t>
          </a:r>
          <a:r>
            <a:rPr lang="fr-BE" dirty="0">
              <a:solidFill>
                <a:schemeClr val="tx2"/>
              </a:solidFill>
            </a:rPr>
            <a:t> </a:t>
          </a:r>
          <a:r>
            <a:rPr lang="fr-BE" dirty="0" err="1">
              <a:solidFill>
                <a:schemeClr val="tx2"/>
              </a:solidFill>
            </a:rPr>
            <a:t>internally</a:t>
          </a:r>
          <a:r>
            <a:rPr lang="fr-BE" dirty="0">
              <a:solidFill>
                <a:schemeClr val="tx2"/>
              </a:solidFill>
            </a:rPr>
            <a:t> (</a:t>
          </a:r>
          <a:r>
            <a:rPr lang="fr-BE" dirty="0" err="1">
              <a:solidFill>
                <a:schemeClr val="tx2"/>
              </a:solidFill>
            </a:rPr>
            <a:t>cca</a:t>
          </a:r>
          <a:r>
            <a:rPr lang="fr-BE" dirty="0">
              <a:solidFill>
                <a:schemeClr val="tx2"/>
              </a:solidFill>
            </a:rPr>
            <a:t> 15-20% </a:t>
          </a:r>
          <a:r>
            <a:rPr lang="fr-BE" dirty="0" err="1">
              <a:solidFill>
                <a:schemeClr val="tx2"/>
              </a:solidFill>
            </a:rPr>
            <a:t>overheads</a:t>
          </a:r>
          <a:r>
            <a:rPr lang="fr-BE" dirty="0">
              <a:solidFill>
                <a:schemeClr val="tx2"/>
              </a:solidFill>
            </a:rPr>
            <a:t>)</a:t>
          </a:r>
          <a:endParaRPr lang="en-US" dirty="0">
            <a:solidFill>
              <a:schemeClr val="tx2"/>
            </a:solidFill>
          </a:endParaRPr>
        </a:p>
      </dgm:t>
    </dgm:pt>
    <dgm:pt modelId="{4126B5F5-B212-4687-9967-87F3F5A817FB}" type="parTrans" cxnId="{60B4F33D-2355-42E3-BF3E-36B9DD0FDE3C}">
      <dgm:prSet/>
      <dgm:spPr/>
      <dgm:t>
        <a:bodyPr/>
        <a:lstStyle/>
        <a:p>
          <a:endParaRPr lang="en-GB"/>
        </a:p>
      </dgm:t>
    </dgm:pt>
    <dgm:pt modelId="{A9B75866-D251-41E8-B367-564CF299FE99}" type="sibTrans" cxnId="{60B4F33D-2355-42E3-BF3E-36B9DD0FDE3C}">
      <dgm:prSet/>
      <dgm:spPr/>
      <dgm:t>
        <a:bodyPr/>
        <a:lstStyle/>
        <a:p>
          <a:endParaRPr lang="en-GB"/>
        </a:p>
      </dgm:t>
    </dgm:pt>
    <dgm:pt modelId="{4F222FC3-2E98-4AE3-95E6-25B8F02A18D1}">
      <dgm:prSet/>
      <dgm:spPr/>
      <dgm:t>
        <a:bodyPr/>
        <a:lstStyle/>
        <a:p>
          <a:r>
            <a:rPr lang="fr-BE" dirty="0">
              <a:solidFill>
                <a:schemeClr val="tx2"/>
              </a:solidFill>
            </a:rPr>
            <a:t>Sources of </a:t>
          </a:r>
          <a:r>
            <a:rPr lang="fr-BE" dirty="0" err="1">
              <a:solidFill>
                <a:schemeClr val="tx2"/>
              </a:solidFill>
            </a:rPr>
            <a:t>core</a:t>
          </a:r>
          <a:r>
            <a:rPr lang="fr-BE" dirty="0">
              <a:solidFill>
                <a:schemeClr val="tx2"/>
              </a:solidFill>
            </a:rPr>
            <a:t> </a:t>
          </a:r>
          <a:r>
            <a:rPr lang="fr-BE" dirty="0" err="1">
              <a:solidFill>
                <a:schemeClr val="tx2"/>
              </a:solidFill>
            </a:rPr>
            <a:t>funding</a:t>
          </a:r>
          <a:r>
            <a:rPr lang="fr-BE" dirty="0">
              <a:solidFill>
                <a:schemeClr val="tx2"/>
              </a:solidFill>
            </a:rPr>
            <a:t> </a:t>
          </a:r>
          <a:endParaRPr lang="en-US" dirty="0">
            <a:solidFill>
              <a:schemeClr val="tx2"/>
            </a:solidFill>
          </a:endParaRPr>
        </a:p>
      </dgm:t>
    </dgm:pt>
    <dgm:pt modelId="{5F2B240C-CCD4-4B78-A126-ECDE3A63E7C1}" type="parTrans" cxnId="{394D9983-BA66-4D5E-9650-102E28FBD5B0}">
      <dgm:prSet/>
      <dgm:spPr/>
      <dgm:t>
        <a:bodyPr/>
        <a:lstStyle/>
        <a:p>
          <a:endParaRPr lang="en-GB"/>
        </a:p>
      </dgm:t>
    </dgm:pt>
    <dgm:pt modelId="{05FD529B-6B67-48CB-925B-8E18EA3A415C}" type="sibTrans" cxnId="{394D9983-BA66-4D5E-9650-102E28FBD5B0}">
      <dgm:prSet/>
      <dgm:spPr/>
      <dgm:t>
        <a:bodyPr/>
        <a:lstStyle/>
        <a:p>
          <a:endParaRPr lang="en-GB"/>
        </a:p>
      </dgm:t>
    </dgm:pt>
    <dgm:pt modelId="{46B9104F-DDA2-426C-8DBC-503132F073DA}">
      <dgm:prSet/>
      <dgm:spPr/>
      <dgm:t>
        <a:bodyPr/>
        <a:lstStyle/>
        <a:p>
          <a:r>
            <a:rPr lang="fr-BE" dirty="0" err="1">
              <a:solidFill>
                <a:schemeClr val="tx2"/>
              </a:solidFill>
            </a:rPr>
            <a:t>Give</a:t>
          </a:r>
          <a:r>
            <a:rPr lang="fr-BE" dirty="0">
              <a:solidFill>
                <a:schemeClr val="tx2"/>
              </a:solidFill>
            </a:rPr>
            <a:t> more control over the content, structure  and timing of management </a:t>
          </a:r>
          <a:r>
            <a:rPr lang="fr-BE" dirty="0" err="1">
              <a:solidFill>
                <a:schemeClr val="tx2"/>
              </a:solidFill>
            </a:rPr>
            <a:t>tasks</a:t>
          </a:r>
          <a:endParaRPr lang="en-US" dirty="0">
            <a:solidFill>
              <a:schemeClr val="tx2"/>
            </a:solidFill>
          </a:endParaRPr>
        </a:p>
      </dgm:t>
    </dgm:pt>
    <dgm:pt modelId="{D8E551F2-0343-4C70-A616-01DAB2064152}" type="parTrans" cxnId="{92CDA730-0C01-474A-9082-FCBBA6997BCB}">
      <dgm:prSet/>
      <dgm:spPr/>
      <dgm:t>
        <a:bodyPr/>
        <a:lstStyle/>
        <a:p>
          <a:endParaRPr lang="en-GB"/>
        </a:p>
      </dgm:t>
    </dgm:pt>
    <dgm:pt modelId="{9917B618-BC0A-47CE-A681-7DF008BDD6CA}" type="sibTrans" cxnId="{92CDA730-0C01-474A-9082-FCBBA6997BCB}">
      <dgm:prSet/>
      <dgm:spPr/>
      <dgm:t>
        <a:bodyPr/>
        <a:lstStyle/>
        <a:p>
          <a:endParaRPr lang="en-GB"/>
        </a:p>
      </dgm:t>
    </dgm:pt>
    <dgm:pt modelId="{EB695566-0387-4E31-A2BE-8297FA81D3F8}" type="pres">
      <dgm:prSet presAssocID="{8C259530-BEED-4106-B012-B22FAF9FDD4D}" presName="Name0" presStyleCnt="0">
        <dgm:presLayoutVars>
          <dgm:dir/>
          <dgm:animLvl val="lvl"/>
          <dgm:resizeHandles val="exact"/>
        </dgm:presLayoutVars>
      </dgm:prSet>
      <dgm:spPr/>
    </dgm:pt>
    <dgm:pt modelId="{CF96A4CB-F4EC-4FE9-8E30-5441FBE48BE7}" type="pres">
      <dgm:prSet presAssocID="{AC151EC8-64AD-44B1-B5A3-9BB3E562B8D0}" presName="composite" presStyleCnt="0"/>
      <dgm:spPr/>
    </dgm:pt>
    <dgm:pt modelId="{9AA194B4-AB07-4306-ADCD-1FA7B573FA96}" type="pres">
      <dgm:prSet presAssocID="{AC151EC8-64AD-44B1-B5A3-9BB3E562B8D0}" presName="parTx" presStyleLbl="alignNode1" presStyleIdx="0" presStyleCnt="3">
        <dgm:presLayoutVars>
          <dgm:chMax val="0"/>
          <dgm:chPref val="0"/>
          <dgm:bulletEnabled val="1"/>
        </dgm:presLayoutVars>
      </dgm:prSet>
      <dgm:spPr/>
    </dgm:pt>
    <dgm:pt modelId="{9276E514-7415-42A5-BA1C-3F2DB546F8E4}" type="pres">
      <dgm:prSet presAssocID="{AC151EC8-64AD-44B1-B5A3-9BB3E562B8D0}" presName="desTx" presStyleLbl="alignAccFollowNode1" presStyleIdx="0" presStyleCnt="3">
        <dgm:presLayoutVars>
          <dgm:bulletEnabled val="1"/>
        </dgm:presLayoutVars>
      </dgm:prSet>
      <dgm:spPr/>
    </dgm:pt>
    <dgm:pt modelId="{E3349C98-EFB0-488D-AA5B-18DD95797ECE}" type="pres">
      <dgm:prSet presAssocID="{A5A04174-E2AA-4F27-ACB5-B577CFDD2258}" presName="space" presStyleCnt="0"/>
      <dgm:spPr/>
    </dgm:pt>
    <dgm:pt modelId="{565930B5-AEE7-4481-8436-42446843F9F4}" type="pres">
      <dgm:prSet presAssocID="{8834DB71-2A39-46A2-83BE-F69BF1A93289}" presName="composite" presStyleCnt="0"/>
      <dgm:spPr/>
    </dgm:pt>
    <dgm:pt modelId="{DB15465E-050B-4503-866E-04F78629C834}" type="pres">
      <dgm:prSet presAssocID="{8834DB71-2A39-46A2-83BE-F69BF1A93289}" presName="parTx" presStyleLbl="alignNode1" presStyleIdx="1" presStyleCnt="3">
        <dgm:presLayoutVars>
          <dgm:chMax val="0"/>
          <dgm:chPref val="0"/>
          <dgm:bulletEnabled val="1"/>
        </dgm:presLayoutVars>
      </dgm:prSet>
      <dgm:spPr/>
    </dgm:pt>
    <dgm:pt modelId="{FC9903D8-78F4-4B88-B300-536A4CDAB82F}" type="pres">
      <dgm:prSet presAssocID="{8834DB71-2A39-46A2-83BE-F69BF1A93289}" presName="desTx" presStyleLbl="alignAccFollowNode1" presStyleIdx="1" presStyleCnt="3">
        <dgm:presLayoutVars>
          <dgm:bulletEnabled val="1"/>
        </dgm:presLayoutVars>
      </dgm:prSet>
      <dgm:spPr/>
    </dgm:pt>
    <dgm:pt modelId="{F23D938C-4BA6-40D2-963D-254EC6F535CD}" type="pres">
      <dgm:prSet presAssocID="{A7BCAE95-8F37-4524-A891-CDEF04DB57BD}" presName="space" presStyleCnt="0"/>
      <dgm:spPr/>
    </dgm:pt>
    <dgm:pt modelId="{A10A7840-A62B-424D-B3C9-E0D032A55281}" type="pres">
      <dgm:prSet presAssocID="{8872B067-37B3-4470-84F6-6F0A50F4F91D}" presName="composite" presStyleCnt="0"/>
      <dgm:spPr/>
    </dgm:pt>
    <dgm:pt modelId="{CD999793-92E9-4974-B362-055EFE8844A4}" type="pres">
      <dgm:prSet presAssocID="{8872B067-37B3-4470-84F6-6F0A50F4F91D}" presName="parTx" presStyleLbl="alignNode1" presStyleIdx="2" presStyleCnt="3">
        <dgm:presLayoutVars>
          <dgm:chMax val="0"/>
          <dgm:chPref val="0"/>
          <dgm:bulletEnabled val="1"/>
        </dgm:presLayoutVars>
      </dgm:prSet>
      <dgm:spPr/>
    </dgm:pt>
    <dgm:pt modelId="{4A4059F0-E2AB-4BB9-B8F6-829683B6E8DC}" type="pres">
      <dgm:prSet presAssocID="{8872B067-37B3-4470-84F6-6F0A50F4F91D}" presName="desTx" presStyleLbl="alignAccFollowNode1" presStyleIdx="2" presStyleCnt="3" custLinFactNeighborX="831" custLinFactNeighborY="840">
        <dgm:presLayoutVars>
          <dgm:bulletEnabled val="1"/>
        </dgm:presLayoutVars>
      </dgm:prSet>
      <dgm:spPr/>
    </dgm:pt>
  </dgm:ptLst>
  <dgm:cxnLst>
    <dgm:cxn modelId="{AC777305-B1F5-4373-A54B-EE19833D9241}" type="presOf" srcId="{8872B067-37B3-4470-84F6-6F0A50F4F91D}" destId="{CD999793-92E9-4974-B362-055EFE8844A4}" srcOrd="0" destOrd="0" presId="urn:microsoft.com/office/officeart/2005/8/layout/hList1"/>
    <dgm:cxn modelId="{444AA209-31CD-48F9-9B32-5A0AE1CBBF24}" type="presOf" srcId="{8C259530-BEED-4106-B012-B22FAF9FDD4D}" destId="{EB695566-0387-4E31-A2BE-8297FA81D3F8}" srcOrd="0" destOrd="0" presId="urn:microsoft.com/office/officeart/2005/8/layout/hList1"/>
    <dgm:cxn modelId="{0A4F6612-CFEE-4F65-BF90-84A5D252D648}" srcId="{AC151EC8-64AD-44B1-B5A3-9BB3E562B8D0}" destId="{368ACC88-48EF-41A8-8685-1D553876214A}" srcOrd="4" destOrd="0" parTransId="{33A7BFDF-E096-4FB7-8068-21FA575DA5CA}" sibTransId="{DA8060ED-CB51-4147-A9A4-2837BC26BF27}"/>
    <dgm:cxn modelId="{8B155112-79F1-42F5-927C-B1341D9DE7CC}" type="presOf" srcId="{4F222FC3-2E98-4AE3-95E6-25B8F02A18D1}" destId="{4A4059F0-E2AB-4BB9-B8F6-829683B6E8DC}" srcOrd="0" destOrd="1" presId="urn:microsoft.com/office/officeart/2005/8/layout/hList1"/>
    <dgm:cxn modelId="{F9D13814-029B-4738-BE74-6C53868BAC21}" srcId="{AC151EC8-64AD-44B1-B5A3-9BB3E562B8D0}" destId="{4079855E-C55B-403C-90DB-5BBB0BEBCC92}" srcOrd="3" destOrd="0" parTransId="{BBCA1188-3628-418B-92E2-13816FE45347}" sibTransId="{760CC60E-358B-418C-9CA6-1E3BE9FC6E10}"/>
    <dgm:cxn modelId="{92CDA730-0C01-474A-9082-FCBBA6997BCB}" srcId="{8872B067-37B3-4470-84F6-6F0A50F4F91D}" destId="{46B9104F-DDA2-426C-8DBC-503132F073DA}" srcOrd="0" destOrd="0" parTransId="{D8E551F2-0343-4C70-A616-01DAB2064152}" sibTransId="{9917B618-BC0A-47CE-A681-7DF008BDD6CA}"/>
    <dgm:cxn modelId="{60B4F33D-2355-42E3-BF3E-36B9DD0FDE3C}" srcId="{8834DB71-2A39-46A2-83BE-F69BF1A93289}" destId="{C45B5011-90F2-486C-A489-EC74F836BB0A}" srcOrd="1" destOrd="0" parTransId="{4126B5F5-B212-4687-9967-87F3F5A817FB}" sibTransId="{A9B75866-D251-41E8-B367-564CF299FE99}"/>
    <dgm:cxn modelId="{8DE65F63-27E3-4D30-8E9F-A7D18C3F0B79}" type="presOf" srcId="{A2F3C1DF-7DFF-4FB2-AB32-3BF2BEF8E76E}" destId="{FC9903D8-78F4-4B88-B300-536A4CDAB82F}" srcOrd="0" destOrd="2" presId="urn:microsoft.com/office/officeart/2005/8/layout/hList1"/>
    <dgm:cxn modelId="{BD5F1F49-26CB-4D59-A02D-FFCD42DFC210}" srcId="{8C259530-BEED-4106-B012-B22FAF9FDD4D}" destId="{AC151EC8-64AD-44B1-B5A3-9BB3E562B8D0}" srcOrd="0" destOrd="0" parTransId="{B29A0896-E3AD-4383-8C13-03B577314C6D}" sibTransId="{A5A04174-E2AA-4F27-ACB5-B577CFDD2258}"/>
    <dgm:cxn modelId="{3DDD084C-228B-4567-B864-34EA5FE4335C}" srcId="{AC151EC8-64AD-44B1-B5A3-9BB3E562B8D0}" destId="{779906A5-9B33-4A4A-AD5B-0F8D44AD1501}" srcOrd="2" destOrd="0" parTransId="{2EC3DEF4-764D-4B14-9524-FA4A2B089F08}" sibTransId="{C3BAE31B-FE06-44A4-A291-EDA4D5EA0DE2}"/>
    <dgm:cxn modelId="{BDD82C5A-CB7E-41EE-957C-9C91A4C03051}" type="presOf" srcId="{8834DB71-2A39-46A2-83BE-F69BF1A93289}" destId="{DB15465E-050B-4503-866E-04F78629C834}" srcOrd="0" destOrd="0" presId="urn:microsoft.com/office/officeart/2005/8/layout/hList1"/>
    <dgm:cxn modelId="{394D9983-BA66-4D5E-9650-102E28FBD5B0}" srcId="{8872B067-37B3-4470-84F6-6F0A50F4F91D}" destId="{4F222FC3-2E98-4AE3-95E6-25B8F02A18D1}" srcOrd="1" destOrd="0" parTransId="{5F2B240C-CCD4-4B78-A126-ECDE3A63E7C1}" sibTransId="{05FD529B-6B67-48CB-925B-8E18EA3A415C}"/>
    <dgm:cxn modelId="{7F47268F-D696-40DE-B7A2-B41C9F179972}" srcId="{AC151EC8-64AD-44B1-B5A3-9BB3E562B8D0}" destId="{9DD7BCC2-17CF-4387-94FB-06C32645F350}" srcOrd="1" destOrd="0" parTransId="{2C48CE47-2453-4E50-B74C-0DB09722EE94}" sibTransId="{84B0E2F6-CC9A-4B2A-BC78-1D57593E2FE3}"/>
    <dgm:cxn modelId="{813D6DA2-0016-4512-959B-519A580C8344}" srcId="{8C259530-BEED-4106-B012-B22FAF9FDD4D}" destId="{8834DB71-2A39-46A2-83BE-F69BF1A93289}" srcOrd="1" destOrd="0" parTransId="{12744C45-7660-45E7-B70B-14AF30773386}" sibTransId="{A7BCAE95-8F37-4524-A891-CDEF04DB57BD}"/>
    <dgm:cxn modelId="{1E3B08A8-D0EA-49B4-905C-C0F234F83BE4}" srcId="{AC151EC8-64AD-44B1-B5A3-9BB3E562B8D0}" destId="{81B5487C-EC4D-4626-9313-4D901C8CDC09}" srcOrd="0" destOrd="0" parTransId="{C41A445F-2611-45E9-8B2E-46BDDA8FAD96}" sibTransId="{6FCF64EC-5B2C-40F0-9828-862856073C47}"/>
    <dgm:cxn modelId="{AEC60BAB-4B97-4449-AE4A-B4C2A86D12F0}" type="presOf" srcId="{C45B5011-90F2-486C-A489-EC74F836BB0A}" destId="{FC9903D8-78F4-4B88-B300-536A4CDAB82F}" srcOrd="0" destOrd="1" presId="urn:microsoft.com/office/officeart/2005/8/layout/hList1"/>
    <dgm:cxn modelId="{E61933AC-28C2-4E66-80E1-816C4B2B9697}" type="presOf" srcId="{81B5487C-EC4D-4626-9313-4D901C8CDC09}" destId="{9276E514-7415-42A5-BA1C-3F2DB546F8E4}" srcOrd="0" destOrd="0" presId="urn:microsoft.com/office/officeart/2005/8/layout/hList1"/>
    <dgm:cxn modelId="{2378BCAD-48B3-4EF3-9226-BA22AA6A14EA}" type="presOf" srcId="{4079855E-C55B-403C-90DB-5BBB0BEBCC92}" destId="{9276E514-7415-42A5-BA1C-3F2DB546F8E4}" srcOrd="0" destOrd="3" presId="urn:microsoft.com/office/officeart/2005/8/layout/hList1"/>
    <dgm:cxn modelId="{A1C3FDC0-CE88-4DE9-93FC-0AD8958EB419}" type="presOf" srcId="{9DD7BCC2-17CF-4387-94FB-06C32645F350}" destId="{9276E514-7415-42A5-BA1C-3F2DB546F8E4}" srcOrd="0" destOrd="1" presId="urn:microsoft.com/office/officeart/2005/8/layout/hList1"/>
    <dgm:cxn modelId="{4CF393C4-15C1-4AF7-BB83-C50303436F45}" type="presOf" srcId="{779906A5-9B33-4A4A-AD5B-0F8D44AD1501}" destId="{9276E514-7415-42A5-BA1C-3F2DB546F8E4}" srcOrd="0" destOrd="2" presId="urn:microsoft.com/office/officeart/2005/8/layout/hList1"/>
    <dgm:cxn modelId="{A68A31C6-287A-48A7-8F6D-FB5557D6C1E7}" type="presOf" srcId="{46B9104F-DDA2-426C-8DBC-503132F073DA}" destId="{4A4059F0-E2AB-4BB9-B8F6-829683B6E8DC}" srcOrd="0" destOrd="0" presId="urn:microsoft.com/office/officeart/2005/8/layout/hList1"/>
    <dgm:cxn modelId="{5C015AD1-9C21-452B-8E82-4E315C05250E}" srcId="{8834DB71-2A39-46A2-83BE-F69BF1A93289}" destId="{A2F3C1DF-7DFF-4FB2-AB32-3BF2BEF8E76E}" srcOrd="2" destOrd="0" parTransId="{06DCC547-9D42-493E-94CB-398A6244D1C0}" sibTransId="{345B0C87-3BBB-469D-BBFB-37B7A74410C5}"/>
    <dgm:cxn modelId="{2025C4DC-5D57-409D-B575-920B881EC3C9}" srcId="{8834DB71-2A39-46A2-83BE-F69BF1A93289}" destId="{B74741F8-7926-4DF2-BC9B-2544DB137D81}" srcOrd="0" destOrd="0" parTransId="{0F5254D5-3DD2-4AFB-B216-8EA86E799E68}" sibTransId="{C3F4B71A-E093-4A13-835D-C65A77960598}"/>
    <dgm:cxn modelId="{39D14CE1-1E59-4921-AE07-8423AB54D482}" type="presOf" srcId="{B74741F8-7926-4DF2-BC9B-2544DB137D81}" destId="{FC9903D8-78F4-4B88-B300-536A4CDAB82F}" srcOrd="0" destOrd="0" presId="urn:microsoft.com/office/officeart/2005/8/layout/hList1"/>
    <dgm:cxn modelId="{FE3D04E9-BEE1-48D9-9E36-01F4592836E1}" type="presOf" srcId="{AC151EC8-64AD-44B1-B5A3-9BB3E562B8D0}" destId="{9AA194B4-AB07-4306-ADCD-1FA7B573FA96}" srcOrd="0" destOrd="0" presId="urn:microsoft.com/office/officeart/2005/8/layout/hList1"/>
    <dgm:cxn modelId="{367667F5-EE5F-42A7-845B-005EFC9E12D7}" type="presOf" srcId="{368ACC88-48EF-41A8-8685-1D553876214A}" destId="{9276E514-7415-42A5-BA1C-3F2DB546F8E4}" srcOrd="0" destOrd="4" presId="urn:microsoft.com/office/officeart/2005/8/layout/hList1"/>
    <dgm:cxn modelId="{4C0D6EF6-0237-4B0C-ACA2-880C96AE604D}" srcId="{8C259530-BEED-4106-B012-B22FAF9FDD4D}" destId="{8872B067-37B3-4470-84F6-6F0A50F4F91D}" srcOrd="2" destOrd="0" parTransId="{A08422D6-A4AD-4BB4-83C3-E61D5E8F3567}" sibTransId="{D28D9254-D371-4BC6-85A1-13372CD44109}"/>
    <dgm:cxn modelId="{2CAE8183-AF1F-465B-B347-FF11E0353EC5}" type="presParOf" srcId="{EB695566-0387-4E31-A2BE-8297FA81D3F8}" destId="{CF96A4CB-F4EC-4FE9-8E30-5441FBE48BE7}" srcOrd="0" destOrd="0" presId="urn:microsoft.com/office/officeart/2005/8/layout/hList1"/>
    <dgm:cxn modelId="{87DB6593-BD99-423D-A81E-1035F26BDD40}" type="presParOf" srcId="{CF96A4CB-F4EC-4FE9-8E30-5441FBE48BE7}" destId="{9AA194B4-AB07-4306-ADCD-1FA7B573FA96}" srcOrd="0" destOrd="0" presId="urn:microsoft.com/office/officeart/2005/8/layout/hList1"/>
    <dgm:cxn modelId="{01B03660-5287-410A-BCEE-FBBBB09C08B4}" type="presParOf" srcId="{CF96A4CB-F4EC-4FE9-8E30-5441FBE48BE7}" destId="{9276E514-7415-42A5-BA1C-3F2DB546F8E4}" srcOrd="1" destOrd="0" presId="urn:microsoft.com/office/officeart/2005/8/layout/hList1"/>
    <dgm:cxn modelId="{963E6E57-5654-455B-8580-5453C9974958}" type="presParOf" srcId="{EB695566-0387-4E31-A2BE-8297FA81D3F8}" destId="{E3349C98-EFB0-488D-AA5B-18DD95797ECE}" srcOrd="1" destOrd="0" presId="urn:microsoft.com/office/officeart/2005/8/layout/hList1"/>
    <dgm:cxn modelId="{0F593D9A-274A-4555-B583-FEA3AF54C385}" type="presParOf" srcId="{EB695566-0387-4E31-A2BE-8297FA81D3F8}" destId="{565930B5-AEE7-4481-8436-42446843F9F4}" srcOrd="2" destOrd="0" presId="urn:microsoft.com/office/officeart/2005/8/layout/hList1"/>
    <dgm:cxn modelId="{3910FABD-CAC0-4A67-A20E-442627478E8D}" type="presParOf" srcId="{565930B5-AEE7-4481-8436-42446843F9F4}" destId="{DB15465E-050B-4503-866E-04F78629C834}" srcOrd="0" destOrd="0" presId="urn:microsoft.com/office/officeart/2005/8/layout/hList1"/>
    <dgm:cxn modelId="{02EC1288-E495-4BBD-930A-512683F285FE}" type="presParOf" srcId="{565930B5-AEE7-4481-8436-42446843F9F4}" destId="{FC9903D8-78F4-4B88-B300-536A4CDAB82F}" srcOrd="1" destOrd="0" presId="urn:microsoft.com/office/officeart/2005/8/layout/hList1"/>
    <dgm:cxn modelId="{1E5DB5F0-9B98-4E34-A1ED-2984601F1D1F}" type="presParOf" srcId="{EB695566-0387-4E31-A2BE-8297FA81D3F8}" destId="{F23D938C-4BA6-40D2-963D-254EC6F535CD}" srcOrd="3" destOrd="0" presId="urn:microsoft.com/office/officeart/2005/8/layout/hList1"/>
    <dgm:cxn modelId="{A4850266-067C-4505-B513-C41B4C56A821}" type="presParOf" srcId="{EB695566-0387-4E31-A2BE-8297FA81D3F8}" destId="{A10A7840-A62B-424D-B3C9-E0D032A55281}" srcOrd="4" destOrd="0" presId="urn:microsoft.com/office/officeart/2005/8/layout/hList1"/>
    <dgm:cxn modelId="{2B702990-BFD6-4714-99BF-0C47BA52B36A}" type="presParOf" srcId="{A10A7840-A62B-424D-B3C9-E0D032A55281}" destId="{CD999793-92E9-4974-B362-055EFE8844A4}" srcOrd="0" destOrd="0" presId="urn:microsoft.com/office/officeart/2005/8/layout/hList1"/>
    <dgm:cxn modelId="{C134FC3A-9040-41F8-AD7E-FA92F8B1926F}" type="presParOf" srcId="{A10A7840-A62B-424D-B3C9-E0D032A55281}" destId="{4A4059F0-E2AB-4BB9-B8F6-829683B6E8D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2BA2E6-F740-4539-AAD3-6A9998D0D53C}"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GB"/>
        </a:p>
      </dgm:t>
    </dgm:pt>
    <dgm:pt modelId="{9A53FFD7-92E1-46B6-BF10-D70AAB742C5E}">
      <dgm:prSet phldrT="[Text]" custT="1"/>
      <dgm:spPr/>
      <dgm:t>
        <a:bodyPr/>
        <a:lstStyle/>
        <a:p>
          <a:r>
            <a:rPr lang="fr-BE" sz="1200" dirty="0"/>
            <a:t>PRIVATE DONATIONS/ GRANTS</a:t>
          </a:r>
          <a:endParaRPr lang="en-GB" sz="1200" dirty="0"/>
        </a:p>
      </dgm:t>
    </dgm:pt>
    <dgm:pt modelId="{56B17BB1-577D-4574-AF92-ECDAEDEED9BA}" type="parTrans" cxnId="{9F4FF238-36A3-44D9-86D1-7ABE1A218FBE}">
      <dgm:prSet/>
      <dgm:spPr/>
      <dgm:t>
        <a:bodyPr/>
        <a:lstStyle/>
        <a:p>
          <a:endParaRPr lang="en-GB"/>
        </a:p>
      </dgm:t>
    </dgm:pt>
    <dgm:pt modelId="{5CD9A038-2CF3-4801-AB98-E591DE496D2A}" type="sibTrans" cxnId="{9F4FF238-36A3-44D9-86D1-7ABE1A218FBE}">
      <dgm:prSet/>
      <dgm:spPr/>
      <dgm:t>
        <a:bodyPr/>
        <a:lstStyle/>
        <a:p>
          <a:endParaRPr lang="en-GB"/>
        </a:p>
      </dgm:t>
    </dgm:pt>
    <dgm:pt modelId="{B6CAA508-B401-4789-9663-B0E62B0BE442}">
      <dgm:prSet phldrT="[Text]" custT="1"/>
      <dgm:spPr/>
      <dgm:t>
        <a:bodyPr/>
        <a:lstStyle/>
        <a:p>
          <a:r>
            <a:rPr lang="fr-BE" sz="1200" dirty="0"/>
            <a:t>GOVERNMENT GRANTS: CONTRACTS</a:t>
          </a:r>
          <a:endParaRPr lang="en-GB" sz="1200" dirty="0"/>
        </a:p>
      </dgm:t>
    </dgm:pt>
    <dgm:pt modelId="{32EEEAEE-B2DC-47ED-A7BF-5A0241BF21EB}" type="parTrans" cxnId="{128F9673-1D2F-4912-BEB8-F67881E0910C}">
      <dgm:prSet/>
      <dgm:spPr/>
      <dgm:t>
        <a:bodyPr/>
        <a:lstStyle/>
        <a:p>
          <a:endParaRPr lang="en-GB"/>
        </a:p>
      </dgm:t>
    </dgm:pt>
    <dgm:pt modelId="{B14712B3-2F34-4601-AA65-E438E501ACB1}" type="sibTrans" cxnId="{128F9673-1D2F-4912-BEB8-F67881E0910C}">
      <dgm:prSet/>
      <dgm:spPr/>
      <dgm:t>
        <a:bodyPr/>
        <a:lstStyle/>
        <a:p>
          <a:endParaRPr lang="en-GB"/>
        </a:p>
      </dgm:t>
    </dgm:pt>
    <dgm:pt modelId="{67934B3E-8694-4800-8DB0-F5FE1DDE820D}">
      <dgm:prSet phldrT="[Text]"/>
      <dgm:spPr/>
      <dgm:t>
        <a:bodyPr/>
        <a:lstStyle/>
        <a:p>
          <a:r>
            <a:rPr lang="fr-BE" dirty="0"/>
            <a:t>EARNED REVENUE</a:t>
          </a:r>
          <a:endParaRPr lang="en-GB" dirty="0"/>
        </a:p>
      </dgm:t>
    </dgm:pt>
    <dgm:pt modelId="{AE0AC716-8E91-4EB7-8DD5-4BFEB9AD55DD}" type="parTrans" cxnId="{084DBAFC-3704-440E-86F5-8D9B99C343AD}">
      <dgm:prSet/>
      <dgm:spPr/>
      <dgm:t>
        <a:bodyPr/>
        <a:lstStyle/>
        <a:p>
          <a:endParaRPr lang="en-GB"/>
        </a:p>
      </dgm:t>
    </dgm:pt>
    <dgm:pt modelId="{59E2FC92-58EF-478D-89E5-B20239C6CDC4}" type="sibTrans" cxnId="{084DBAFC-3704-440E-86F5-8D9B99C343AD}">
      <dgm:prSet/>
      <dgm:spPr/>
      <dgm:t>
        <a:bodyPr/>
        <a:lstStyle/>
        <a:p>
          <a:endParaRPr lang="en-GB"/>
        </a:p>
      </dgm:t>
    </dgm:pt>
    <dgm:pt modelId="{76852D39-2C33-4127-9DCB-58245C05969D}">
      <dgm:prSet phldrT="[Text]" custT="1"/>
      <dgm:spPr/>
      <dgm:t>
        <a:bodyPr/>
        <a:lstStyle/>
        <a:p>
          <a:r>
            <a:rPr lang="fr-BE" sz="1600" b="1" dirty="0"/>
            <a:t>FUNDING MODEL</a:t>
          </a:r>
        </a:p>
        <a:p>
          <a:r>
            <a:rPr lang="fr-BE" sz="1300" b="1" dirty="0"/>
            <a:t>CONCENTRATED (&gt;60%) OR DIVERSIFIED</a:t>
          </a:r>
          <a:endParaRPr lang="en-GB" sz="1300" b="1" dirty="0"/>
        </a:p>
      </dgm:t>
    </dgm:pt>
    <dgm:pt modelId="{F4F023E8-9DEB-4D98-B3DB-31EB040A28BD}" type="parTrans" cxnId="{98754C4F-4A85-4C5A-AAE9-CE8E5DAEF4E2}">
      <dgm:prSet/>
      <dgm:spPr/>
      <dgm:t>
        <a:bodyPr/>
        <a:lstStyle/>
        <a:p>
          <a:endParaRPr lang="en-GB"/>
        </a:p>
      </dgm:t>
    </dgm:pt>
    <dgm:pt modelId="{606D1D73-522F-45B7-91A9-9CD972B4D1A1}" type="sibTrans" cxnId="{98754C4F-4A85-4C5A-AAE9-CE8E5DAEF4E2}">
      <dgm:prSet/>
      <dgm:spPr/>
      <dgm:t>
        <a:bodyPr/>
        <a:lstStyle/>
        <a:p>
          <a:endParaRPr lang="en-GB"/>
        </a:p>
      </dgm:t>
    </dgm:pt>
    <dgm:pt modelId="{B515BF22-64DF-43B5-81BA-C28D1A120C43}">
      <dgm:prSet phldrT="[Text]"/>
      <dgm:spPr/>
      <dgm:t>
        <a:bodyPr/>
        <a:lstStyle/>
        <a:p>
          <a:endParaRPr lang="en-GB" dirty="0"/>
        </a:p>
      </dgm:t>
    </dgm:pt>
    <dgm:pt modelId="{89EBC805-67DD-4DD2-A113-9EE65AA58A26}" type="parTrans" cxnId="{A9A7660A-06C3-4ADD-9DDD-0D109AE33658}">
      <dgm:prSet/>
      <dgm:spPr/>
      <dgm:t>
        <a:bodyPr/>
        <a:lstStyle/>
        <a:p>
          <a:endParaRPr lang="en-GB"/>
        </a:p>
      </dgm:t>
    </dgm:pt>
    <dgm:pt modelId="{5BE392DE-151C-4C3B-BD36-4DF2D0095A6E}" type="sibTrans" cxnId="{A9A7660A-06C3-4ADD-9DDD-0D109AE33658}">
      <dgm:prSet/>
      <dgm:spPr/>
      <dgm:t>
        <a:bodyPr/>
        <a:lstStyle/>
        <a:p>
          <a:endParaRPr lang="en-GB"/>
        </a:p>
      </dgm:t>
    </dgm:pt>
    <dgm:pt modelId="{E34BE451-3F4D-4B83-A13A-CB97D9C2D399}" type="pres">
      <dgm:prSet presAssocID="{AD2BA2E6-F740-4539-AAD3-6A9998D0D53C}" presName="Name0" presStyleCnt="0">
        <dgm:presLayoutVars>
          <dgm:chMax val="4"/>
          <dgm:resizeHandles val="exact"/>
        </dgm:presLayoutVars>
      </dgm:prSet>
      <dgm:spPr/>
    </dgm:pt>
    <dgm:pt modelId="{F38C8278-9E6D-422A-84F3-F64A5A074070}" type="pres">
      <dgm:prSet presAssocID="{AD2BA2E6-F740-4539-AAD3-6A9998D0D53C}" presName="ellipse" presStyleLbl="trBgShp" presStyleIdx="0" presStyleCnt="1"/>
      <dgm:spPr/>
    </dgm:pt>
    <dgm:pt modelId="{662E226E-3A35-479B-A738-6519E1873ED2}" type="pres">
      <dgm:prSet presAssocID="{AD2BA2E6-F740-4539-AAD3-6A9998D0D53C}" presName="arrow1" presStyleLbl="fgShp" presStyleIdx="0" presStyleCnt="1"/>
      <dgm:spPr/>
    </dgm:pt>
    <dgm:pt modelId="{AF293294-CD99-491B-AD92-0A2AC54C9AE2}" type="pres">
      <dgm:prSet presAssocID="{AD2BA2E6-F740-4539-AAD3-6A9998D0D53C}" presName="rectangle" presStyleLbl="revTx" presStyleIdx="0" presStyleCnt="1">
        <dgm:presLayoutVars>
          <dgm:bulletEnabled val="1"/>
        </dgm:presLayoutVars>
      </dgm:prSet>
      <dgm:spPr/>
    </dgm:pt>
    <dgm:pt modelId="{97CA4ABF-1B4F-4137-BF75-F953F5A861F8}" type="pres">
      <dgm:prSet presAssocID="{B6CAA508-B401-4789-9663-B0E62B0BE442}" presName="item1" presStyleLbl="node1" presStyleIdx="0" presStyleCnt="3">
        <dgm:presLayoutVars>
          <dgm:bulletEnabled val="1"/>
        </dgm:presLayoutVars>
      </dgm:prSet>
      <dgm:spPr/>
    </dgm:pt>
    <dgm:pt modelId="{043C6D8D-887B-4E5D-A41C-9704E347F7E6}" type="pres">
      <dgm:prSet presAssocID="{67934B3E-8694-4800-8DB0-F5FE1DDE820D}" presName="item2" presStyleLbl="node1" presStyleIdx="1" presStyleCnt="3" custScaleX="109144">
        <dgm:presLayoutVars>
          <dgm:bulletEnabled val="1"/>
        </dgm:presLayoutVars>
      </dgm:prSet>
      <dgm:spPr/>
    </dgm:pt>
    <dgm:pt modelId="{5ACE0B54-78AB-48AE-AE81-4F372FE7999B}" type="pres">
      <dgm:prSet presAssocID="{76852D39-2C33-4127-9DCB-58245C05969D}" presName="item3" presStyleLbl="node1" presStyleIdx="2" presStyleCnt="3">
        <dgm:presLayoutVars>
          <dgm:bulletEnabled val="1"/>
        </dgm:presLayoutVars>
      </dgm:prSet>
      <dgm:spPr/>
    </dgm:pt>
    <dgm:pt modelId="{2AE0CA64-9753-4859-B28D-82DFA51A0A32}" type="pres">
      <dgm:prSet presAssocID="{AD2BA2E6-F740-4539-AAD3-6A9998D0D53C}" presName="funnel" presStyleLbl="trAlignAcc1" presStyleIdx="0" presStyleCnt="1" custScaleX="108298" custLinFactNeighborY="3235"/>
      <dgm:spPr/>
    </dgm:pt>
  </dgm:ptLst>
  <dgm:cxnLst>
    <dgm:cxn modelId="{A9A7660A-06C3-4ADD-9DDD-0D109AE33658}" srcId="{AD2BA2E6-F740-4539-AAD3-6A9998D0D53C}" destId="{B515BF22-64DF-43B5-81BA-C28D1A120C43}" srcOrd="4" destOrd="0" parTransId="{89EBC805-67DD-4DD2-A113-9EE65AA58A26}" sibTransId="{5BE392DE-151C-4C3B-BD36-4DF2D0095A6E}"/>
    <dgm:cxn modelId="{9F4FF238-36A3-44D9-86D1-7ABE1A218FBE}" srcId="{AD2BA2E6-F740-4539-AAD3-6A9998D0D53C}" destId="{9A53FFD7-92E1-46B6-BF10-D70AAB742C5E}" srcOrd="0" destOrd="0" parTransId="{56B17BB1-577D-4574-AF92-ECDAEDEED9BA}" sibTransId="{5CD9A038-2CF3-4801-AB98-E591DE496D2A}"/>
    <dgm:cxn modelId="{98754C4F-4A85-4C5A-AAE9-CE8E5DAEF4E2}" srcId="{AD2BA2E6-F740-4539-AAD3-6A9998D0D53C}" destId="{76852D39-2C33-4127-9DCB-58245C05969D}" srcOrd="3" destOrd="0" parTransId="{F4F023E8-9DEB-4D98-B3DB-31EB040A28BD}" sibTransId="{606D1D73-522F-45B7-91A9-9CD972B4D1A1}"/>
    <dgm:cxn modelId="{128F9673-1D2F-4912-BEB8-F67881E0910C}" srcId="{AD2BA2E6-F740-4539-AAD3-6A9998D0D53C}" destId="{B6CAA508-B401-4789-9663-B0E62B0BE442}" srcOrd="1" destOrd="0" parTransId="{32EEEAEE-B2DC-47ED-A7BF-5A0241BF21EB}" sibTransId="{B14712B3-2F34-4601-AA65-E438E501ACB1}"/>
    <dgm:cxn modelId="{F7127080-A2C3-45BF-A2A5-9F5F00CC8ADE}" type="presOf" srcId="{76852D39-2C33-4127-9DCB-58245C05969D}" destId="{AF293294-CD99-491B-AD92-0A2AC54C9AE2}" srcOrd="0" destOrd="0" presId="urn:microsoft.com/office/officeart/2005/8/layout/funnel1"/>
    <dgm:cxn modelId="{CD7B1C8B-6419-4DD5-8319-3358EAD8C2EC}" type="presOf" srcId="{9A53FFD7-92E1-46B6-BF10-D70AAB742C5E}" destId="{5ACE0B54-78AB-48AE-AE81-4F372FE7999B}" srcOrd="0" destOrd="0" presId="urn:microsoft.com/office/officeart/2005/8/layout/funnel1"/>
    <dgm:cxn modelId="{BF13BB8D-1197-41CC-A379-DDE80AC175A1}" type="presOf" srcId="{AD2BA2E6-F740-4539-AAD3-6A9998D0D53C}" destId="{E34BE451-3F4D-4B83-A13A-CB97D9C2D399}" srcOrd="0" destOrd="0" presId="urn:microsoft.com/office/officeart/2005/8/layout/funnel1"/>
    <dgm:cxn modelId="{B340FEE9-0C38-4BC9-AD24-7705CF2661DC}" type="presOf" srcId="{B6CAA508-B401-4789-9663-B0E62B0BE442}" destId="{043C6D8D-887B-4E5D-A41C-9704E347F7E6}" srcOrd="0" destOrd="0" presId="urn:microsoft.com/office/officeart/2005/8/layout/funnel1"/>
    <dgm:cxn modelId="{FB3393F8-A4D0-44B2-A066-81BFB2E01D3A}" type="presOf" srcId="{67934B3E-8694-4800-8DB0-F5FE1DDE820D}" destId="{97CA4ABF-1B4F-4137-BF75-F953F5A861F8}" srcOrd="0" destOrd="0" presId="urn:microsoft.com/office/officeart/2005/8/layout/funnel1"/>
    <dgm:cxn modelId="{084DBAFC-3704-440E-86F5-8D9B99C343AD}" srcId="{AD2BA2E6-F740-4539-AAD3-6A9998D0D53C}" destId="{67934B3E-8694-4800-8DB0-F5FE1DDE820D}" srcOrd="2" destOrd="0" parTransId="{AE0AC716-8E91-4EB7-8DD5-4BFEB9AD55DD}" sibTransId="{59E2FC92-58EF-478D-89E5-B20239C6CDC4}"/>
    <dgm:cxn modelId="{95221188-712F-43DC-A81D-0D518065B187}" type="presParOf" srcId="{E34BE451-3F4D-4B83-A13A-CB97D9C2D399}" destId="{F38C8278-9E6D-422A-84F3-F64A5A074070}" srcOrd="0" destOrd="0" presId="urn:microsoft.com/office/officeart/2005/8/layout/funnel1"/>
    <dgm:cxn modelId="{16E2C434-10A1-45D4-B4F7-EC2E753F10F7}" type="presParOf" srcId="{E34BE451-3F4D-4B83-A13A-CB97D9C2D399}" destId="{662E226E-3A35-479B-A738-6519E1873ED2}" srcOrd="1" destOrd="0" presId="urn:microsoft.com/office/officeart/2005/8/layout/funnel1"/>
    <dgm:cxn modelId="{1678374F-AF94-4BCF-BB83-34958FB4B913}" type="presParOf" srcId="{E34BE451-3F4D-4B83-A13A-CB97D9C2D399}" destId="{AF293294-CD99-491B-AD92-0A2AC54C9AE2}" srcOrd="2" destOrd="0" presId="urn:microsoft.com/office/officeart/2005/8/layout/funnel1"/>
    <dgm:cxn modelId="{5E80FCAE-F5CD-45D3-BEED-5659DF588D97}" type="presParOf" srcId="{E34BE451-3F4D-4B83-A13A-CB97D9C2D399}" destId="{97CA4ABF-1B4F-4137-BF75-F953F5A861F8}" srcOrd="3" destOrd="0" presId="urn:microsoft.com/office/officeart/2005/8/layout/funnel1"/>
    <dgm:cxn modelId="{0748924B-B1DF-45B5-BCD6-1CA054A72726}" type="presParOf" srcId="{E34BE451-3F4D-4B83-A13A-CB97D9C2D399}" destId="{043C6D8D-887B-4E5D-A41C-9704E347F7E6}" srcOrd="4" destOrd="0" presId="urn:microsoft.com/office/officeart/2005/8/layout/funnel1"/>
    <dgm:cxn modelId="{020D8736-B6A5-4D17-BB4B-493E95636BCF}" type="presParOf" srcId="{E34BE451-3F4D-4B83-A13A-CB97D9C2D399}" destId="{5ACE0B54-78AB-48AE-AE81-4F372FE7999B}" srcOrd="5" destOrd="0" presId="urn:microsoft.com/office/officeart/2005/8/layout/funnel1"/>
    <dgm:cxn modelId="{21DCAFEB-9C55-40F9-8CF5-5955B4B344A3}" type="presParOf" srcId="{E34BE451-3F4D-4B83-A13A-CB97D9C2D399}" destId="{2AE0CA64-9753-4859-B28D-82DFA51A0A32}"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7882FD-FADC-4013-8EB5-88CB98CA1633}" type="doc">
      <dgm:prSet loTypeId="urn:microsoft.com/office/officeart/2005/8/layout/gear1" loCatId="relationship" qsTypeId="urn:microsoft.com/office/officeart/2005/8/quickstyle/simple1" qsCatId="simple" csTypeId="urn:microsoft.com/office/officeart/2005/8/colors/accent1_2" csCatId="accent1" phldr="1"/>
      <dgm:spPr/>
    </dgm:pt>
    <dgm:pt modelId="{DF290E52-93A2-4978-B120-89CECCB1C02F}">
      <dgm:prSet phldrT="[Text]" custT="1"/>
      <dgm:spPr/>
      <dgm:t>
        <a:bodyPr/>
        <a:lstStyle/>
        <a:p>
          <a:r>
            <a:rPr lang="fr-BE" sz="1200" dirty="0"/>
            <a:t>INDEPENDENCE</a:t>
          </a:r>
          <a:endParaRPr lang="en-GB" sz="1200" dirty="0"/>
        </a:p>
      </dgm:t>
    </dgm:pt>
    <dgm:pt modelId="{944C2D3B-EEDC-4D5C-9D0B-C346C4FB44A1}" type="parTrans" cxnId="{5E6551D2-BBA7-4618-9EAB-A1271F7DEC5C}">
      <dgm:prSet/>
      <dgm:spPr/>
      <dgm:t>
        <a:bodyPr/>
        <a:lstStyle/>
        <a:p>
          <a:endParaRPr lang="en-GB"/>
        </a:p>
      </dgm:t>
    </dgm:pt>
    <dgm:pt modelId="{BB38C672-F892-4AA0-A8E2-87AC537DF191}" type="sibTrans" cxnId="{5E6551D2-BBA7-4618-9EAB-A1271F7DEC5C}">
      <dgm:prSet/>
      <dgm:spPr/>
      <dgm:t>
        <a:bodyPr/>
        <a:lstStyle/>
        <a:p>
          <a:endParaRPr lang="en-GB"/>
        </a:p>
      </dgm:t>
    </dgm:pt>
    <dgm:pt modelId="{11EF03F0-046D-4BFB-933F-B15F19AAB968}">
      <dgm:prSet phldrT="[Text]"/>
      <dgm:spPr/>
      <dgm:t>
        <a:bodyPr/>
        <a:lstStyle/>
        <a:p>
          <a:r>
            <a:rPr lang="fr-BE" dirty="0"/>
            <a:t>FIN. STABILITY</a:t>
          </a:r>
          <a:endParaRPr lang="en-GB" dirty="0"/>
        </a:p>
      </dgm:t>
    </dgm:pt>
    <dgm:pt modelId="{A684FE95-8D19-4E27-B1C2-E6880AF302D1}" type="parTrans" cxnId="{A3521342-FB3C-4AD9-B4DC-B5F013B79AF9}">
      <dgm:prSet/>
      <dgm:spPr/>
      <dgm:t>
        <a:bodyPr/>
        <a:lstStyle/>
        <a:p>
          <a:endParaRPr lang="en-GB"/>
        </a:p>
      </dgm:t>
    </dgm:pt>
    <dgm:pt modelId="{981117CA-43AC-4867-8E4B-DC6788BDF55C}" type="sibTrans" cxnId="{A3521342-FB3C-4AD9-B4DC-B5F013B79AF9}">
      <dgm:prSet/>
      <dgm:spPr/>
      <dgm:t>
        <a:bodyPr/>
        <a:lstStyle/>
        <a:p>
          <a:endParaRPr lang="en-GB"/>
        </a:p>
      </dgm:t>
    </dgm:pt>
    <dgm:pt modelId="{16AC4880-05C8-42F0-8090-E97EE8FB7571}">
      <dgm:prSet phldrT="[Text]"/>
      <dgm:spPr/>
      <dgm:t>
        <a:bodyPr/>
        <a:lstStyle/>
        <a:p>
          <a:r>
            <a:rPr lang="fr-BE" dirty="0"/>
            <a:t>MISSION-STAKEHOLDERS</a:t>
          </a:r>
          <a:endParaRPr lang="en-GB" dirty="0"/>
        </a:p>
      </dgm:t>
    </dgm:pt>
    <dgm:pt modelId="{97A669D3-BFBD-4A17-84E6-0FEA3E34036A}" type="parTrans" cxnId="{FFD1F11E-5842-452D-B525-2F1F56DA385B}">
      <dgm:prSet/>
      <dgm:spPr/>
      <dgm:t>
        <a:bodyPr/>
        <a:lstStyle/>
        <a:p>
          <a:endParaRPr lang="en-GB"/>
        </a:p>
      </dgm:t>
    </dgm:pt>
    <dgm:pt modelId="{FBCB8F8A-C1F4-4FC7-BB95-CD853C72C7B3}" type="sibTrans" cxnId="{FFD1F11E-5842-452D-B525-2F1F56DA385B}">
      <dgm:prSet/>
      <dgm:spPr/>
      <dgm:t>
        <a:bodyPr/>
        <a:lstStyle/>
        <a:p>
          <a:endParaRPr lang="en-GB"/>
        </a:p>
      </dgm:t>
    </dgm:pt>
    <dgm:pt modelId="{62FF3B82-F7E8-47D0-9864-9965758C8320}" type="pres">
      <dgm:prSet presAssocID="{667882FD-FADC-4013-8EB5-88CB98CA1633}" presName="composite" presStyleCnt="0">
        <dgm:presLayoutVars>
          <dgm:chMax val="3"/>
          <dgm:animLvl val="lvl"/>
          <dgm:resizeHandles val="exact"/>
        </dgm:presLayoutVars>
      </dgm:prSet>
      <dgm:spPr/>
    </dgm:pt>
    <dgm:pt modelId="{702F3680-8300-4EB1-8F64-9F30385C66FC}" type="pres">
      <dgm:prSet presAssocID="{16AC4880-05C8-42F0-8090-E97EE8FB7571}" presName="gear1" presStyleLbl="node1" presStyleIdx="0" presStyleCnt="3">
        <dgm:presLayoutVars>
          <dgm:chMax val="1"/>
          <dgm:bulletEnabled val="1"/>
        </dgm:presLayoutVars>
      </dgm:prSet>
      <dgm:spPr/>
    </dgm:pt>
    <dgm:pt modelId="{438CF6D2-78C6-4257-82DD-8B7BD2BADFCE}" type="pres">
      <dgm:prSet presAssocID="{16AC4880-05C8-42F0-8090-E97EE8FB7571}" presName="gear1srcNode" presStyleLbl="node1" presStyleIdx="0" presStyleCnt="3"/>
      <dgm:spPr/>
    </dgm:pt>
    <dgm:pt modelId="{9A631FD2-0C6F-4560-97F1-A0BF589EE361}" type="pres">
      <dgm:prSet presAssocID="{16AC4880-05C8-42F0-8090-E97EE8FB7571}" presName="gear1dstNode" presStyleLbl="node1" presStyleIdx="0" presStyleCnt="3"/>
      <dgm:spPr/>
    </dgm:pt>
    <dgm:pt modelId="{8D09EAFA-D1A0-4E14-85B9-03190328AD6D}" type="pres">
      <dgm:prSet presAssocID="{DF290E52-93A2-4978-B120-89CECCB1C02F}" presName="gear2" presStyleLbl="node1" presStyleIdx="1" presStyleCnt="3" custLinFactNeighborX="4983" custLinFactNeighborY="-714">
        <dgm:presLayoutVars>
          <dgm:chMax val="1"/>
          <dgm:bulletEnabled val="1"/>
        </dgm:presLayoutVars>
      </dgm:prSet>
      <dgm:spPr/>
    </dgm:pt>
    <dgm:pt modelId="{2D9723DC-DCF7-43E9-8AFF-05CCD2417723}" type="pres">
      <dgm:prSet presAssocID="{DF290E52-93A2-4978-B120-89CECCB1C02F}" presName="gear2srcNode" presStyleLbl="node1" presStyleIdx="1" presStyleCnt="3"/>
      <dgm:spPr/>
    </dgm:pt>
    <dgm:pt modelId="{3091D77F-276C-4DA0-B8AE-37C6D9506359}" type="pres">
      <dgm:prSet presAssocID="{DF290E52-93A2-4978-B120-89CECCB1C02F}" presName="gear2dstNode" presStyleLbl="node1" presStyleIdx="1" presStyleCnt="3"/>
      <dgm:spPr/>
    </dgm:pt>
    <dgm:pt modelId="{44BB7880-0344-4ADC-BE77-E965CA390ED0}" type="pres">
      <dgm:prSet presAssocID="{11EF03F0-046D-4BFB-933F-B15F19AAB968}" presName="gear3" presStyleLbl="node1" presStyleIdx="2" presStyleCnt="3"/>
      <dgm:spPr/>
    </dgm:pt>
    <dgm:pt modelId="{4BA53C15-337E-466A-94C2-5CAF352A1AFE}" type="pres">
      <dgm:prSet presAssocID="{11EF03F0-046D-4BFB-933F-B15F19AAB968}" presName="gear3tx" presStyleLbl="node1" presStyleIdx="2" presStyleCnt="3">
        <dgm:presLayoutVars>
          <dgm:chMax val="1"/>
          <dgm:bulletEnabled val="1"/>
        </dgm:presLayoutVars>
      </dgm:prSet>
      <dgm:spPr/>
    </dgm:pt>
    <dgm:pt modelId="{CE641E3C-5978-41A9-A054-1DDBCCB02C53}" type="pres">
      <dgm:prSet presAssocID="{11EF03F0-046D-4BFB-933F-B15F19AAB968}" presName="gear3srcNode" presStyleLbl="node1" presStyleIdx="2" presStyleCnt="3"/>
      <dgm:spPr/>
    </dgm:pt>
    <dgm:pt modelId="{0B7B152E-7B63-4C9E-A74E-D5BCC15A15E4}" type="pres">
      <dgm:prSet presAssocID="{11EF03F0-046D-4BFB-933F-B15F19AAB968}" presName="gear3dstNode" presStyleLbl="node1" presStyleIdx="2" presStyleCnt="3"/>
      <dgm:spPr/>
    </dgm:pt>
    <dgm:pt modelId="{EFFF33C2-4D91-4D9D-A362-B40A395F5DBA}" type="pres">
      <dgm:prSet presAssocID="{FBCB8F8A-C1F4-4FC7-BB95-CD853C72C7B3}" presName="connector1" presStyleLbl="sibTrans2D1" presStyleIdx="0" presStyleCnt="3"/>
      <dgm:spPr/>
    </dgm:pt>
    <dgm:pt modelId="{16AEBCC6-195E-4C42-B6CB-12B38B82658A}" type="pres">
      <dgm:prSet presAssocID="{BB38C672-F892-4AA0-A8E2-87AC537DF191}" presName="connector2" presStyleLbl="sibTrans2D1" presStyleIdx="1" presStyleCnt="3"/>
      <dgm:spPr/>
    </dgm:pt>
    <dgm:pt modelId="{C78B33B9-DED4-4E9D-9A45-A6505B074211}" type="pres">
      <dgm:prSet presAssocID="{981117CA-43AC-4867-8E4B-DC6788BDF55C}" presName="connector3" presStyleLbl="sibTrans2D1" presStyleIdx="2" presStyleCnt="3"/>
      <dgm:spPr/>
    </dgm:pt>
  </dgm:ptLst>
  <dgm:cxnLst>
    <dgm:cxn modelId="{66B44E03-CB9B-476E-8A09-6E900D2F7780}" type="presOf" srcId="{DF290E52-93A2-4978-B120-89CECCB1C02F}" destId="{3091D77F-276C-4DA0-B8AE-37C6D9506359}" srcOrd="2" destOrd="0" presId="urn:microsoft.com/office/officeart/2005/8/layout/gear1"/>
    <dgm:cxn modelId="{FFD1F11E-5842-452D-B525-2F1F56DA385B}" srcId="{667882FD-FADC-4013-8EB5-88CB98CA1633}" destId="{16AC4880-05C8-42F0-8090-E97EE8FB7571}" srcOrd="0" destOrd="0" parTransId="{97A669D3-BFBD-4A17-84E6-0FEA3E34036A}" sibTransId="{FBCB8F8A-C1F4-4FC7-BB95-CD853C72C7B3}"/>
    <dgm:cxn modelId="{2B8EFB1F-5A16-4ADC-8B67-6722FFCFE1EA}" type="presOf" srcId="{11EF03F0-046D-4BFB-933F-B15F19AAB968}" destId="{CE641E3C-5978-41A9-A054-1DDBCCB02C53}" srcOrd="2" destOrd="0" presId="urn:microsoft.com/office/officeart/2005/8/layout/gear1"/>
    <dgm:cxn modelId="{08B15D20-5C7D-4C89-86AD-F01A4C28F22C}" type="presOf" srcId="{DF290E52-93A2-4978-B120-89CECCB1C02F}" destId="{2D9723DC-DCF7-43E9-8AFF-05CCD2417723}" srcOrd="1" destOrd="0" presId="urn:microsoft.com/office/officeart/2005/8/layout/gear1"/>
    <dgm:cxn modelId="{A71A8822-DD32-468E-9D45-A0741143E136}" type="presOf" srcId="{11EF03F0-046D-4BFB-933F-B15F19AAB968}" destId="{44BB7880-0344-4ADC-BE77-E965CA390ED0}" srcOrd="0" destOrd="0" presId="urn:microsoft.com/office/officeart/2005/8/layout/gear1"/>
    <dgm:cxn modelId="{0FDA723C-9512-478E-8956-F7B37BC7C35B}" type="presOf" srcId="{16AC4880-05C8-42F0-8090-E97EE8FB7571}" destId="{438CF6D2-78C6-4257-82DD-8B7BD2BADFCE}" srcOrd="1" destOrd="0" presId="urn:microsoft.com/office/officeart/2005/8/layout/gear1"/>
    <dgm:cxn modelId="{4EDD9F3F-92DC-4327-B6CF-8D789B0DBCA7}" type="presOf" srcId="{11EF03F0-046D-4BFB-933F-B15F19AAB968}" destId="{0B7B152E-7B63-4C9E-A74E-D5BCC15A15E4}" srcOrd="3" destOrd="0" presId="urn:microsoft.com/office/officeart/2005/8/layout/gear1"/>
    <dgm:cxn modelId="{A3521342-FB3C-4AD9-B4DC-B5F013B79AF9}" srcId="{667882FD-FADC-4013-8EB5-88CB98CA1633}" destId="{11EF03F0-046D-4BFB-933F-B15F19AAB968}" srcOrd="2" destOrd="0" parTransId="{A684FE95-8D19-4E27-B1C2-E6880AF302D1}" sibTransId="{981117CA-43AC-4867-8E4B-DC6788BDF55C}"/>
    <dgm:cxn modelId="{49F73D70-5B81-492D-B317-128AB359C60E}" type="presOf" srcId="{DF290E52-93A2-4978-B120-89CECCB1C02F}" destId="{8D09EAFA-D1A0-4E14-85B9-03190328AD6D}" srcOrd="0" destOrd="0" presId="urn:microsoft.com/office/officeart/2005/8/layout/gear1"/>
    <dgm:cxn modelId="{4DB3A151-08DA-4D10-B1CB-5CEA3674193F}" type="presOf" srcId="{981117CA-43AC-4867-8E4B-DC6788BDF55C}" destId="{C78B33B9-DED4-4E9D-9A45-A6505B074211}" srcOrd="0" destOrd="0" presId="urn:microsoft.com/office/officeart/2005/8/layout/gear1"/>
    <dgm:cxn modelId="{F3E793A2-FC3D-4B55-B574-143D2981283B}" type="presOf" srcId="{667882FD-FADC-4013-8EB5-88CB98CA1633}" destId="{62FF3B82-F7E8-47D0-9864-9965758C8320}" srcOrd="0" destOrd="0" presId="urn:microsoft.com/office/officeart/2005/8/layout/gear1"/>
    <dgm:cxn modelId="{9DD269B0-117C-4FB2-8386-999931F60E07}" type="presOf" srcId="{FBCB8F8A-C1F4-4FC7-BB95-CD853C72C7B3}" destId="{EFFF33C2-4D91-4D9D-A362-B40A395F5DBA}" srcOrd="0" destOrd="0" presId="urn:microsoft.com/office/officeart/2005/8/layout/gear1"/>
    <dgm:cxn modelId="{64E27FBA-66B7-4110-A376-51DE88B5D408}" type="presOf" srcId="{11EF03F0-046D-4BFB-933F-B15F19AAB968}" destId="{4BA53C15-337E-466A-94C2-5CAF352A1AFE}" srcOrd="1" destOrd="0" presId="urn:microsoft.com/office/officeart/2005/8/layout/gear1"/>
    <dgm:cxn modelId="{5E6551D2-BBA7-4618-9EAB-A1271F7DEC5C}" srcId="{667882FD-FADC-4013-8EB5-88CB98CA1633}" destId="{DF290E52-93A2-4978-B120-89CECCB1C02F}" srcOrd="1" destOrd="0" parTransId="{944C2D3B-EEDC-4D5C-9D0B-C346C4FB44A1}" sibTransId="{BB38C672-F892-4AA0-A8E2-87AC537DF191}"/>
    <dgm:cxn modelId="{88871CD6-DFF3-45A8-897F-248D3F41D2F1}" type="presOf" srcId="{16AC4880-05C8-42F0-8090-E97EE8FB7571}" destId="{702F3680-8300-4EB1-8F64-9F30385C66FC}" srcOrd="0" destOrd="0" presId="urn:microsoft.com/office/officeart/2005/8/layout/gear1"/>
    <dgm:cxn modelId="{157A8BE8-39ED-4E12-9895-FD0CA6598691}" type="presOf" srcId="{16AC4880-05C8-42F0-8090-E97EE8FB7571}" destId="{9A631FD2-0C6F-4560-97F1-A0BF589EE361}" srcOrd="2" destOrd="0" presId="urn:microsoft.com/office/officeart/2005/8/layout/gear1"/>
    <dgm:cxn modelId="{FD03CDFA-48F1-489F-9BF6-4A210F8F29DD}" type="presOf" srcId="{BB38C672-F892-4AA0-A8E2-87AC537DF191}" destId="{16AEBCC6-195E-4C42-B6CB-12B38B82658A}" srcOrd="0" destOrd="0" presId="urn:microsoft.com/office/officeart/2005/8/layout/gear1"/>
    <dgm:cxn modelId="{D26E5760-4A80-4E64-86E1-66B5B9A3B4BD}" type="presParOf" srcId="{62FF3B82-F7E8-47D0-9864-9965758C8320}" destId="{702F3680-8300-4EB1-8F64-9F30385C66FC}" srcOrd="0" destOrd="0" presId="urn:microsoft.com/office/officeart/2005/8/layout/gear1"/>
    <dgm:cxn modelId="{7C2BAF19-A93D-4964-BE9F-2E32C7A5DF9F}" type="presParOf" srcId="{62FF3B82-F7E8-47D0-9864-9965758C8320}" destId="{438CF6D2-78C6-4257-82DD-8B7BD2BADFCE}" srcOrd="1" destOrd="0" presId="urn:microsoft.com/office/officeart/2005/8/layout/gear1"/>
    <dgm:cxn modelId="{655E6FBA-46D3-470E-AF51-4220935D6954}" type="presParOf" srcId="{62FF3B82-F7E8-47D0-9864-9965758C8320}" destId="{9A631FD2-0C6F-4560-97F1-A0BF589EE361}" srcOrd="2" destOrd="0" presId="urn:microsoft.com/office/officeart/2005/8/layout/gear1"/>
    <dgm:cxn modelId="{0B95F686-5AA2-4535-AEE1-3DB83BC20798}" type="presParOf" srcId="{62FF3B82-F7E8-47D0-9864-9965758C8320}" destId="{8D09EAFA-D1A0-4E14-85B9-03190328AD6D}" srcOrd="3" destOrd="0" presId="urn:microsoft.com/office/officeart/2005/8/layout/gear1"/>
    <dgm:cxn modelId="{E86F2203-E194-4F26-9DB1-2CBD9EED57C5}" type="presParOf" srcId="{62FF3B82-F7E8-47D0-9864-9965758C8320}" destId="{2D9723DC-DCF7-43E9-8AFF-05CCD2417723}" srcOrd="4" destOrd="0" presId="urn:microsoft.com/office/officeart/2005/8/layout/gear1"/>
    <dgm:cxn modelId="{BB84FCD7-F109-4780-915C-04EC78394541}" type="presParOf" srcId="{62FF3B82-F7E8-47D0-9864-9965758C8320}" destId="{3091D77F-276C-4DA0-B8AE-37C6D9506359}" srcOrd="5" destOrd="0" presId="urn:microsoft.com/office/officeart/2005/8/layout/gear1"/>
    <dgm:cxn modelId="{8A34801D-847A-4CAB-A0CD-2BDD40D9D6A8}" type="presParOf" srcId="{62FF3B82-F7E8-47D0-9864-9965758C8320}" destId="{44BB7880-0344-4ADC-BE77-E965CA390ED0}" srcOrd="6" destOrd="0" presId="urn:microsoft.com/office/officeart/2005/8/layout/gear1"/>
    <dgm:cxn modelId="{B143E436-7135-4708-BF1D-72F1769534F5}" type="presParOf" srcId="{62FF3B82-F7E8-47D0-9864-9965758C8320}" destId="{4BA53C15-337E-466A-94C2-5CAF352A1AFE}" srcOrd="7" destOrd="0" presId="urn:microsoft.com/office/officeart/2005/8/layout/gear1"/>
    <dgm:cxn modelId="{6BE345CD-DF47-43C8-A8CC-D27058A4FACC}" type="presParOf" srcId="{62FF3B82-F7E8-47D0-9864-9965758C8320}" destId="{CE641E3C-5978-41A9-A054-1DDBCCB02C53}" srcOrd="8" destOrd="0" presId="urn:microsoft.com/office/officeart/2005/8/layout/gear1"/>
    <dgm:cxn modelId="{2E78406A-C338-4D5F-A116-336002548760}" type="presParOf" srcId="{62FF3B82-F7E8-47D0-9864-9965758C8320}" destId="{0B7B152E-7B63-4C9E-A74E-D5BCC15A15E4}" srcOrd="9" destOrd="0" presId="urn:microsoft.com/office/officeart/2005/8/layout/gear1"/>
    <dgm:cxn modelId="{582CF1C9-F577-4926-AC84-DCC676F54F1A}" type="presParOf" srcId="{62FF3B82-F7E8-47D0-9864-9965758C8320}" destId="{EFFF33C2-4D91-4D9D-A362-B40A395F5DBA}" srcOrd="10" destOrd="0" presId="urn:microsoft.com/office/officeart/2005/8/layout/gear1"/>
    <dgm:cxn modelId="{0BE558E9-E337-493C-8E5A-B6CC5C02EBDB}" type="presParOf" srcId="{62FF3B82-F7E8-47D0-9864-9965758C8320}" destId="{16AEBCC6-195E-4C42-B6CB-12B38B82658A}" srcOrd="11" destOrd="0" presId="urn:microsoft.com/office/officeart/2005/8/layout/gear1"/>
    <dgm:cxn modelId="{F6DBDE78-E671-4370-A394-C1FC7B02758F}" type="presParOf" srcId="{62FF3B82-F7E8-47D0-9864-9965758C8320}" destId="{C78B33B9-DED4-4E9D-9A45-A6505B074211}"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194B4-AB07-4306-ADCD-1FA7B573FA96}">
      <dsp:nvSpPr>
        <dsp:cNvPr id="0" name=""/>
        <dsp:cNvSpPr/>
      </dsp:nvSpPr>
      <dsp:spPr>
        <a:xfrm>
          <a:off x="3387" y="65102"/>
          <a:ext cx="3302950" cy="86961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BE" sz="1800" kern="1200"/>
            <a:t>Government (public) funding</a:t>
          </a:r>
          <a:endParaRPr lang="en-US" sz="1800" kern="1200"/>
        </a:p>
      </dsp:txBody>
      <dsp:txXfrm>
        <a:off x="3387" y="65102"/>
        <a:ext cx="3302950" cy="869616"/>
      </dsp:txXfrm>
    </dsp:sp>
    <dsp:sp modelId="{9276E514-7415-42A5-BA1C-3F2DB546F8E4}">
      <dsp:nvSpPr>
        <dsp:cNvPr id="0" name=""/>
        <dsp:cNvSpPr/>
      </dsp:nvSpPr>
      <dsp:spPr>
        <a:xfrm>
          <a:off x="3387" y="934719"/>
          <a:ext cx="3302950" cy="385397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r>
            <a:rPr lang="fr-BE" sz="1800" kern="1200" dirty="0">
              <a:solidFill>
                <a:schemeClr val="tx2"/>
              </a:solidFill>
            </a:rPr>
            <a:t>Reliable and </a:t>
          </a:r>
          <a:r>
            <a:rPr lang="fr-BE" sz="1800" kern="1200" dirty="0" err="1">
              <a:solidFill>
                <a:schemeClr val="tx2"/>
              </a:solidFill>
            </a:rPr>
            <a:t>predictable</a:t>
          </a:r>
          <a:r>
            <a:rPr lang="fr-BE" sz="1800" kern="1200" dirty="0">
              <a:solidFill>
                <a:schemeClr val="tx2"/>
              </a:solidFill>
            </a:rPr>
            <a:t> source of </a:t>
          </a:r>
          <a:r>
            <a:rPr lang="fr-BE" sz="1800" kern="1200" dirty="0" err="1">
              <a:solidFill>
                <a:schemeClr val="tx2"/>
              </a:solidFill>
            </a:rPr>
            <a:t>funding</a:t>
          </a:r>
          <a:endParaRPr lang="en-US" sz="1800" kern="1200" dirty="0">
            <a:solidFill>
              <a:schemeClr val="tx2"/>
            </a:solidFill>
          </a:endParaRPr>
        </a:p>
        <a:p>
          <a:pPr marL="171450" lvl="1" indent="-171450" algn="l" defTabSz="800100">
            <a:lnSpc>
              <a:spcPct val="100000"/>
            </a:lnSpc>
            <a:spcBef>
              <a:spcPct val="0"/>
            </a:spcBef>
            <a:spcAft>
              <a:spcPct val="15000"/>
            </a:spcAft>
            <a:buChar char="•"/>
          </a:pPr>
          <a:r>
            <a:rPr lang="fr-BE" sz="1800" kern="1200" dirty="0" err="1">
              <a:solidFill>
                <a:schemeClr val="tx2"/>
              </a:solidFill>
            </a:rPr>
            <a:t>Difficult</a:t>
          </a:r>
          <a:r>
            <a:rPr lang="fr-BE" sz="1800" kern="1200" dirty="0">
              <a:solidFill>
                <a:schemeClr val="tx2"/>
              </a:solidFill>
            </a:rPr>
            <a:t> to </a:t>
          </a:r>
          <a:r>
            <a:rPr lang="fr-BE" sz="1800" kern="1200" dirty="0" err="1">
              <a:solidFill>
                <a:schemeClr val="tx2"/>
              </a:solidFill>
            </a:rPr>
            <a:t>secure</a:t>
          </a:r>
          <a:r>
            <a:rPr lang="fr-BE" sz="1800" kern="1200" dirty="0">
              <a:solidFill>
                <a:schemeClr val="tx2"/>
              </a:solidFill>
            </a:rPr>
            <a:t> and </a:t>
          </a:r>
          <a:r>
            <a:rPr lang="fr-BE" sz="1800" kern="1200" dirty="0" err="1">
              <a:solidFill>
                <a:schemeClr val="tx2"/>
              </a:solidFill>
            </a:rPr>
            <a:t>imply</a:t>
          </a:r>
          <a:r>
            <a:rPr lang="fr-BE" sz="1800" kern="1200" dirty="0">
              <a:solidFill>
                <a:schemeClr val="tx2"/>
              </a:solidFill>
            </a:rPr>
            <a:t> a lot of management and administrative </a:t>
          </a:r>
          <a:r>
            <a:rPr lang="fr-BE" sz="1800" kern="1200" dirty="0" err="1">
              <a:solidFill>
                <a:schemeClr val="tx2"/>
              </a:solidFill>
            </a:rPr>
            <a:t>tasks</a:t>
          </a:r>
          <a:endParaRPr lang="en-US" sz="1800" kern="1200" dirty="0">
            <a:solidFill>
              <a:schemeClr val="tx2"/>
            </a:solidFill>
          </a:endParaRPr>
        </a:p>
        <a:p>
          <a:pPr marL="171450" lvl="1" indent="-171450" algn="l" defTabSz="800100">
            <a:lnSpc>
              <a:spcPct val="100000"/>
            </a:lnSpc>
            <a:spcBef>
              <a:spcPct val="0"/>
            </a:spcBef>
            <a:spcAft>
              <a:spcPct val="15000"/>
            </a:spcAft>
            <a:buChar char="•"/>
          </a:pPr>
          <a:r>
            <a:rPr lang="fr-BE" sz="1800" kern="1200" dirty="0">
              <a:solidFill>
                <a:schemeClr val="tx2"/>
              </a:solidFill>
            </a:rPr>
            <a:t>High </a:t>
          </a:r>
          <a:r>
            <a:rPr lang="fr-BE" sz="1800" kern="1200" dirty="0" err="1">
              <a:solidFill>
                <a:schemeClr val="tx2"/>
              </a:solidFill>
            </a:rPr>
            <a:t>amount</a:t>
          </a:r>
          <a:r>
            <a:rPr lang="fr-BE" sz="1800" kern="1200" dirty="0">
              <a:solidFill>
                <a:schemeClr val="tx2"/>
              </a:solidFill>
            </a:rPr>
            <a:t> of </a:t>
          </a:r>
          <a:r>
            <a:rPr lang="fr-BE" sz="1800" kern="1200" dirty="0" err="1">
              <a:solidFill>
                <a:schemeClr val="tx2"/>
              </a:solidFill>
            </a:rPr>
            <a:t>reporting</a:t>
          </a:r>
          <a:r>
            <a:rPr lang="fr-BE" sz="1800" kern="1200" dirty="0">
              <a:solidFill>
                <a:schemeClr val="tx2"/>
              </a:solidFill>
            </a:rPr>
            <a:t>, strict deadlines, </a:t>
          </a:r>
          <a:r>
            <a:rPr lang="fr-BE" sz="1800" kern="1200" dirty="0" err="1">
              <a:solidFill>
                <a:schemeClr val="tx2"/>
              </a:solidFill>
            </a:rPr>
            <a:t>very</a:t>
          </a:r>
          <a:r>
            <a:rPr lang="fr-BE" sz="1800" kern="1200" dirty="0">
              <a:solidFill>
                <a:schemeClr val="tx2"/>
              </a:solidFill>
            </a:rPr>
            <a:t> </a:t>
          </a:r>
          <a:r>
            <a:rPr lang="fr-BE" sz="1800" kern="1200" dirty="0" err="1">
              <a:solidFill>
                <a:schemeClr val="tx2"/>
              </a:solidFill>
            </a:rPr>
            <a:t>precise</a:t>
          </a:r>
          <a:r>
            <a:rPr lang="fr-BE" sz="1800" kern="1200" dirty="0">
              <a:solidFill>
                <a:schemeClr val="tx2"/>
              </a:solidFill>
            </a:rPr>
            <a:t> </a:t>
          </a:r>
          <a:r>
            <a:rPr lang="fr-BE" sz="1800" kern="1200" dirty="0" err="1">
              <a:solidFill>
                <a:schemeClr val="tx2"/>
              </a:solidFill>
            </a:rPr>
            <a:t>deliverables</a:t>
          </a:r>
          <a:r>
            <a:rPr lang="fr-BE" sz="1800" kern="1200" dirty="0">
              <a:solidFill>
                <a:schemeClr val="tx2"/>
              </a:solidFill>
            </a:rPr>
            <a:t> </a:t>
          </a:r>
          <a:endParaRPr lang="en-US" sz="1800" kern="1200" dirty="0">
            <a:solidFill>
              <a:schemeClr val="tx2"/>
            </a:solidFill>
          </a:endParaRPr>
        </a:p>
        <a:p>
          <a:pPr marL="171450" lvl="1" indent="-171450" algn="l" defTabSz="800100">
            <a:lnSpc>
              <a:spcPct val="100000"/>
            </a:lnSpc>
            <a:spcBef>
              <a:spcPct val="0"/>
            </a:spcBef>
            <a:spcAft>
              <a:spcPct val="15000"/>
            </a:spcAft>
            <a:buChar char="•"/>
          </a:pPr>
          <a:r>
            <a:rPr lang="fr-BE" sz="1800" kern="1200" dirty="0" err="1">
              <a:solidFill>
                <a:schemeClr val="tx2"/>
              </a:solidFill>
            </a:rPr>
            <a:t>Delayed</a:t>
          </a:r>
          <a:r>
            <a:rPr lang="fr-BE" sz="1800" kern="1200" dirty="0">
              <a:solidFill>
                <a:schemeClr val="tx2"/>
              </a:solidFill>
            </a:rPr>
            <a:t> </a:t>
          </a:r>
          <a:r>
            <a:rPr lang="fr-BE" sz="1800" kern="1200" dirty="0" err="1">
              <a:solidFill>
                <a:schemeClr val="tx2"/>
              </a:solidFill>
            </a:rPr>
            <a:t>payments</a:t>
          </a:r>
          <a:r>
            <a:rPr lang="fr-BE" sz="1800" kern="1200" dirty="0">
              <a:solidFill>
                <a:schemeClr val="tx2"/>
              </a:solidFill>
            </a:rPr>
            <a:t>, issues </a:t>
          </a:r>
          <a:r>
            <a:rPr lang="fr-BE" sz="1800" kern="1200" dirty="0" err="1">
              <a:solidFill>
                <a:schemeClr val="tx2"/>
              </a:solidFill>
            </a:rPr>
            <a:t>with</a:t>
          </a:r>
          <a:r>
            <a:rPr lang="fr-BE" sz="1800" kern="1200" dirty="0">
              <a:solidFill>
                <a:schemeClr val="tx2"/>
              </a:solidFill>
            </a:rPr>
            <a:t> cash flows </a:t>
          </a:r>
          <a:endParaRPr lang="en-US" sz="1800" kern="1200" dirty="0">
            <a:solidFill>
              <a:schemeClr val="tx2"/>
            </a:solidFill>
          </a:endParaRPr>
        </a:p>
        <a:p>
          <a:pPr marL="171450" lvl="1" indent="-171450" algn="l" defTabSz="800100">
            <a:lnSpc>
              <a:spcPct val="100000"/>
            </a:lnSpc>
            <a:spcBef>
              <a:spcPct val="0"/>
            </a:spcBef>
            <a:spcAft>
              <a:spcPct val="15000"/>
            </a:spcAft>
            <a:buChar char="•"/>
          </a:pPr>
          <a:r>
            <a:rPr lang="fr-BE" sz="1800" kern="1200" dirty="0">
              <a:solidFill>
                <a:schemeClr val="tx2"/>
              </a:solidFill>
            </a:rPr>
            <a:t>Very </a:t>
          </a:r>
          <a:r>
            <a:rPr lang="fr-BE" sz="1800" kern="1200" dirty="0" err="1">
              <a:solidFill>
                <a:schemeClr val="tx2"/>
              </a:solidFill>
            </a:rPr>
            <a:t>restricted</a:t>
          </a:r>
          <a:r>
            <a:rPr lang="fr-BE" sz="1800" kern="1200" dirty="0">
              <a:solidFill>
                <a:schemeClr val="tx2"/>
              </a:solidFill>
            </a:rPr>
            <a:t> revenue, </a:t>
          </a:r>
          <a:r>
            <a:rPr lang="fr-BE" sz="1800" kern="1200" dirty="0" err="1">
              <a:solidFill>
                <a:schemeClr val="tx2"/>
              </a:solidFill>
            </a:rPr>
            <a:t>low</a:t>
          </a:r>
          <a:r>
            <a:rPr lang="fr-BE" sz="1800" kern="1200" dirty="0">
              <a:solidFill>
                <a:schemeClr val="tx2"/>
              </a:solidFill>
            </a:rPr>
            <a:t> </a:t>
          </a:r>
          <a:r>
            <a:rPr lang="fr-BE" sz="1800" kern="1200" dirty="0" err="1">
              <a:solidFill>
                <a:schemeClr val="tx2"/>
              </a:solidFill>
            </a:rPr>
            <a:t>overheads</a:t>
          </a:r>
          <a:r>
            <a:rPr lang="fr-BE" sz="1800" kern="1200" dirty="0">
              <a:solidFill>
                <a:schemeClr val="tx2"/>
              </a:solidFill>
            </a:rPr>
            <a:t> (</a:t>
          </a:r>
          <a:r>
            <a:rPr lang="fr-BE" sz="1800" kern="1200" dirty="0" err="1">
              <a:solidFill>
                <a:schemeClr val="tx2"/>
              </a:solidFill>
            </a:rPr>
            <a:t>cca</a:t>
          </a:r>
          <a:r>
            <a:rPr lang="fr-BE" sz="1800" kern="1200" dirty="0">
              <a:solidFill>
                <a:schemeClr val="tx2"/>
              </a:solidFill>
            </a:rPr>
            <a:t> 7% for EU </a:t>
          </a:r>
          <a:r>
            <a:rPr lang="fr-BE" sz="1800" kern="1200" dirty="0" err="1">
              <a:solidFill>
                <a:schemeClr val="tx2"/>
              </a:solidFill>
            </a:rPr>
            <a:t>grants</a:t>
          </a:r>
          <a:r>
            <a:rPr lang="fr-BE" sz="1800" kern="1200" dirty="0">
              <a:solidFill>
                <a:schemeClr val="tx2"/>
              </a:solidFill>
            </a:rPr>
            <a:t>)</a:t>
          </a:r>
          <a:endParaRPr lang="en-US" sz="1800" kern="1200" dirty="0">
            <a:solidFill>
              <a:schemeClr val="tx2"/>
            </a:solidFill>
          </a:endParaRPr>
        </a:p>
      </dsp:txBody>
      <dsp:txXfrm>
        <a:off x="3387" y="934719"/>
        <a:ext cx="3302950" cy="3853979"/>
      </dsp:txXfrm>
    </dsp:sp>
    <dsp:sp modelId="{DB15465E-050B-4503-866E-04F78629C834}">
      <dsp:nvSpPr>
        <dsp:cNvPr id="0" name=""/>
        <dsp:cNvSpPr/>
      </dsp:nvSpPr>
      <dsp:spPr>
        <a:xfrm>
          <a:off x="3768750" y="65102"/>
          <a:ext cx="3302950" cy="86961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BE" sz="1800" kern="1200" dirty="0"/>
            <a:t>Donations/ </a:t>
          </a:r>
          <a:r>
            <a:rPr lang="fr-BE" sz="1800" kern="1200" dirty="0" err="1"/>
            <a:t>private</a:t>
          </a:r>
          <a:r>
            <a:rPr lang="fr-BE" sz="1800" kern="1200" dirty="0"/>
            <a:t> </a:t>
          </a:r>
          <a:r>
            <a:rPr lang="fr-BE" sz="1800" kern="1200" dirty="0" err="1"/>
            <a:t>grants</a:t>
          </a:r>
          <a:r>
            <a:rPr lang="fr-BE" sz="1800" kern="1200" dirty="0"/>
            <a:t> </a:t>
          </a:r>
          <a:endParaRPr lang="en-US" sz="1800" kern="1200" dirty="0"/>
        </a:p>
      </dsp:txBody>
      <dsp:txXfrm>
        <a:off x="3768750" y="65102"/>
        <a:ext cx="3302950" cy="869616"/>
      </dsp:txXfrm>
    </dsp:sp>
    <dsp:sp modelId="{FC9903D8-78F4-4B88-B300-536A4CDAB82F}">
      <dsp:nvSpPr>
        <dsp:cNvPr id="0" name=""/>
        <dsp:cNvSpPr/>
      </dsp:nvSpPr>
      <dsp:spPr>
        <a:xfrm>
          <a:off x="3768750" y="934719"/>
          <a:ext cx="3302950" cy="385397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BE" sz="1800" kern="1200" dirty="0">
              <a:solidFill>
                <a:schemeClr val="tx2"/>
              </a:solidFill>
            </a:rPr>
            <a:t>More volatile and </a:t>
          </a:r>
          <a:r>
            <a:rPr lang="fr-BE" sz="1800" kern="1200" dirty="0" err="1">
              <a:solidFill>
                <a:schemeClr val="tx2"/>
              </a:solidFill>
            </a:rPr>
            <a:t>peripheral</a:t>
          </a:r>
          <a:r>
            <a:rPr lang="fr-BE" sz="1800" kern="1200" dirty="0">
              <a:solidFill>
                <a:schemeClr val="tx2"/>
              </a:solidFill>
            </a:rPr>
            <a:t> source of revenue</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fr-BE" sz="1800" kern="1200" dirty="0" err="1">
              <a:solidFill>
                <a:schemeClr val="tx2"/>
              </a:solidFill>
            </a:rPr>
            <a:t>Less</a:t>
          </a:r>
          <a:r>
            <a:rPr lang="fr-BE" sz="1800" kern="1200" dirty="0">
              <a:solidFill>
                <a:schemeClr val="tx2"/>
              </a:solidFill>
            </a:rPr>
            <a:t> </a:t>
          </a:r>
          <a:r>
            <a:rPr lang="fr-BE" sz="1800" kern="1200" dirty="0" err="1">
              <a:solidFill>
                <a:schemeClr val="tx2"/>
              </a:solidFill>
            </a:rPr>
            <a:t>restricted</a:t>
          </a:r>
          <a:r>
            <a:rPr lang="fr-BE" sz="1800" kern="1200" dirty="0">
              <a:solidFill>
                <a:schemeClr val="tx2"/>
              </a:solidFill>
            </a:rPr>
            <a:t> and </a:t>
          </a:r>
          <a:r>
            <a:rPr lang="fr-BE" sz="1800" kern="1200" dirty="0" err="1">
              <a:solidFill>
                <a:schemeClr val="tx2"/>
              </a:solidFill>
            </a:rPr>
            <a:t>allow</a:t>
          </a:r>
          <a:r>
            <a:rPr lang="fr-BE" sz="1800" kern="1200" dirty="0">
              <a:solidFill>
                <a:schemeClr val="tx2"/>
              </a:solidFill>
            </a:rPr>
            <a:t> more </a:t>
          </a:r>
          <a:r>
            <a:rPr lang="fr-BE" sz="1800" kern="1200" dirty="0" err="1">
              <a:solidFill>
                <a:schemeClr val="tx2"/>
              </a:solidFill>
            </a:rPr>
            <a:t>flexibility</a:t>
          </a:r>
          <a:r>
            <a:rPr lang="fr-BE" sz="1800" kern="1200" dirty="0">
              <a:solidFill>
                <a:schemeClr val="tx2"/>
              </a:solidFill>
            </a:rPr>
            <a:t> in </a:t>
          </a:r>
          <a:r>
            <a:rPr lang="fr-BE" sz="1800" kern="1200" dirty="0" err="1">
              <a:solidFill>
                <a:schemeClr val="tx2"/>
              </a:solidFill>
            </a:rPr>
            <a:t>distributing</a:t>
          </a:r>
          <a:r>
            <a:rPr lang="fr-BE" sz="1800" kern="1200" dirty="0">
              <a:solidFill>
                <a:schemeClr val="tx2"/>
              </a:solidFill>
            </a:rPr>
            <a:t> te </a:t>
          </a:r>
          <a:r>
            <a:rPr lang="fr-BE" sz="1800" kern="1200" dirty="0" err="1">
              <a:solidFill>
                <a:schemeClr val="tx2"/>
              </a:solidFill>
            </a:rPr>
            <a:t>resources</a:t>
          </a:r>
          <a:r>
            <a:rPr lang="fr-BE" sz="1800" kern="1200" dirty="0">
              <a:solidFill>
                <a:schemeClr val="tx2"/>
              </a:solidFill>
            </a:rPr>
            <a:t> </a:t>
          </a:r>
          <a:r>
            <a:rPr lang="fr-BE" sz="1800" kern="1200" dirty="0" err="1">
              <a:solidFill>
                <a:schemeClr val="tx2"/>
              </a:solidFill>
            </a:rPr>
            <a:t>internally</a:t>
          </a:r>
          <a:r>
            <a:rPr lang="fr-BE" sz="1800" kern="1200" dirty="0">
              <a:solidFill>
                <a:schemeClr val="tx2"/>
              </a:solidFill>
            </a:rPr>
            <a:t> (</a:t>
          </a:r>
          <a:r>
            <a:rPr lang="fr-BE" sz="1800" kern="1200" dirty="0" err="1">
              <a:solidFill>
                <a:schemeClr val="tx2"/>
              </a:solidFill>
            </a:rPr>
            <a:t>cca</a:t>
          </a:r>
          <a:r>
            <a:rPr lang="fr-BE" sz="1800" kern="1200" dirty="0">
              <a:solidFill>
                <a:schemeClr val="tx2"/>
              </a:solidFill>
            </a:rPr>
            <a:t> 15-20% </a:t>
          </a:r>
          <a:r>
            <a:rPr lang="fr-BE" sz="1800" kern="1200" dirty="0" err="1">
              <a:solidFill>
                <a:schemeClr val="tx2"/>
              </a:solidFill>
            </a:rPr>
            <a:t>overheads</a:t>
          </a:r>
          <a:r>
            <a:rPr lang="fr-BE" sz="1800" kern="1200" dirty="0">
              <a:solidFill>
                <a:schemeClr val="tx2"/>
              </a:solidFill>
            </a:rPr>
            <a:t>)</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fr-BE" sz="1800" kern="1200" dirty="0" err="1">
              <a:solidFill>
                <a:schemeClr val="tx2"/>
              </a:solidFill>
            </a:rPr>
            <a:t>Highly</a:t>
          </a:r>
          <a:r>
            <a:rPr lang="fr-BE" sz="1800" kern="1200" dirty="0">
              <a:solidFill>
                <a:schemeClr val="tx2"/>
              </a:solidFill>
            </a:rPr>
            <a:t> </a:t>
          </a:r>
          <a:r>
            <a:rPr lang="fr-BE" sz="1800" kern="1200" dirty="0" err="1">
              <a:solidFill>
                <a:schemeClr val="tx2"/>
              </a:solidFill>
            </a:rPr>
            <a:t>unpredictable</a:t>
          </a:r>
          <a:r>
            <a:rPr lang="fr-BE" sz="1800" kern="1200" dirty="0">
              <a:solidFill>
                <a:schemeClr val="tx2"/>
              </a:solidFill>
            </a:rPr>
            <a:t> and </a:t>
          </a:r>
          <a:r>
            <a:rPr lang="fr-BE" sz="1800" kern="1200" dirty="0" err="1">
              <a:solidFill>
                <a:schemeClr val="tx2"/>
              </a:solidFill>
            </a:rPr>
            <a:t>don’t</a:t>
          </a:r>
          <a:r>
            <a:rPr lang="fr-BE" sz="1800" kern="1200" dirty="0">
              <a:solidFill>
                <a:schemeClr val="tx2"/>
              </a:solidFill>
            </a:rPr>
            <a:t> </a:t>
          </a:r>
          <a:r>
            <a:rPr lang="fr-BE" sz="1800" kern="1200" dirty="0" err="1">
              <a:solidFill>
                <a:schemeClr val="tx2"/>
              </a:solidFill>
            </a:rPr>
            <a:t>allow</a:t>
          </a:r>
          <a:r>
            <a:rPr lang="fr-BE" sz="1800" kern="1200" dirty="0">
              <a:solidFill>
                <a:schemeClr val="tx2"/>
              </a:solidFill>
            </a:rPr>
            <a:t> organisations to base </a:t>
          </a:r>
          <a:r>
            <a:rPr lang="fr-BE" sz="1800" kern="1200" dirty="0" err="1">
              <a:solidFill>
                <a:schemeClr val="tx2"/>
              </a:solidFill>
            </a:rPr>
            <a:t>their</a:t>
          </a:r>
          <a:r>
            <a:rPr lang="fr-BE" sz="1800" kern="1200" dirty="0">
              <a:solidFill>
                <a:schemeClr val="tx2"/>
              </a:solidFill>
            </a:rPr>
            <a:t> </a:t>
          </a:r>
          <a:r>
            <a:rPr lang="fr-BE" sz="1800" kern="1200" dirty="0" err="1">
              <a:solidFill>
                <a:schemeClr val="tx2"/>
              </a:solidFill>
            </a:rPr>
            <a:t>programmatic</a:t>
          </a:r>
          <a:r>
            <a:rPr lang="fr-BE" sz="1800" kern="1200" dirty="0">
              <a:solidFill>
                <a:schemeClr val="tx2"/>
              </a:solidFill>
            </a:rPr>
            <a:t> </a:t>
          </a:r>
          <a:r>
            <a:rPr lang="fr-BE" sz="1800" kern="1200" dirty="0" err="1">
              <a:solidFill>
                <a:schemeClr val="tx2"/>
              </a:solidFill>
            </a:rPr>
            <a:t>strategies</a:t>
          </a:r>
          <a:r>
            <a:rPr lang="fr-BE" sz="1800" kern="1200" dirty="0">
              <a:solidFill>
                <a:schemeClr val="tx2"/>
              </a:solidFill>
            </a:rPr>
            <a:t> </a:t>
          </a:r>
          <a:r>
            <a:rPr lang="fr-BE" sz="1800" kern="1200" dirty="0" err="1">
              <a:solidFill>
                <a:schemeClr val="tx2"/>
              </a:solidFill>
            </a:rPr>
            <a:t>according</a:t>
          </a:r>
          <a:r>
            <a:rPr lang="fr-BE" sz="1800" kern="1200" dirty="0">
              <a:solidFill>
                <a:schemeClr val="tx2"/>
              </a:solidFill>
            </a:rPr>
            <a:t> to </a:t>
          </a:r>
          <a:r>
            <a:rPr lang="fr-BE" sz="1800" kern="1200" dirty="0" err="1">
              <a:solidFill>
                <a:schemeClr val="tx2"/>
              </a:solidFill>
            </a:rPr>
            <a:t>them</a:t>
          </a:r>
          <a:endParaRPr lang="en-US" sz="1800" kern="1200" dirty="0">
            <a:solidFill>
              <a:schemeClr val="tx2"/>
            </a:solidFill>
          </a:endParaRPr>
        </a:p>
      </dsp:txBody>
      <dsp:txXfrm>
        <a:off x="3768750" y="934719"/>
        <a:ext cx="3302950" cy="3853979"/>
      </dsp:txXfrm>
    </dsp:sp>
    <dsp:sp modelId="{CD999793-92E9-4974-B362-055EFE8844A4}">
      <dsp:nvSpPr>
        <dsp:cNvPr id="0" name=""/>
        <dsp:cNvSpPr/>
      </dsp:nvSpPr>
      <dsp:spPr>
        <a:xfrm>
          <a:off x="7534114" y="65102"/>
          <a:ext cx="3302950" cy="86961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BE" sz="1800" kern="1200" dirty="0" err="1"/>
            <a:t>Earned</a:t>
          </a:r>
          <a:r>
            <a:rPr lang="fr-BE" sz="1800" kern="1200" dirty="0"/>
            <a:t> revenue, service </a:t>
          </a:r>
          <a:r>
            <a:rPr lang="fr-BE" sz="1800" kern="1200" dirty="0" err="1"/>
            <a:t>fees</a:t>
          </a:r>
          <a:r>
            <a:rPr lang="fr-BE" sz="1800" kern="1200" dirty="0"/>
            <a:t>/ </a:t>
          </a:r>
          <a:r>
            <a:rPr lang="fr-BE" sz="1800" kern="1200" dirty="0" err="1"/>
            <a:t>membership</a:t>
          </a:r>
          <a:r>
            <a:rPr lang="fr-BE" sz="1800" kern="1200" dirty="0"/>
            <a:t> </a:t>
          </a:r>
          <a:r>
            <a:rPr lang="fr-BE" sz="1800" kern="1200" dirty="0" err="1"/>
            <a:t>fees</a:t>
          </a:r>
          <a:r>
            <a:rPr lang="fr-BE" sz="1800" kern="1200" dirty="0"/>
            <a:t> / return on </a:t>
          </a:r>
          <a:r>
            <a:rPr lang="fr-BE" sz="1800" kern="1200" dirty="0" err="1"/>
            <a:t>investments</a:t>
          </a:r>
          <a:endParaRPr lang="en-US" sz="1800" kern="1200" dirty="0"/>
        </a:p>
      </dsp:txBody>
      <dsp:txXfrm>
        <a:off x="7534114" y="65102"/>
        <a:ext cx="3302950" cy="869616"/>
      </dsp:txXfrm>
    </dsp:sp>
    <dsp:sp modelId="{4A4059F0-E2AB-4BB9-B8F6-829683B6E8DC}">
      <dsp:nvSpPr>
        <dsp:cNvPr id="0" name=""/>
        <dsp:cNvSpPr/>
      </dsp:nvSpPr>
      <dsp:spPr>
        <a:xfrm>
          <a:off x="7537501" y="967092"/>
          <a:ext cx="3302950" cy="385397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BE" sz="1800" kern="1200" dirty="0" err="1">
              <a:solidFill>
                <a:schemeClr val="tx2"/>
              </a:solidFill>
            </a:rPr>
            <a:t>Give</a:t>
          </a:r>
          <a:r>
            <a:rPr lang="fr-BE" sz="1800" kern="1200" dirty="0">
              <a:solidFill>
                <a:schemeClr val="tx2"/>
              </a:solidFill>
            </a:rPr>
            <a:t> more control over the content, structure  and timing of management </a:t>
          </a:r>
          <a:r>
            <a:rPr lang="fr-BE" sz="1800" kern="1200" dirty="0" err="1">
              <a:solidFill>
                <a:schemeClr val="tx2"/>
              </a:solidFill>
            </a:rPr>
            <a:t>tasks</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fr-BE" sz="1800" kern="1200" dirty="0">
              <a:solidFill>
                <a:schemeClr val="tx2"/>
              </a:solidFill>
            </a:rPr>
            <a:t>Sources of </a:t>
          </a:r>
          <a:r>
            <a:rPr lang="fr-BE" sz="1800" kern="1200" dirty="0" err="1">
              <a:solidFill>
                <a:schemeClr val="tx2"/>
              </a:solidFill>
            </a:rPr>
            <a:t>core</a:t>
          </a:r>
          <a:r>
            <a:rPr lang="fr-BE" sz="1800" kern="1200" dirty="0">
              <a:solidFill>
                <a:schemeClr val="tx2"/>
              </a:solidFill>
            </a:rPr>
            <a:t> </a:t>
          </a:r>
          <a:r>
            <a:rPr lang="fr-BE" sz="1800" kern="1200" dirty="0" err="1">
              <a:solidFill>
                <a:schemeClr val="tx2"/>
              </a:solidFill>
            </a:rPr>
            <a:t>funding</a:t>
          </a:r>
          <a:r>
            <a:rPr lang="fr-BE" sz="1800" kern="1200" dirty="0">
              <a:solidFill>
                <a:schemeClr val="tx2"/>
              </a:solidFill>
            </a:rPr>
            <a:t> </a:t>
          </a:r>
          <a:endParaRPr lang="en-US" sz="1800" kern="1200" dirty="0">
            <a:solidFill>
              <a:schemeClr val="tx2"/>
            </a:solidFill>
          </a:endParaRPr>
        </a:p>
      </dsp:txBody>
      <dsp:txXfrm>
        <a:off x="7537501" y="967092"/>
        <a:ext cx="3302950" cy="3853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C8278-9E6D-422A-84F3-F64A5A074070}">
      <dsp:nvSpPr>
        <dsp:cNvPr id="0" name=""/>
        <dsp:cNvSpPr/>
      </dsp:nvSpPr>
      <dsp:spPr>
        <a:xfrm>
          <a:off x="1131420" y="164253"/>
          <a:ext cx="3259800" cy="113208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2E226E-3A35-479B-A738-6519E1873ED2}">
      <dsp:nvSpPr>
        <dsp:cNvPr id="0" name=""/>
        <dsp:cNvSpPr/>
      </dsp:nvSpPr>
      <dsp:spPr>
        <a:xfrm>
          <a:off x="2450502" y="2936347"/>
          <a:ext cx="631744" cy="404316"/>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293294-CD99-491B-AD92-0A2AC54C9AE2}">
      <dsp:nvSpPr>
        <dsp:cNvPr id="0" name=""/>
        <dsp:cNvSpPr/>
      </dsp:nvSpPr>
      <dsp:spPr>
        <a:xfrm>
          <a:off x="1250188" y="3259800"/>
          <a:ext cx="3032372" cy="758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BE" sz="1600" b="1" kern="1200" dirty="0"/>
            <a:t>FUNDING MODEL</a:t>
          </a:r>
        </a:p>
        <a:p>
          <a:pPr marL="0" lvl="0" indent="0" algn="ctr" defTabSz="711200">
            <a:lnSpc>
              <a:spcPct val="90000"/>
            </a:lnSpc>
            <a:spcBef>
              <a:spcPct val="0"/>
            </a:spcBef>
            <a:spcAft>
              <a:spcPct val="35000"/>
            </a:spcAft>
            <a:buNone/>
          </a:pPr>
          <a:r>
            <a:rPr lang="fr-BE" sz="1300" b="1" kern="1200" dirty="0"/>
            <a:t>CONCENTRATED (&gt;60%) OR DIVERSIFIED</a:t>
          </a:r>
          <a:endParaRPr lang="en-GB" sz="1300" b="1" kern="1200" dirty="0"/>
        </a:p>
      </dsp:txBody>
      <dsp:txXfrm>
        <a:off x="1250188" y="3259800"/>
        <a:ext cx="3032372" cy="758093"/>
      </dsp:txXfrm>
    </dsp:sp>
    <dsp:sp modelId="{97CA4ABF-1B4F-4137-BF75-F953F5A861F8}">
      <dsp:nvSpPr>
        <dsp:cNvPr id="0" name=""/>
        <dsp:cNvSpPr/>
      </dsp:nvSpPr>
      <dsp:spPr>
        <a:xfrm>
          <a:off x="2316572" y="1383772"/>
          <a:ext cx="1137139" cy="11371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BE" sz="1200" kern="1200" dirty="0"/>
            <a:t>EARNED REVENUE</a:t>
          </a:r>
          <a:endParaRPr lang="en-GB" sz="1200" kern="1200" dirty="0"/>
        </a:p>
      </dsp:txBody>
      <dsp:txXfrm>
        <a:off x="2483102" y="1550302"/>
        <a:ext cx="804079" cy="804079"/>
      </dsp:txXfrm>
    </dsp:sp>
    <dsp:sp modelId="{043C6D8D-887B-4E5D-A41C-9704E347F7E6}">
      <dsp:nvSpPr>
        <dsp:cNvPr id="0" name=""/>
        <dsp:cNvSpPr/>
      </dsp:nvSpPr>
      <dsp:spPr>
        <a:xfrm>
          <a:off x="1450896" y="530665"/>
          <a:ext cx="1241119" cy="11371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BE" sz="1200" kern="1200" dirty="0"/>
            <a:t>GOVERNMENT GRANTS: CONTRACTS</a:t>
          </a:r>
          <a:endParaRPr lang="en-GB" sz="1200" kern="1200" dirty="0"/>
        </a:p>
      </dsp:txBody>
      <dsp:txXfrm>
        <a:off x="1632654" y="697195"/>
        <a:ext cx="877603" cy="804079"/>
      </dsp:txXfrm>
    </dsp:sp>
    <dsp:sp modelId="{5ACE0B54-78AB-48AE-AE81-4F372FE7999B}">
      <dsp:nvSpPr>
        <dsp:cNvPr id="0" name=""/>
        <dsp:cNvSpPr/>
      </dsp:nvSpPr>
      <dsp:spPr>
        <a:xfrm>
          <a:off x="2665295" y="255730"/>
          <a:ext cx="1137139" cy="11371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BE" sz="1200" kern="1200" dirty="0"/>
            <a:t>PRIVATE DONATIONS/ GRANTS</a:t>
          </a:r>
          <a:endParaRPr lang="en-GB" sz="1200" kern="1200" dirty="0"/>
        </a:p>
      </dsp:txBody>
      <dsp:txXfrm>
        <a:off x="2831825" y="422260"/>
        <a:ext cx="804079" cy="804079"/>
      </dsp:txXfrm>
    </dsp:sp>
    <dsp:sp modelId="{2AE0CA64-9753-4859-B28D-82DFA51A0A32}">
      <dsp:nvSpPr>
        <dsp:cNvPr id="0" name=""/>
        <dsp:cNvSpPr/>
      </dsp:nvSpPr>
      <dsp:spPr>
        <a:xfrm>
          <a:off x="850708" y="116827"/>
          <a:ext cx="3831331" cy="2830214"/>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F3680-8300-4EB1-8F64-9F30385C66FC}">
      <dsp:nvSpPr>
        <dsp:cNvPr id="0" name=""/>
        <dsp:cNvSpPr/>
      </dsp:nvSpPr>
      <dsp:spPr>
        <a:xfrm>
          <a:off x="1701473" y="1630895"/>
          <a:ext cx="1993317" cy="1993317"/>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BE" sz="1100" kern="1200" dirty="0"/>
            <a:t>MISSION-STAKEHOLDERS</a:t>
          </a:r>
          <a:endParaRPr lang="en-GB" sz="1100" kern="1200" dirty="0"/>
        </a:p>
      </dsp:txBody>
      <dsp:txXfrm>
        <a:off x="2102218" y="2097820"/>
        <a:ext cx="1191827" cy="1024606"/>
      </dsp:txXfrm>
    </dsp:sp>
    <dsp:sp modelId="{8D09EAFA-D1A0-4E14-85B9-03190328AD6D}">
      <dsp:nvSpPr>
        <dsp:cNvPr id="0" name=""/>
        <dsp:cNvSpPr/>
      </dsp:nvSpPr>
      <dsp:spPr>
        <a:xfrm>
          <a:off x="613963" y="1149397"/>
          <a:ext cx="1449685" cy="1449685"/>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BE" sz="1200" kern="1200" dirty="0"/>
            <a:t>INDEPENDENCE</a:t>
          </a:r>
          <a:endParaRPr lang="en-GB" sz="1200" kern="1200" dirty="0"/>
        </a:p>
      </dsp:txBody>
      <dsp:txXfrm>
        <a:off x="978926" y="1516565"/>
        <a:ext cx="719759" cy="715349"/>
      </dsp:txXfrm>
    </dsp:sp>
    <dsp:sp modelId="{44BB7880-0344-4ADC-BE77-E965CA390ED0}">
      <dsp:nvSpPr>
        <dsp:cNvPr id="0" name=""/>
        <dsp:cNvSpPr/>
      </dsp:nvSpPr>
      <dsp:spPr>
        <a:xfrm rot="20700000">
          <a:off x="1353697" y="159613"/>
          <a:ext cx="1420395" cy="1420395"/>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BE" sz="1100" kern="1200" dirty="0"/>
            <a:t>FIN. STABILITY</a:t>
          </a:r>
          <a:endParaRPr lang="en-GB" sz="1100" kern="1200" dirty="0"/>
        </a:p>
      </dsp:txBody>
      <dsp:txXfrm rot="-20700000">
        <a:off x="1665231" y="471147"/>
        <a:ext cx="797326" cy="797326"/>
      </dsp:txXfrm>
    </dsp:sp>
    <dsp:sp modelId="{EFFF33C2-4D91-4D9D-A362-B40A395F5DBA}">
      <dsp:nvSpPr>
        <dsp:cNvPr id="0" name=""/>
        <dsp:cNvSpPr/>
      </dsp:nvSpPr>
      <dsp:spPr>
        <a:xfrm>
          <a:off x="1542043" y="1333593"/>
          <a:ext cx="2551445" cy="2551445"/>
        </a:xfrm>
        <a:prstGeom prst="circularArrow">
          <a:avLst>
            <a:gd name="adj1" fmla="val 4688"/>
            <a:gd name="adj2" fmla="val 299029"/>
            <a:gd name="adj3" fmla="val 2500976"/>
            <a:gd name="adj4" fmla="val 1589439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AEBCC6-195E-4C42-B6CB-12B38B82658A}">
      <dsp:nvSpPr>
        <dsp:cNvPr id="0" name=""/>
        <dsp:cNvSpPr/>
      </dsp:nvSpPr>
      <dsp:spPr>
        <a:xfrm>
          <a:off x="284989" y="841434"/>
          <a:ext cx="1853784" cy="185378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8B33B9-DED4-4E9D-9A45-A6505B074211}">
      <dsp:nvSpPr>
        <dsp:cNvPr id="0" name=""/>
        <dsp:cNvSpPr/>
      </dsp:nvSpPr>
      <dsp:spPr>
        <a:xfrm>
          <a:off x="1025145" y="-149060"/>
          <a:ext cx="1998753" cy="199875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59E20-1191-411C-8B94-A989B51C4A62}" type="datetimeFigureOut">
              <a:rPr lang="en-GB" smtClean="0"/>
              <a:t>30/01/2024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64FFA-42E1-428A-9CE6-E64D2A555087}" type="slidenum">
              <a:rPr lang="en-GB" smtClean="0"/>
              <a:t>‹#›</a:t>
            </a:fld>
            <a:endParaRPr lang="en-GB"/>
          </a:p>
        </p:txBody>
      </p:sp>
    </p:spTree>
    <p:extLst>
      <p:ext uri="{BB962C8B-B14F-4D97-AF65-F5344CB8AC3E}">
        <p14:creationId xmlns:p14="http://schemas.microsoft.com/office/powerpoint/2010/main" val="2779693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9D64FFA-42E1-428A-9CE6-E64D2A555087}" type="slidenum">
              <a:rPr lang="en-GB" smtClean="0"/>
              <a:t>1</a:t>
            </a:fld>
            <a:endParaRPr lang="en-GB"/>
          </a:p>
        </p:txBody>
      </p:sp>
    </p:spTree>
    <p:extLst>
      <p:ext uri="{BB962C8B-B14F-4D97-AF65-F5344CB8AC3E}">
        <p14:creationId xmlns:p14="http://schemas.microsoft.com/office/powerpoint/2010/main" val="613203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3400" lvl="1" indent="-342900">
              <a:spcBef>
                <a:spcPts val="600"/>
              </a:spcBef>
              <a:buFont typeface="Arial" panose="020B0604020202020204" pitchFamily="34" charset="0"/>
              <a:buChar char="•"/>
            </a:pPr>
            <a:r>
              <a:rPr lang="fr-BE" sz="1800" dirty="0"/>
              <a:t>Goal of </a:t>
            </a:r>
            <a:r>
              <a:rPr lang="fr-BE" sz="1800" dirty="0" err="1"/>
              <a:t>broad</a:t>
            </a:r>
            <a:r>
              <a:rPr lang="fr-BE" sz="1800" dirty="0"/>
              <a:t> public/</a:t>
            </a:r>
            <a:r>
              <a:rPr lang="fr-BE" sz="1800" dirty="0" err="1"/>
              <a:t>private</a:t>
            </a:r>
            <a:r>
              <a:rPr lang="fr-BE" sz="1800" dirty="0"/>
              <a:t> balance (Minimum 33% </a:t>
            </a:r>
            <a:r>
              <a:rPr lang="fr-BE" sz="1800" dirty="0" err="1"/>
              <a:t>private</a:t>
            </a:r>
            <a:r>
              <a:rPr lang="fr-BE" sz="1800" dirty="0"/>
              <a:t> finance)</a:t>
            </a:r>
          </a:p>
          <a:p>
            <a:pPr marL="533400" lvl="1" indent="-342900">
              <a:spcBef>
                <a:spcPts val="600"/>
              </a:spcBef>
              <a:buFont typeface="Arial" panose="020B0604020202020204" pitchFamily="34" charset="0"/>
              <a:buChar char="•"/>
            </a:pPr>
            <a:r>
              <a:rPr lang="fr-BE" sz="1800" dirty="0"/>
              <a:t>State </a:t>
            </a:r>
            <a:r>
              <a:rPr lang="fr-BE" sz="1800" dirty="0" err="1"/>
              <a:t>members</a:t>
            </a:r>
            <a:r>
              <a:rPr lang="fr-BE" sz="1800" dirty="0"/>
              <a:t>: 5 </a:t>
            </a:r>
            <a:r>
              <a:rPr lang="fr-BE" sz="1800" dirty="0" err="1"/>
              <a:t>categories</a:t>
            </a:r>
            <a:r>
              <a:rPr lang="fr-BE" sz="1800" dirty="0"/>
              <a:t>, </a:t>
            </a:r>
            <a:r>
              <a:rPr lang="fr-BE" sz="1800" dirty="0" err="1"/>
              <a:t>from</a:t>
            </a:r>
            <a:r>
              <a:rPr lang="fr-BE" sz="1800" dirty="0"/>
              <a:t> ca. €33,203 to €199,203</a:t>
            </a:r>
          </a:p>
          <a:p>
            <a:pPr marL="533400" lvl="1" indent="-342900">
              <a:spcBef>
                <a:spcPts val="600"/>
              </a:spcBef>
              <a:buFont typeface="Arial" panose="020B0604020202020204" pitchFamily="34" charset="0"/>
              <a:buChar char="•"/>
            </a:pPr>
            <a:r>
              <a:rPr lang="fr-BE" sz="1800" dirty="0" err="1"/>
              <a:t>Corporate</a:t>
            </a:r>
            <a:r>
              <a:rPr lang="fr-BE" sz="1800" dirty="0"/>
              <a:t> </a:t>
            </a:r>
            <a:r>
              <a:rPr lang="fr-BE" sz="1800" dirty="0" err="1"/>
              <a:t>members</a:t>
            </a:r>
            <a:r>
              <a:rPr lang="fr-BE" sz="1800" dirty="0"/>
              <a:t>: €50,000 per </a:t>
            </a:r>
            <a:r>
              <a:rPr lang="fr-BE" sz="1800" dirty="0" err="1"/>
              <a:t>year</a:t>
            </a:r>
            <a:r>
              <a:rPr lang="fr-BE" sz="1800" dirty="0"/>
              <a:t>, </a:t>
            </a:r>
            <a:r>
              <a:rPr lang="fr-BE" sz="1800" dirty="0" err="1"/>
              <a:t>regardless</a:t>
            </a:r>
            <a:r>
              <a:rPr lang="fr-BE" sz="1800" dirty="0"/>
              <a:t> of size</a:t>
            </a:r>
          </a:p>
          <a:p>
            <a:pPr marL="533400" lvl="1" indent="-342900">
              <a:spcBef>
                <a:spcPts val="600"/>
              </a:spcBef>
              <a:buFont typeface="Arial" panose="020B0604020202020204" pitchFamily="34" charset="0"/>
              <a:buChar char="•"/>
            </a:pPr>
            <a:r>
              <a:rPr lang="fr-BE" sz="1800" dirty="0" err="1"/>
              <a:t>Institutional</a:t>
            </a:r>
            <a:r>
              <a:rPr lang="fr-BE" sz="1800" dirty="0"/>
              <a:t> </a:t>
            </a:r>
            <a:r>
              <a:rPr lang="fr-BE" sz="1800" dirty="0" err="1"/>
              <a:t>members</a:t>
            </a:r>
            <a:r>
              <a:rPr lang="fr-BE" sz="1800" dirty="0"/>
              <a:t>: €50,000 per </a:t>
            </a:r>
            <a:r>
              <a:rPr lang="fr-BE" sz="1800" dirty="0" err="1"/>
              <a:t>year</a:t>
            </a:r>
            <a:r>
              <a:rPr lang="fr-BE" sz="1800" dirty="0"/>
              <a:t> (€25,000 for Central Banks of </a:t>
            </a:r>
            <a:r>
              <a:rPr lang="fr-BE" sz="1800" dirty="0" err="1"/>
              <a:t>Members</a:t>
            </a:r>
            <a:r>
              <a:rPr lang="fr-BE" sz="1800" dirty="0"/>
              <a:t>)</a:t>
            </a:r>
          </a:p>
          <a:p>
            <a:pPr marL="533400" lvl="1" indent="-342900">
              <a:spcBef>
                <a:spcPts val="600"/>
              </a:spcBef>
              <a:buFont typeface="Arial" panose="020B0604020202020204" pitchFamily="34" charset="0"/>
              <a:buChar char="•"/>
            </a:pPr>
            <a:r>
              <a:rPr lang="fr-BE" sz="1800" dirty="0" err="1"/>
              <a:t>Additional</a:t>
            </a:r>
            <a:r>
              <a:rPr lang="fr-BE" sz="1800" dirty="0"/>
              <a:t> </a:t>
            </a:r>
            <a:r>
              <a:rPr lang="fr-BE" sz="1800" dirty="0" err="1"/>
              <a:t>resources</a:t>
            </a:r>
            <a:r>
              <a:rPr lang="fr-BE" sz="1800" dirty="0"/>
              <a:t> </a:t>
            </a:r>
            <a:r>
              <a:rPr lang="fr-BE" sz="1800" dirty="0" err="1"/>
              <a:t>from</a:t>
            </a:r>
            <a:r>
              <a:rPr lang="fr-BE" sz="1800" dirty="0"/>
              <a:t> participation in multi-</a:t>
            </a:r>
            <a:r>
              <a:rPr lang="fr-BE" sz="1800" dirty="0" err="1"/>
              <a:t>partner</a:t>
            </a:r>
            <a:r>
              <a:rPr lang="fr-BE" sz="1800" dirty="0"/>
              <a:t> </a:t>
            </a:r>
            <a:r>
              <a:rPr lang="fr-BE" sz="1800" dirty="0" err="1"/>
              <a:t>research</a:t>
            </a:r>
            <a:r>
              <a:rPr lang="fr-BE" sz="1800" dirty="0"/>
              <a:t> </a:t>
            </a:r>
            <a:r>
              <a:rPr lang="fr-BE" sz="1800" dirty="0" err="1"/>
              <a:t>projects</a:t>
            </a:r>
            <a:r>
              <a:rPr lang="fr-BE" sz="1800" dirty="0"/>
              <a:t>,  </a:t>
            </a:r>
            <a:r>
              <a:rPr lang="fr-BE" sz="1800" dirty="0" err="1"/>
              <a:t>research</a:t>
            </a:r>
            <a:r>
              <a:rPr lang="fr-BE" sz="1800" dirty="0"/>
              <a:t> </a:t>
            </a:r>
            <a:r>
              <a:rPr lang="fr-BE" sz="1800" dirty="0" err="1"/>
              <a:t>grants</a:t>
            </a:r>
            <a:r>
              <a:rPr lang="fr-BE" sz="1800" dirty="0"/>
              <a:t>, etc.</a:t>
            </a:r>
          </a:p>
          <a:p>
            <a:pPr marL="342900" indent="-342900">
              <a:buFont typeface="Arial" panose="020B0604020202020204" pitchFamily="34" charset="0"/>
              <a:buChar char="•"/>
            </a:pPr>
            <a:endParaRPr lang="fr-BE" sz="2000" dirty="0"/>
          </a:p>
          <a:p>
            <a:endParaRPr lang="en-GB" dirty="0"/>
          </a:p>
        </p:txBody>
      </p:sp>
      <p:sp>
        <p:nvSpPr>
          <p:cNvPr id="4" name="Slide Number Placeholder 3"/>
          <p:cNvSpPr>
            <a:spLocks noGrp="1"/>
          </p:cNvSpPr>
          <p:nvPr>
            <p:ph type="sldNum" sz="quarter" idx="5"/>
          </p:nvPr>
        </p:nvSpPr>
        <p:spPr/>
        <p:txBody>
          <a:bodyPr/>
          <a:lstStyle/>
          <a:p>
            <a:fld id="{39D64FFA-42E1-428A-9CE6-E64D2A555087}" type="slidenum">
              <a:rPr lang="en-GB" smtClean="0"/>
              <a:t>10</a:t>
            </a:fld>
            <a:endParaRPr lang="en-GB"/>
          </a:p>
        </p:txBody>
      </p:sp>
    </p:spTree>
    <p:extLst>
      <p:ext uri="{BB962C8B-B14F-4D97-AF65-F5344CB8AC3E}">
        <p14:creationId xmlns:p14="http://schemas.microsoft.com/office/powerpoint/2010/main" val="161630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Italian Institute for International Political Studies</a:t>
            </a:r>
          </a:p>
          <a:p>
            <a:endParaRPr lang="fr-BE" dirty="0"/>
          </a:p>
          <a:p>
            <a:endParaRPr lang="fr-BE" dirty="0"/>
          </a:p>
          <a:p>
            <a:r>
              <a:rPr lang="fr-BE" dirty="0" err="1"/>
              <a:t>Member</a:t>
            </a:r>
            <a:r>
              <a:rPr lang="fr-BE" dirty="0"/>
              <a:t> </a:t>
            </a:r>
            <a:r>
              <a:rPr lang="fr-BE" dirty="0" err="1"/>
              <a:t>motivator</a:t>
            </a:r>
            <a:r>
              <a:rPr lang="fr-BE" dirty="0"/>
              <a:t>, </a:t>
            </a:r>
            <a:r>
              <a:rPr lang="fr-BE" dirty="0" err="1"/>
              <a:t>Corporate</a:t>
            </a:r>
            <a:r>
              <a:rPr lang="fr-BE" dirty="0"/>
              <a:t>- </a:t>
            </a:r>
            <a:r>
              <a:rPr lang="fr-BE" dirty="0" err="1"/>
              <a:t>based</a:t>
            </a:r>
            <a:r>
              <a:rPr lang="fr-BE" dirty="0"/>
              <a:t>  - </a:t>
            </a:r>
            <a:r>
              <a:rPr lang="fr-BE" dirty="0" err="1"/>
              <a:t>benefits</a:t>
            </a:r>
            <a:r>
              <a:rPr lang="fr-BE" dirty="0"/>
              <a:t> for </a:t>
            </a:r>
            <a:r>
              <a:rPr lang="fr-BE" dirty="0" err="1"/>
              <a:t>members</a:t>
            </a:r>
            <a:r>
              <a:rPr lang="fr-BE" dirty="0"/>
              <a:t>? </a:t>
            </a:r>
          </a:p>
          <a:p>
            <a:endParaRPr lang="fr-BE" dirty="0"/>
          </a:p>
          <a:p>
            <a:endParaRPr lang="en-GB" dirty="0"/>
          </a:p>
          <a:p>
            <a:r>
              <a:rPr lang="en-GB" dirty="0"/>
              <a:t>Corporate programme: </a:t>
            </a:r>
          </a:p>
          <a:p>
            <a:pPr marL="171450" indent="-171450">
              <a:buFont typeface="Arial" panose="020B0604020202020204" pitchFamily="34" charset="0"/>
              <a:buChar char="•"/>
            </a:pPr>
            <a:r>
              <a:rPr lang="en-GB" dirty="0"/>
              <a:t>Future leaders </a:t>
            </a:r>
            <a:r>
              <a:rPr lang="en-GB" dirty="0" err="1"/>
              <a:t>Progarmme</a:t>
            </a:r>
            <a:endParaRPr lang="en-GB" dirty="0"/>
          </a:p>
          <a:p>
            <a:pPr marL="171450" indent="-171450">
              <a:buFont typeface="Arial" panose="020B0604020202020204" pitchFamily="34" charset="0"/>
              <a:buChar char="•"/>
            </a:pPr>
            <a:r>
              <a:rPr lang="en-GB" dirty="0"/>
              <a:t>Ad-hoc courses for businesses </a:t>
            </a:r>
          </a:p>
          <a:p>
            <a:pPr algn="l"/>
            <a:r>
              <a:rPr lang="en-US" b="0" i="0" dirty="0">
                <a:solidFill>
                  <a:srgbClr val="000000"/>
                </a:solidFill>
                <a:effectLst/>
                <a:latin typeface="Raleway" pitchFamily="2" charset="0"/>
              </a:rPr>
              <a:t>ISPI also offers training courses </a:t>
            </a:r>
            <a:r>
              <a:rPr lang="en-US" b="1" i="0" dirty="0">
                <a:solidFill>
                  <a:srgbClr val="000000"/>
                </a:solidFill>
                <a:effectLst/>
                <a:latin typeface="Raleway" pitchFamily="2" charset="0"/>
              </a:rPr>
              <a:t>tailor-made training for companies</a:t>
            </a:r>
            <a:r>
              <a:rPr lang="en-US" b="0" i="0" dirty="0">
                <a:solidFill>
                  <a:srgbClr val="000000"/>
                </a:solidFill>
                <a:effectLst/>
                <a:latin typeface="Raleway" pitchFamily="2" charset="0"/>
              </a:rPr>
              <a:t> , starting from associated ones,  </a:t>
            </a:r>
            <a:r>
              <a:rPr lang="en-US" b="1" i="0" dirty="0">
                <a:solidFill>
                  <a:srgbClr val="000000"/>
                </a:solidFill>
                <a:effectLst/>
                <a:latin typeface="Raleway" pitchFamily="2" charset="0"/>
              </a:rPr>
              <a:t>public and private bodies, foundations and non-governmental organizations</a:t>
            </a:r>
            <a:r>
              <a:rPr lang="en-US" b="0" i="0" dirty="0">
                <a:solidFill>
                  <a:srgbClr val="000000"/>
                </a:solidFill>
                <a:effectLst/>
                <a:latin typeface="Raleway" pitchFamily="2" charset="0"/>
              </a:rPr>
              <a:t> .</a:t>
            </a:r>
          </a:p>
          <a:p>
            <a:pPr algn="l"/>
            <a:r>
              <a:rPr lang="en-US" b="1" i="0" dirty="0">
                <a:solidFill>
                  <a:srgbClr val="000000"/>
                </a:solidFill>
                <a:effectLst/>
                <a:highlight>
                  <a:srgbClr val="FFFF00"/>
                </a:highlight>
                <a:latin typeface="Raleway" pitchFamily="2" charset="0"/>
              </a:rPr>
              <a:t>The courses concern the topics that are the subject of ISPI's permanent research or training activities and are designed to respond </a:t>
            </a:r>
            <a:r>
              <a:rPr lang="en-US" b="0" i="0" dirty="0">
                <a:solidFill>
                  <a:srgbClr val="000000"/>
                </a:solidFill>
                <a:effectLst/>
                <a:latin typeface="Raleway" pitchFamily="2" charset="0"/>
              </a:rPr>
              <a:t>to  </a:t>
            </a:r>
            <a:r>
              <a:rPr lang="en-US" b="1" i="0" dirty="0">
                <a:solidFill>
                  <a:srgbClr val="000000"/>
                </a:solidFill>
                <a:effectLst/>
                <a:latin typeface="Raleway" pitchFamily="2" charset="0"/>
              </a:rPr>
              <a:t>specific needs</a:t>
            </a:r>
            <a:r>
              <a:rPr lang="en-US" b="0" i="0" dirty="0">
                <a:solidFill>
                  <a:srgbClr val="000000"/>
                </a:solidFill>
                <a:effectLst/>
                <a:latin typeface="Raleway" pitchFamily="2" charset="0"/>
              </a:rPr>
              <a:t> , with narrower and more selected targets. Themes, structure, duration, delivery methods and costs are therefore  </a:t>
            </a:r>
            <a:r>
              <a:rPr lang="en-US" b="1" i="0" dirty="0">
                <a:solidFill>
                  <a:srgbClr val="000000"/>
                </a:solidFill>
                <a:effectLst/>
                <a:latin typeface="Raleway" pitchFamily="2" charset="0"/>
              </a:rPr>
              <a:t>agreed ad hoc</a:t>
            </a:r>
            <a:r>
              <a:rPr lang="en-US" b="0" i="0" dirty="0">
                <a:solidFill>
                  <a:srgbClr val="000000"/>
                </a:solidFill>
                <a:effectLst/>
                <a:latin typeface="Raleway" pitchFamily="2" charset="0"/>
              </a:rPr>
              <a:t> . </a:t>
            </a:r>
          </a:p>
          <a:p>
            <a:pPr marL="171450" indent="-171450">
              <a:buFont typeface="Arial" panose="020B0604020202020204" pitchFamily="34" charset="0"/>
              <a:buChar char="•"/>
            </a:pPr>
            <a:r>
              <a:rPr lang="en-GB" dirty="0"/>
              <a:t>Scenario conferences </a:t>
            </a:r>
          </a:p>
          <a:p>
            <a:pPr marL="171450" indent="-171450">
              <a:buFont typeface="Arial" panose="020B0604020202020204" pitchFamily="34" charset="0"/>
              <a:buChar char="•"/>
            </a:pPr>
            <a:r>
              <a:rPr lang="en-GB" dirty="0"/>
              <a:t>Invitation-only lectures </a:t>
            </a:r>
          </a:p>
          <a:p>
            <a:endParaRPr lang="en-BE" dirty="0"/>
          </a:p>
        </p:txBody>
      </p:sp>
      <p:sp>
        <p:nvSpPr>
          <p:cNvPr id="4" name="Slide Number Placeholder 3"/>
          <p:cNvSpPr>
            <a:spLocks noGrp="1"/>
          </p:cNvSpPr>
          <p:nvPr>
            <p:ph type="sldNum" sz="quarter" idx="5"/>
          </p:nvPr>
        </p:nvSpPr>
        <p:spPr/>
        <p:txBody>
          <a:bodyPr/>
          <a:lstStyle/>
          <a:p>
            <a:fld id="{39D64FFA-42E1-428A-9CE6-E64D2A555087}" type="slidenum">
              <a:rPr lang="en-GB" smtClean="0"/>
              <a:t>11</a:t>
            </a:fld>
            <a:endParaRPr lang="en-GB"/>
          </a:p>
        </p:txBody>
      </p:sp>
    </p:spTree>
    <p:extLst>
      <p:ext uri="{BB962C8B-B14F-4D97-AF65-F5344CB8AC3E}">
        <p14:creationId xmlns:p14="http://schemas.microsoft.com/office/powerpoint/2010/main" val="3480236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Foundations</a:t>
            </a:r>
            <a:r>
              <a:rPr lang="fr-BE" dirty="0"/>
              <a:t>- Big </a:t>
            </a:r>
            <a:r>
              <a:rPr lang="fr-BE" dirty="0" err="1"/>
              <a:t>Bettor</a:t>
            </a:r>
            <a:r>
              <a:rPr lang="fr-BE" dirty="0"/>
              <a:t>?</a:t>
            </a:r>
          </a:p>
          <a:p>
            <a:pPr marL="0" lvl="0" indent="0" algn="l" rtl="0">
              <a:lnSpc>
                <a:spcPct val="115000"/>
              </a:lnSpc>
              <a:spcBef>
                <a:spcPts val="0"/>
              </a:spcBef>
              <a:spcAft>
                <a:spcPts val="0"/>
              </a:spcAft>
              <a:buSzPts val="1100"/>
              <a:buNone/>
            </a:pPr>
            <a:r>
              <a:rPr lang="en-US" sz="1200" b="1" i="0" dirty="0">
                <a:solidFill>
                  <a:srgbClr val="222222"/>
                </a:solidFill>
                <a:effectLst/>
                <a:latin typeface="Scala"/>
              </a:rPr>
              <a:t>Big Bettor</a:t>
            </a:r>
            <a:r>
              <a:rPr lang="en-US" sz="1200" b="0" i="0" dirty="0">
                <a:solidFill>
                  <a:srgbClr val="222222"/>
                </a:solidFill>
                <a:effectLst/>
                <a:latin typeface="Scala"/>
              </a:rPr>
              <a:t> | There are a few nonprofits, that rely on major grants from a few individuals or foundations to fund their operations. We call their funding model the </a:t>
            </a:r>
            <a:r>
              <a:rPr lang="en-US" sz="1200" b="0" i="1" dirty="0">
                <a:solidFill>
                  <a:srgbClr val="222222"/>
                </a:solidFill>
                <a:effectLst/>
                <a:latin typeface="Scala"/>
              </a:rPr>
              <a:t>Big Bettor</a:t>
            </a:r>
            <a:r>
              <a:rPr lang="en-US" sz="1200" b="0" i="0" dirty="0">
                <a:solidFill>
                  <a:srgbClr val="222222"/>
                </a:solidFill>
                <a:effectLst/>
                <a:latin typeface="Scala"/>
              </a:rPr>
              <a:t>. Often, the primary donor is also a founder, who wants to tackle an issue that is deeply personal to him or her. Although Big Bettors often launch with significant financial backing already secured, allowing them to grow large quickly, some existing organization gets the support of a major donor who decides to fund a new and important approach to solving a problem. </a:t>
            </a:r>
            <a:endParaRPr lang="fr-BE" dirty="0"/>
          </a:p>
          <a:p>
            <a:endParaRPr lang="fr-BE" dirty="0"/>
          </a:p>
          <a:p>
            <a:r>
              <a:rPr lang="fr-BE" dirty="0" err="1"/>
              <a:t>Unrestricted</a:t>
            </a:r>
            <a:r>
              <a:rPr lang="fr-BE" dirty="0"/>
              <a:t> </a:t>
            </a:r>
            <a:r>
              <a:rPr lang="fr-BE" dirty="0" err="1"/>
              <a:t>funds</a:t>
            </a:r>
            <a:r>
              <a:rPr lang="fr-BE" dirty="0"/>
              <a:t> (</a:t>
            </a:r>
            <a:r>
              <a:rPr lang="fr-BE" dirty="0" err="1"/>
              <a:t>earned</a:t>
            </a:r>
            <a:r>
              <a:rPr lang="fr-BE" dirty="0"/>
              <a:t> money): publications, </a:t>
            </a:r>
            <a:r>
              <a:rPr lang="fr-BE" dirty="0" err="1"/>
              <a:t>investment</a:t>
            </a:r>
            <a:r>
              <a:rPr lang="fr-BE" dirty="0"/>
              <a:t> return, </a:t>
            </a:r>
            <a:r>
              <a:rPr lang="fr-BE" dirty="0" err="1"/>
              <a:t>individual</a:t>
            </a:r>
            <a:r>
              <a:rPr lang="fr-BE" dirty="0"/>
              <a:t> </a:t>
            </a:r>
            <a:r>
              <a:rPr lang="fr-BE" dirty="0" err="1"/>
              <a:t>membership</a:t>
            </a:r>
            <a:r>
              <a:rPr lang="fr-BE" dirty="0"/>
              <a:t>, </a:t>
            </a:r>
            <a:r>
              <a:rPr lang="fr-BE" dirty="0" err="1"/>
              <a:t>corporate</a:t>
            </a:r>
            <a:r>
              <a:rPr lang="fr-BE" dirty="0"/>
              <a:t> </a:t>
            </a:r>
            <a:r>
              <a:rPr lang="fr-BE" dirty="0" err="1"/>
              <a:t>membership</a:t>
            </a:r>
            <a:endParaRPr lang="fr-BE" dirty="0"/>
          </a:p>
          <a:p>
            <a:r>
              <a:rPr lang="fr-BE" dirty="0" err="1"/>
              <a:t>Research</a:t>
            </a:r>
            <a:r>
              <a:rPr lang="fr-BE" dirty="0"/>
              <a:t> </a:t>
            </a:r>
            <a:r>
              <a:rPr lang="fr-BE" dirty="0" err="1"/>
              <a:t>funding</a:t>
            </a:r>
            <a:r>
              <a:rPr lang="fr-BE" dirty="0"/>
              <a:t>: </a:t>
            </a:r>
            <a:r>
              <a:rPr lang="fr-BE" dirty="0" err="1"/>
              <a:t>private</a:t>
            </a:r>
            <a:r>
              <a:rPr lang="fr-BE" dirty="0"/>
              <a:t> </a:t>
            </a:r>
            <a:r>
              <a:rPr lang="fr-BE" dirty="0" err="1"/>
              <a:t>foundations</a:t>
            </a:r>
            <a:r>
              <a:rPr lang="fr-BE" dirty="0"/>
              <a:t>, UK </a:t>
            </a:r>
            <a:r>
              <a:rPr lang="fr-BE" dirty="0" err="1"/>
              <a:t>government</a:t>
            </a:r>
            <a:r>
              <a:rPr lang="fr-BE" dirty="0"/>
              <a:t>, international organisations, </a:t>
            </a:r>
            <a:r>
              <a:rPr lang="fr-BE" dirty="0" err="1"/>
              <a:t>corporates</a:t>
            </a:r>
            <a:r>
              <a:rPr lang="fr-BE" dirty="0"/>
              <a:t> </a:t>
            </a:r>
            <a:endParaRPr lang="en-BE" dirty="0"/>
          </a:p>
        </p:txBody>
      </p:sp>
      <p:sp>
        <p:nvSpPr>
          <p:cNvPr id="4" name="Slide Number Placeholder 3"/>
          <p:cNvSpPr>
            <a:spLocks noGrp="1"/>
          </p:cNvSpPr>
          <p:nvPr>
            <p:ph type="sldNum" sz="quarter" idx="5"/>
          </p:nvPr>
        </p:nvSpPr>
        <p:spPr/>
        <p:txBody>
          <a:bodyPr/>
          <a:lstStyle/>
          <a:p>
            <a:fld id="{39D64FFA-42E1-428A-9CE6-E64D2A555087}" type="slidenum">
              <a:rPr lang="en-GB" smtClean="0"/>
              <a:t>12</a:t>
            </a:fld>
            <a:endParaRPr lang="en-GB"/>
          </a:p>
        </p:txBody>
      </p:sp>
    </p:spTree>
    <p:extLst>
      <p:ext uri="{BB962C8B-B14F-4D97-AF65-F5344CB8AC3E}">
        <p14:creationId xmlns:p14="http://schemas.microsoft.com/office/powerpoint/2010/main" val="3893135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222222"/>
                </a:solidFill>
                <a:effectLst/>
                <a:latin typeface="Scala"/>
              </a:rPr>
              <a:t>Big Bettors often launch with significant financial backing already secured, allowing them to grow large quickly, </a:t>
            </a:r>
            <a:endParaRPr lang="en-GB" dirty="0"/>
          </a:p>
        </p:txBody>
      </p:sp>
      <p:sp>
        <p:nvSpPr>
          <p:cNvPr id="4" name="Slide Number Placeholder 3"/>
          <p:cNvSpPr>
            <a:spLocks noGrp="1"/>
          </p:cNvSpPr>
          <p:nvPr>
            <p:ph type="sldNum" sz="quarter" idx="5"/>
          </p:nvPr>
        </p:nvSpPr>
        <p:spPr/>
        <p:txBody>
          <a:bodyPr/>
          <a:lstStyle/>
          <a:p>
            <a:fld id="{39D64FFA-42E1-428A-9CE6-E64D2A555087}" type="slidenum">
              <a:rPr lang="en-GB" smtClean="0"/>
              <a:t>13</a:t>
            </a:fld>
            <a:endParaRPr lang="en-GB"/>
          </a:p>
        </p:txBody>
      </p:sp>
    </p:spTree>
    <p:extLst>
      <p:ext uri="{BB962C8B-B14F-4D97-AF65-F5344CB8AC3E}">
        <p14:creationId xmlns:p14="http://schemas.microsoft.com/office/powerpoint/2010/main" val="3399769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Public </a:t>
            </a:r>
            <a:r>
              <a:rPr lang="fr-BE" dirty="0" err="1"/>
              <a:t>funding</a:t>
            </a:r>
            <a:r>
              <a:rPr lang="fr-BE" dirty="0"/>
              <a:t> - </a:t>
            </a:r>
            <a:r>
              <a:rPr lang="fr-BE" dirty="0" err="1"/>
              <a:t>based</a:t>
            </a:r>
            <a:endParaRPr lang="en-BE" dirty="0"/>
          </a:p>
        </p:txBody>
      </p:sp>
      <p:sp>
        <p:nvSpPr>
          <p:cNvPr id="4" name="Slide Number Placeholder 3"/>
          <p:cNvSpPr>
            <a:spLocks noGrp="1"/>
          </p:cNvSpPr>
          <p:nvPr>
            <p:ph type="sldNum" sz="quarter" idx="5"/>
          </p:nvPr>
        </p:nvSpPr>
        <p:spPr/>
        <p:txBody>
          <a:bodyPr/>
          <a:lstStyle/>
          <a:p>
            <a:fld id="{39D64FFA-42E1-428A-9CE6-E64D2A555087}" type="slidenum">
              <a:rPr lang="en-GB" smtClean="0"/>
              <a:t>14</a:t>
            </a:fld>
            <a:endParaRPr lang="en-GB"/>
          </a:p>
        </p:txBody>
      </p:sp>
    </p:spTree>
    <p:extLst>
      <p:ext uri="{BB962C8B-B14F-4D97-AF65-F5344CB8AC3E}">
        <p14:creationId xmlns:p14="http://schemas.microsoft.com/office/powerpoint/2010/main" val="317063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9D64FFA-42E1-428A-9CE6-E64D2A555087}" type="slidenum">
              <a:rPr lang="en-GB" smtClean="0"/>
              <a:t>15</a:t>
            </a:fld>
            <a:endParaRPr lang="en-GB"/>
          </a:p>
        </p:txBody>
      </p:sp>
    </p:spTree>
    <p:extLst>
      <p:ext uri="{BB962C8B-B14F-4D97-AF65-F5344CB8AC3E}">
        <p14:creationId xmlns:p14="http://schemas.microsoft.com/office/powerpoint/2010/main" val="332435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9D64FFA-42E1-428A-9CE6-E64D2A555087}" type="slidenum">
              <a:rPr lang="en-GB" smtClean="0"/>
              <a:t>2</a:t>
            </a:fld>
            <a:endParaRPr lang="en-GB"/>
          </a:p>
        </p:txBody>
      </p:sp>
    </p:spTree>
    <p:extLst>
      <p:ext uri="{BB962C8B-B14F-4D97-AF65-F5344CB8AC3E}">
        <p14:creationId xmlns:p14="http://schemas.microsoft.com/office/powerpoint/2010/main" val="168210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1, List </a:t>
            </a:r>
            <a:r>
              <a:rPr lang="fr-BE" dirty="0" err="1"/>
              <a:t>different</a:t>
            </a:r>
            <a:r>
              <a:rPr lang="fr-BE" dirty="0"/>
              <a:t> aspects challenges </a:t>
            </a:r>
            <a:r>
              <a:rPr lang="fr-BE" dirty="0" err="1"/>
              <a:t>that</a:t>
            </a:r>
            <a:r>
              <a:rPr lang="fr-BE" dirty="0"/>
              <a:t> </a:t>
            </a:r>
            <a:r>
              <a:rPr lang="fr-BE" dirty="0" err="1"/>
              <a:t>need</a:t>
            </a:r>
            <a:r>
              <a:rPr lang="fr-BE" dirty="0"/>
              <a:t> to </a:t>
            </a:r>
            <a:r>
              <a:rPr lang="fr-BE" dirty="0" err="1"/>
              <a:t>be</a:t>
            </a:r>
            <a:r>
              <a:rPr lang="fr-BE" dirty="0"/>
              <a:t> </a:t>
            </a:r>
            <a:r>
              <a:rPr lang="fr-BE" dirty="0" err="1"/>
              <a:t>taken</a:t>
            </a:r>
            <a:r>
              <a:rPr lang="fr-BE" dirty="0"/>
              <a:t> </a:t>
            </a:r>
            <a:r>
              <a:rPr lang="fr-BE" dirty="0" err="1"/>
              <a:t>into</a:t>
            </a:r>
            <a:r>
              <a:rPr lang="fr-BE" dirty="0"/>
              <a:t> </a:t>
            </a:r>
            <a:r>
              <a:rPr lang="fr-BE" dirty="0" err="1"/>
              <a:t>consideration</a:t>
            </a:r>
            <a:r>
              <a:rPr lang="fr-BE" dirty="0"/>
              <a:t> and </a:t>
            </a:r>
            <a:r>
              <a:rPr lang="fr-BE" dirty="0" err="1"/>
              <a:t>try</a:t>
            </a:r>
            <a:r>
              <a:rPr lang="fr-BE" dirty="0"/>
              <a:t> to </a:t>
            </a:r>
            <a:r>
              <a:rPr lang="fr-BE" dirty="0" err="1"/>
              <a:t>adress</a:t>
            </a:r>
            <a:r>
              <a:rPr lang="fr-BE" dirty="0"/>
              <a:t> </a:t>
            </a:r>
            <a:r>
              <a:rPr lang="fr-BE" dirty="0" err="1"/>
              <a:t>them</a:t>
            </a:r>
            <a:r>
              <a:rPr lang="fr-BE" dirty="0"/>
              <a:t> </a:t>
            </a:r>
            <a:r>
              <a:rPr lang="fr-BE" dirty="0" err="1"/>
              <a:t>during</a:t>
            </a:r>
            <a:r>
              <a:rPr lang="fr-BE" dirty="0"/>
              <a:t> the </a:t>
            </a:r>
            <a:r>
              <a:rPr lang="fr-BE" dirty="0" err="1"/>
              <a:t>presenation</a:t>
            </a:r>
            <a:endParaRPr lang="fr-BE" dirty="0"/>
          </a:p>
          <a:p>
            <a:endParaRPr lang="fr-BE" dirty="0"/>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2, </a:t>
            </a:r>
            <a:r>
              <a:rPr lang="fr-BE" dirty="0" err="1"/>
              <a:t>What</a:t>
            </a:r>
            <a:r>
              <a:rPr lang="fr-BE" dirty="0"/>
              <a:t> </a:t>
            </a:r>
            <a:r>
              <a:rPr lang="fr-BE" dirty="0" err="1"/>
              <a:t>we</a:t>
            </a:r>
            <a:r>
              <a:rPr lang="fr-BE" dirty="0"/>
              <a:t> </a:t>
            </a:r>
            <a:r>
              <a:rPr lang="fr-BE" dirty="0" err="1"/>
              <a:t>mean</a:t>
            </a:r>
            <a:r>
              <a:rPr lang="fr-BE" dirty="0"/>
              <a:t> by « </a:t>
            </a:r>
            <a:r>
              <a:rPr lang="fr-BE" dirty="0" err="1"/>
              <a:t>independece</a:t>
            </a:r>
            <a:r>
              <a:rPr lang="fr-BE" dirty="0"/>
              <a:t> «  and how </a:t>
            </a:r>
            <a:r>
              <a:rPr lang="fr-BE" dirty="0" err="1"/>
              <a:t>funding</a:t>
            </a:r>
            <a:r>
              <a:rPr lang="fr-BE" dirty="0"/>
              <a:t> can </a:t>
            </a:r>
            <a:r>
              <a:rPr lang="fr-BE" dirty="0" err="1"/>
              <a:t>saveguard</a:t>
            </a:r>
            <a:r>
              <a:rPr lang="fr-BE" dirty="0"/>
              <a:t> or </a:t>
            </a:r>
            <a:r>
              <a:rPr lang="fr-BE" dirty="0" err="1"/>
              <a:t>jeopridize</a:t>
            </a:r>
            <a:r>
              <a:rPr lang="fr-BE" dirty="0"/>
              <a:t> </a:t>
            </a:r>
            <a:r>
              <a:rPr lang="fr-BE" dirty="0" err="1"/>
              <a:t>that</a:t>
            </a:r>
            <a:endParaRPr lang="fr-BE" dirty="0"/>
          </a:p>
          <a:p>
            <a:endParaRPr lang="fr-BE" dirty="0"/>
          </a:p>
          <a:p>
            <a:r>
              <a:rPr lang="fr-BE" dirty="0"/>
              <a:t>3. </a:t>
            </a:r>
            <a:r>
              <a:rPr lang="fr-BE" dirty="0" err="1"/>
              <a:t>Specific</a:t>
            </a:r>
            <a:r>
              <a:rPr lang="fr-BE" dirty="0"/>
              <a:t> </a:t>
            </a:r>
            <a:r>
              <a:rPr lang="fr-BE" dirty="0" err="1"/>
              <a:t>acractheristic</a:t>
            </a:r>
            <a:r>
              <a:rPr lang="fr-BE" dirty="0"/>
              <a:t> of </a:t>
            </a:r>
            <a:r>
              <a:rPr lang="fr-BE" dirty="0" err="1"/>
              <a:t>each</a:t>
            </a:r>
            <a:r>
              <a:rPr lang="fr-BE" dirty="0"/>
              <a:t> of </a:t>
            </a:r>
            <a:r>
              <a:rPr lang="fr-BE" dirty="0" err="1"/>
              <a:t>them</a:t>
            </a:r>
            <a:r>
              <a:rPr lang="fr-BE" dirty="0"/>
              <a:t>, </a:t>
            </a:r>
            <a:r>
              <a:rPr lang="fr-BE" dirty="0" err="1"/>
              <a:t>what</a:t>
            </a:r>
            <a:r>
              <a:rPr lang="fr-BE" dirty="0"/>
              <a:t> </a:t>
            </a:r>
            <a:r>
              <a:rPr lang="fr-BE" dirty="0" err="1"/>
              <a:t>we</a:t>
            </a:r>
            <a:r>
              <a:rPr lang="fr-BE" dirty="0"/>
              <a:t> </a:t>
            </a:r>
            <a:r>
              <a:rPr lang="fr-BE" dirty="0" err="1"/>
              <a:t>should</a:t>
            </a:r>
            <a:r>
              <a:rPr lang="fr-BE" dirty="0"/>
              <a:t> </a:t>
            </a:r>
            <a:r>
              <a:rPr lang="fr-BE" dirty="0" err="1"/>
              <a:t>be</a:t>
            </a:r>
            <a:r>
              <a:rPr lang="fr-BE" dirty="0"/>
              <a:t> </a:t>
            </a:r>
            <a:r>
              <a:rPr lang="fr-BE" dirty="0" err="1"/>
              <a:t>aware</a:t>
            </a:r>
            <a:r>
              <a:rPr lang="fr-BE" dirty="0"/>
              <a:t> of </a:t>
            </a:r>
            <a:r>
              <a:rPr lang="fr-BE" dirty="0" err="1"/>
              <a:t>when</a:t>
            </a:r>
            <a:r>
              <a:rPr lang="fr-BE" dirty="0"/>
              <a:t> </a:t>
            </a:r>
            <a:r>
              <a:rPr lang="fr-BE" dirty="0" err="1"/>
              <a:t>opting</a:t>
            </a:r>
            <a:r>
              <a:rPr lang="fr-BE" dirty="0"/>
              <a:t> for one or </a:t>
            </a:r>
            <a:r>
              <a:rPr lang="fr-BE" dirty="0" err="1"/>
              <a:t>another</a:t>
            </a:r>
            <a:r>
              <a:rPr lang="fr-BE" dirty="0"/>
              <a:t> source of revenue as </a:t>
            </a:r>
            <a:r>
              <a:rPr lang="fr-BE" dirty="0" err="1"/>
              <a:t>our</a:t>
            </a:r>
            <a:r>
              <a:rPr lang="fr-BE" dirty="0"/>
              <a:t> </a:t>
            </a:r>
            <a:r>
              <a:rPr lang="fr-BE" dirty="0" err="1"/>
              <a:t>primary</a:t>
            </a:r>
            <a:r>
              <a:rPr lang="fr-BE" dirty="0"/>
              <a:t> source</a:t>
            </a:r>
          </a:p>
          <a:p>
            <a:endParaRPr lang="fr-BE" dirty="0"/>
          </a:p>
          <a:p>
            <a:r>
              <a:rPr lang="fr-BE" dirty="0"/>
              <a:t>4, </a:t>
            </a:r>
            <a:r>
              <a:rPr lang="fr-BE" dirty="0" err="1"/>
              <a:t>Funding</a:t>
            </a:r>
            <a:r>
              <a:rPr lang="fr-BE" dirty="0"/>
              <a:t> </a:t>
            </a:r>
            <a:r>
              <a:rPr lang="fr-BE" dirty="0" err="1"/>
              <a:t>mentality</a:t>
            </a:r>
            <a:r>
              <a:rPr lang="fr-BE" dirty="0"/>
              <a:t> – how to put </a:t>
            </a:r>
            <a:r>
              <a:rPr lang="fr-BE" dirty="0" err="1"/>
              <a:t>ourselves</a:t>
            </a:r>
            <a:r>
              <a:rPr lang="fr-BE" dirty="0"/>
              <a:t> on the right « state of </a:t>
            </a:r>
            <a:r>
              <a:rPr lang="fr-BE" dirty="0" err="1"/>
              <a:t>mind</a:t>
            </a:r>
            <a:r>
              <a:rPr lang="fr-BE" dirty="0"/>
              <a:t> » to </a:t>
            </a:r>
            <a:r>
              <a:rPr lang="fr-BE" dirty="0" err="1"/>
              <a:t>be</a:t>
            </a:r>
            <a:r>
              <a:rPr lang="fr-BE" dirty="0"/>
              <a:t> </a:t>
            </a:r>
            <a:r>
              <a:rPr lang="fr-BE" dirty="0" err="1"/>
              <a:t>successful</a:t>
            </a:r>
            <a:r>
              <a:rPr lang="fr-BE" dirty="0"/>
              <a:t> and confident </a:t>
            </a:r>
          </a:p>
          <a:p>
            <a:endParaRPr lang="fr-BE" dirty="0"/>
          </a:p>
          <a:p>
            <a:r>
              <a:rPr lang="fr-BE" dirty="0"/>
              <a:t> 4 and 5 – </a:t>
            </a:r>
            <a:r>
              <a:rPr lang="fr-BE" dirty="0" err="1"/>
              <a:t>specific</a:t>
            </a:r>
            <a:r>
              <a:rPr lang="fr-BE" dirty="0"/>
              <a:t> </a:t>
            </a:r>
            <a:r>
              <a:rPr lang="fr-BE" dirty="0" err="1"/>
              <a:t>tips</a:t>
            </a:r>
            <a:r>
              <a:rPr lang="fr-BE" dirty="0"/>
              <a:t> and </a:t>
            </a:r>
            <a:r>
              <a:rPr lang="fr-BE" dirty="0" err="1"/>
              <a:t>advice</a:t>
            </a:r>
            <a:r>
              <a:rPr lang="fr-BE" dirty="0"/>
              <a:t> on </a:t>
            </a:r>
            <a:r>
              <a:rPr lang="fr-BE" dirty="0" err="1"/>
              <a:t>what</a:t>
            </a:r>
            <a:r>
              <a:rPr lang="fr-BE" dirty="0"/>
              <a:t> </a:t>
            </a:r>
            <a:r>
              <a:rPr lang="fr-BE" dirty="0" err="1"/>
              <a:t>we</a:t>
            </a:r>
            <a:r>
              <a:rPr lang="fr-BE" dirty="0"/>
              <a:t> </a:t>
            </a:r>
            <a:r>
              <a:rPr lang="fr-BE" dirty="0" err="1"/>
              <a:t>should</a:t>
            </a:r>
            <a:r>
              <a:rPr lang="fr-BE" dirty="0"/>
              <a:t> </a:t>
            </a:r>
            <a:r>
              <a:rPr lang="fr-BE" dirty="0" err="1"/>
              <a:t>pay</a:t>
            </a:r>
            <a:r>
              <a:rPr lang="fr-BE" dirty="0"/>
              <a:t> attention to in planning and </a:t>
            </a:r>
            <a:r>
              <a:rPr lang="fr-BE" dirty="0" err="1"/>
              <a:t>shaping</a:t>
            </a:r>
            <a:r>
              <a:rPr lang="fr-BE" dirty="0"/>
              <a:t> a </a:t>
            </a:r>
            <a:r>
              <a:rPr lang="fr-BE" dirty="0" err="1"/>
              <a:t>successful</a:t>
            </a:r>
            <a:r>
              <a:rPr lang="fr-BE" dirty="0"/>
              <a:t> </a:t>
            </a:r>
            <a:r>
              <a:rPr lang="fr-BE" dirty="0" err="1"/>
              <a:t>proposal</a:t>
            </a:r>
            <a:endParaRPr lang="fr-BE" dirty="0"/>
          </a:p>
        </p:txBody>
      </p:sp>
      <p:sp>
        <p:nvSpPr>
          <p:cNvPr id="4" name="Slide Number Placeholder 3"/>
          <p:cNvSpPr>
            <a:spLocks noGrp="1"/>
          </p:cNvSpPr>
          <p:nvPr>
            <p:ph type="sldNum" sz="quarter" idx="5"/>
          </p:nvPr>
        </p:nvSpPr>
        <p:spPr/>
        <p:txBody>
          <a:bodyPr/>
          <a:lstStyle/>
          <a:p>
            <a:fld id="{39D64FFA-42E1-428A-9CE6-E64D2A555087}" type="slidenum">
              <a:rPr lang="en-GB" smtClean="0"/>
              <a:t>3</a:t>
            </a:fld>
            <a:endParaRPr lang="en-GB"/>
          </a:p>
        </p:txBody>
      </p:sp>
    </p:spTree>
    <p:extLst>
      <p:ext uri="{BB962C8B-B14F-4D97-AF65-F5344CB8AC3E}">
        <p14:creationId xmlns:p14="http://schemas.microsoft.com/office/powerpoint/2010/main" val="3889928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D64FFA-42E1-428A-9CE6-E64D2A555087}" type="slidenum">
              <a:rPr lang="en-GB" smtClean="0"/>
              <a:t>4</a:t>
            </a:fld>
            <a:endParaRPr lang="en-GB"/>
          </a:p>
        </p:txBody>
      </p:sp>
    </p:spTree>
    <p:extLst>
      <p:ext uri="{BB962C8B-B14F-4D97-AF65-F5344CB8AC3E}">
        <p14:creationId xmlns:p14="http://schemas.microsoft.com/office/powerpoint/2010/main" val="4181413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fr-BE" dirty="0" err="1"/>
              <a:t>Thinks</a:t>
            </a:r>
            <a:r>
              <a:rPr lang="fr-BE" dirty="0"/>
              <a:t> tanks are </a:t>
            </a:r>
            <a:r>
              <a:rPr lang="fr-BE" dirty="0" err="1"/>
              <a:t>knowlege</a:t>
            </a:r>
            <a:r>
              <a:rPr lang="fr-BE" dirty="0"/>
              <a:t> </a:t>
            </a:r>
            <a:r>
              <a:rPr lang="fr-BE" dirty="0" err="1"/>
              <a:t>producing</a:t>
            </a:r>
            <a:r>
              <a:rPr lang="fr-BE" dirty="0"/>
              <a:t> organisations – </a:t>
            </a:r>
            <a:r>
              <a:rPr lang="fr-BE" dirty="0" err="1"/>
              <a:t>specific</a:t>
            </a:r>
            <a:r>
              <a:rPr lang="fr-BE" dirty="0"/>
              <a:t> </a:t>
            </a:r>
            <a:r>
              <a:rPr lang="fr-BE" dirty="0" err="1"/>
              <a:t>knowledge</a:t>
            </a:r>
            <a:r>
              <a:rPr lang="fr-BE" dirty="0"/>
              <a:t> </a:t>
            </a:r>
            <a:r>
              <a:rPr lang="fr-BE" dirty="0" err="1"/>
              <a:t>that</a:t>
            </a:r>
            <a:r>
              <a:rPr lang="fr-BE" dirty="0"/>
              <a:t> has a </a:t>
            </a:r>
            <a:r>
              <a:rPr lang="fr-BE" dirty="0" err="1"/>
              <a:t>purpose</a:t>
            </a:r>
            <a:r>
              <a:rPr lang="fr-BE" dirty="0"/>
              <a:t> to </a:t>
            </a:r>
            <a:r>
              <a:rPr lang="fr-BE" dirty="0" err="1"/>
              <a:t>inform</a:t>
            </a:r>
            <a:r>
              <a:rPr lang="fr-BE" dirty="0"/>
              <a:t>, influence and </a:t>
            </a:r>
            <a:r>
              <a:rPr lang="fr-BE" dirty="0" err="1"/>
              <a:t>imrpove</a:t>
            </a:r>
            <a:r>
              <a:rPr lang="fr-BE" dirty="0"/>
              <a:t> </a:t>
            </a:r>
            <a:r>
              <a:rPr lang="fr-BE" dirty="0" err="1"/>
              <a:t>policy</a:t>
            </a:r>
            <a:r>
              <a:rPr lang="fr-BE" dirty="0"/>
              <a:t> </a:t>
            </a:r>
            <a:r>
              <a:rPr lang="fr-BE" dirty="0" err="1"/>
              <a:t>making</a:t>
            </a:r>
            <a:r>
              <a:rPr lang="fr-BE" dirty="0"/>
              <a:t>. </a:t>
            </a:r>
            <a:r>
              <a:rPr lang="fr-BE" dirty="0" err="1"/>
              <a:t>Producing</a:t>
            </a:r>
            <a:r>
              <a:rPr lang="fr-BE" dirty="0"/>
              <a:t> public good, </a:t>
            </a:r>
            <a:r>
              <a:rPr lang="fr-BE" dirty="0" err="1"/>
              <a:t>will</a:t>
            </a:r>
            <a:r>
              <a:rPr lang="fr-BE" dirty="0"/>
              <a:t> have </a:t>
            </a:r>
            <a:r>
              <a:rPr lang="fr-BE" dirty="0" err="1"/>
              <a:t>externalities</a:t>
            </a:r>
            <a:r>
              <a:rPr lang="fr-BE" dirty="0"/>
              <a:t> </a:t>
            </a:r>
          </a:p>
          <a:p>
            <a:pPr marL="0" lvl="0" indent="0" algn="l" rtl="0">
              <a:lnSpc>
                <a:spcPct val="115000"/>
              </a:lnSpc>
              <a:spcBef>
                <a:spcPts val="0"/>
              </a:spcBef>
              <a:spcAft>
                <a:spcPts val="0"/>
              </a:spcAft>
              <a:buClr>
                <a:schemeClr val="dk1"/>
              </a:buClr>
              <a:buSzPts val="1100"/>
              <a:buFont typeface="Arial"/>
              <a:buNone/>
            </a:pPr>
            <a:endParaRPr lang="fr-BE" dirty="0"/>
          </a:p>
          <a:p>
            <a:pPr marL="0" lvl="0" indent="0" algn="l" rtl="0">
              <a:lnSpc>
                <a:spcPct val="115000"/>
              </a:lnSpc>
              <a:spcBef>
                <a:spcPts val="0"/>
              </a:spcBef>
              <a:spcAft>
                <a:spcPts val="0"/>
              </a:spcAft>
              <a:buClr>
                <a:schemeClr val="dk1"/>
              </a:buClr>
              <a:buSzPts val="1100"/>
              <a:buFont typeface="Arial"/>
              <a:buNone/>
            </a:pPr>
            <a:r>
              <a:rPr lang="fr-BE" dirty="0" err="1"/>
              <a:t>Think</a:t>
            </a:r>
            <a:r>
              <a:rPr lang="fr-BE" dirty="0"/>
              <a:t> tanks are </a:t>
            </a:r>
            <a:r>
              <a:rPr lang="fr-BE" dirty="0" err="1"/>
              <a:t>mostly</a:t>
            </a:r>
            <a:r>
              <a:rPr lang="fr-BE" dirty="0"/>
              <a:t> non-profit organisations (profits are not </a:t>
            </a:r>
            <a:r>
              <a:rPr lang="fr-BE" dirty="0" err="1"/>
              <a:t>distributed</a:t>
            </a:r>
            <a:r>
              <a:rPr lang="fr-BE" dirty="0"/>
              <a:t> to the </a:t>
            </a:r>
            <a:r>
              <a:rPr lang="fr-BE" dirty="0" err="1"/>
              <a:t>shareholders</a:t>
            </a:r>
            <a:r>
              <a:rPr lang="fr-BE" dirty="0"/>
              <a:t> and </a:t>
            </a:r>
            <a:r>
              <a:rPr lang="fr-BE" dirty="0" err="1"/>
              <a:t>directors</a:t>
            </a:r>
            <a:r>
              <a:rPr lang="fr-BE" dirty="0"/>
              <a:t> of the </a:t>
            </a:r>
            <a:r>
              <a:rPr lang="fr-BE" dirty="0" err="1"/>
              <a:t>company</a:t>
            </a:r>
            <a:r>
              <a:rPr lang="fr-BE" dirty="0"/>
              <a:t>, but </a:t>
            </a:r>
            <a:r>
              <a:rPr lang="fr-BE" dirty="0" err="1"/>
              <a:t>they</a:t>
            </a:r>
            <a:r>
              <a:rPr lang="fr-BE" dirty="0"/>
              <a:t> are </a:t>
            </a:r>
            <a:r>
              <a:rPr lang="fr-BE" dirty="0" err="1"/>
              <a:t>redirected</a:t>
            </a:r>
            <a:r>
              <a:rPr lang="fr-BE" dirty="0"/>
              <a:t> to </a:t>
            </a:r>
            <a:r>
              <a:rPr lang="fr-BE" dirty="0" err="1"/>
              <a:t>programmatic</a:t>
            </a:r>
            <a:r>
              <a:rPr lang="fr-BE" dirty="0"/>
              <a:t> </a:t>
            </a:r>
            <a:r>
              <a:rPr lang="fr-BE" dirty="0" err="1"/>
              <a:t>activities</a:t>
            </a:r>
            <a:r>
              <a:rPr lang="fr-BE" dirty="0"/>
              <a:t>  - mission of an organisation). </a:t>
            </a:r>
          </a:p>
          <a:p>
            <a:pPr marL="0" lvl="0" indent="0" algn="l" rtl="0">
              <a:lnSpc>
                <a:spcPct val="115000"/>
              </a:lnSpc>
              <a:spcBef>
                <a:spcPts val="0"/>
              </a:spcBef>
              <a:spcAft>
                <a:spcPts val="0"/>
              </a:spcAft>
              <a:buClr>
                <a:schemeClr val="dk1"/>
              </a:buClr>
              <a:buSzPts val="1100"/>
              <a:buFont typeface="Arial"/>
              <a:buNone/>
            </a:pPr>
            <a:r>
              <a:rPr lang="fr-BE" dirty="0" err="1"/>
              <a:t>Historically</a:t>
            </a:r>
            <a:r>
              <a:rPr lang="fr-BE" dirty="0"/>
              <a:t>, </a:t>
            </a:r>
            <a:r>
              <a:rPr lang="fr-BE" dirty="0" err="1"/>
              <a:t>this</a:t>
            </a:r>
            <a:r>
              <a:rPr lang="fr-BE" dirty="0"/>
              <a:t> </a:t>
            </a:r>
            <a:r>
              <a:rPr lang="fr-BE" dirty="0" err="1"/>
              <a:t>decision</a:t>
            </a:r>
            <a:r>
              <a:rPr lang="fr-BE" dirty="0"/>
              <a:t>, for a </a:t>
            </a:r>
            <a:r>
              <a:rPr lang="fr-BE" dirty="0" err="1"/>
              <a:t>majority</a:t>
            </a:r>
            <a:r>
              <a:rPr lang="fr-BE" dirty="0"/>
              <a:t> of </a:t>
            </a:r>
            <a:r>
              <a:rPr lang="fr-BE" dirty="0" err="1"/>
              <a:t>think</a:t>
            </a:r>
            <a:r>
              <a:rPr lang="fr-BE" dirty="0"/>
              <a:t> tanks, to </a:t>
            </a:r>
            <a:r>
              <a:rPr lang="fr-BE" dirty="0" err="1"/>
              <a:t>be</a:t>
            </a:r>
            <a:r>
              <a:rPr lang="fr-BE" dirty="0"/>
              <a:t> a non profit, </a:t>
            </a:r>
            <a:r>
              <a:rPr lang="fr-BE" dirty="0" err="1"/>
              <a:t>was</a:t>
            </a:r>
            <a:r>
              <a:rPr lang="fr-BE" dirty="0"/>
              <a:t> a </a:t>
            </a:r>
            <a:r>
              <a:rPr lang="fr-BE" dirty="0" err="1"/>
              <a:t>strategic</a:t>
            </a:r>
            <a:r>
              <a:rPr lang="fr-BE" dirty="0"/>
              <a:t> business </a:t>
            </a:r>
            <a:r>
              <a:rPr lang="fr-BE" dirty="0" err="1"/>
              <a:t>decision</a:t>
            </a:r>
            <a:r>
              <a:rPr lang="fr-BE" dirty="0"/>
              <a:t> </a:t>
            </a:r>
            <a:r>
              <a:rPr lang="fr-BE" dirty="0" err="1"/>
              <a:t>necessary</a:t>
            </a:r>
            <a:r>
              <a:rPr lang="fr-BE" dirty="0"/>
              <a:t> to gain </a:t>
            </a:r>
            <a:r>
              <a:rPr lang="fr-BE" dirty="0" err="1"/>
              <a:t>access</a:t>
            </a:r>
            <a:r>
              <a:rPr lang="fr-BE" dirty="0"/>
              <a:t> to </a:t>
            </a:r>
            <a:r>
              <a:rPr lang="fr-BE" dirty="0" err="1"/>
              <a:t>philantrophic</a:t>
            </a:r>
            <a:r>
              <a:rPr lang="fr-BE" dirty="0"/>
              <a:t> organisations, </a:t>
            </a:r>
            <a:r>
              <a:rPr lang="fr-BE" dirty="0" err="1"/>
              <a:t>were</a:t>
            </a:r>
            <a:r>
              <a:rPr lang="fr-BE" dirty="0"/>
              <a:t> </a:t>
            </a:r>
            <a:r>
              <a:rPr lang="fr-BE" dirty="0" err="1"/>
              <a:t>otherwise</a:t>
            </a:r>
            <a:r>
              <a:rPr lang="fr-BE" dirty="0"/>
              <a:t> </a:t>
            </a:r>
            <a:r>
              <a:rPr lang="fr-BE" dirty="0" err="1"/>
              <a:t>were</a:t>
            </a:r>
            <a:r>
              <a:rPr lang="fr-BE" dirty="0"/>
              <a:t> </a:t>
            </a:r>
            <a:r>
              <a:rPr lang="fr-BE" dirty="0" err="1"/>
              <a:t>forbidden</a:t>
            </a:r>
            <a:r>
              <a:rPr lang="fr-BE" dirty="0"/>
              <a:t> to </a:t>
            </a:r>
            <a:r>
              <a:rPr lang="fr-BE" dirty="0" err="1"/>
              <a:t>give</a:t>
            </a:r>
            <a:r>
              <a:rPr lang="fr-BE" dirty="0"/>
              <a:t> money to profit </a:t>
            </a:r>
            <a:r>
              <a:rPr lang="fr-BE" dirty="0" err="1"/>
              <a:t>making</a:t>
            </a:r>
            <a:r>
              <a:rPr lang="fr-BE" dirty="0"/>
              <a:t> </a:t>
            </a:r>
            <a:r>
              <a:rPr lang="fr-BE" dirty="0" err="1"/>
              <a:t>companies</a:t>
            </a:r>
            <a:r>
              <a:rPr lang="fr-BE" dirty="0"/>
              <a:t>.  </a:t>
            </a:r>
          </a:p>
          <a:p>
            <a:pPr marL="0" lvl="0" indent="0" algn="l" rtl="0">
              <a:lnSpc>
                <a:spcPct val="115000"/>
              </a:lnSpc>
              <a:spcBef>
                <a:spcPts val="0"/>
              </a:spcBef>
              <a:spcAft>
                <a:spcPts val="0"/>
              </a:spcAft>
              <a:buClr>
                <a:schemeClr val="dk1"/>
              </a:buClr>
              <a:buSzPts val="1100"/>
              <a:buFont typeface="Arial"/>
              <a:buNone/>
            </a:pPr>
            <a:endParaRPr lang="fr-BE" dirty="0"/>
          </a:p>
          <a:p>
            <a:pPr marL="0" lvl="0" indent="0" algn="l" rtl="0">
              <a:lnSpc>
                <a:spcPct val="115000"/>
              </a:lnSpc>
              <a:spcBef>
                <a:spcPts val="0"/>
              </a:spcBef>
              <a:spcAft>
                <a:spcPts val="0"/>
              </a:spcAft>
              <a:buClr>
                <a:schemeClr val="dk1"/>
              </a:buClr>
              <a:buSzPts val="1100"/>
              <a:buFont typeface="Arial"/>
              <a:buNone/>
            </a:pPr>
            <a:r>
              <a:rPr lang="fr-BE" dirty="0" err="1"/>
              <a:t>Knowledge</a:t>
            </a:r>
            <a:r>
              <a:rPr lang="fr-BE" dirty="0"/>
              <a:t> production and </a:t>
            </a:r>
            <a:r>
              <a:rPr lang="fr-BE" dirty="0" err="1"/>
              <a:t>intellectual</a:t>
            </a:r>
            <a:r>
              <a:rPr lang="fr-BE" dirty="0"/>
              <a:t> </a:t>
            </a:r>
            <a:r>
              <a:rPr lang="fr-BE" dirty="0" err="1"/>
              <a:t>inteventions</a:t>
            </a:r>
            <a:r>
              <a:rPr lang="fr-BE" dirty="0"/>
              <a:t> </a:t>
            </a:r>
            <a:r>
              <a:rPr lang="fr-BE" dirty="0" err="1"/>
              <a:t>should</a:t>
            </a:r>
            <a:r>
              <a:rPr lang="fr-BE" dirty="0"/>
              <a:t> not </a:t>
            </a:r>
            <a:r>
              <a:rPr lang="fr-BE" dirty="0" err="1"/>
              <a:t>be</a:t>
            </a:r>
            <a:r>
              <a:rPr lang="fr-BE" dirty="0"/>
              <a:t> </a:t>
            </a:r>
            <a:r>
              <a:rPr lang="fr-BE" dirty="0" err="1"/>
              <a:t>supplied</a:t>
            </a:r>
            <a:r>
              <a:rPr lang="fr-BE" dirty="0"/>
              <a:t> by profit </a:t>
            </a:r>
            <a:r>
              <a:rPr lang="fr-BE" dirty="0" err="1"/>
              <a:t>companies</a:t>
            </a:r>
            <a:r>
              <a:rPr lang="fr-BE" dirty="0"/>
              <a:t> due to the </a:t>
            </a:r>
            <a:r>
              <a:rPr lang="fr-BE" dirty="0" err="1"/>
              <a:t>risk</a:t>
            </a:r>
            <a:r>
              <a:rPr lang="fr-BE" dirty="0"/>
              <a:t> of </a:t>
            </a:r>
            <a:r>
              <a:rPr lang="fr-BE" dirty="0" err="1"/>
              <a:t>opportunistic</a:t>
            </a:r>
            <a:r>
              <a:rPr lang="fr-BE" dirty="0"/>
              <a:t> </a:t>
            </a:r>
            <a:r>
              <a:rPr lang="fr-BE" dirty="0" err="1"/>
              <a:t>behaviour</a:t>
            </a:r>
            <a:r>
              <a:rPr lang="fr-BE" dirty="0"/>
              <a:t> and biaises in </a:t>
            </a:r>
            <a:r>
              <a:rPr lang="fr-BE" dirty="0" err="1"/>
              <a:t>favor</a:t>
            </a:r>
            <a:r>
              <a:rPr lang="fr-BE" dirty="0"/>
              <a:t> of </a:t>
            </a:r>
            <a:r>
              <a:rPr lang="fr-BE" dirty="0" err="1"/>
              <a:t>specific</a:t>
            </a:r>
            <a:r>
              <a:rPr lang="fr-BE" dirty="0"/>
              <a:t> groups of </a:t>
            </a:r>
            <a:r>
              <a:rPr lang="fr-BE" dirty="0" err="1"/>
              <a:t>funders</a:t>
            </a:r>
            <a:r>
              <a:rPr lang="fr-BE" dirty="0"/>
              <a:t>. </a:t>
            </a:r>
          </a:p>
          <a:p>
            <a:pPr marL="0" lvl="0" indent="0" algn="l" rtl="0">
              <a:lnSpc>
                <a:spcPct val="115000"/>
              </a:lnSpc>
              <a:spcBef>
                <a:spcPts val="0"/>
              </a:spcBef>
              <a:spcAft>
                <a:spcPts val="0"/>
              </a:spcAft>
              <a:buClr>
                <a:schemeClr val="dk1"/>
              </a:buClr>
              <a:buSzPts val="1100"/>
              <a:buFont typeface="Arial"/>
              <a:buNone/>
            </a:pPr>
            <a:endParaRPr lang="fr-BE" dirty="0"/>
          </a:p>
          <a:p>
            <a:pPr marL="0" lvl="0" indent="0" algn="l" rtl="0">
              <a:lnSpc>
                <a:spcPct val="115000"/>
              </a:lnSpc>
              <a:spcBef>
                <a:spcPts val="0"/>
              </a:spcBef>
              <a:spcAft>
                <a:spcPts val="0"/>
              </a:spcAft>
              <a:buClr>
                <a:schemeClr val="dk1"/>
              </a:buClr>
              <a:buSzPts val="1100"/>
              <a:buFont typeface="Arial"/>
              <a:buNone/>
            </a:pPr>
            <a:r>
              <a:rPr lang="fr-BE" dirty="0" err="1"/>
              <a:t>Think</a:t>
            </a:r>
            <a:r>
              <a:rPr lang="fr-BE" dirty="0"/>
              <a:t> tanks, </a:t>
            </a:r>
            <a:r>
              <a:rPr lang="fr-BE" dirty="0" err="1"/>
              <a:t>therefore</a:t>
            </a:r>
            <a:r>
              <a:rPr lang="fr-BE" dirty="0"/>
              <a:t>, have a multiple challenges, not </a:t>
            </a:r>
            <a:r>
              <a:rPr lang="fr-BE" dirty="0" err="1"/>
              <a:t>only</a:t>
            </a:r>
            <a:r>
              <a:rPr lang="fr-BE" dirty="0"/>
              <a:t> to </a:t>
            </a:r>
            <a:r>
              <a:rPr lang="fr-BE" dirty="0" err="1"/>
              <a:t>secure</a:t>
            </a:r>
            <a:r>
              <a:rPr lang="fr-BE" dirty="0"/>
              <a:t> a </a:t>
            </a:r>
            <a:r>
              <a:rPr lang="fr-BE" dirty="0" err="1"/>
              <a:t>sustainable</a:t>
            </a:r>
            <a:r>
              <a:rPr lang="fr-BE" dirty="0"/>
              <a:t> </a:t>
            </a:r>
            <a:r>
              <a:rPr lang="fr-BE" dirty="0" err="1"/>
              <a:t>income</a:t>
            </a:r>
            <a:r>
              <a:rPr lang="fr-BE" dirty="0"/>
              <a:t> for </a:t>
            </a:r>
            <a:r>
              <a:rPr lang="fr-BE" dirty="0" err="1"/>
              <a:t>their</a:t>
            </a:r>
            <a:r>
              <a:rPr lang="fr-BE" dirty="0"/>
              <a:t> </a:t>
            </a:r>
            <a:r>
              <a:rPr lang="fr-BE" dirty="0" err="1"/>
              <a:t>programmatic</a:t>
            </a:r>
            <a:r>
              <a:rPr lang="fr-BE" dirty="0"/>
              <a:t> and </a:t>
            </a:r>
            <a:r>
              <a:rPr lang="fr-BE" dirty="0" err="1"/>
              <a:t>operational</a:t>
            </a:r>
            <a:r>
              <a:rPr lang="fr-BE" dirty="0"/>
              <a:t> </a:t>
            </a:r>
            <a:r>
              <a:rPr lang="fr-BE" dirty="0" err="1"/>
              <a:t>activities</a:t>
            </a:r>
            <a:r>
              <a:rPr lang="fr-BE" dirty="0"/>
              <a:t>, but </a:t>
            </a:r>
            <a:r>
              <a:rPr lang="fr-BE" dirty="0" err="1"/>
              <a:t>also</a:t>
            </a:r>
            <a:r>
              <a:rPr lang="fr-BE" dirty="0"/>
              <a:t> to </a:t>
            </a:r>
            <a:r>
              <a:rPr lang="fr-BE" dirty="0" err="1"/>
              <a:t>make</a:t>
            </a:r>
            <a:r>
              <a:rPr lang="fr-BE" dirty="0"/>
              <a:t> sure </a:t>
            </a:r>
            <a:r>
              <a:rPr lang="fr-BE" dirty="0" err="1"/>
              <a:t>that</a:t>
            </a:r>
            <a:r>
              <a:rPr lang="fr-BE" dirty="0"/>
              <a:t> the sources of </a:t>
            </a:r>
            <a:r>
              <a:rPr lang="fr-BE" dirty="0" err="1"/>
              <a:t>income</a:t>
            </a:r>
            <a:r>
              <a:rPr lang="fr-BE" dirty="0"/>
              <a:t> </a:t>
            </a:r>
            <a:r>
              <a:rPr lang="fr-BE" dirty="0" err="1"/>
              <a:t>don’t</a:t>
            </a:r>
            <a:r>
              <a:rPr lang="fr-BE" dirty="0"/>
              <a:t> </a:t>
            </a:r>
            <a:r>
              <a:rPr lang="fr-BE" dirty="0" err="1"/>
              <a:t>jeopridize</a:t>
            </a:r>
            <a:r>
              <a:rPr lang="fr-BE" dirty="0"/>
              <a:t> </a:t>
            </a:r>
            <a:r>
              <a:rPr lang="fr-BE" dirty="0" err="1"/>
              <a:t>their</a:t>
            </a:r>
            <a:r>
              <a:rPr lang="fr-BE" dirty="0"/>
              <a:t> </a:t>
            </a:r>
            <a:r>
              <a:rPr lang="fr-BE" dirty="0" err="1"/>
              <a:t>independence</a:t>
            </a:r>
            <a:r>
              <a:rPr lang="fr-BE" dirty="0"/>
              <a:t> and </a:t>
            </a:r>
            <a:r>
              <a:rPr lang="fr-BE" dirty="0" err="1"/>
              <a:t>authenticity</a:t>
            </a:r>
            <a:r>
              <a:rPr lang="fr-BE" dirty="0"/>
              <a:t>, or how </a:t>
            </a:r>
            <a:r>
              <a:rPr lang="fr-BE" dirty="0" err="1"/>
              <a:t>they</a:t>
            </a:r>
            <a:r>
              <a:rPr lang="fr-BE" dirty="0"/>
              <a:t> are </a:t>
            </a:r>
            <a:r>
              <a:rPr lang="fr-BE" dirty="0" err="1"/>
              <a:t>perceived</a:t>
            </a:r>
            <a:r>
              <a:rPr lang="fr-BE" dirty="0"/>
              <a:t> </a:t>
            </a:r>
            <a:r>
              <a:rPr lang="fr-BE" dirty="0" err="1"/>
              <a:t>externally</a:t>
            </a:r>
            <a:r>
              <a:rPr lang="fr-BE" dirty="0"/>
              <a:t>. </a:t>
            </a:r>
            <a:r>
              <a:rPr lang="fr-BE" i="1" dirty="0"/>
              <a:t>(</a:t>
            </a:r>
            <a:r>
              <a:rPr lang="fr-BE" i="1" dirty="0" err="1"/>
              <a:t>Give</a:t>
            </a:r>
            <a:r>
              <a:rPr lang="fr-BE" i="1" dirty="0"/>
              <a:t> </a:t>
            </a:r>
            <a:r>
              <a:rPr lang="fr-BE" i="1" dirty="0" err="1"/>
              <a:t>example</a:t>
            </a:r>
            <a:r>
              <a:rPr lang="fr-BE" i="1" dirty="0"/>
              <a:t>: EU législations on </a:t>
            </a:r>
            <a:r>
              <a:rPr lang="fr-BE" i="1" dirty="0" err="1"/>
              <a:t>competition</a:t>
            </a:r>
            <a:r>
              <a:rPr lang="fr-BE" i="1" dirty="0"/>
              <a:t> </a:t>
            </a:r>
            <a:r>
              <a:rPr lang="fr-BE" i="1" dirty="0" err="1"/>
              <a:t>rules</a:t>
            </a:r>
            <a:r>
              <a:rPr lang="fr-BE" i="1" dirty="0"/>
              <a:t> in digital/ tech </a:t>
            </a:r>
            <a:r>
              <a:rPr lang="fr-BE" i="1" dirty="0" err="1"/>
              <a:t>sector</a:t>
            </a:r>
            <a:r>
              <a:rPr lang="fr-BE" i="1" dirty="0"/>
              <a:t>. </a:t>
            </a:r>
            <a:r>
              <a:rPr lang="fr-BE" i="1" dirty="0" err="1"/>
              <a:t>Gatekeepers</a:t>
            </a:r>
            <a:r>
              <a:rPr lang="fr-BE" i="1" dirty="0"/>
              <a:t> as </a:t>
            </a:r>
            <a:r>
              <a:rPr lang="fr-BE" i="1" dirty="0" err="1"/>
              <a:t>funders</a:t>
            </a:r>
            <a:r>
              <a:rPr lang="fr-BE" i="1" dirty="0"/>
              <a:t> of a report?</a:t>
            </a:r>
            <a:r>
              <a:rPr lang="fr-BE" dirty="0"/>
              <a:t> </a:t>
            </a:r>
            <a:r>
              <a:rPr lang="fr-BE" dirty="0" err="1"/>
              <a:t>We</a:t>
            </a:r>
            <a:r>
              <a:rPr lang="fr-BE" dirty="0"/>
              <a:t> </a:t>
            </a:r>
            <a:r>
              <a:rPr lang="fr-BE" dirty="0" err="1"/>
              <a:t>will</a:t>
            </a:r>
            <a:r>
              <a:rPr lang="fr-BE" dirty="0"/>
              <a:t> </a:t>
            </a:r>
            <a:r>
              <a:rPr lang="fr-BE" dirty="0" err="1"/>
              <a:t>later</a:t>
            </a:r>
            <a:r>
              <a:rPr lang="fr-BE" dirty="0"/>
              <a:t> on show Bruegel  </a:t>
            </a:r>
            <a:r>
              <a:rPr lang="fr-BE" dirty="0" err="1"/>
              <a:t>addresses</a:t>
            </a:r>
            <a:r>
              <a:rPr lang="fr-BE" dirty="0"/>
              <a:t> </a:t>
            </a:r>
            <a:r>
              <a:rPr lang="fr-BE" dirty="0" err="1"/>
              <a:t>those</a:t>
            </a:r>
            <a:r>
              <a:rPr lang="fr-BE" dirty="0"/>
              <a:t> challenges. </a:t>
            </a:r>
          </a:p>
          <a:p>
            <a:pPr marL="0" lvl="0" indent="0" algn="l" rtl="0">
              <a:lnSpc>
                <a:spcPct val="115000"/>
              </a:lnSpc>
              <a:spcBef>
                <a:spcPts val="0"/>
              </a:spcBef>
              <a:spcAft>
                <a:spcPts val="0"/>
              </a:spcAft>
              <a:buClr>
                <a:schemeClr val="dk1"/>
              </a:buClr>
              <a:buSzPts val="1100"/>
              <a:buFont typeface="Arial"/>
              <a:buNone/>
            </a:pPr>
            <a:endParaRPr lang="fr-BE" dirty="0"/>
          </a:p>
          <a:p>
            <a:pPr marL="0" lvl="0" indent="0" algn="l" rtl="0">
              <a:lnSpc>
                <a:spcPct val="115000"/>
              </a:lnSpc>
              <a:spcBef>
                <a:spcPts val="0"/>
              </a:spcBef>
              <a:spcAft>
                <a:spcPts val="0"/>
              </a:spcAft>
              <a:buClr>
                <a:schemeClr val="dk1"/>
              </a:buClr>
              <a:buSzPts val="1100"/>
              <a:buFont typeface="Arial"/>
              <a:buNone/>
            </a:pPr>
            <a:r>
              <a:rPr lang="fr-BE" dirty="0"/>
              <a:t>In </a:t>
            </a:r>
            <a:r>
              <a:rPr lang="fr-BE" dirty="0" err="1"/>
              <a:t>aligning</a:t>
            </a:r>
            <a:r>
              <a:rPr lang="fr-BE" dirty="0"/>
              <a:t> </a:t>
            </a:r>
            <a:r>
              <a:rPr lang="fr-BE" dirty="0" err="1"/>
              <a:t>fundrasiing</a:t>
            </a:r>
            <a:r>
              <a:rPr lang="fr-BE" dirty="0"/>
              <a:t> and </a:t>
            </a:r>
            <a:r>
              <a:rPr lang="fr-BE" dirty="0" err="1"/>
              <a:t>organisational</a:t>
            </a:r>
            <a:r>
              <a:rPr lang="fr-BE" dirty="0"/>
              <a:t> </a:t>
            </a:r>
            <a:r>
              <a:rPr lang="fr-BE" dirty="0" err="1"/>
              <a:t>strategies</a:t>
            </a:r>
            <a:r>
              <a:rPr lang="fr-BE" dirty="0"/>
              <a:t>, questions to </a:t>
            </a:r>
            <a:r>
              <a:rPr lang="fr-BE" dirty="0" err="1"/>
              <a:t>be</a:t>
            </a:r>
            <a:r>
              <a:rPr lang="fr-BE" dirty="0"/>
              <a:t> </a:t>
            </a:r>
            <a:r>
              <a:rPr lang="fr-BE" dirty="0" err="1"/>
              <a:t>answered</a:t>
            </a:r>
            <a:r>
              <a:rPr lang="fr-BE" dirty="0"/>
              <a:t>: </a:t>
            </a:r>
            <a:r>
              <a:rPr lang="fr-BE" dirty="0" err="1"/>
              <a:t>what</a:t>
            </a:r>
            <a:r>
              <a:rPr lang="fr-BE" dirty="0"/>
              <a:t> </a:t>
            </a:r>
            <a:r>
              <a:rPr lang="fr-BE" dirty="0" err="1"/>
              <a:t>is</a:t>
            </a:r>
            <a:r>
              <a:rPr lang="fr-BE" dirty="0"/>
              <a:t> </a:t>
            </a:r>
            <a:r>
              <a:rPr lang="fr-BE" dirty="0" err="1"/>
              <a:t>our</a:t>
            </a:r>
            <a:r>
              <a:rPr lang="fr-BE" dirty="0"/>
              <a:t> key audience, or </a:t>
            </a:r>
            <a:r>
              <a:rPr lang="fr-BE" dirty="0" err="1"/>
              <a:t>beneficiaries</a:t>
            </a:r>
            <a:r>
              <a:rPr lang="fr-BE" dirty="0"/>
              <a:t>, </a:t>
            </a:r>
            <a:r>
              <a:rPr lang="fr-BE" dirty="0" err="1"/>
              <a:t>who</a:t>
            </a:r>
            <a:r>
              <a:rPr lang="fr-BE" dirty="0"/>
              <a:t> are </a:t>
            </a:r>
            <a:r>
              <a:rPr lang="fr-BE" dirty="0" err="1"/>
              <a:t>our</a:t>
            </a:r>
            <a:r>
              <a:rPr lang="fr-BE" dirty="0"/>
              <a:t> stakeholders/ </a:t>
            </a:r>
            <a:r>
              <a:rPr lang="fr-BE" dirty="0" err="1"/>
              <a:t>partners</a:t>
            </a:r>
            <a:r>
              <a:rPr lang="fr-BE" dirty="0"/>
              <a:t>. How long </a:t>
            </a:r>
            <a:r>
              <a:rPr lang="fr-BE" dirty="0" err="1"/>
              <a:t>should</a:t>
            </a:r>
            <a:r>
              <a:rPr lang="fr-BE" dirty="0"/>
              <a:t> </a:t>
            </a:r>
            <a:r>
              <a:rPr lang="fr-BE" dirty="0" err="1"/>
              <a:t>research</a:t>
            </a:r>
            <a:r>
              <a:rPr lang="fr-BE" dirty="0"/>
              <a:t> </a:t>
            </a:r>
            <a:r>
              <a:rPr lang="fr-BE" dirty="0" err="1"/>
              <a:t>project</a:t>
            </a:r>
            <a:r>
              <a:rPr lang="fr-BE" dirty="0"/>
              <a:t> last in </a:t>
            </a:r>
            <a:r>
              <a:rPr lang="fr-BE" dirty="0" err="1"/>
              <a:t>order</a:t>
            </a:r>
            <a:r>
              <a:rPr lang="fr-BE" dirty="0"/>
              <a:t> to </a:t>
            </a:r>
            <a:r>
              <a:rPr lang="fr-BE" dirty="0" err="1"/>
              <a:t>be</a:t>
            </a:r>
            <a:r>
              <a:rPr lang="fr-BE" dirty="0"/>
              <a:t> relevant for </a:t>
            </a:r>
            <a:r>
              <a:rPr lang="fr-BE" dirty="0" err="1"/>
              <a:t>specific</a:t>
            </a:r>
            <a:r>
              <a:rPr lang="fr-BE" dirty="0"/>
              <a:t> </a:t>
            </a:r>
            <a:r>
              <a:rPr lang="fr-BE" dirty="0" err="1"/>
              <a:t>policy</a:t>
            </a:r>
            <a:r>
              <a:rPr lang="fr-BE" dirty="0"/>
              <a:t> </a:t>
            </a:r>
            <a:r>
              <a:rPr lang="fr-BE" dirty="0" err="1"/>
              <a:t>development</a:t>
            </a:r>
            <a:r>
              <a:rPr lang="fr-BE" dirty="0"/>
              <a:t>? </a:t>
            </a:r>
            <a:r>
              <a:rPr lang="fr-BE" dirty="0" err="1"/>
              <a:t>What</a:t>
            </a:r>
            <a:r>
              <a:rPr lang="fr-BE" dirty="0"/>
              <a:t> s the right balance </a:t>
            </a:r>
            <a:r>
              <a:rPr lang="fr-BE" dirty="0" err="1"/>
              <a:t>between</a:t>
            </a:r>
            <a:r>
              <a:rPr lang="fr-BE" dirty="0"/>
              <a:t> long-</a:t>
            </a:r>
            <a:r>
              <a:rPr lang="fr-BE" dirty="0" err="1"/>
              <a:t>term</a:t>
            </a:r>
            <a:r>
              <a:rPr lang="fr-BE" dirty="0"/>
              <a:t> planning and programmes, and </a:t>
            </a:r>
            <a:r>
              <a:rPr lang="fr-BE" dirty="0" err="1"/>
              <a:t>immediate</a:t>
            </a:r>
            <a:r>
              <a:rPr lang="fr-BE" dirty="0"/>
              <a:t> </a:t>
            </a:r>
            <a:r>
              <a:rPr lang="fr-BE" dirty="0" err="1"/>
              <a:t>reactions</a:t>
            </a:r>
            <a:r>
              <a:rPr lang="fr-BE" dirty="0"/>
              <a:t> to </a:t>
            </a:r>
            <a:r>
              <a:rPr lang="fr-BE" dirty="0" err="1"/>
              <a:t>current</a:t>
            </a:r>
            <a:r>
              <a:rPr lang="fr-BE" dirty="0"/>
              <a:t> </a:t>
            </a:r>
            <a:r>
              <a:rPr lang="fr-BE" dirty="0" err="1"/>
              <a:t>events</a:t>
            </a:r>
            <a:r>
              <a:rPr lang="fr-BE" dirty="0"/>
              <a:t>?</a:t>
            </a:r>
          </a:p>
          <a:p>
            <a:pPr marL="0" lvl="0" indent="0" algn="l" rtl="0">
              <a:lnSpc>
                <a:spcPct val="115000"/>
              </a:lnSpc>
              <a:spcBef>
                <a:spcPts val="0"/>
              </a:spcBef>
              <a:spcAft>
                <a:spcPts val="0"/>
              </a:spcAft>
              <a:buClr>
                <a:schemeClr val="dk1"/>
              </a:buClr>
              <a:buSzPts val="1100"/>
              <a:buFont typeface="Arial"/>
              <a:buNone/>
            </a:pPr>
            <a:endParaRPr lang="fr-BE" dirty="0"/>
          </a:p>
          <a:p>
            <a:pPr marL="0" lvl="0" indent="0" algn="l" rtl="0">
              <a:lnSpc>
                <a:spcPct val="115000"/>
              </a:lnSpc>
              <a:spcBef>
                <a:spcPts val="0"/>
              </a:spcBef>
              <a:spcAft>
                <a:spcPts val="0"/>
              </a:spcAft>
              <a:buClr>
                <a:schemeClr val="dk1"/>
              </a:buClr>
              <a:buSzPts val="1100"/>
              <a:buFont typeface="Arial"/>
              <a:buNone/>
            </a:pPr>
            <a:r>
              <a:rPr lang="fr-BE" dirty="0"/>
              <a:t>How </a:t>
            </a:r>
            <a:r>
              <a:rPr lang="fr-BE" dirty="0" err="1"/>
              <a:t>much</a:t>
            </a:r>
            <a:r>
              <a:rPr lang="fr-BE" dirty="0"/>
              <a:t> time </a:t>
            </a:r>
            <a:r>
              <a:rPr lang="fr-BE" dirty="0" err="1"/>
              <a:t>should</a:t>
            </a:r>
            <a:r>
              <a:rPr lang="fr-BE" dirty="0"/>
              <a:t> </a:t>
            </a:r>
            <a:r>
              <a:rPr lang="fr-BE" dirty="0" err="1"/>
              <a:t>be</a:t>
            </a:r>
            <a:r>
              <a:rPr lang="fr-BE" dirty="0"/>
              <a:t> </a:t>
            </a:r>
            <a:r>
              <a:rPr lang="fr-BE" dirty="0" err="1"/>
              <a:t>invested</a:t>
            </a:r>
            <a:r>
              <a:rPr lang="fr-BE" dirty="0"/>
              <a:t> in </a:t>
            </a:r>
            <a:r>
              <a:rPr lang="fr-BE" dirty="0" err="1"/>
              <a:t>fundraising</a:t>
            </a:r>
            <a:r>
              <a:rPr lang="fr-BE" dirty="0"/>
              <a:t>, </a:t>
            </a:r>
            <a:r>
              <a:rPr lang="fr-BE" dirty="0" err="1"/>
              <a:t>vrs</a:t>
            </a:r>
            <a:r>
              <a:rPr lang="fr-BE" dirty="0"/>
              <a:t>. Planning and </a:t>
            </a:r>
            <a:r>
              <a:rPr lang="fr-BE" dirty="0" err="1"/>
              <a:t>executing</a:t>
            </a:r>
            <a:r>
              <a:rPr lang="fr-BE" dirty="0"/>
              <a:t> programmes? </a:t>
            </a:r>
            <a:r>
              <a:rPr lang="fr-BE" dirty="0" err="1"/>
              <a:t>Who</a:t>
            </a:r>
            <a:r>
              <a:rPr lang="fr-BE" dirty="0"/>
              <a:t> </a:t>
            </a:r>
            <a:r>
              <a:rPr lang="fr-BE" dirty="0" err="1"/>
              <a:t>is</a:t>
            </a:r>
            <a:r>
              <a:rPr lang="fr-BE" dirty="0"/>
              <a:t> in charge of </a:t>
            </a:r>
            <a:r>
              <a:rPr lang="fr-BE" dirty="0" err="1"/>
              <a:t>fundraising</a:t>
            </a:r>
            <a:r>
              <a:rPr lang="fr-BE" dirty="0"/>
              <a:t>? How to </a:t>
            </a:r>
            <a:r>
              <a:rPr lang="fr-BE" dirty="0" err="1"/>
              <a:t>make</a:t>
            </a:r>
            <a:r>
              <a:rPr lang="fr-BE" dirty="0"/>
              <a:t> </a:t>
            </a:r>
            <a:r>
              <a:rPr lang="fr-BE" dirty="0" err="1"/>
              <a:t>these</a:t>
            </a:r>
            <a:r>
              <a:rPr lang="fr-BE" dirty="0"/>
              <a:t> efforts efficient and low-cost? </a:t>
            </a:r>
            <a:endParaRPr lang="en-BE" dirty="0"/>
          </a:p>
        </p:txBody>
      </p:sp>
      <p:sp>
        <p:nvSpPr>
          <p:cNvPr id="4" name="Slide Number Placeholder 3"/>
          <p:cNvSpPr>
            <a:spLocks noGrp="1"/>
          </p:cNvSpPr>
          <p:nvPr>
            <p:ph type="sldNum" sz="quarter" idx="5"/>
          </p:nvPr>
        </p:nvSpPr>
        <p:spPr/>
        <p:txBody>
          <a:bodyPr/>
          <a:lstStyle/>
          <a:p>
            <a:fld id="{39D64FFA-42E1-428A-9CE6-E64D2A555087}" type="slidenum">
              <a:rPr lang="en-GB" smtClean="0"/>
              <a:t>5</a:t>
            </a:fld>
            <a:endParaRPr lang="en-GB"/>
          </a:p>
        </p:txBody>
      </p:sp>
    </p:spTree>
    <p:extLst>
      <p:ext uri="{BB962C8B-B14F-4D97-AF65-F5344CB8AC3E}">
        <p14:creationId xmlns:p14="http://schemas.microsoft.com/office/powerpoint/2010/main" val="3700667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Statement of Research Integrity  - like Hippocratic Oath</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What are the measures that we can put in place to secure the intellectual dependence, BUT also to DEMONSTRATE to external stakeholders that we are not carrying out lobbying or consultancy?</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endParaRPr>
          </a:p>
        </p:txBody>
      </p:sp>
      <p:sp>
        <p:nvSpPr>
          <p:cNvPr id="4" name="Slide Number Placeholder 3"/>
          <p:cNvSpPr>
            <a:spLocks noGrp="1"/>
          </p:cNvSpPr>
          <p:nvPr>
            <p:ph type="sldNum" sz="quarter" idx="5"/>
          </p:nvPr>
        </p:nvSpPr>
        <p:spPr/>
        <p:txBody>
          <a:bodyPr/>
          <a:lstStyle/>
          <a:p>
            <a:fld id="{39D64FFA-42E1-428A-9CE6-E64D2A555087}" type="slidenum">
              <a:rPr lang="en-GB" smtClean="0"/>
              <a:t>6</a:t>
            </a:fld>
            <a:endParaRPr lang="en-GB"/>
          </a:p>
        </p:txBody>
      </p:sp>
    </p:spTree>
    <p:extLst>
      <p:ext uri="{BB962C8B-B14F-4D97-AF65-F5344CB8AC3E}">
        <p14:creationId xmlns:p14="http://schemas.microsoft.com/office/powerpoint/2010/main" val="1796444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fr-BE" sz="1200" b="0" dirty="0"/>
              <a:t>The </a:t>
            </a:r>
            <a:r>
              <a:rPr lang="fr-BE" sz="1200" b="0" dirty="0" err="1"/>
              <a:t>literature</a:t>
            </a:r>
            <a:r>
              <a:rPr lang="fr-BE" sz="1200" b="0" dirty="0"/>
              <a:t> on non-profit organisations groups the sources of revenue </a:t>
            </a:r>
            <a:r>
              <a:rPr lang="fr-BE" sz="1200" b="0" dirty="0" err="1"/>
              <a:t>into</a:t>
            </a:r>
            <a:r>
              <a:rPr lang="fr-BE" sz="1200" b="0" dirty="0"/>
              <a:t> </a:t>
            </a:r>
            <a:r>
              <a:rPr lang="fr-BE" sz="1200" b="0" dirty="0" err="1"/>
              <a:t>three</a:t>
            </a:r>
            <a:r>
              <a:rPr lang="fr-BE" sz="1200" b="0" dirty="0"/>
              <a:t>-four main types/ </a:t>
            </a:r>
            <a:r>
              <a:rPr lang="fr-BE" sz="1200" b="0" dirty="0" err="1"/>
              <a:t>categories</a:t>
            </a:r>
            <a:r>
              <a:rPr lang="fr-BE" sz="1200" b="0" dirty="0"/>
              <a:t>.</a:t>
            </a:r>
          </a:p>
          <a:p>
            <a:pPr lvl="1"/>
            <a:endParaRPr lang="fr-BE" sz="1200" b="1" dirty="0"/>
          </a:p>
          <a:p>
            <a:pPr lvl="1"/>
            <a:r>
              <a:rPr lang="fr-BE" sz="1200" b="1" dirty="0" err="1"/>
              <a:t>Governmment</a:t>
            </a:r>
            <a:r>
              <a:rPr lang="fr-BE" sz="1200" b="1" dirty="0"/>
              <a:t> </a:t>
            </a:r>
            <a:r>
              <a:rPr lang="fr-BE" sz="1200" b="1" dirty="0" err="1"/>
              <a:t>grants</a:t>
            </a:r>
            <a:r>
              <a:rPr lang="fr-BE" sz="1200" b="1" dirty="0"/>
              <a:t>: </a:t>
            </a:r>
            <a:r>
              <a:rPr lang="fr-BE" sz="1200" dirty="0"/>
              <a:t>Reliable and </a:t>
            </a:r>
            <a:r>
              <a:rPr lang="fr-BE" sz="1200" dirty="0" err="1"/>
              <a:t>predictable</a:t>
            </a:r>
            <a:r>
              <a:rPr lang="fr-BE" sz="1200" dirty="0"/>
              <a:t> source of </a:t>
            </a:r>
            <a:r>
              <a:rPr lang="fr-BE" sz="1200" dirty="0" err="1"/>
              <a:t>funding</a:t>
            </a:r>
            <a:r>
              <a:rPr lang="fr-BE" sz="1200" dirty="0"/>
              <a:t>; </a:t>
            </a:r>
            <a:r>
              <a:rPr lang="fr-BE" sz="1200" dirty="0" err="1"/>
              <a:t>multiannual</a:t>
            </a:r>
            <a:r>
              <a:rPr lang="fr-BE" sz="1200" dirty="0"/>
              <a:t>; </a:t>
            </a:r>
            <a:r>
              <a:rPr lang="fr-BE" sz="1200" dirty="0" err="1"/>
              <a:t>Difficult</a:t>
            </a:r>
            <a:r>
              <a:rPr lang="fr-BE" sz="1200" dirty="0"/>
              <a:t> to </a:t>
            </a:r>
            <a:r>
              <a:rPr lang="fr-BE" sz="1200" dirty="0" err="1"/>
              <a:t>secure</a:t>
            </a:r>
            <a:r>
              <a:rPr lang="fr-BE" sz="1200" dirty="0"/>
              <a:t> and </a:t>
            </a:r>
            <a:r>
              <a:rPr lang="fr-BE" sz="1200" dirty="0" err="1"/>
              <a:t>imply</a:t>
            </a:r>
            <a:r>
              <a:rPr lang="fr-BE" sz="1200" dirty="0"/>
              <a:t> a lot of management and administrative </a:t>
            </a:r>
            <a:r>
              <a:rPr lang="fr-BE" sz="1200" dirty="0" err="1"/>
              <a:t>tasks</a:t>
            </a:r>
            <a:r>
              <a:rPr lang="fr-BE" sz="1200" dirty="0"/>
              <a:t>; High </a:t>
            </a:r>
            <a:r>
              <a:rPr lang="fr-BE" sz="1200" dirty="0" err="1"/>
              <a:t>amount</a:t>
            </a:r>
            <a:r>
              <a:rPr lang="fr-BE" sz="1200" dirty="0"/>
              <a:t> of </a:t>
            </a:r>
            <a:r>
              <a:rPr lang="fr-BE" sz="1200" dirty="0" err="1"/>
              <a:t>reporting</a:t>
            </a:r>
            <a:r>
              <a:rPr lang="fr-BE" sz="1200" dirty="0"/>
              <a:t>, strict deadlines, </a:t>
            </a:r>
            <a:r>
              <a:rPr lang="fr-BE" sz="1200" dirty="0" err="1"/>
              <a:t>very</a:t>
            </a:r>
            <a:r>
              <a:rPr lang="fr-BE" sz="1200" dirty="0"/>
              <a:t> </a:t>
            </a:r>
            <a:r>
              <a:rPr lang="fr-BE" sz="1200" dirty="0" err="1"/>
              <a:t>precise</a:t>
            </a:r>
            <a:r>
              <a:rPr lang="fr-BE" sz="1200" dirty="0"/>
              <a:t> </a:t>
            </a:r>
            <a:r>
              <a:rPr lang="fr-BE" sz="1200" dirty="0" err="1"/>
              <a:t>deliverables</a:t>
            </a:r>
            <a:r>
              <a:rPr lang="fr-BE" sz="1200" dirty="0"/>
              <a:t>; </a:t>
            </a:r>
            <a:r>
              <a:rPr lang="fr-BE" sz="1200" dirty="0" err="1"/>
              <a:t>Delayed</a:t>
            </a:r>
            <a:r>
              <a:rPr lang="fr-BE" sz="1200" dirty="0"/>
              <a:t> </a:t>
            </a:r>
            <a:r>
              <a:rPr lang="fr-BE" sz="1200" dirty="0" err="1"/>
              <a:t>payments</a:t>
            </a:r>
            <a:r>
              <a:rPr lang="fr-BE" sz="1200" dirty="0"/>
              <a:t>, issues </a:t>
            </a:r>
            <a:r>
              <a:rPr lang="fr-BE" sz="1200" dirty="0" err="1"/>
              <a:t>with</a:t>
            </a:r>
            <a:r>
              <a:rPr lang="fr-BE" sz="1200" dirty="0"/>
              <a:t> cash flows </a:t>
            </a:r>
          </a:p>
          <a:p>
            <a:pPr lvl="1"/>
            <a:r>
              <a:rPr lang="en-US" b="1" dirty="0"/>
              <a:t>Private donations/ grants: </a:t>
            </a:r>
            <a:r>
              <a:rPr lang="en-US" dirty="0"/>
              <a:t>More volatile and peripheral source of revenue (smaller portion of total revenue in comparison to gov grants and earned income); Less restricted and allow more flexibility in distributing the resources internally (</a:t>
            </a:r>
            <a:r>
              <a:rPr lang="en-US" dirty="0" err="1"/>
              <a:t>cca</a:t>
            </a:r>
            <a:r>
              <a:rPr lang="en-US" dirty="0"/>
              <a:t> 15-20% overheads); Unpredictable and difficult to base their programmatic strategies according to them</a:t>
            </a:r>
          </a:p>
          <a:p>
            <a:pPr lvl="1"/>
            <a:r>
              <a:rPr lang="en-US" b="1" dirty="0"/>
              <a:t>Earned revenue/ service fees/ membership fees</a:t>
            </a:r>
            <a:r>
              <a:rPr lang="en-US" dirty="0"/>
              <a:t> : selling publications, charging for events, letting the venue for conferences and events, </a:t>
            </a:r>
          </a:p>
          <a:p>
            <a:pPr lvl="1"/>
            <a:r>
              <a:rPr lang="en-US" dirty="0"/>
              <a:t> Give more control over the content, structure  and timing of management tasks </a:t>
            </a:r>
          </a:p>
          <a:p>
            <a:endParaRPr lang="en-GB" dirty="0"/>
          </a:p>
        </p:txBody>
      </p:sp>
      <p:sp>
        <p:nvSpPr>
          <p:cNvPr id="4" name="Slide Number Placeholder 3"/>
          <p:cNvSpPr>
            <a:spLocks noGrp="1"/>
          </p:cNvSpPr>
          <p:nvPr>
            <p:ph type="sldNum" sz="quarter" idx="5"/>
          </p:nvPr>
        </p:nvSpPr>
        <p:spPr/>
        <p:txBody>
          <a:bodyPr/>
          <a:lstStyle/>
          <a:p>
            <a:fld id="{39D64FFA-42E1-428A-9CE6-E64D2A555087}" type="slidenum">
              <a:rPr lang="en-GB" smtClean="0"/>
              <a:t>7</a:t>
            </a:fld>
            <a:endParaRPr lang="en-GB"/>
          </a:p>
        </p:txBody>
      </p:sp>
    </p:spTree>
    <p:extLst>
      <p:ext uri="{BB962C8B-B14F-4D97-AF65-F5344CB8AC3E}">
        <p14:creationId xmlns:p14="http://schemas.microsoft.com/office/powerpoint/2010/main" val="3093495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a:p>
            <a:r>
              <a:rPr lang="fr-BE" dirty="0" err="1"/>
              <a:t>Depending</a:t>
            </a:r>
            <a:r>
              <a:rPr lang="fr-BE" dirty="0"/>
              <a:t> on </a:t>
            </a:r>
            <a:r>
              <a:rPr lang="fr-BE" dirty="0" err="1"/>
              <a:t>its</a:t>
            </a:r>
            <a:r>
              <a:rPr lang="fr-BE" dirty="0"/>
              <a:t> type, </a:t>
            </a:r>
            <a:r>
              <a:rPr lang="fr-BE" dirty="0" err="1"/>
              <a:t>its</a:t>
            </a:r>
            <a:r>
              <a:rPr lang="fr-BE" dirty="0"/>
              <a:t> mission, services and </a:t>
            </a:r>
            <a:r>
              <a:rPr lang="fr-BE" dirty="0" err="1"/>
              <a:t>products</a:t>
            </a:r>
            <a:r>
              <a:rPr lang="fr-BE" dirty="0"/>
              <a:t> </a:t>
            </a:r>
            <a:r>
              <a:rPr lang="fr-BE" dirty="0" err="1"/>
              <a:t>it</a:t>
            </a:r>
            <a:r>
              <a:rPr lang="fr-BE" dirty="0"/>
              <a:t> </a:t>
            </a:r>
            <a:r>
              <a:rPr lang="fr-BE" dirty="0" err="1"/>
              <a:t>offers</a:t>
            </a:r>
            <a:r>
              <a:rPr lang="fr-BE" dirty="0"/>
              <a:t>, organisation </a:t>
            </a:r>
            <a:r>
              <a:rPr lang="fr-BE" dirty="0" err="1"/>
              <a:t>will</a:t>
            </a:r>
            <a:r>
              <a:rPr lang="fr-BE" dirty="0"/>
              <a:t> </a:t>
            </a:r>
            <a:r>
              <a:rPr lang="fr-BE" dirty="0" err="1"/>
              <a:t>receive</a:t>
            </a:r>
            <a:r>
              <a:rPr lang="fr-BE" dirty="0"/>
              <a:t> </a:t>
            </a:r>
            <a:r>
              <a:rPr lang="fr-BE" dirty="0" err="1"/>
              <a:t>funds</a:t>
            </a:r>
            <a:r>
              <a:rPr lang="fr-BE" dirty="0"/>
              <a:t> </a:t>
            </a:r>
            <a:r>
              <a:rPr lang="fr-BE" dirty="0" err="1"/>
              <a:t>from</a:t>
            </a:r>
            <a:r>
              <a:rPr lang="fr-BE" dirty="0"/>
              <a:t> one  or more </a:t>
            </a:r>
            <a:r>
              <a:rPr lang="fr-BE" dirty="0" err="1"/>
              <a:t>different</a:t>
            </a:r>
            <a:r>
              <a:rPr lang="fr-BE" dirty="0"/>
              <a:t> sources or revenue.</a:t>
            </a:r>
          </a:p>
          <a:p>
            <a:endParaRPr lang="fr-BE" dirty="0"/>
          </a:p>
          <a:p>
            <a:r>
              <a:rPr lang="fr-BE" dirty="0"/>
              <a:t> </a:t>
            </a:r>
            <a:r>
              <a:rPr lang="fr-BE" dirty="0" err="1"/>
              <a:t>Each</a:t>
            </a:r>
            <a:r>
              <a:rPr lang="fr-BE" dirty="0"/>
              <a:t> organisation, </a:t>
            </a:r>
            <a:r>
              <a:rPr lang="fr-BE" dirty="0" err="1"/>
              <a:t>therefore</a:t>
            </a:r>
            <a:r>
              <a:rPr lang="fr-BE" dirty="0"/>
              <a:t>, has </a:t>
            </a:r>
            <a:r>
              <a:rPr lang="fr-BE" dirty="0" err="1"/>
              <a:t>its</a:t>
            </a:r>
            <a:r>
              <a:rPr lang="fr-BE" dirty="0"/>
              <a:t> </a:t>
            </a:r>
            <a:r>
              <a:rPr lang="fr-BE" dirty="0" err="1"/>
              <a:t>individual</a:t>
            </a:r>
            <a:r>
              <a:rPr lang="fr-BE" dirty="0"/>
              <a:t> mix or revenues </a:t>
            </a:r>
            <a:r>
              <a:rPr lang="fr-BE" dirty="0" err="1"/>
              <a:t>that</a:t>
            </a:r>
            <a:r>
              <a:rPr lang="fr-BE" dirty="0"/>
              <a:t> </a:t>
            </a:r>
            <a:r>
              <a:rPr lang="fr-BE" dirty="0" err="1"/>
              <a:t>is</a:t>
            </a:r>
            <a:r>
              <a:rPr lang="fr-BE" dirty="0"/>
              <a:t> more or </a:t>
            </a:r>
            <a:r>
              <a:rPr lang="fr-BE" dirty="0" err="1"/>
              <a:t>less</a:t>
            </a:r>
            <a:r>
              <a:rPr lang="fr-BE" dirty="0"/>
              <a:t> </a:t>
            </a:r>
            <a:r>
              <a:rPr lang="fr-BE" dirty="0" err="1"/>
              <a:t>diversified</a:t>
            </a:r>
            <a:r>
              <a:rPr lang="fr-BE" dirty="0"/>
              <a:t> or </a:t>
            </a:r>
            <a:r>
              <a:rPr lang="fr-BE" dirty="0" err="1"/>
              <a:t>concentrated</a:t>
            </a:r>
            <a:r>
              <a:rPr lang="fr-BE" dirty="0"/>
              <a:t>. </a:t>
            </a:r>
          </a:p>
          <a:p>
            <a:endParaRPr lang="fr-BE" dirty="0"/>
          </a:p>
          <a:p>
            <a:r>
              <a:rPr lang="en-GB" dirty="0"/>
              <a:t>Each source carries its own risks and a different level of predictability (just like in a financial portfolio). </a:t>
            </a:r>
          </a:p>
          <a:p>
            <a:endParaRPr lang="en-GB" dirty="0"/>
          </a:p>
          <a:p>
            <a:r>
              <a:rPr lang="en-GB" dirty="0"/>
              <a:t>No “one-size-fits-all” advice – each organisation needs to determine what model is optimal for the type and size of impact they want to have.</a:t>
            </a:r>
          </a:p>
          <a:p>
            <a:endParaRPr lang="en-GB" dirty="0"/>
          </a:p>
          <a:p>
            <a:r>
              <a:rPr lang="en-GB" dirty="0"/>
              <a:t>Public money based </a:t>
            </a:r>
          </a:p>
          <a:p>
            <a:r>
              <a:rPr lang="en-GB" dirty="0"/>
              <a:t>Foundations based </a:t>
            </a:r>
          </a:p>
          <a:p>
            <a:r>
              <a:rPr lang="en-GB" dirty="0"/>
              <a:t>Members based </a:t>
            </a:r>
          </a:p>
          <a:p>
            <a:endParaRPr lang="en-GB" dirty="0"/>
          </a:p>
        </p:txBody>
      </p:sp>
      <p:sp>
        <p:nvSpPr>
          <p:cNvPr id="4" name="Slide Number Placeholder 3"/>
          <p:cNvSpPr>
            <a:spLocks noGrp="1"/>
          </p:cNvSpPr>
          <p:nvPr>
            <p:ph type="sldNum" sz="quarter" idx="5"/>
          </p:nvPr>
        </p:nvSpPr>
        <p:spPr/>
        <p:txBody>
          <a:bodyPr/>
          <a:lstStyle/>
          <a:p>
            <a:fld id="{39D64FFA-42E1-428A-9CE6-E64D2A555087}" type="slidenum">
              <a:rPr lang="en-GB" smtClean="0"/>
              <a:t>8</a:t>
            </a:fld>
            <a:endParaRPr lang="en-GB"/>
          </a:p>
        </p:txBody>
      </p:sp>
    </p:spTree>
    <p:extLst>
      <p:ext uri="{BB962C8B-B14F-4D97-AF65-F5344CB8AC3E}">
        <p14:creationId xmlns:p14="http://schemas.microsoft.com/office/powerpoint/2010/main" val="3250379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Overhehad</a:t>
            </a:r>
            <a:r>
              <a:rPr lang="fr-BE" dirty="0"/>
              <a:t> </a:t>
            </a:r>
            <a:r>
              <a:rPr lang="fr-BE" dirty="0" err="1"/>
              <a:t>costs</a:t>
            </a:r>
            <a:r>
              <a:rPr lang="fr-BE" dirty="0"/>
              <a:t> </a:t>
            </a:r>
            <a:r>
              <a:rPr lang="fr-BE" dirty="0" err="1"/>
              <a:t>include</a:t>
            </a:r>
            <a:r>
              <a:rPr lang="fr-BE" dirty="0"/>
              <a:t> </a:t>
            </a:r>
            <a:r>
              <a:rPr lang="fr-BE" dirty="0" err="1"/>
              <a:t>adlinistrative</a:t>
            </a:r>
            <a:r>
              <a:rPr lang="fr-BE" dirty="0"/>
              <a:t> </a:t>
            </a:r>
            <a:r>
              <a:rPr lang="fr-BE" dirty="0" err="1"/>
              <a:t>costs</a:t>
            </a:r>
            <a:r>
              <a:rPr lang="fr-BE" dirty="0"/>
              <a:t>, </a:t>
            </a:r>
            <a:r>
              <a:rPr lang="fr-BE" dirty="0" err="1"/>
              <a:t>such</a:t>
            </a:r>
            <a:r>
              <a:rPr lang="fr-BE" dirty="0"/>
              <a:t> as </a:t>
            </a:r>
            <a:r>
              <a:rPr lang="fr-BE" dirty="0" err="1"/>
              <a:t>legal</a:t>
            </a:r>
            <a:r>
              <a:rPr lang="fr-BE" dirty="0"/>
              <a:t> </a:t>
            </a:r>
            <a:r>
              <a:rPr lang="fr-BE" dirty="0" err="1"/>
              <a:t>fees</a:t>
            </a:r>
            <a:r>
              <a:rPr lang="fr-BE" dirty="0"/>
              <a:t>, </a:t>
            </a:r>
            <a:r>
              <a:rPr lang="fr-BE" dirty="0" err="1"/>
              <a:t>accounting</a:t>
            </a:r>
            <a:r>
              <a:rPr lang="fr-BE" dirty="0"/>
              <a:t> </a:t>
            </a:r>
            <a:r>
              <a:rPr lang="fr-BE" dirty="0" err="1"/>
              <a:t>fees</a:t>
            </a:r>
            <a:r>
              <a:rPr lang="fr-BE" dirty="0"/>
              <a:t>  and </a:t>
            </a:r>
            <a:r>
              <a:rPr lang="fr-BE" dirty="0" err="1"/>
              <a:t>executive</a:t>
            </a:r>
            <a:r>
              <a:rPr lang="fr-BE" dirty="0"/>
              <a:t> salaries, in addition to </a:t>
            </a:r>
            <a:r>
              <a:rPr lang="fr-BE" dirty="0" err="1"/>
              <a:t>fundraising</a:t>
            </a:r>
            <a:r>
              <a:rPr lang="fr-BE" dirty="0"/>
              <a:t> </a:t>
            </a:r>
            <a:r>
              <a:rPr lang="fr-BE" dirty="0" err="1"/>
              <a:t>costs</a:t>
            </a:r>
            <a:r>
              <a:rPr lang="fr-BE" dirty="0"/>
              <a:t>. A </a:t>
            </a:r>
            <a:r>
              <a:rPr lang="fr-BE" dirty="0" err="1"/>
              <a:t>frequent</a:t>
            </a:r>
            <a:r>
              <a:rPr lang="fr-BE" dirty="0"/>
              <a:t> </a:t>
            </a:r>
            <a:r>
              <a:rPr lang="fr-BE" dirty="0" err="1"/>
              <a:t>hypothesis</a:t>
            </a:r>
            <a:r>
              <a:rPr lang="fr-BE" dirty="0"/>
              <a:t> </a:t>
            </a:r>
            <a:r>
              <a:rPr lang="fr-BE" dirty="0" err="1"/>
              <a:t>is</a:t>
            </a:r>
            <a:r>
              <a:rPr lang="fr-BE" dirty="0"/>
              <a:t> </a:t>
            </a:r>
            <a:r>
              <a:rPr lang="fr-BE" dirty="0" err="1"/>
              <a:t>that</a:t>
            </a:r>
            <a:r>
              <a:rPr lang="fr-BE" dirty="0"/>
              <a:t> the </a:t>
            </a:r>
            <a:r>
              <a:rPr lang="fr-BE" dirty="0" err="1"/>
              <a:t>lower</a:t>
            </a:r>
            <a:r>
              <a:rPr lang="fr-BE" dirty="0"/>
              <a:t> </a:t>
            </a:r>
            <a:r>
              <a:rPr lang="fr-BE" dirty="0" err="1"/>
              <a:t>levels</a:t>
            </a:r>
            <a:r>
              <a:rPr lang="fr-BE" dirty="0"/>
              <a:t> of </a:t>
            </a:r>
            <a:r>
              <a:rPr lang="fr-BE" dirty="0" err="1"/>
              <a:t>overhead</a:t>
            </a:r>
            <a:r>
              <a:rPr lang="fr-BE" dirty="0"/>
              <a:t> </a:t>
            </a:r>
            <a:r>
              <a:rPr lang="fr-BE" dirty="0" err="1"/>
              <a:t>costs</a:t>
            </a:r>
            <a:r>
              <a:rPr lang="fr-BE" dirty="0"/>
              <a:t> </a:t>
            </a:r>
            <a:r>
              <a:rPr lang="fr-BE" dirty="0" err="1"/>
              <a:t>mean</a:t>
            </a:r>
            <a:r>
              <a:rPr lang="fr-BE" dirty="0"/>
              <a:t> </a:t>
            </a:r>
            <a:r>
              <a:rPr lang="fr-BE" dirty="0" err="1"/>
              <a:t>greater</a:t>
            </a:r>
            <a:r>
              <a:rPr lang="fr-BE" dirty="0"/>
              <a:t> </a:t>
            </a:r>
            <a:r>
              <a:rPr lang="fr-BE" dirty="0" err="1"/>
              <a:t>efficiency</a:t>
            </a:r>
            <a:r>
              <a:rPr lang="fr-BE" dirty="0"/>
              <a:t> of organisations, and </a:t>
            </a:r>
            <a:r>
              <a:rPr lang="fr-BE" dirty="0" err="1"/>
              <a:t>therfore</a:t>
            </a:r>
            <a:r>
              <a:rPr lang="fr-BE" dirty="0"/>
              <a:t> </a:t>
            </a:r>
            <a:r>
              <a:rPr lang="fr-BE" dirty="0" err="1"/>
              <a:t>attract</a:t>
            </a:r>
            <a:r>
              <a:rPr lang="fr-BE" dirty="0"/>
              <a:t> more </a:t>
            </a:r>
            <a:r>
              <a:rPr lang="fr-BE" dirty="0" err="1"/>
              <a:t>funders</a:t>
            </a:r>
            <a:r>
              <a:rPr lang="fr-BE" dirty="0"/>
              <a:t> and help in </a:t>
            </a:r>
            <a:r>
              <a:rPr lang="fr-BE" dirty="0" err="1"/>
              <a:t>securing</a:t>
            </a:r>
            <a:r>
              <a:rPr lang="fr-BE" dirty="0"/>
              <a:t> future </a:t>
            </a:r>
            <a:r>
              <a:rPr lang="fr-BE" dirty="0" err="1"/>
              <a:t>funding</a:t>
            </a:r>
            <a:r>
              <a:rPr lang="fr-BE" dirty="0"/>
              <a:t>.</a:t>
            </a:r>
          </a:p>
          <a:p>
            <a:endParaRPr lang="fr-BE" dirty="0"/>
          </a:p>
          <a:p>
            <a:r>
              <a:rPr lang="fr-BE" dirty="0"/>
              <a:t>Strong </a:t>
            </a:r>
            <a:r>
              <a:rPr lang="fr-BE" dirty="0" err="1"/>
              <a:t>competition</a:t>
            </a:r>
            <a:r>
              <a:rPr lang="fr-BE" dirty="0"/>
              <a:t> and </a:t>
            </a:r>
            <a:r>
              <a:rPr lang="fr-BE" dirty="0" err="1"/>
              <a:t>scarce</a:t>
            </a:r>
            <a:r>
              <a:rPr lang="fr-BE" dirty="0"/>
              <a:t> </a:t>
            </a:r>
            <a:r>
              <a:rPr lang="fr-BE" dirty="0" err="1"/>
              <a:t>resources</a:t>
            </a:r>
            <a:r>
              <a:rPr lang="fr-BE" dirty="0"/>
              <a:t> force </a:t>
            </a:r>
            <a:r>
              <a:rPr lang="fr-BE" dirty="0" err="1"/>
              <a:t>nonprofits</a:t>
            </a:r>
            <a:r>
              <a:rPr lang="fr-BE" dirty="0"/>
              <a:t> to </a:t>
            </a:r>
            <a:r>
              <a:rPr lang="fr-BE" dirty="0" err="1"/>
              <a:t>reduce</a:t>
            </a:r>
            <a:r>
              <a:rPr lang="fr-BE" dirty="0"/>
              <a:t> </a:t>
            </a:r>
            <a:r>
              <a:rPr lang="fr-BE" dirty="0" err="1"/>
              <a:t>their</a:t>
            </a:r>
            <a:r>
              <a:rPr lang="fr-BE" dirty="0"/>
              <a:t> </a:t>
            </a:r>
            <a:r>
              <a:rPr lang="fr-BE" dirty="0" err="1"/>
              <a:t>overhead</a:t>
            </a:r>
            <a:r>
              <a:rPr lang="fr-BE" dirty="0"/>
              <a:t> </a:t>
            </a:r>
            <a:r>
              <a:rPr lang="fr-BE" dirty="0" err="1"/>
              <a:t>expenses</a:t>
            </a:r>
            <a:r>
              <a:rPr lang="fr-BE" dirty="0"/>
              <a:t>. In </a:t>
            </a:r>
            <a:r>
              <a:rPr lang="fr-BE" dirty="0" err="1"/>
              <a:t>order</a:t>
            </a:r>
            <a:r>
              <a:rPr lang="fr-BE" dirty="0"/>
              <a:t> to do </a:t>
            </a:r>
            <a:r>
              <a:rPr lang="fr-BE" dirty="0" err="1"/>
              <a:t>that</a:t>
            </a:r>
            <a:r>
              <a:rPr lang="fr-BE" dirty="0"/>
              <a:t>, organisations </a:t>
            </a:r>
            <a:r>
              <a:rPr lang="fr-BE" dirty="0" err="1"/>
              <a:t>will</a:t>
            </a:r>
            <a:r>
              <a:rPr lang="fr-BE" dirty="0"/>
              <a:t> </a:t>
            </a:r>
            <a:r>
              <a:rPr lang="fr-BE" dirty="0" err="1"/>
              <a:t>either</a:t>
            </a:r>
            <a:r>
              <a:rPr lang="fr-BE" dirty="0"/>
              <a:t> </a:t>
            </a:r>
            <a:r>
              <a:rPr lang="fr-BE" dirty="0" err="1"/>
              <a:t>need</a:t>
            </a:r>
            <a:r>
              <a:rPr lang="fr-BE" dirty="0"/>
              <a:t> to </a:t>
            </a:r>
            <a:r>
              <a:rPr lang="fr-BE" dirty="0" err="1"/>
              <a:t>reduce</a:t>
            </a:r>
            <a:r>
              <a:rPr lang="fr-BE" dirty="0"/>
              <a:t> the </a:t>
            </a:r>
            <a:r>
              <a:rPr lang="fr-BE" dirty="0" err="1"/>
              <a:t>number</a:t>
            </a:r>
            <a:r>
              <a:rPr lang="fr-BE" dirty="0"/>
              <a:t> of </a:t>
            </a:r>
            <a:r>
              <a:rPr lang="fr-BE" dirty="0" err="1"/>
              <a:t>employees</a:t>
            </a:r>
            <a:r>
              <a:rPr lang="fr-BE" dirty="0"/>
              <a:t>, </a:t>
            </a:r>
            <a:r>
              <a:rPr lang="fr-BE" dirty="0" err="1"/>
              <a:t>decrease</a:t>
            </a:r>
            <a:r>
              <a:rPr lang="fr-BE" dirty="0"/>
              <a:t> the </a:t>
            </a:r>
            <a:r>
              <a:rPr lang="fr-BE" dirty="0" err="1"/>
              <a:t>fundraising</a:t>
            </a:r>
            <a:r>
              <a:rPr lang="fr-BE" dirty="0"/>
              <a:t> </a:t>
            </a:r>
            <a:r>
              <a:rPr lang="fr-BE" dirty="0" err="1"/>
              <a:t>costs</a:t>
            </a:r>
            <a:r>
              <a:rPr lang="fr-BE" dirty="0"/>
              <a:t>, or </a:t>
            </a:r>
            <a:r>
              <a:rPr lang="fr-BE" dirty="0" err="1"/>
              <a:t>cut</a:t>
            </a:r>
            <a:r>
              <a:rPr lang="fr-BE" dirty="0"/>
              <a:t> down on </a:t>
            </a:r>
            <a:r>
              <a:rPr lang="fr-BE" dirty="0" err="1"/>
              <a:t>other</a:t>
            </a:r>
            <a:r>
              <a:rPr lang="fr-BE" dirty="0"/>
              <a:t> </a:t>
            </a:r>
            <a:r>
              <a:rPr lang="fr-BE" dirty="0" err="1"/>
              <a:t>spending</a:t>
            </a:r>
            <a:r>
              <a:rPr lang="fr-BE" dirty="0"/>
              <a:t>. This </a:t>
            </a:r>
            <a:r>
              <a:rPr lang="fr-BE" dirty="0" err="1"/>
              <a:t>will</a:t>
            </a:r>
            <a:r>
              <a:rPr lang="fr-BE" dirty="0"/>
              <a:t> </a:t>
            </a:r>
            <a:r>
              <a:rPr lang="fr-BE" dirty="0" err="1"/>
              <a:t>further</a:t>
            </a:r>
            <a:r>
              <a:rPr lang="fr-BE" dirty="0"/>
              <a:t> </a:t>
            </a:r>
            <a:r>
              <a:rPr lang="fr-BE" dirty="0" err="1"/>
              <a:t>increase</a:t>
            </a:r>
            <a:r>
              <a:rPr lang="fr-BE" dirty="0"/>
              <a:t> the </a:t>
            </a:r>
            <a:r>
              <a:rPr lang="fr-BE" dirty="0" err="1"/>
              <a:t>risk</a:t>
            </a:r>
            <a:r>
              <a:rPr lang="fr-BE" dirty="0"/>
              <a:t> of not </a:t>
            </a:r>
            <a:r>
              <a:rPr lang="fr-BE" dirty="0" err="1"/>
              <a:t>securing</a:t>
            </a:r>
            <a:r>
              <a:rPr lang="fr-BE" dirty="0"/>
              <a:t> the </a:t>
            </a:r>
            <a:r>
              <a:rPr lang="fr-BE" dirty="0" err="1"/>
              <a:t>needed</a:t>
            </a:r>
            <a:r>
              <a:rPr lang="fr-BE" dirty="0"/>
              <a:t> </a:t>
            </a:r>
            <a:r>
              <a:rPr lang="fr-BE" dirty="0" err="1"/>
              <a:t>resources</a:t>
            </a:r>
            <a:r>
              <a:rPr lang="fr-BE" dirty="0"/>
              <a:t> and </a:t>
            </a:r>
            <a:r>
              <a:rPr lang="fr-BE" dirty="0" err="1"/>
              <a:t>endanger</a:t>
            </a:r>
            <a:r>
              <a:rPr lang="fr-BE" dirty="0"/>
              <a:t> the </a:t>
            </a:r>
            <a:r>
              <a:rPr lang="fr-BE" dirty="0" err="1"/>
              <a:t>viability</a:t>
            </a:r>
            <a:r>
              <a:rPr lang="fr-BE" dirty="0"/>
              <a:t> of the </a:t>
            </a:r>
            <a:r>
              <a:rPr lang="fr-BE" dirty="0" err="1"/>
              <a:t>organisatio</a:t>
            </a:r>
            <a:r>
              <a:rPr lang="fr-BE" dirty="0"/>
              <a:t> – </a:t>
            </a:r>
            <a:r>
              <a:rPr lang="fr-BE" dirty="0" err="1"/>
              <a:t>starvation</a:t>
            </a:r>
            <a:r>
              <a:rPr lang="fr-BE" dirty="0"/>
              <a:t> process.</a:t>
            </a:r>
          </a:p>
          <a:p>
            <a:endParaRPr lang="fr-BE" dirty="0"/>
          </a:p>
          <a:p>
            <a:r>
              <a:rPr lang="fr-BE" dirty="0"/>
              <a:t>There </a:t>
            </a:r>
            <a:r>
              <a:rPr lang="fr-BE" dirty="0" err="1"/>
              <a:t>is</a:t>
            </a:r>
            <a:r>
              <a:rPr lang="fr-BE" dirty="0"/>
              <a:t> no </a:t>
            </a:r>
            <a:r>
              <a:rPr lang="fr-BE" dirty="0" err="1"/>
              <a:t>absolute</a:t>
            </a:r>
            <a:r>
              <a:rPr lang="fr-BE" dirty="0"/>
              <a:t> guidance on </a:t>
            </a:r>
            <a:r>
              <a:rPr lang="fr-BE" dirty="0" err="1"/>
              <a:t>what</a:t>
            </a:r>
            <a:r>
              <a:rPr lang="fr-BE" dirty="0"/>
              <a:t> </a:t>
            </a:r>
            <a:r>
              <a:rPr lang="fr-BE" dirty="0" err="1"/>
              <a:t>efficiency</a:t>
            </a:r>
            <a:r>
              <a:rPr lang="fr-BE" dirty="0"/>
              <a:t> value </a:t>
            </a:r>
            <a:r>
              <a:rPr lang="fr-BE" dirty="0" err="1"/>
              <a:t>ought</a:t>
            </a:r>
            <a:r>
              <a:rPr lang="fr-BE" dirty="0"/>
              <a:t> to </a:t>
            </a:r>
            <a:r>
              <a:rPr lang="fr-BE" dirty="0" err="1"/>
              <a:t>be</a:t>
            </a:r>
            <a:r>
              <a:rPr lang="fr-BE" dirty="0"/>
              <a:t>, </a:t>
            </a:r>
            <a:r>
              <a:rPr lang="fr-BE" dirty="0" err="1"/>
              <a:t>neither</a:t>
            </a:r>
            <a:r>
              <a:rPr lang="fr-BE" dirty="0"/>
              <a:t> the </a:t>
            </a:r>
            <a:r>
              <a:rPr lang="fr-BE" dirty="0" err="1"/>
              <a:t>proporstion</a:t>
            </a:r>
            <a:r>
              <a:rPr lang="fr-BE" dirty="0"/>
              <a:t> of </a:t>
            </a:r>
            <a:r>
              <a:rPr lang="fr-BE" dirty="0" err="1"/>
              <a:t>less</a:t>
            </a:r>
            <a:r>
              <a:rPr lang="fr-BE" dirty="0"/>
              <a:t> </a:t>
            </a:r>
            <a:r>
              <a:rPr lang="fr-BE" dirty="0" err="1"/>
              <a:t>predictable</a:t>
            </a:r>
            <a:r>
              <a:rPr lang="fr-BE" dirty="0"/>
              <a:t> sources of revenue, but </a:t>
            </a:r>
            <a:r>
              <a:rPr lang="fr-BE" dirty="0" err="1"/>
              <a:t>we</a:t>
            </a:r>
            <a:r>
              <a:rPr lang="fr-BE" dirty="0"/>
              <a:t> can go </a:t>
            </a:r>
            <a:r>
              <a:rPr lang="fr-BE" dirty="0" err="1"/>
              <a:t>through</a:t>
            </a:r>
            <a:r>
              <a:rPr lang="fr-BE" dirty="0"/>
              <a:t> a few </a:t>
            </a:r>
            <a:r>
              <a:rPr lang="fr-BE" dirty="0" err="1"/>
              <a:t>examples</a:t>
            </a:r>
            <a:r>
              <a:rPr lang="fr-BE" dirty="0"/>
              <a:t> and case </a:t>
            </a:r>
            <a:r>
              <a:rPr lang="fr-BE" dirty="0" err="1"/>
              <a:t>studies</a:t>
            </a:r>
            <a:r>
              <a:rPr lang="fr-BE" dirty="0"/>
              <a:t>.  </a:t>
            </a:r>
          </a:p>
        </p:txBody>
      </p:sp>
      <p:sp>
        <p:nvSpPr>
          <p:cNvPr id="4" name="Slide Number Placeholder 3"/>
          <p:cNvSpPr>
            <a:spLocks noGrp="1"/>
          </p:cNvSpPr>
          <p:nvPr>
            <p:ph type="sldNum" sz="quarter" idx="5"/>
          </p:nvPr>
        </p:nvSpPr>
        <p:spPr/>
        <p:txBody>
          <a:bodyPr/>
          <a:lstStyle/>
          <a:p>
            <a:fld id="{39D64FFA-42E1-428A-9CE6-E64D2A555087}" type="slidenum">
              <a:rPr lang="en-GB" smtClean="0"/>
              <a:t>9</a:t>
            </a:fld>
            <a:endParaRPr lang="en-GB"/>
          </a:p>
        </p:txBody>
      </p:sp>
    </p:spTree>
    <p:extLst>
      <p:ext uri="{BB962C8B-B14F-4D97-AF65-F5344CB8AC3E}">
        <p14:creationId xmlns:p14="http://schemas.microsoft.com/office/powerpoint/2010/main" val="2974078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1"/>
        </a:solidFill>
        <a:effectLst/>
      </p:bgPr>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8721" y="1549904"/>
            <a:ext cx="3654559" cy="3758192"/>
          </a:xfrm>
          <a:prstGeom prst="rect">
            <a:avLst/>
          </a:prstGeom>
        </p:spPr>
      </p:pic>
    </p:spTree>
    <p:extLst>
      <p:ext uri="{BB962C8B-B14F-4D97-AF65-F5344CB8AC3E}">
        <p14:creationId xmlns:p14="http://schemas.microsoft.com/office/powerpoint/2010/main" val="266863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11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grpSp>
        <p:nvGrpSpPr>
          <p:cNvPr id="7" name="Grupo 6"/>
          <p:cNvGrpSpPr/>
          <p:nvPr userDrawn="1"/>
        </p:nvGrpSpPr>
        <p:grpSpPr>
          <a:xfrm>
            <a:off x="3035567" y="2637322"/>
            <a:ext cx="6120867" cy="1011938"/>
            <a:chOff x="2936506" y="2637322"/>
            <a:chExt cx="6120867" cy="1011938"/>
          </a:xfrm>
        </p:grpSpPr>
        <p:sp>
          <p:nvSpPr>
            <p:cNvPr id="4" name="CuadroTexto 3"/>
            <p:cNvSpPr txBox="1"/>
            <p:nvPr userDrawn="1"/>
          </p:nvSpPr>
          <p:spPr>
            <a:xfrm>
              <a:off x="4398745" y="2727793"/>
              <a:ext cx="4658628" cy="830997"/>
            </a:xfrm>
            <a:prstGeom prst="rect">
              <a:avLst/>
            </a:prstGeom>
            <a:noFill/>
          </p:spPr>
          <p:txBody>
            <a:bodyPr wrap="square" rtlCol="0">
              <a:spAutoFit/>
            </a:bodyPr>
            <a:lstStyle/>
            <a:p>
              <a:r>
                <a:rPr lang="es-AR" sz="2400" b="1" dirty="0">
                  <a:solidFill>
                    <a:schemeClr val="bg1"/>
                  </a:solidFill>
                  <a:latin typeface="+mj-lt"/>
                </a:rPr>
                <a:t>SCHOOL </a:t>
              </a:r>
              <a:r>
                <a:rPr lang="es-AR" sz="2400" b="1" dirty="0" err="1">
                  <a:solidFill>
                    <a:schemeClr val="bg1"/>
                  </a:solidFill>
                  <a:latin typeface="+mj-lt"/>
                </a:rPr>
                <a:t>for</a:t>
              </a:r>
              <a:r>
                <a:rPr lang="es-AR" sz="2400" b="1" dirty="0">
                  <a:solidFill>
                    <a:schemeClr val="bg1"/>
                  </a:solidFill>
                  <a:latin typeface="+mj-lt"/>
                </a:rPr>
                <a:t> THINKTANKERS</a:t>
              </a:r>
            </a:p>
            <a:p>
              <a:r>
                <a:rPr lang="es-AR" sz="2400" b="1" dirty="0">
                  <a:solidFill>
                    <a:schemeClr val="bg1"/>
                  </a:solidFill>
                  <a:latin typeface="+mj-lt"/>
                </a:rPr>
                <a:t>www.ott.school</a:t>
              </a:r>
            </a:p>
          </p:txBody>
        </p:sp>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6506" y="2637322"/>
              <a:ext cx="1005842" cy="1011938"/>
            </a:xfrm>
            <a:prstGeom prst="rect">
              <a:avLst/>
            </a:prstGeom>
          </p:spPr>
        </p:pic>
      </p:grpSp>
    </p:spTree>
    <p:extLst>
      <p:ext uri="{BB962C8B-B14F-4D97-AF65-F5344CB8AC3E}">
        <p14:creationId xmlns:p14="http://schemas.microsoft.com/office/powerpoint/2010/main" val="49553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title">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4514248" y="1386039"/>
            <a:ext cx="5592278" cy="2088682"/>
          </a:xfrm>
        </p:spPr>
        <p:txBody>
          <a:bodyPr lIns="0" tIns="0" rIns="0" bIns="0" anchor="b">
            <a:normAutofit/>
          </a:bodyPr>
          <a:lstStyle>
            <a:lvl1pPr algn="l">
              <a:defRPr sz="4500" baseline="0">
                <a:solidFill>
                  <a:schemeClr val="bg1"/>
                </a:solidFill>
                <a:latin typeface="Trebuchet MS" panose="020B0603020202020204" pitchFamily="34" charset="0"/>
              </a:defRPr>
            </a:lvl1pPr>
          </a:lstStyle>
          <a:p>
            <a:r>
              <a:rPr lang="es-ES" dirty="0"/>
              <a:t>HAGA CLIC PARA MODIFICAR EL ESTILO</a:t>
            </a:r>
            <a:endParaRPr lang="es-AR" dirty="0"/>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85" y="1944539"/>
            <a:ext cx="2695405" cy="2771839"/>
          </a:xfrm>
          <a:prstGeom prst="rect">
            <a:avLst/>
          </a:prstGeom>
        </p:spPr>
      </p:pic>
      <p:sp>
        <p:nvSpPr>
          <p:cNvPr id="5" name="Marcador de texto 7"/>
          <p:cNvSpPr>
            <a:spLocks noGrp="1"/>
          </p:cNvSpPr>
          <p:nvPr>
            <p:ph type="body" sz="quarter" idx="11"/>
          </p:nvPr>
        </p:nvSpPr>
        <p:spPr>
          <a:xfrm>
            <a:off x="4514248" y="3790951"/>
            <a:ext cx="5592278" cy="953602"/>
          </a:xfrm>
        </p:spPr>
        <p:txBody>
          <a:bodyPr lIns="0" rIns="0">
            <a:noAutofit/>
          </a:bodyPr>
          <a:lstStyle>
            <a:lvl1pPr marL="0" indent="0">
              <a:buNone/>
              <a:defRPr sz="2500" baseline="0">
                <a:solidFill>
                  <a:schemeClr val="bg1"/>
                </a:solidFill>
                <a:latin typeface="+mn-lt"/>
              </a:defRPr>
            </a:lvl1pPr>
            <a:lvl2pPr marL="457200" indent="0">
              <a:buNone/>
              <a:defRPr sz="1500"/>
            </a:lvl2pPr>
            <a:lvl3pPr marL="914400" indent="0">
              <a:buNone/>
              <a:defRPr sz="1500"/>
            </a:lvl3pPr>
            <a:lvl4pPr marL="1371600" indent="0">
              <a:buNone/>
              <a:defRPr sz="1500"/>
            </a:lvl4pPr>
            <a:lvl5pPr marL="1828800" indent="0">
              <a:buNone/>
              <a:defRPr/>
            </a:lvl5pPr>
          </a:lstStyle>
          <a:p>
            <a:pPr lvl="0"/>
            <a:r>
              <a:rPr lang="es-ES" dirty="0"/>
              <a:t>Editar el estilo de texto del patrón</a:t>
            </a:r>
          </a:p>
        </p:txBody>
      </p:sp>
    </p:spTree>
    <p:extLst>
      <p:ext uri="{BB962C8B-B14F-4D97-AF65-F5344CB8AC3E}">
        <p14:creationId xmlns:p14="http://schemas.microsoft.com/office/powerpoint/2010/main" val="3739969264"/>
      </p:ext>
    </p:extLst>
  </p:cSld>
  <p:clrMapOvr>
    <a:masterClrMapping/>
  </p:clrMapOvr>
  <p:extLst>
    <p:ext uri="{DCECCB84-F9BA-43D5-87BE-67443E8EF086}">
      <p15:sldGuideLst xmlns:p15="http://schemas.microsoft.com/office/powerpoint/2012/main">
        <p15:guide id="2" pos="2842" userDrawn="1">
          <p15:clr>
            <a:srgbClr val="FBAE40"/>
          </p15:clr>
        </p15:guide>
        <p15:guide id="3"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parator">
    <p:bg>
      <p:bgPr>
        <a:solidFill>
          <a:schemeClr val="accent2"/>
        </a:solid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359150" y="1841032"/>
            <a:ext cx="6956325" cy="3175936"/>
          </a:xfrm>
        </p:spPr>
        <p:txBody>
          <a:bodyPr lIns="0" tIns="0" rIns="0" bIns="0">
            <a:normAutofit/>
          </a:bodyPr>
          <a:lstStyle>
            <a:lvl1pPr>
              <a:defRPr sz="5000">
                <a:ln>
                  <a:noFill/>
                </a:ln>
                <a:solidFill>
                  <a:schemeClr val="tx2"/>
                </a:solidFill>
              </a:defRPr>
            </a:lvl1pPr>
          </a:lstStyle>
          <a:p>
            <a:r>
              <a:rPr lang="es-ES" dirty="0"/>
              <a:t>HAGA CLIC PARA MODIFICAR EL ESTILO DE TÍTULO DEL PATRÓN</a:t>
            </a:r>
            <a:endParaRPr lang="es-AR" dirty="0"/>
          </a:p>
        </p:txBody>
      </p:sp>
      <p:sp>
        <p:nvSpPr>
          <p:cNvPr id="3" name="Rectángulo 2"/>
          <p:cNvSpPr/>
          <p:nvPr userDrawn="1"/>
        </p:nvSpPr>
        <p:spPr>
          <a:xfrm>
            <a:off x="2839454" y="1841032"/>
            <a:ext cx="125128" cy="3175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noFill/>
              </a:ln>
            </a:endParaRPr>
          </a:p>
        </p:txBody>
      </p:sp>
    </p:spTree>
    <p:extLst>
      <p:ext uri="{BB962C8B-B14F-4D97-AF65-F5344CB8AC3E}">
        <p14:creationId xmlns:p14="http://schemas.microsoft.com/office/powerpoint/2010/main" val="32047974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ítulo 1"/>
          <p:cNvSpPr>
            <a:spLocks noGrp="1"/>
          </p:cNvSpPr>
          <p:nvPr>
            <p:ph type="title"/>
          </p:nvPr>
        </p:nvSpPr>
        <p:spPr>
          <a:xfrm>
            <a:off x="1636713" y="1068404"/>
            <a:ext cx="9721849" cy="4581624"/>
          </a:xfrm>
        </p:spPr>
        <p:txBody>
          <a:bodyPr lIns="0" tIns="0" rIns="0" bIns="0" anchor="t">
            <a:normAutofit/>
          </a:bodyPr>
          <a:lstStyle>
            <a:lvl1pPr>
              <a:defRPr sz="4000"/>
            </a:lvl1pPr>
          </a:lstStyle>
          <a:p>
            <a:r>
              <a:rPr lang="es-ES" dirty="0"/>
              <a:t>Haga clic para modificar el estilo de título </a:t>
            </a:r>
            <a:endParaRPr lang="es-AR" dirty="0"/>
          </a:p>
        </p:txBody>
      </p:sp>
      <p:pic>
        <p:nvPicPr>
          <p:cNvPr id="4" name="Imagen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Tree>
    <p:extLst>
      <p:ext uri="{BB962C8B-B14F-4D97-AF65-F5344CB8AC3E}">
        <p14:creationId xmlns:p14="http://schemas.microsoft.com/office/powerpoint/2010/main" val="2586066874"/>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10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titl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636713" y="692150"/>
            <a:ext cx="9721849" cy="607026"/>
          </a:xfrm>
        </p:spPr>
        <p:txBody>
          <a:bodyPr lIns="0" tIns="0" rIns="0" bIns="0" anchor="t">
            <a:normAutofit/>
          </a:bodyPr>
          <a:lstStyle>
            <a:lvl1pPr>
              <a:defRPr sz="3200"/>
            </a:lvl1pPr>
          </a:lstStyle>
          <a:p>
            <a:r>
              <a:rPr lang="es-ES" dirty="0"/>
              <a:t>HAGA CLIC PARA MODIFICAR EL ESTILO DE TÍTULO </a:t>
            </a:r>
            <a:endParaRPr lang="es-AR" dirty="0"/>
          </a:p>
        </p:txBody>
      </p:sp>
      <p:pic>
        <p:nvPicPr>
          <p:cNvPr id="4" name="Imagen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
        <p:nvSpPr>
          <p:cNvPr id="6" name="Marcador de texto 5"/>
          <p:cNvSpPr>
            <a:spLocks noGrp="1"/>
          </p:cNvSpPr>
          <p:nvPr>
            <p:ph type="body" sz="quarter" idx="10"/>
          </p:nvPr>
        </p:nvSpPr>
        <p:spPr>
          <a:xfrm>
            <a:off x="1631949" y="1501541"/>
            <a:ext cx="9726613" cy="4273617"/>
          </a:xfrm>
        </p:spPr>
        <p:txBody>
          <a:bodyPr>
            <a:normAutofit/>
          </a:bodyPr>
          <a:lstStyle>
            <a:lvl1pPr marL="0" indent="0">
              <a:buNone/>
              <a:defRPr sz="2400">
                <a:solidFill>
                  <a:schemeClr val="tx2"/>
                </a:solidFill>
              </a:defRPr>
            </a:lvl1pPr>
            <a:lvl2pPr marL="457200" indent="0">
              <a:buNone/>
              <a:defRPr sz="20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Tree>
    <p:extLst>
      <p:ext uri="{BB962C8B-B14F-4D97-AF65-F5344CB8AC3E}">
        <p14:creationId xmlns:p14="http://schemas.microsoft.com/office/powerpoint/2010/main" val="793555189"/>
      </p:ext>
    </p:extLst>
  </p:cSld>
  <p:clrMapOvr>
    <a:masterClrMapping/>
  </p:clrMapOvr>
  <p:extLst>
    <p:ext uri="{DCECCB84-F9BA-43D5-87BE-67443E8EF086}">
      <p15:sldGuideLst xmlns:p15="http://schemas.microsoft.com/office/powerpoint/2012/main">
        <p15:guide id="1" orient="horz" pos="436">
          <p15:clr>
            <a:srgbClr val="FBAE40"/>
          </p15:clr>
        </p15:guide>
        <p15:guide id="2" pos="10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42912" y="692150"/>
            <a:ext cx="3339815" cy="2060442"/>
          </a:xfrm>
        </p:spPr>
        <p:txBody>
          <a:bodyPr lIns="0" tIns="0" rIns="0" bIns="0" anchor="t">
            <a:noAutofit/>
          </a:bodyPr>
          <a:lstStyle>
            <a:lvl1pPr>
              <a:defRPr sz="3200"/>
            </a:lvl1pPr>
          </a:lstStyle>
          <a:p>
            <a:r>
              <a:rPr lang="es-ES" dirty="0"/>
              <a:t>HAGA CLIC PARA MODIFICAR EL ESTILO DE TÍTULO</a:t>
            </a:r>
            <a:br>
              <a:rPr lang="es-ES" dirty="0"/>
            </a:br>
            <a:endParaRPr lang="es-AR" dirty="0"/>
          </a:p>
        </p:txBody>
      </p:sp>
      <p:sp>
        <p:nvSpPr>
          <p:cNvPr id="4" name="Marcador de posición de imagen 3"/>
          <p:cNvSpPr>
            <a:spLocks noGrp="1"/>
          </p:cNvSpPr>
          <p:nvPr>
            <p:ph type="pic" sz="quarter" idx="10"/>
          </p:nvPr>
        </p:nvSpPr>
        <p:spPr>
          <a:xfrm>
            <a:off x="4056000" y="0"/>
            <a:ext cx="8136000" cy="6858000"/>
          </a:xfrm>
        </p:spPr>
        <p:txBody>
          <a:bodyPr anchor="t">
            <a:normAutofit/>
          </a:bodyPr>
          <a:lstStyle>
            <a:lvl1pPr marL="0" indent="0" algn="ctr">
              <a:buNone/>
              <a:defRPr sz="2000">
                <a:solidFill>
                  <a:schemeClr val="tx2"/>
                </a:solidFill>
                <a:latin typeface="+mj-lt"/>
              </a:defRPr>
            </a:lvl1pPr>
          </a:lstStyle>
          <a:p>
            <a:endParaRPr lang="es-AR" dirty="0"/>
          </a:p>
        </p:txBody>
      </p:sp>
      <p:pic>
        <p:nvPicPr>
          <p:cNvPr id="5" name="Imagen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
        <p:nvSpPr>
          <p:cNvPr id="8" name="Marcador de texto 7"/>
          <p:cNvSpPr>
            <a:spLocks noGrp="1"/>
          </p:cNvSpPr>
          <p:nvPr>
            <p:ph type="body" sz="quarter" idx="11"/>
          </p:nvPr>
        </p:nvSpPr>
        <p:spPr>
          <a:xfrm>
            <a:off x="442913" y="2915753"/>
            <a:ext cx="3340100" cy="2532146"/>
          </a:xfrm>
        </p:spPr>
        <p:txBody>
          <a:bodyPr lIns="0" rIns="0">
            <a:noAutofit/>
          </a:bodyPr>
          <a:lstStyle>
            <a:lvl1pPr marL="0" indent="0">
              <a:buNone/>
              <a:defRPr sz="1500">
                <a:latin typeface="+mn-lt"/>
              </a:defRPr>
            </a:lvl1pPr>
            <a:lvl2pPr marL="457200" indent="0">
              <a:buNone/>
              <a:defRPr sz="1500"/>
            </a:lvl2pPr>
            <a:lvl3pPr marL="914400" indent="0">
              <a:buNone/>
              <a:defRPr sz="1500"/>
            </a:lvl3pPr>
            <a:lvl4pPr marL="1371600" indent="0">
              <a:buNone/>
              <a:defRPr sz="1500"/>
            </a:lvl4pPr>
            <a:lvl5pPr marL="1828800" indent="0">
              <a:buNone/>
              <a:defRPr/>
            </a:lvl5pPr>
          </a:lstStyle>
          <a:p>
            <a:pPr lvl="0"/>
            <a:r>
              <a:rPr lang="es-ES" dirty="0"/>
              <a:t>Editar el estilo de texto del patrón</a:t>
            </a:r>
          </a:p>
        </p:txBody>
      </p:sp>
    </p:spTree>
    <p:extLst>
      <p:ext uri="{BB962C8B-B14F-4D97-AF65-F5344CB8AC3E}">
        <p14:creationId xmlns:p14="http://schemas.microsoft.com/office/powerpoint/2010/main" val="3252625888"/>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279" userDrawn="1">
          <p15:clr>
            <a:srgbClr val="FBAE40"/>
          </p15:clr>
        </p15:guide>
        <p15:guide id="3" orient="horz" pos="43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595438" y="692149"/>
            <a:ext cx="8809473" cy="530259"/>
          </a:xfrm>
        </p:spPr>
        <p:txBody>
          <a:bodyPr lIns="0" tIns="0" rIns="0" bIns="0" anchor="t">
            <a:normAutofit/>
          </a:bodyPr>
          <a:lstStyle>
            <a:lvl1pPr>
              <a:defRPr sz="3200"/>
            </a:lvl1pPr>
          </a:lstStyle>
          <a:p>
            <a:r>
              <a:rPr lang="es-ES" dirty="0"/>
              <a:t>HAGA CLIC PARA MODIFICAR</a:t>
            </a:r>
            <a:endParaRPr lang="es-AR" dirty="0"/>
          </a:p>
        </p:txBody>
      </p:sp>
      <p:sp>
        <p:nvSpPr>
          <p:cNvPr id="4" name="Marcador de posición de imagen 3"/>
          <p:cNvSpPr>
            <a:spLocks noGrp="1"/>
          </p:cNvSpPr>
          <p:nvPr>
            <p:ph type="pic" sz="quarter" idx="10"/>
          </p:nvPr>
        </p:nvSpPr>
        <p:spPr>
          <a:xfrm>
            <a:off x="1615443" y="1703672"/>
            <a:ext cx="4323343" cy="3247488"/>
          </a:xfrm>
        </p:spPr>
        <p:txBody>
          <a:bodyPr>
            <a:normAutofit/>
          </a:bodyPr>
          <a:lstStyle>
            <a:lvl1pPr marL="0" indent="0" algn="ctr">
              <a:buNone/>
              <a:defRPr sz="2000">
                <a:solidFill>
                  <a:schemeClr val="tx2"/>
                </a:solidFill>
                <a:latin typeface="+mj-lt"/>
              </a:defRPr>
            </a:lvl1pPr>
          </a:lstStyle>
          <a:p>
            <a:endParaRPr lang="es-AR" dirty="0"/>
          </a:p>
        </p:txBody>
      </p:sp>
      <p:sp>
        <p:nvSpPr>
          <p:cNvPr id="6" name="Marcador de posición de imagen 3"/>
          <p:cNvSpPr>
            <a:spLocks noGrp="1"/>
          </p:cNvSpPr>
          <p:nvPr>
            <p:ph type="pic" sz="quarter" idx="11"/>
          </p:nvPr>
        </p:nvSpPr>
        <p:spPr>
          <a:xfrm>
            <a:off x="6081568" y="1703672"/>
            <a:ext cx="4323343" cy="3247488"/>
          </a:xfrm>
        </p:spPr>
        <p:txBody>
          <a:bodyPr>
            <a:normAutofit/>
          </a:bodyPr>
          <a:lstStyle>
            <a:lvl1pPr marL="0" indent="0" algn="ctr">
              <a:buNone/>
              <a:defRPr sz="2000">
                <a:solidFill>
                  <a:schemeClr val="tx2"/>
                </a:solidFill>
                <a:latin typeface="+mj-lt"/>
              </a:defRPr>
            </a:lvl1pPr>
          </a:lstStyle>
          <a:p>
            <a:endParaRPr lang="es-AR"/>
          </a:p>
        </p:txBody>
      </p:sp>
      <p:pic>
        <p:nvPicPr>
          <p:cNvPr id="9" name="Imagen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
        <p:nvSpPr>
          <p:cNvPr id="11" name="Marcador de texto 10"/>
          <p:cNvSpPr>
            <a:spLocks noGrp="1"/>
          </p:cNvSpPr>
          <p:nvPr>
            <p:ph type="body" sz="quarter" idx="12"/>
          </p:nvPr>
        </p:nvSpPr>
        <p:spPr>
          <a:xfrm>
            <a:off x="1615443" y="5066664"/>
            <a:ext cx="4323343" cy="731520"/>
          </a:xfrm>
        </p:spPr>
        <p:txBody>
          <a:bodyPr vert="horz" lIns="0" tIns="45720" rIns="91440" bIns="45720" rtlCol="0" anchor="t">
            <a:normAutofit/>
          </a:bodyPr>
          <a:lstStyle>
            <a:lvl1pPr>
              <a:defRPr lang="es-ES" sz="1200" dirty="0" smtClean="0">
                <a:solidFill>
                  <a:schemeClr val="tx2"/>
                </a:solidFill>
                <a:latin typeface="+mn-lt"/>
                <a:ea typeface="+mj-ea"/>
                <a:cs typeface="+mj-cs"/>
              </a:defRPr>
            </a:lvl1pPr>
          </a:lstStyle>
          <a:p>
            <a:pPr marL="0" lvl="0">
              <a:spcBef>
                <a:spcPct val="0"/>
              </a:spcBef>
              <a:buNone/>
            </a:pPr>
            <a:r>
              <a:rPr lang="es-ES" dirty="0"/>
              <a:t>Editar el estilo de texto del patrón</a:t>
            </a:r>
          </a:p>
        </p:txBody>
      </p:sp>
      <p:sp>
        <p:nvSpPr>
          <p:cNvPr id="12" name="Marcador de texto 10"/>
          <p:cNvSpPr>
            <a:spLocks noGrp="1"/>
          </p:cNvSpPr>
          <p:nvPr>
            <p:ph type="body" sz="quarter" idx="13"/>
          </p:nvPr>
        </p:nvSpPr>
        <p:spPr>
          <a:xfrm>
            <a:off x="6081568" y="5066664"/>
            <a:ext cx="4323343" cy="731520"/>
          </a:xfrm>
        </p:spPr>
        <p:txBody>
          <a:bodyPr vert="horz" lIns="0" tIns="45720" rIns="91440" bIns="45720" rtlCol="0" anchor="t">
            <a:normAutofit/>
          </a:bodyPr>
          <a:lstStyle>
            <a:lvl1pPr>
              <a:defRPr lang="es-ES" sz="1200" dirty="0" smtClean="0">
                <a:solidFill>
                  <a:schemeClr val="tx2"/>
                </a:solidFill>
                <a:latin typeface="+mn-lt"/>
                <a:ea typeface="+mj-ea"/>
                <a:cs typeface="+mj-cs"/>
              </a:defRPr>
            </a:lvl1pPr>
          </a:lstStyle>
          <a:p>
            <a:pPr marL="0" lvl="0">
              <a:spcBef>
                <a:spcPct val="0"/>
              </a:spcBef>
              <a:buNone/>
            </a:pPr>
            <a:r>
              <a:rPr lang="es-ES" dirty="0"/>
              <a:t>Editar el estilo de texto del patrón</a:t>
            </a:r>
          </a:p>
        </p:txBody>
      </p:sp>
    </p:spTree>
    <p:extLst>
      <p:ext uri="{BB962C8B-B14F-4D97-AF65-F5344CB8AC3E}">
        <p14:creationId xmlns:p14="http://schemas.microsoft.com/office/powerpoint/2010/main" val="2402570467"/>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100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42913" y="692150"/>
            <a:ext cx="3382678" cy="1964423"/>
          </a:xfrm>
        </p:spPr>
        <p:txBody>
          <a:bodyPr lIns="0" tIns="0" rIns="0" bIns="0" anchor="t">
            <a:normAutofit/>
          </a:bodyPr>
          <a:lstStyle>
            <a:lvl1pPr>
              <a:defRPr sz="3200"/>
            </a:lvl1pPr>
          </a:lstStyle>
          <a:p>
            <a:r>
              <a:rPr lang="es-ES" dirty="0"/>
              <a:t>HAGA CLIC PARA MODIFICAR EL ESTILO DE TÍTULO</a:t>
            </a:r>
            <a:endParaRPr lang="es-AR" dirty="0"/>
          </a:p>
        </p:txBody>
      </p:sp>
      <p:pic>
        <p:nvPicPr>
          <p:cNvPr id="5" name="Imagen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
        <p:nvSpPr>
          <p:cNvPr id="7" name="Marcador de gráfico 6"/>
          <p:cNvSpPr>
            <a:spLocks noGrp="1"/>
          </p:cNvSpPr>
          <p:nvPr>
            <p:ph type="chart" sz="quarter" idx="11"/>
          </p:nvPr>
        </p:nvSpPr>
        <p:spPr>
          <a:xfrm>
            <a:off x="4056063" y="692150"/>
            <a:ext cx="7032625" cy="4730750"/>
          </a:xfrm>
          <a:ln w="28575">
            <a:solidFill>
              <a:schemeClr val="tx1"/>
            </a:solidFill>
          </a:ln>
        </p:spPr>
        <p:txBody>
          <a:bodyPr>
            <a:normAutofit/>
          </a:bodyPr>
          <a:lstStyle>
            <a:lvl1pPr marL="0" indent="0" algn="ctr">
              <a:buNone/>
              <a:defRPr sz="2400">
                <a:solidFill>
                  <a:schemeClr val="tx2"/>
                </a:solidFill>
                <a:latin typeface="+mj-lt"/>
              </a:defRPr>
            </a:lvl1pPr>
          </a:lstStyle>
          <a:p>
            <a:endParaRPr lang="es-AR" dirty="0"/>
          </a:p>
        </p:txBody>
      </p:sp>
      <p:sp>
        <p:nvSpPr>
          <p:cNvPr id="8" name="Marcador de texto 7"/>
          <p:cNvSpPr>
            <a:spLocks noGrp="1"/>
          </p:cNvSpPr>
          <p:nvPr>
            <p:ph type="body" sz="quarter" idx="12"/>
          </p:nvPr>
        </p:nvSpPr>
        <p:spPr>
          <a:xfrm>
            <a:off x="442913" y="2915753"/>
            <a:ext cx="3340100" cy="2532146"/>
          </a:xfrm>
        </p:spPr>
        <p:txBody>
          <a:bodyPr lIns="0" rIns="0">
            <a:noAutofit/>
          </a:bodyPr>
          <a:lstStyle>
            <a:lvl1pPr marL="0" indent="0">
              <a:buNone/>
              <a:defRPr sz="1500">
                <a:latin typeface="+mn-lt"/>
              </a:defRPr>
            </a:lvl1pPr>
            <a:lvl2pPr marL="457200" indent="0">
              <a:buNone/>
              <a:defRPr sz="1500"/>
            </a:lvl2pPr>
            <a:lvl3pPr marL="914400" indent="0">
              <a:buNone/>
              <a:defRPr sz="1500"/>
            </a:lvl3pPr>
            <a:lvl4pPr marL="1371600" indent="0">
              <a:buNone/>
              <a:defRPr sz="1500"/>
            </a:lvl4pPr>
            <a:lvl5pPr marL="1828800" indent="0">
              <a:buNone/>
              <a:defRPr/>
            </a:lvl5pPr>
          </a:lstStyle>
          <a:p>
            <a:pPr lvl="0"/>
            <a:r>
              <a:rPr lang="es-ES" dirty="0"/>
              <a:t>Editar el estilo de texto del patrón</a:t>
            </a:r>
          </a:p>
        </p:txBody>
      </p:sp>
    </p:spTree>
    <p:extLst>
      <p:ext uri="{BB962C8B-B14F-4D97-AF65-F5344CB8AC3E}">
        <p14:creationId xmlns:p14="http://schemas.microsoft.com/office/powerpoint/2010/main" val="360225928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2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hite with logo">
    <p:spTree>
      <p:nvGrpSpPr>
        <p:cNvPr id="1" name=""/>
        <p:cNvGrpSpPr/>
        <p:nvPr/>
      </p:nvGrpSpPr>
      <p:grpSpPr>
        <a:xfrm>
          <a:off x="0" y="0"/>
          <a:ext cx="0" cy="0"/>
          <a:chOff x="0" y="0"/>
          <a:chExt cx="0" cy="0"/>
        </a:xfrm>
      </p:grpSpPr>
      <p:pic>
        <p:nvPicPr>
          <p:cNvPr id="5" name="Imagen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Tree>
    <p:extLst>
      <p:ext uri="{BB962C8B-B14F-4D97-AF65-F5344CB8AC3E}">
        <p14:creationId xmlns:p14="http://schemas.microsoft.com/office/powerpoint/2010/main" val="2052011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682759"/>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AR" dirty="0"/>
          </a:p>
        </p:txBody>
      </p:sp>
      <p:sp>
        <p:nvSpPr>
          <p:cNvPr id="3" name="Marcador de texto 2"/>
          <p:cNvSpPr>
            <a:spLocks noGrp="1"/>
          </p:cNvSpPr>
          <p:nvPr>
            <p:ph type="body" idx="1"/>
          </p:nvPr>
        </p:nvSpPr>
        <p:spPr>
          <a:xfrm>
            <a:off x="838200" y="2143259"/>
            <a:ext cx="10515600" cy="4016909"/>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Tree>
    <p:extLst>
      <p:ext uri="{BB962C8B-B14F-4D97-AF65-F5344CB8AC3E}">
        <p14:creationId xmlns:p14="http://schemas.microsoft.com/office/powerpoint/2010/main" val="671524328"/>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9" r:id="rId3"/>
    <p:sldLayoutId id="2147483660" r:id="rId4"/>
    <p:sldLayoutId id="2147483667" r:id="rId5"/>
    <p:sldLayoutId id="2147483661" r:id="rId6"/>
    <p:sldLayoutId id="2147483662" r:id="rId7"/>
    <p:sldLayoutId id="2147483664" r:id="rId8"/>
    <p:sldLayoutId id="2147483655" r:id="rId9"/>
    <p:sldLayoutId id="2147483665"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639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333B3B-81F1-47A8-D271-5F18165C89A2}"/>
              </a:ext>
            </a:extLst>
          </p:cNvPr>
          <p:cNvSpPr>
            <a:spLocks noGrp="1"/>
          </p:cNvSpPr>
          <p:nvPr>
            <p:ph type="title"/>
          </p:nvPr>
        </p:nvSpPr>
        <p:spPr>
          <a:xfrm>
            <a:off x="529389" y="397043"/>
            <a:ext cx="9325811" cy="784058"/>
          </a:xfrm>
        </p:spPr>
        <p:txBody>
          <a:bodyPr>
            <a:normAutofit/>
          </a:bodyPr>
          <a:lstStyle/>
          <a:p>
            <a:r>
              <a:rPr lang="en-US" dirty="0"/>
              <a:t>Bruegel funding model</a:t>
            </a:r>
            <a:endParaRPr lang="en-US" u="sng" dirty="0"/>
          </a:p>
        </p:txBody>
      </p:sp>
      <p:pic>
        <p:nvPicPr>
          <p:cNvPr id="5" name="Picture 4">
            <a:extLst>
              <a:ext uri="{FF2B5EF4-FFF2-40B4-BE49-F238E27FC236}">
                <a16:creationId xmlns:a16="http://schemas.microsoft.com/office/drawing/2014/main" id="{33A247BC-EEA5-2E3B-D976-5B8732A297AF}"/>
              </a:ext>
            </a:extLst>
          </p:cNvPr>
          <p:cNvPicPr>
            <a:picLocks noChangeAspect="1"/>
          </p:cNvPicPr>
          <p:nvPr/>
        </p:nvPicPr>
        <p:blipFill>
          <a:blip r:embed="rId3"/>
          <a:stretch>
            <a:fillRect/>
          </a:stretch>
        </p:blipFill>
        <p:spPr>
          <a:xfrm>
            <a:off x="935722" y="2202597"/>
            <a:ext cx="7357378" cy="1965438"/>
          </a:xfrm>
          <a:prstGeom prst="rect">
            <a:avLst/>
          </a:prstGeom>
        </p:spPr>
      </p:pic>
      <p:sp>
        <p:nvSpPr>
          <p:cNvPr id="6" name="TextBox 5">
            <a:extLst>
              <a:ext uri="{FF2B5EF4-FFF2-40B4-BE49-F238E27FC236}">
                <a16:creationId xmlns:a16="http://schemas.microsoft.com/office/drawing/2014/main" id="{E2E740FF-EB2A-EEB2-24F9-A84A4BB8F4C2}"/>
              </a:ext>
            </a:extLst>
          </p:cNvPr>
          <p:cNvSpPr txBox="1"/>
          <p:nvPr/>
        </p:nvSpPr>
        <p:spPr>
          <a:xfrm>
            <a:off x="8518358" y="1690337"/>
            <a:ext cx="3465095" cy="2762295"/>
          </a:xfrm>
          <a:prstGeom prst="rect">
            <a:avLst/>
          </a:prstGeom>
          <a:noFill/>
        </p:spPr>
        <p:txBody>
          <a:bodyPr wrap="square" rtlCol="0">
            <a:spAutoFit/>
          </a:bodyPr>
          <a:lstStyle/>
          <a:p>
            <a:r>
              <a:rPr lang="en-US" sz="2950" b="1" dirty="0">
                <a:solidFill>
                  <a:schemeClr val="tx2"/>
                </a:solidFill>
                <a:latin typeface="Aktiv Grotesk SemiBold"/>
                <a:ea typeface="+mn-ea"/>
              </a:rPr>
              <a:t>Bruegel members:</a:t>
            </a:r>
            <a:endParaRPr lang="en-US" sz="2400" dirty="0">
              <a:solidFill>
                <a:schemeClr val="tx2"/>
              </a:solidFill>
              <a:latin typeface="Aktiv Grotesk SemiBold"/>
              <a:ea typeface="+mn-ea"/>
            </a:endParaRPr>
          </a:p>
          <a:p>
            <a:pPr marL="457200" indent="-457200">
              <a:buFont typeface="Arial" panose="020B0604020202020204" pitchFamily="34" charset="0"/>
              <a:buChar char="•"/>
            </a:pPr>
            <a:r>
              <a:rPr lang="en-US" sz="2400" dirty="0">
                <a:solidFill>
                  <a:schemeClr val="tx2"/>
                </a:solidFill>
                <a:latin typeface="Aktiv Grotesk SemiBold"/>
                <a:ea typeface="+mn-ea"/>
              </a:rPr>
              <a:t>EU governments (17)</a:t>
            </a:r>
          </a:p>
          <a:p>
            <a:pPr marL="457200" indent="-457200">
              <a:buFont typeface="Arial" panose="020B0604020202020204" pitchFamily="34" charset="0"/>
              <a:buChar char="•"/>
            </a:pPr>
            <a:r>
              <a:rPr lang="en-US" sz="2400" dirty="0">
                <a:solidFill>
                  <a:schemeClr val="tx2"/>
                </a:solidFill>
                <a:latin typeface="Aktiv Grotesk SemiBold"/>
                <a:ea typeface="+mn-ea"/>
              </a:rPr>
              <a:t>The UK government</a:t>
            </a:r>
          </a:p>
          <a:p>
            <a:pPr marL="457200" indent="-457200">
              <a:buFont typeface="Arial" panose="020B0604020202020204" pitchFamily="34" charset="0"/>
              <a:buChar char="•"/>
            </a:pPr>
            <a:r>
              <a:rPr lang="en-US" sz="2400" dirty="0">
                <a:solidFill>
                  <a:schemeClr val="tx2"/>
                </a:solidFill>
                <a:latin typeface="Aktiv Grotesk SemiBold"/>
                <a:ea typeface="+mn-ea"/>
              </a:rPr>
              <a:t>Corporations (44)</a:t>
            </a:r>
          </a:p>
          <a:p>
            <a:pPr marL="457200" indent="-457200">
              <a:buFont typeface="Arial" panose="020B0604020202020204" pitchFamily="34" charset="0"/>
              <a:buChar char="•"/>
            </a:pPr>
            <a:r>
              <a:rPr lang="en-US" sz="2400" dirty="0">
                <a:solidFill>
                  <a:schemeClr val="tx2"/>
                </a:solidFill>
                <a:latin typeface="Aktiv Grotesk SemiBold"/>
                <a:ea typeface="+mn-ea"/>
              </a:rPr>
              <a:t>Central banks and autonomous institutions (19)</a:t>
            </a:r>
            <a:endParaRPr lang="en-GB" sz="2400" dirty="0">
              <a:solidFill>
                <a:schemeClr val="tx2"/>
              </a:solidFill>
              <a:latin typeface="Aktiv Grotesk SemiBold"/>
              <a:ea typeface="+mn-ea"/>
            </a:endParaRPr>
          </a:p>
        </p:txBody>
      </p:sp>
      <p:sp>
        <p:nvSpPr>
          <p:cNvPr id="7" name="TextBox 6">
            <a:extLst>
              <a:ext uri="{FF2B5EF4-FFF2-40B4-BE49-F238E27FC236}">
                <a16:creationId xmlns:a16="http://schemas.microsoft.com/office/drawing/2014/main" id="{6DD218CF-E1A8-E480-14E2-2C0C49925EAB}"/>
              </a:ext>
            </a:extLst>
          </p:cNvPr>
          <p:cNvSpPr txBox="1"/>
          <p:nvPr/>
        </p:nvSpPr>
        <p:spPr>
          <a:xfrm>
            <a:off x="444500" y="1228670"/>
            <a:ext cx="11849100" cy="461665"/>
          </a:xfrm>
          <a:prstGeom prst="rect">
            <a:avLst/>
          </a:prstGeom>
          <a:noFill/>
        </p:spPr>
        <p:txBody>
          <a:bodyPr wrap="square" rtlCol="0">
            <a:spAutoFit/>
          </a:bodyPr>
          <a:lstStyle/>
          <a:p>
            <a:r>
              <a:rPr lang="en-US" sz="2400" dirty="0">
                <a:solidFill>
                  <a:schemeClr val="tx2"/>
                </a:solidFill>
              </a:rPr>
              <a:t>Safeguard for </a:t>
            </a:r>
            <a:r>
              <a:rPr lang="en-US" sz="2400" u="sng" dirty="0">
                <a:solidFill>
                  <a:schemeClr val="tx2"/>
                </a:solidFill>
              </a:rPr>
              <a:t>sustainability</a:t>
            </a:r>
            <a:r>
              <a:rPr lang="en-US" sz="2400" dirty="0">
                <a:solidFill>
                  <a:schemeClr val="tx2"/>
                </a:solidFill>
              </a:rPr>
              <a:t>,  </a:t>
            </a:r>
            <a:r>
              <a:rPr lang="en-US" sz="2400" u="sng" dirty="0">
                <a:solidFill>
                  <a:schemeClr val="tx2"/>
                </a:solidFill>
              </a:rPr>
              <a:t>intellectual independence</a:t>
            </a:r>
            <a:r>
              <a:rPr lang="en-US" sz="2400" dirty="0">
                <a:solidFill>
                  <a:schemeClr val="tx2"/>
                </a:solidFill>
              </a:rPr>
              <a:t> and </a:t>
            </a:r>
            <a:r>
              <a:rPr lang="en-US" sz="2400" u="sng" dirty="0">
                <a:solidFill>
                  <a:schemeClr val="tx2"/>
                </a:solidFill>
              </a:rPr>
              <a:t>stakeholders engagement</a:t>
            </a:r>
            <a:endParaRPr lang="en-GB" sz="2400" dirty="0">
              <a:solidFill>
                <a:schemeClr val="tx2"/>
              </a:solidFill>
            </a:endParaRPr>
          </a:p>
        </p:txBody>
      </p:sp>
      <p:pic>
        <p:nvPicPr>
          <p:cNvPr id="8" name="Picture 7">
            <a:extLst>
              <a:ext uri="{FF2B5EF4-FFF2-40B4-BE49-F238E27FC236}">
                <a16:creationId xmlns:a16="http://schemas.microsoft.com/office/drawing/2014/main" id="{593DCE13-6473-38B4-04E1-8DE0FBB7BD2E}"/>
              </a:ext>
            </a:extLst>
          </p:cNvPr>
          <p:cNvPicPr>
            <a:picLocks noChangeAspect="1"/>
          </p:cNvPicPr>
          <p:nvPr/>
        </p:nvPicPr>
        <p:blipFill>
          <a:blip r:embed="rId4"/>
          <a:stretch>
            <a:fillRect/>
          </a:stretch>
        </p:blipFill>
        <p:spPr>
          <a:xfrm>
            <a:off x="444500" y="4409946"/>
            <a:ext cx="12192000" cy="1888214"/>
          </a:xfrm>
          <a:prstGeom prst="rect">
            <a:avLst/>
          </a:prstGeom>
        </p:spPr>
      </p:pic>
      <p:sp>
        <p:nvSpPr>
          <p:cNvPr id="2" name="TextBox 1">
            <a:extLst>
              <a:ext uri="{FF2B5EF4-FFF2-40B4-BE49-F238E27FC236}">
                <a16:creationId xmlns:a16="http://schemas.microsoft.com/office/drawing/2014/main" id="{82451D79-F915-91F7-5A32-7547F1160DA3}"/>
              </a:ext>
            </a:extLst>
          </p:cNvPr>
          <p:cNvSpPr txBox="1"/>
          <p:nvPr/>
        </p:nvSpPr>
        <p:spPr>
          <a:xfrm>
            <a:off x="1178761" y="1761800"/>
            <a:ext cx="2201779" cy="369332"/>
          </a:xfrm>
          <a:prstGeom prst="rect">
            <a:avLst/>
          </a:prstGeom>
          <a:noFill/>
        </p:spPr>
        <p:txBody>
          <a:bodyPr wrap="square" rtlCol="0">
            <a:spAutoFit/>
          </a:bodyPr>
          <a:lstStyle/>
          <a:p>
            <a:r>
              <a:rPr lang="fr-BE" dirty="0"/>
              <a:t>7 million</a:t>
            </a:r>
            <a:endParaRPr lang="en-GB" dirty="0"/>
          </a:p>
        </p:txBody>
      </p:sp>
    </p:spTree>
    <p:extLst>
      <p:ext uri="{BB962C8B-B14F-4D97-AF65-F5344CB8AC3E}">
        <p14:creationId xmlns:p14="http://schemas.microsoft.com/office/powerpoint/2010/main" val="3886522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057E12-F76E-4DB2-8A96-F68B240F9CC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kern="1200" dirty="0">
                <a:solidFill>
                  <a:schemeClr val="bg1"/>
                </a:solidFill>
                <a:latin typeface="+mj-lt"/>
                <a:ea typeface="+mj-ea"/>
                <a:cs typeface="+mj-cs"/>
              </a:rPr>
              <a:t>Other models: quick look</a:t>
            </a:r>
          </a:p>
        </p:txBody>
      </p:sp>
      <p:pic>
        <p:nvPicPr>
          <p:cNvPr id="5" name="Picture 4">
            <a:extLst>
              <a:ext uri="{FF2B5EF4-FFF2-40B4-BE49-F238E27FC236}">
                <a16:creationId xmlns:a16="http://schemas.microsoft.com/office/drawing/2014/main" id="{5A074415-7E38-44D3-9044-5267B26314C3}"/>
              </a:ext>
            </a:extLst>
          </p:cNvPr>
          <p:cNvPicPr>
            <a:picLocks noChangeAspect="1"/>
          </p:cNvPicPr>
          <p:nvPr/>
        </p:nvPicPr>
        <p:blipFill>
          <a:blip r:embed="rId3"/>
          <a:stretch>
            <a:fillRect/>
          </a:stretch>
        </p:blipFill>
        <p:spPr>
          <a:xfrm>
            <a:off x="0" y="0"/>
            <a:ext cx="12192000" cy="6949440"/>
          </a:xfrm>
          <a:prstGeom prst="rect">
            <a:avLst/>
          </a:prstGeom>
        </p:spPr>
      </p:pic>
    </p:spTree>
    <p:extLst>
      <p:ext uri="{BB962C8B-B14F-4D97-AF65-F5344CB8AC3E}">
        <p14:creationId xmlns:p14="http://schemas.microsoft.com/office/powerpoint/2010/main" val="887565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9FDA44-E79D-49C6-B9E1-FBD3051C2277}"/>
              </a:ext>
            </a:extLst>
          </p:cNvPr>
          <p:cNvSpPr>
            <a:spLocks noGrp="1"/>
          </p:cNvSpPr>
          <p:nvPr>
            <p:ph type="title"/>
          </p:nvPr>
        </p:nvSpPr>
        <p:spPr>
          <a:xfrm>
            <a:off x="556532" y="643467"/>
            <a:ext cx="11210925" cy="744836"/>
          </a:xfrm>
        </p:spPr>
        <p:txBody>
          <a:bodyPr vert="horz" lIns="91440" tIns="45720" rIns="91440" bIns="45720" rtlCol="0" anchor="ctr">
            <a:normAutofit fontScale="90000"/>
          </a:bodyPr>
          <a:lstStyle/>
          <a:p>
            <a:pPr algn="ctr"/>
            <a:br>
              <a:rPr lang="en-US" sz="2800" kern="1200" dirty="0">
                <a:solidFill>
                  <a:schemeClr val="bg1"/>
                </a:solidFill>
                <a:latin typeface="+mj-lt"/>
                <a:ea typeface="+mj-ea"/>
                <a:cs typeface="+mj-cs"/>
              </a:rPr>
            </a:br>
            <a:r>
              <a:rPr lang="en-US" sz="3600" kern="1200" dirty="0">
                <a:solidFill>
                  <a:schemeClr val="bg1"/>
                </a:solidFill>
                <a:latin typeface="+mj-lt"/>
                <a:ea typeface="+mj-ea"/>
                <a:cs typeface="+mj-cs"/>
              </a:rPr>
              <a:t>Other models: quick look</a:t>
            </a:r>
            <a:br>
              <a:rPr lang="en-US" sz="2200" kern="1200" dirty="0">
                <a:solidFill>
                  <a:schemeClr val="bg1"/>
                </a:solidFill>
                <a:latin typeface="+mj-lt"/>
                <a:ea typeface="+mj-ea"/>
                <a:cs typeface="+mj-cs"/>
              </a:rPr>
            </a:br>
            <a:endParaRPr lang="en-US" sz="2200" kern="1200" dirty="0">
              <a:solidFill>
                <a:schemeClr val="bg1"/>
              </a:solidFill>
              <a:latin typeface="+mj-lt"/>
              <a:ea typeface="+mj-ea"/>
              <a:cs typeface="+mj-cs"/>
            </a:endParaRPr>
          </a:p>
        </p:txBody>
      </p:sp>
      <p:pic>
        <p:nvPicPr>
          <p:cNvPr id="3" name="Picture 2">
            <a:extLst>
              <a:ext uri="{FF2B5EF4-FFF2-40B4-BE49-F238E27FC236}">
                <a16:creationId xmlns:a16="http://schemas.microsoft.com/office/drawing/2014/main" id="{480FCAA3-48B4-94B2-6FFC-0B50E134796B}"/>
              </a:ext>
            </a:extLst>
          </p:cNvPr>
          <p:cNvPicPr>
            <a:picLocks noChangeAspect="1"/>
          </p:cNvPicPr>
          <p:nvPr/>
        </p:nvPicPr>
        <p:blipFill>
          <a:blip r:embed="rId3"/>
          <a:stretch>
            <a:fillRect/>
          </a:stretch>
        </p:blipFill>
        <p:spPr>
          <a:xfrm>
            <a:off x="0" y="-30065"/>
            <a:ext cx="12245447" cy="6888065"/>
          </a:xfrm>
          <a:prstGeom prst="rect">
            <a:avLst/>
          </a:prstGeom>
        </p:spPr>
      </p:pic>
    </p:spTree>
    <p:extLst>
      <p:ext uri="{BB962C8B-B14F-4D97-AF65-F5344CB8AC3E}">
        <p14:creationId xmlns:p14="http://schemas.microsoft.com/office/powerpoint/2010/main" val="1238704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8CC71-416F-27DD-8841-8030C0FB44FD}"/>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52C87AB4-BFEC-810A-2F42-C4E119AA414E}"/>
              </a:ext>
            </a:extLst>
          </p:cNvPr>
          <p:cNvSpPr>
            <a:spLocks noGrp="1"/>
          </p:cNvSpPr>
          <p:nvPr>
            <p:ph type="body" sz="quarter" idx="10"/>
          </p:nvPr>
        </p:nvSpPr>
        <p:spPr/>
        <p:txBody>
          <a:bodyPr/>
          <a:lstStyle/>
          <a:p>
            <a:endParaRPr lang="en-GB"/>
          </a:p>
        </p:txBody>
      </p:sp>
      <p:pic>
        <p:nvPicPr>
          <p:cNvPr id="4" name="Picture 3">
            <a:extLst>
              <a:ext uri="{FF2B5EF4-FFF2-40B4-BE49-F238E27FC236}">
                <a16:creationId xmlns:a16="http://schemas.microsoft.com/office/drawing/2014/main" id="{25C0F180-E02E-EEE2-54BE-C650B22B8ECB}"/>
              </a:ext>
            </a:extLst>
          </p:cNvPr>
          <p:cNvPicPr>
            <a:picLocks noChangeAspect="1"/>
          </p:cNvPicPr>
          <p:nvPr/>
        </p:nvPicPr>
        <p:blipFill>
          <a:blip r:embed="rId3"/>
          <a:stretch>
            <a:fillRect/>
          </a:stretch>
        </p:blipFill>
        <p:spPr>
          <a:xfrm>
            <a:off x="1" y="0"/>
            <a:ext cx="12192000" cy="6858000"/>
          </a:xfrm>
          <a:prstGeom prst="rect">
            <a:avLst/>
          </a:prstGeom>
        </p:spPr>
      </p:pic>
    </p:spTree>
    <p:extLst>
      <p:ext uri="{BB962C8B-B14F-4D97-AF65-F5344CB8AC3E}">
        <p14:creationId xmlns:p14="http://schemas.microsoft.com/office/powerpoint/2010/main" val="1325186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057E12-F76E-4DB2-8A96-F68B240F9CC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kern="1200" dirty="0">
                <a:solidFill>
                  <a:schemeClr val="bg1"/>
                </a:solidFill>
                <a:latin typeface="+mj-lt"/>
                <a:ea typeface="+mj-ea"/>
                <a:cs typeface="+mj-cs"/>
              </a:rPr>
              <a:t>Other models: quick look</a:t>
            </a:r>
          </a:p>
        </p:txBody>
      </p:sp>
      <p:pic>
        <p:nvPicPr>
          <p:cNvPr id="3" name="Picture 2">
            <a:extLst>
              <a:ext uri="{FF2B5EF4-FFF2-40B4-BE49-F238E27FC236}">
                <a16:creationId xmlns:a16="http://schemas.microsoft.com/office/drawing/2014/main" id="{F7311669-D232-8003-85B0-2CF35AC9ECA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99315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AD971F-9464-43CD-95ED-2631F1C87586}"/>
              </a:ext>
            </a:extLst>
          </p:cNvPr>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kern="1200" dirty="0">
                <a:solidFill>
                  <a:schemeClr val="tx1"/>
                </a:solidFill>
                <a:latin typeface="+mj-lt"/>
                <a:ea typeface="+mj-ea"/>
                <a:cs typeface="+mj-cs"/>
              </a:rPr>
              <a:t>What is a successful proposal?</a:t>
            </a:r>
          </a:p>
        </p:txBody>
      </p:sp>
      <p:sp>
        <p:nvSpPr>
          <p:cNvPr id="16" name="Rectangle 15">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2EA6F439-6867-42BB-B85B-21CFC11A1791}"/>
              </a:ext>
            </a:extLst>
          </p:cNvPr>
          <p:cNvSpPr>
            <a:spLocks/>
          </p:cNvSpPr>
          <p:nvPr/>
        </p:nvSpPr>
        <p:spPr>
          <a:xfrm>
            <a:off x="1234944" y="1737360"/>
            <a:ext cx="4527965" cy="3011809"/>
          </a:xfrm>
          <a:prstGeom prst="rect">
            <a:avLst/>
          </a:prstGeom>
        </p:spPr>
        <p:txBody>
          <a:bodyPr>
            <a:normAutofit/>
          </a:bodyPr>
          <a:lstStyle/>
          <a:p>
            <a:pPr marL="322326" indent="-322326" defTabSz="859536">
              <a:spcAft>
                <a:spcPts val="600"/>
              </a:spcAft>
              <a:buFont typeface="Arial" panose="020B0604020202020204" pitchFamily="34" charset="0"/>
              <a:buChar char="•"/>
            </a:pPr>
            <a:endParaRPr lang="en-US" sz="1880" kern="1200" dirty="0">
              <a:solidFill>
                <a:srgbClr val="B20000"/>
              </a:solidFill>
              <a:latin typeface="+mn-lt"/>
              <a:ea typeface="+mn-ea"/>
              <a:cs typeface="+mn-cs"/>
            </a:endParaRPr>
          </a:p>
          <a:p>
            <a:pPr marL="322326" indent="-322326" defTabSz="859536">
              <a:spcAft>
                <a:spcPts val="600"/>
              </a:spcAft>
              <a:buFont typeface="Arial" panose="020B0604020202020204" pitchFamily="34" charset="0"/>
              <a:buChar char="•"/>
            </a:pPr>
            <a:r>
              <a:rPr lang="en-US" sz="1692" kern="1200" dirty="0">
                <a:solidFill>
                  <a:srgbClr val="B20000"/>
                </a:solidFill>
                <a:latin typeface="+mn-lt"/>
                <a:ea typeface="+mn-ea"/>
                <a:cs typeface="+mn-cs"/>
              </a:rPr>
              <a:t>Know your donors: timeline of calls, application process and requirements </a:t>
            </a:r>
          </a:p>
          <a:p>
            <a:pPr marL="322326" indent="-322326" defTabSz="859536">
              <a:spcAft>
                <a:spcPts val="600"/>
              </a:spcAft>
              <a:buFont typeface="Arial" panose="020B0604020202020204" pitchFamily="34" charset="0"/>
              <a:buChar char="•"/>
            </a:pPr>
            <a:r>
              <a:rPr lang="en-US" sz="1692" kern="1200" dirty="0">
                <a:solidFill>
                  <a:srgbClr val="B20000"/>
                </a:solidFill>
                <a:latin typeface="+mn-lt"/>
                <a:ea typeface="+mn-ea"/>
                <a:cs typeface="+mn-cs"/>
              </a:rPr>
              <a:t>Know yourself: internal strategy, goals and objectives (both short- and long-term), vision </a:t>
            </a:r>
          </a:p>
          <a:p>
            <a:pPr marL="322326" indent="-322326" defTabSz="859536">
              <a:spcAft>
                <a:spcPts val="600"/>
              </a:spcAft>
              <a:buFont typeface="Arial" panose="020B0604020202020204" pitchFamily="34" charset="0"/>
              <a:buChar char="•"/>
            </a:pPr>
            <a:r>
              <a:rPr lang="en-US" sz="1692" kern="1200" dirty="0">
                <a:solidFill>
                  <a:srgbClr val="B20000"/>
                </a:solidFill>
                <a:latin typeface="+mn-lt"/>
                <a:ea typeface="+mn-ea"/>
                <a:cs typeface="+mn-cs"/>
              </a:rPr>
              <a:t>Match interests</a:t>
            </a:r>
            <a:br>
              <a:rPr lang="en-US" sz="1692" kern="1200" dirty="0">
                <a:solidFill>
                  <a:srgbClr val="B20000"/>
                </a:solidFill>
                <a:latin typeface="+mn-lt"/>
                <a:ea typeface="+mn-ea"/>
                <a:cs typeface="+mn-cs"/>
              </a:rPr>
            </a:br>
            <a:endParaRPr lang="fr-BE" sz="1880" kern="1200" dirty="0">
              <a:solidFill>
                <a:srgbClr val="B20000"/>
              </a:solidFill>
              <a:latin typeface="+mn-lt"/>
              <a:ea typeface="+mn-ea"/>
              <a:cs typeface="+mn-cs"/>
            </a:endParaRPr>
          </a:p>
          <a:p>
            <a:pPr defTabSz="859536">
              <a:spcAft>
                <a:spcPts val="600"/>
              </a:spcAft>
            </a:pPr>
            <a:endParaRPr lang="fr-BE" sz="1880" kern="1200" dirty="0">
              <a:solidFill>
                <a:srgbClr val="B20000"/>
              </a:solidFill>
              <a:latin typeface="+mn-lt"/>
              <a:ea typeface="+mn-ea"/>
              <a:cs typeface="+mn-cs"/>
            </a:endParaRPr>
          </a:p>
          <a:p>
            <a:pPr>
              <a:spcAft>
                <a:spcPts val="600"/>
              </a:spcAft>
            </a:pPr>
            <a:endParaRPr lang="en-BE" sz="2000" dirty="0"/>
          </a:p>
        </p:txBody>
      </p:sp>
      <p:sp>
        <p:nvSpPr>
          <p:cNvPr id="7" name="TextBox 6">
            <a:extLst>
              <a:ext uri="{FF2B5EF4-FFF2-40B4-BE49-F238E27FC236}">
                <a16:creationId xmlns:a16="http://schemas.microsoft.com/office/drawing/2014/main" id="{241DD317-9D87-B23E-38B8-B5D5E9071C9F}"/>
              </a:ext>
            </a:extLst>
          </p:cNvPr>
          <p:cNvSpPr txBox="1"/>
          <p:nvPr/>
        </p:nvSpPr>
        <p:spPr>
          <a:xfrm>
            <a:off x="5553155" y="1439484"/>
            <a:ext cx="5556583" cy="4476482"/>
          </a:xfrm>
          <a:prstGeom prst="rect">
            <a:avLst/>
          </a:prstGeom>
          <a:noFill/>
        </p:spPr>
        <p:txBody>
          <a:bodyPr wrap="square">
            <a:spAutoFit/>
          </a:bodyPr>
          <a:lstStyle/>
          <a:p>
            <a:pPr marL="429768" indent="-310388" defTabSz="859536">
              <a:spcAft>
                <a:spcPts val="600"/>
              </a:spcAft>
              <a:buClr>
                <a:srgbClr val="1C4587"/>
              </a:buClr>
              <a:buSzPts val="1600"/>
              <a:buAutoNum type="arabicPeriod"/>
            </a:pPr>
            <a:r>
              <a:rPr lang="en-US" sz="1692" b="1" kern="1200" dirty="0">
                <a:solidFill>
                  <a:schemeClr val="tx2"/>
                </a:solidFill>
                <a:latin typeface="Georgia" panose="02040502050405020303" pitchFamily="18" charset="0"/>
                <a:ea typeface="+mn-ea"/>
                <a:cs typeface="+mn-cs"/>
              </a:rPr>
              <a:t>Objectives/ outcomes (IMPACT):</a:t>
            </a:r>
            <a:r>
              <a:rPr lang="en-US" sz="1692" kern="1200" dirty="0">
                <a:solidFill>
                  <a:schemeClr val="tx2"/>
                </a:solidFill>
                <a:latin typeface="Georgia" panose="02040502050405020303" pitchFamily="18" charset="0"/>
                <a:ea typeface="+mn-ea"/>
                <a:cs typeface="+mn-cs"/>
              </a:rPr>
              <a:t>What problem does your project wants to address and why? What are the expected outcomes? SMART: specific/measurable/ achievable/ realistic/ timely.</a:t>
            </a:r>
          </a:p>
          <a:p>
            <a:pPr marL="429768" indent="-310388" defTabSz="859536">
              <a:spcAft>
                <a:spcPts val="600"/>
              </a:spcAft>
              <a:buClr>
                <a:srgbClr val="1C4587"/>
              </a:buClr>
              <a:buSzPts val="1600"/>
              <a:buAutoNum type="arabicPeriod"/>
            </a:pPr>
            <a:r>
              <a:rPr lang="en-US" sz="1692" b="1" kern="1200" dirty="0">
                <a:solidFill>
                  <a:schemeClr val="tx2"/>
                </a:solidFill>
                <a:latin typeface="Georgia" panose="02040502050405020303" pitchFamily="18" charset="0"/>
                <a:ea typeface="+mn-ea"/>
                <a:cs typeface="+mn-cs"/>
              </a:rPr>
              <a:t>Results (OUTPUT): W</a:t>
            </a:r>
            <a:r>
              <a:rPr lang="en-US" sz="1692" kern="1200" dirty="0">
                <a:solidFill>
                  <a:schemeClr val="tx2"/>
                </a:solidFill>
                <a:latin typeface="Georgia" panose="02040502050405020303" pitchFamily="18" charset="0"/>
                <a:ea typeface="+mn-ea"/>
                <a:cs typeface="+mn-cs"/>
              </a:rPr>
              <a:t>hat are the expected results, specific products of this project?</a:t>
            </a:r>
          </a:p>
          <a:p>
            <a:pPr marL="429768" indent="-310388" defTabSz="859536">
              <a:spcAft>
                <a:spcPts val="600"/>
              </a:spcAft>
              <a:buClr>
                <a:srgbClr val="1C4587"/>
              </a:buClr>
              <a:buSzPts val="1600"/>
              <a:buFontTx/>
              <a:buAutoNum type="arabicPeriod"/>
            </a:pPr>
            <a:r>
              <a:rPr lang="en-US" sz="1692" b="1" kern="1200" dirty="0">
                <a:solidFill>
                  <a:schemeClr val="tx2"/>
                </a:solidFill>
                <a:latin typeface="Georgia" panose="02040502050405020303" pitchFamily="18" charset="0"/>
                <a:ea typeface="+mn-ea"/>
                <a:cs typeface="+mn-cs"/>
              </a:rPr>
              <a:t>Target audience (STAKEHOLDERS): </a:t>
            </a:r>
            <a:r>
              <a:rPr lang="en-US" sz="1692" kern="1200" dirty="0">
                <a:solidFill>
                  <a:schemeClr val="tx2"/>
                </a:solidFill>
                <a:latin typeface="Georgia" panose="02040502050405020303" pitchFamily="18" charset="0"/>
                <a:ea typeface="+mn-ea"/>
                <a:cs typeface="+mn-cs"/>
              </a:rPr>
              <a:t>Who do we want to address? </a:t>
            </a:r>
            <a:r>
              <a:rPr lang="en-US" sz="1692" dirty="0">
                <a:solidFill>
                  <a:schemeClr val="tx2"/>
                </a:solidFill>
                <a:latin typeface="Georgia" panose="02040502050405020303" pitchFamily="18" charset="0"/>
              </a:rPr>
              <a:t>Who benefits from this work?</a:t>
            </a:r>
            <a:endParaRPr lang="en-US" sz="1692" kern="1200" dirty="0">
              <a:solidFill>
                <a:schemeClr val="tx2"/>
              </a:solidFill>
              <a:latin typeface="Georgia" panose="02040502050405020303" pitchFamily="18" charset="0"/>
              <a:ea typeface="+mn-ea"/>
              <a:cs typeface="+mn-cs"/>
            </a:endParaRPr>
          </a:p>
          <a:p>
            <a:pPr marL="429768" indent="-310388" defTabSz="859536">
              <a:spcAft>
                <a:spcPts val="600"/>
              </a:spcAft>
              <a:buClr>
                <a:srgbClr val="1C4587"/>
              </a:buClr>
              <a:buSzPts val="1600"/>
              <a:buAutoNum type="arabicPeriod"/>
            </a:pPr>
            <a:r>
              <a:rPr lang="en-US" sz="1692" b="1" kern="1200" dirty="0">
                <a:solidFill>
                  <a:schemeClr val="tx2"/>
                </a:solidFill>
                <a:latin typeface="Georgia" panose="02040502050405020303" pitchFamily="18" charset="0"/>
                <a:ea typeface="+mn-ea"/>
                <a:cs typeface="+mn-cs"/>
              </a:rPr>
              <a:t>Methodology (ACTIVITIES) </a:t>
            </a:r>
            <a:r>
              <a:rPr lang="en-US" sz="1692" kern="1200" dirty="0">
                <a:solidFill>
                  <a:schemeClr val="tx2"/>
                </a:solidFill>
                <a:latin typeface="Georgia" panose="02040502050405020303" pitchFamily="18" charset="0"/>
                <a:ea typeface="+mn-ea"/>
                <a:cs typeface="+mn-cs"/>
              </a:rPr>
              <a:t>once you defined objectives and results, you can then develop the list of activities </a:t>
            </a:r>
          </a:p>
          <a:p>
            <a:pPr marL="429768" indent="-310388" defTabSz="859536">
              <a:spcAft>
                <a:spcPts val="600"/>
              </a:spcAft>
              <a:buClr>
                <a:srgbClr val="1C4587"/>
              </a:buClr>
              <a:buSzPts val="1600"/>
              <a:buAutoNum type="arabicPeriod"/>
            </a:pPr>
            <a:r>
              <a:rPr lang="en-US" sz="1692" b="1" dirty="0">
                <a:solidFill>
                  <a:schemeClr val="tx2"/>
                </a:solidFill>
                <a:latin typeface="Georgia" panose="02040502050405020303" pitchFamily="18" charset="0"/>
              </a:rPr>
              <a:t>Measures of success (KPIs): </a:t>
            </a:r>
            <a:r>
              <a:rPr lang="en-US" sz="1692" dirty="0">
                <a:solidFill>
                  <a:schemeClr val="tx2"/>
                </a:solidFill>
                <a:latin typeface="Georgia" panose="02040502050405020303" pitchFamily="18" charset="0"/>
              </a:rPr>
              <a:t>show your funder the clear ways you will measure your success</a:t>
            </a:r>
          </a:p>
          <a:p>
            <a:pPr marL="429768" indent="-310388" defTabSz="859536">
              <a:spcAft>
                <a:spcPts val="600"/>
              </a:spcAft>
              <a:buClr>
                <a:srgbClr val="1C4587"/>
              </a:buClr>
              <a:buSzPts val="1600"/>
              <a:buAutoNum type="arabicPeriod"/>
            </a:pPr>
            <a:endParaRPr lang="en-US" sz="1692" kern="1200" dirty="0">
              <a:solidFill>
                <a:schemeClr val="tx2"/>
              </a:solidFill>
              <a:latin typeface="Georgia" panose="02040502050405020303" pitchFamily="18" charset="0"/>
              <a:ea typeface="+mn-ea"/>
              <a:cs typeface="+mn-cs"/>
            </a:endParaRPr>
          </a:p>
          <a:p>
            <a:pPr marL="429768" indent="-310388" defTabSz="859536">
              <a:spcAft>
                <a:spcPts val="600"/>
              </a:spcAft>
              <a:buClr>
                <a:srgbClr val="1C4587"/>
              </a:buClr>
              <a:buSzPts val="1600"/>
              <a:buAutoNum type="arabicPeriod"/>
            </a:pPr>
            <a:endParaRPr lang="en-US" dirty="0">
              <a:solidFill>
                <a:schemeClr val="tx2"/>
              </a:solidFill>
              <a:latin typeface="Georgia" panose="02040502050405020303" pitchFamily="18" charset="0"/>
            </a:endParaRPr>
          </a:p>
        </p:txBody>
      </p:sp>
      <p:sp>
        <p:nvSpPr>
          <p:cNvPr id="9" name="Arrow: Right 8">
            <a:extLst>
              <a:ext uri="{FF2B5EF4-FFF2-40B4-BE49-F238E27FC236}">
                <a16:creationId xmlns:a16="http://schemas.microsoft.com/office/drawing/2014/main" id="{93A79EE9-7EC0-E122-050B-CB70EBA0E2A7}"/>
              </a:ext>
            </a:extLst>
          </p:cNvPr>
          <p:cNvSpPr/>
          <p:nvPr/>
        </p:nvSpPr>
        <p:spPr>
          <a:xfrm>
            <a:off x="2819568" y="4106204"/>
            <a:ext cx="1626050" cy="887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TextBox 3">
            <a:extLst>
              <a:ext uri="{FF2B5EF4-FFF2-40B4-BE49-F238E27FC236}">
                <a16:creationId xmlns:a16="http://schemas.microsoft.com/office/drawing/2014/main" id="{22738666-CBB3-5A93-F068-D64B481AD8F8}"/>
              </a:ext>
            </a:extLst>
          </p:cNvPr>
          <p:cNvSpPr txBox="1"/>
          <p:nvPr/>
        </p:nvSpPr>
        <p:spPr>
          <a:xfrm>
            <a:off x="1082261" y="5606014"/>
            <a:ext cx="8670963" cy="1027397"/>
          </a:xfrm>
          <a:prstGeom prst="rect">
            <a:avLst/>
          </a:prstGeom>
          <a:noFill/>
        </p:spPr>
        <p:txBody>
          <a:bodyPr vert="horz" wrap="none" rtlCol="0">
            <a:spAutoFit/>
          </a:bodyPr>
          <a:lstStyle/>
          <a:p>
            <a:pPr defTabSz="859536">
              <a:spcAft>
                <a:spcPts val="600"/>
              </a:spcAft>
            </a:pPr>
            <a:r>
              <a:rPr lang="fr-BE" sz="1692" b="1" i="1" kern="1200" dirty="0">
                <a:solidFill>
                  <a:srgbClr val="B20000"/>
                </a:solidFill>
                <a:latin typeface="+mn-lt"/>
                <a:ea typeface="+mn-ea"/>
                <a:cs typeface="+mn-cs"/>
              </a:rPr>
              <a:t>THEORY OF CHANGE -&gt; </a:t>
            </a:r>
            <a:r>
              <a:rPr lang="fr-BE" sz="1692" b="1" i="1" kern="1200" dirty="0">
                <a:solidFill>
                  <a:schemeClr val="tx2"/>
                </a:solidFill>
                <a:latin typeface="+mn-lt"/>
                <a:ea typeface="+mn-ea"/>
                <a:cs typeface="+mn-cs"/>
              </a:rPr>
              <a:t>‘</a:t>
            </a:r>
            <a:r>
              <a:rPr lang="en-US" sz="1692" i="1" kern="1200" dirty="0">
                <a:solidFill>
                  <a:schemeClr val="tx2"/>
                </a:solidFill>
                <a:latin typeface="+mn-lt"/>
                <a:ea typeface="+mn-ea"/>
                <a:cs typeface="+mn-cs"/>
              </a:rPr>
              <a:t>a method that explains how a given intervention, or set of</a:t>
            </a:r>
          </a:p>
          <a:p>
            <a:pPr defTabSz="859536">
              <a:spcAft>
                <a:spcPts val="600"/>
              </a:spcAft>
            </a:pPr>
            <a:r>
              <a:rPr lang="en-US" sz="1692" i="1" kern="1200" dirty="0">
                <a:solidFill>
                  <a:schemeClr val="tx2"/>
                </a:solidFill>
                <a:latin typeface="+mn-lt"/>
                <a:ea typeface="+mn-ea"/>
                <a:cs typeface="+mn-cs"/>
              </a:rPr>
              <a:t>interventions, are expected to lead to a specific development change, drawing on a</a:t>
            </a:r>
          </a:p>
          <a:p>
            <a:pPr defTabSz="859536">
              <a:spcAft>
                <a:spcPts val="600"/>
              </a:spcAft>
            </a:pPr>
            <a:r>
              <a:rPr lang="en-US" sz="1692" i="1" kern="1200" dirty="0">
                <a:solidFill>
                  <a:schemeClr val="tx2"/>
                </a:solidFill>
                <a:latin typeface="+mn-lt"/>
                <a:ea typeface="+mn-ea"/>
                <a:cs typeface="+mn-cs"/>
              </a:rPr>
              <a:t>causal analysis based on available evidence.’ UN Sustainable </a:t>
            </a:r>
            <a:r>
              <a:rPr lang="en-US" sz="1692" i="1" kern="1200" dirty="0" err="1">
                <a:solidFill>
                  <a:schemeClr val="tx2"/>
                </a:solidFill>
                <a:latin typeface="+mn-lt"/>
                <a:ea typeface="+mn-ea"/>
                <a:cs typeface="+mn-cs"/>
              </a:rPr>
              <a:t>Devlopment</a:t>
            </a:r>
            <a:endParaRPr lang="en-GB" i="1" dirty="0">
              <a:solidFill>
                <a:schemeClr val="tx2"/>
              </a:solidFill>
            </a:endParaRPr>
          </a:p>
        </p:txBody>
      </p:sp>
    </p:spTree>
    <p:extLst>
      <p:ext uri="{BB962C8B-B14F-4D97-AF65-F5344CB8AC3E}">
        <p14:creationId xmlns:p14="http://schemas.microsoft.com/office/powerpoint/2010/main" val="365555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72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AF323-9C40-4FBA-A4D9-4DC229CB3891}"/>
              </a:ext>
            </a:extLst>
          </p:cNvPr>
          <p:cNvSpPr>
            <a:spLocks noGrp="1"/>
          </p:cNvSpPr>
          <p:nvPr>
            <p:ph type="ctrTitle"/>
          </p:nvPr>
        </p:nvSpPr>
        <p:spPr/>
        <p:txBody>
          <a:bodyPr>
            <a:normAutofit/>
          </a:bodyPr>
          <a:lstStyle/>
          <a:p>
            <a:r>
              <a:rPr lang="en-US" dirty="0"/>
              <a:t>Funding for Think Tanks: deconstructing complexities </a:t>
            </a:r>
            <a:endParaRPr lang="en-GB" dirty="0"/>
          </a:p>
        </p:txBody>
      </p:sp>
      <p:sp>
        <p:nvSpPr>
          <p:cNvPr id="3" name="Text Placeholder 2">
            <a:extLst>
              <a:ext uri="{FF2B5EF4-FFF2-40B4-BE49-F238E27FC236}">
                <a16:creationId xmlns:a16="http://schemas.microsoft.com/office/drawing/2014/main" id="{289DFB9D-A92B-41BF-8EA5-DC182655CDF3}"/>
              </a:ext>
            </a:extLst>
          </p:cNvPr>
          <p:cNvSpPr>
            <a:spLocks noGrp="1"/>
          </p:cNvSpPr>
          <p:nvPr>
            <p:ph type="body" sz="quarter" idx="11"/>
          </p:nvPr>
        </p:nvSpPr>
        <p:spPr>
          <a:xfrm>
            <a:off x="4514248" y="3790951"/>
            <a:ext cx="7023328" cy="953602"/>
          </a:xfrm>
        </p:spPr>
        <p:txBody>
          <a:bodyPr/>
          <a:lstStyle/>
          <a:p>
            <a:r>
              <a:rPr lang="en-GB" sz="1800" b="1" dirty="0"/>
              <a:t>Alma Kurtovic</a:t>
            </a:r>
            <a:endParaRPr lang="en-GB" sz="1800" dirty="0"/>
          </a:p>
        </p:txBody>
      </p:sp>
    </p:spTree>
    <p:extLst>
      <p:ext uri="{BB962C8B-B14F-4D97-AF65-F5344CB8AC3E}">
        <p14:creationId xmlns:p14="http://schemas.microsoft.com/office/powerpoint/2010/main" val="55737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55403" y="1925253"/>
            <a:ext cx="6956325" cy="3175936"/>
          </a:xfrm>
        </p:spPr>
        <p:txBody>
          <a:bodyPr>
            <a:normAutofit fontScale="90000"/>
          </a:bodyPr>
          <a:lstStyle/>
          <a:p>
            <a:pPr>
              <a:lnSpc>
                <a:spcPct val="150000"/>
              </a:lnSpc>
            </a:pPr>
            <a:r>
              <a:rPr lang="en-BE" sz="3200" dirty="0"/>
              <a:t>1. </a:t>
            </a:r>
            <a:r>
              <a:rPr lang="fr-BE" sz="3200" dirty="0" err="1"/>
              <a:t>Fundraising</a:t>
            </a:r>
            <a:r>
              <a:rPr lang="fr-BE" sz="3200" dirty="0"/>
              <a:t> challenges </a:t>
            </a:r>
            <a:br>
              <a:rPr lang="en-BE" sz="3200" dirty="0"/>
            </a:br>
            <a:r>
              <a:rPr lang="fr-BE" sz="3200" dirty="0"/>
              <a:t>2. </a:t>
            </a:r>
            <a:r>
              <a:rPr lang="fr-BE" sz="3200" dirty="0" err="1"/>
              <a:t>Funding</a:t>
            </a:r>
            <a:r>
              <a:rPr lang="fr-BE" sz="3200" dirty="0"/>
              <a:t> vs. </a:t>
            </a:r>
            <a:r>
              <a:rPr lang="fr-BE" sz="3200" dirty="0" err="1"/>
              <a:t>independance</a:t>
            </a:r>
            <a:br>
              <a:rPr lang="fr-BE" sz="3200" dirty="0"/>
            </a:br>
            <a:r>
              <a:rPr lang="fr-BE" sz="3200" dirty="0"/>
              <a:t>3</a:t>
            </a:r>
            <a:r>
              <a:rPr lang="en-BE" sz="3200" dirty="0"/>
              <a:t>. </a:t>
            </a:r>
            <a:r>
              <a:rPr lang="fr-BE" sz="3200" dirty="0"/>
              <a:t>Sources of revenue and </a:t>
            </a:r>
            <a:r>
              <a:rPr lang="fr-BE" sz="3200" dirty="0" err="1"/>
              <a:t>funding</a:t>
            </a:r>
            <a:r>
              <a:rPr lang="fr-BE" sz="3200" dirty="0"/>
              <a:t> </a:t>
            </a:r>
            <a:r>
              <a:rPr lang="fr-BE" sz="3200" dirty="0" err="1"/>
              <a:t>models</a:t>
            </a:r>
            <a:r>
              <a:rPr lang="fr-BE" sz="3200" dirty="0"/>
              <a:t> (=</a:t>
            </a:r>
            <a:r>
              <a:rPr lang="fr-BE" sz="3200" dirty="0" err="1"/>
              <a:t>examples</a:t>
            </a:r>
            <a:r>
              <a:rPr lang="fr-BE" sz="3200" dirty="0"/>
              <a:t>)</a:t>
            </a:r>
            <a:br>
              <a:rPr lang="fr-BE" sz="3200" dirty="0"/>
            </a:br>
            <a:r>
              <a:rPr lang="fr-BE" sz="3200" dirty="0"/>
              <a:t>4. </a:t>
            </a:r>
            <a:r>
              <a:rPr lang="fr-BE" sz="3200" dirty="0" err="1"/>
              <a:t>Fundraising</a:t>
            </a:r>
            <a:r>
              <a:rPr lang="fr-BE" sz="3200" dirty="0"/>
              <a:t> </a:t>
            </a:r>
            <a:r>
              <a:rPr lang="fr-BE" sz="3200" dirty="0" err="1"/>
              <a:t>mentality</a:t>
            </a:r>
            <a:br>
              <a:rPr lang="en-BE" sz="3200" dirty="0"/>
            </a:br>
            <a:r>
              <a:rPr lang="fr-BE" sz="3200" dirty="0"/>
              <a:t>6</a:t>
            </a:r>
            <a:r>
              <a:rPr lang="en-BE" sz="3200" dirty="0"/>
              <a:t>. What is a </a:t>
            </a:r>
            <a:r>
              <a:rPr lang="en-BE" sz="3200" dirty="0" err="1"/>
              <a:t>succe</a:t>
            </a:r>
            <a:r>
              <a:rPr lang="fr-BE" sz="3200" dirty="0"/>
              <a:t>s</a:t>
            </a:r>
            <a:r>
              <a:rPr lang="en-BE" sz="3200" dirty="0" err="1"/>
              <a:t>sful</a:t>
            </a:r>
            <a:r>
              <a:rPr lang="en-BE" sz="3200" dirty="0"/>
              <a:t> proposal? </a:t>
            </a:r>
          </a:p>
        </p:txBody>
      </p:sp>
    </p:spTree>
    <p:extLst>
      <p:ext uri="{BB962C8B-B14F-4D97-AF65-F5344CB8AC3E}">
        <p14:creationId xmlns:p14="http://schemas.microsoft.com/office/powerpoint/2010/main" val="284196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5AA7B4-6D25-FF2D-0132-9F966AD3DC45}"/>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200" kern="1200" dirty="0">
                <a:solidFill>
                  <a:schemeClr val="tx1"/>
                </a:solidFill>
                <a:latin typeface="+mj-lt"/>
                <a:ea typeface="+mj-ea"/>
                <a:cs typeface="+mj-cs"/>
              </a:rPr>
              <a:t>What are the challenges of fundraising for a think tank?</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893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E6FF6-31B3-4114-B0BB-E4C127E70FA1}"/>
              </a:ext>
            </a:extLst>
          </p:cNvPr>
          <p:cNvSpPr>
            <a:spLocks noGrp="1"/>
          </p:cNvSpPr>
          <p:nvPr>
            <p:ph type="title"/>
          </p:nvPr>
        </p:nvSpPr>
        <p:spPr>
          <a:xfrm>
            <a:off x="1232693" y="727472"/>
            <a:ext cx="9785825" cy="1040368"/>
          </a:xfrm>
        </p:spPr>
        <p:txBody>
          <a:bodyPr>
            <a:noAutofit/>
          </a:bodyPr>
          <a:lstStyle/>
          <a:p>
            <a:r>
              <a:rPr lang="fr-BE" sz="4200" dirty="0" err="1">
                <a:latin typeface="+mj-lt"/>
              </a:rPr>
              <a:t>Fundraising</a:t>
            </a:r>
            <a:r>
              <a:rPr lang="fr-BE" sz="4200" dirty="0">
                <a:latin typeface="+mj-lt"/>
              </a:rPr>
              <a:t> challenge: M</a:t>
            </a:r>
            <a:r>
              <a:rPr lang="en-GB" sz="4200" dirty="0" err="1">
                <a:latin typeface="+mj-lt"/>
              </a:rPr>
              <a:t>oney</a:t>
            </a:r>
            <a:r>
              <a:rPr lang="en-GB" sz="4200" dirty="0">
                <a:latin typeface="+mj-lt"/>
              </a:rPr>
              <a:t> vs knowledge production</a:t>
            </a:r>
          </a:p>
        </p:txBody>
      </p:sp>
      <p:sp>
        <p:nvSpPr>
          <p:cNvPr id="6" name="Text Placeholder 5">
            <a:extLst>
              <a:ext uri="{FF2B5EF4-FFF2-40B4-BE49-F238E27FC236}">
                <a16:creationId xmlns:a16="http://schemas.microsoft.com/office/drawing/2014/main" id="{62BA8315-F2AE-8CF0-B1D6-FE2F03426160}"/>
              </a:ext>
            </a:extLst>
          </p:cNvPr>
          <p:cNvSpPr>
            <a:spLocks noGrp="1"/>
          </p:cNvSpPr>
          <p:nvPr>
            <p:ph type="body" sz="quarter" idx="10"/>
          </p:nvPr>
        </p:nvSpPr>
        <p:spPr>
          <a:xfrm>
            <a:off x="1173481" y="2036064"/>
            <a:ext cx="9785825" cy="3717965"/>
          </a:xfrm>
        </p:spPr>
        <p:txBody>
          <a:bodyPr>
            <a:normAutofit fontScale="85000" lnSpcReduction="20000"/>
          </a:bodyPr>
          <a:lstStyle/>
          <a:p>
            <a:endParaRPr lang="fr-BE" dirty="0"/>
          </a:p>
          <a:p>
            <a:endParaRPr lang="fr-BE" dirty="0"/>
          </a:p>
          <a:p>
            <a:r>
              <a:rPr lang="fr-BE" dirty="0"/>
              <a:t>Challenges:</a:t>
            </a:r>
          </a:p>
          <a:p>
            <a:pPr marL="342900" indent="-342900">
              <a:buFont typeface="Wingdings" panose="05000000000000000000" pitchFamily="2" charset="2"/>
              <a:buChar char="Ø"/>
            </a:pPr>
            <a:endParaRPr lang="fr-BE" dirty="0"/>
          </a:p>
          <a:p>
            <a:pPr marL="800100" lvl="1" indent="-342900">
              <a:lnSpc>
                <a:spcPct val="150000"/>
              </a:lnSpc>
              <a:buFont typeface="Wingdings" panose="05000000000000000000" pitchFamily="2" charset="2"/>
              <a:buChar char="Ø"/>
            </a:pPr>
            <a:r>
              <a:rPr lang="fr-BE" sz="2400" dirty="0"/>
              <a:t>Secure a </a:t>
            </a:r>
            <a:r>
              <a:rPr lang="fr-BE" sz="2400" dirty="0" err="1"/>
              <a:t>sustainable</a:t>
            </a:r>
            <a:r>
              <a:rPr lang="fr-BE" sz="2400" dirty="0"/>
              <a:t> </a:t>
            </a:r>
            <a:r>
              <a:rPr lang="fr-BE" sz="2400" dirty="0" err="1"/>
              <a:t>income</a:t>
            </a:r>
            <a:r>
              <a:rPr lang="fr-BE" sz="2400" dirty="0"/>
              <a:t> to carry out </a:t>
            </a:r>
            <a:r>
              <a:rPr lang="fr-BE" sz="2400" dirty="0" err="1"/>
              <a:t>organisation’s</a:t>
            </a:r>
            <a:r>
              <a:rPr lang="fr-BE" sz="2400" dirty="0"/>
              <a:t> mission</a:t>
            </a:r>
          </a:p>
          <a:p>
            <a:pPr marL="800100" lvl="1" indent="-342900">
              <a:lnSpc>
                <a:spcPct val="150000"/>
              </a:lnSpc>
              <a:buFont typeface="Wingdings" panose="05000000000000000000" pitchFamily="2" charset="2"/>
              <a:buChar char="Ø"/>
            </a:pPr>
            <a:r>
              <a:rPr lang="fr-BE" sz="2400" dirty="0" err="1"/>
              <a:t>Ensure</a:t>
            </a:r>
            <a:r>
              <a:rPr lang="fr-BE" sz="2400" dirty="0"/>
              <a:t> </a:t>
            </a:r>
            <a:r>
              <a:rPr lang="fr-BE" sz="2400" dirty="0" err="1"/>
              <a:t>intellectual</a:t>
            </a:r>
            <a:r>
              <a:rPr lang="fr-BE" sz="2400" dirty="0"/>
              <a:t> </a:t>
            </a:r>
            <a:r>
              <a:rPr lang="fr-BE" sz="2400" dirty="0" err="1"/>
              <a:t>independence</a:t>
            </a:r>
            <a:r>
              <a:rPr lang="fr-BE" sz="2400" dirty="0"/>
              <a:t> and </a:t>
            </a:r>
            <a:r>
              <a:rPr lang="fr-BE" sz="2400" dirty="0" err="1"/>
              <a:t>accountability</a:t>
            </a:r>
            <a:endParaRPr lang="fr-BE" sz="2400" dirty="0"/>
          </a:p>
          <a:p>
            <a:pPr marL="800100" lvl="1" indent="-342900">
              <a:lnSpc>
                <a:spcPct val="150000"/>
              </a:lnSpc>
              <a:buFont typeface="Wingdings" panose="05000000000000000000" pitchFamily="2" charset="2"/>
              <a:buChar char="Ø"/>
            </a:pPr>
            <a:r>
              <a:rPr lang="fr-BE" sz="2400" dirty="0" err="1"/>
              <a:t>Align</a:t>
            </a:r>
            <a:r>
              <a:rPr lang="fr-BE" sz="2400" dirty="0"/>
              <a:t> </a:t>
            </a:r>
            <a:r>
              <a:rPr lang="fr-BE" sz="2400" dirty="0" err="1"/>
              <a:t>funding</a:t>
            </a:r>
            <a:r>
              <a:rPr lang="fr-BE" sz="2400" dirty="0"/>
              <a:t> </a:t>
            </a:r>
            <a:r>
              <a:rPr lang="fr-BE" sz="2400" dirty="0" err="1"/>
              <a:t>strategy</a:t>
            </a:r>
            <a:r>
              <a:rPr lang="fr-BE" sz="2400" dirty="0"/>
              <a:t> to </a:t>
            </a:r>
            <a:r>
              <a:rPr lang="fr-BE" sz="2400" dirty="0" err="1"/>
              <a:t>organisational</a:t>
            </a:r>
            <a:r>
              <a:rPr lang="fr-BE" sz="2400" dirty="0"/>
              <a:t>/ </a:t>
            </a:r>
            <a:r>
              <a:rPr lang="fr-BE" sz="2400" dirty="0" err="1"/>
              <a:t>programmatic</a:t>
            </a:r>
            <a:r>
              <a:rPr lang="fr-BE" sz="2400" dirty="0"/>
              <a:t> </a:t>
            </a:r>
            <a:r>
              <a:rPr lang="fr-BE" sz="2400" dirty="0" err="1"/>
              <a:t>strategy</a:t>
            </a:r>
            <a:endParaRPr lang="fr-BE" sz="2400" dirty="0"/>
          </a:p>
          <a:p>
            <a:pPr marL="800100" lvl="1" indent="-342900">
              <a:lnSpc>
                <a:spcPct val="150000"/>
              </a:lnSpc>
              <a:buFont typeface="Wingdings" panose="05000000000000000000" pitchFamily="2" charset="2"/>
              <a:buChar char="Ø"/>
            </a:pPr>
            <a:r>
              <a:rPr lang="fr-BE" sz="2400" dirty="0"/>
              <a:t>Balance </a:t>
            </a:r>
            <a:r>
              <a:rPr lang="fr-BE" sz="2400" dirty="0" err="1"/>
              <a:t>resources</a:t>
            </a:r>
            <a:r>
              <a:rPr lang="fr-BE" sz="2400" dirty="0"/>
              <a:t> </a:t>
            </a:r>
            <a:r>
              <a:rPr lang="fr-BE" sz="2400" dirty="0" err="1"/>
              <a:t>between</a:t>
            </a:r>
            <a:r>
              <a:rPr lang="fr-BE" sz="2400" dirty="0"/>
              <a:t> </a:t>
            </a:r>
            <a:r>
              <a:rPr lang="fr-BE" sz="2400" dirty="0" err="1"/>
              <a:t>fundraising</a:t>
            </a:r>
            <a:r>
              <a:rPr lang="fr-BE" sz="2400" dirty="0"/>
              <a:t> and programme planning /</a:t>
            </a:r>
            <a:r>
              <a:rPr lang="fr-BE" sz="2400" dirty="0" err="1"/>
              <a:t>execution</a:t>
            </a:r>
            <a:endParaRPr lang="fr-BE" sz="2400" dirty="0"/>
          </a:p>
          <a:p>
            <a:r>
              <a:rPr lang="fr-BE" dirty="0"/>
              <a:t> </a:t>
            </a:r>
          </a:p>
          <a:p>
            <a:endParaRPr lang="en-GB" dirty="0"/>
          </a:p>
        </p:txBody>
      </p:sp>
    </p:spTree>
    <p:extLst>
      <p:ext uri="{BB962C8B-B14F-4D97-AF65-F5344CB8AC3E}">
        <p14:creationId xmlns:p14="http://schemas.microsoft.com/office/powerpoint/2010/main" val="109690192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1FA519-55D7-47C7-B31E-58CAAB02B4ED}"/>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sz="4400" kern="1200" dirty="0">
                <a:solidFill>
                  <a:schemeClr val="tx1"/>
                </a:solidFill>
                <a:latin typeface="+mj-lt"/>
                <a:ea typeface="+mj-ea"/>
                <a:cs typeface="+mj-cs"/>
              </a:rPr>
              <a:t>Funding vs independence</a:t>
            </a:r>
          </a:p>
        </p:txBody>
      </p:sp>
      <p:sp>
        <p:nvSpPr>
          <p:cNvPr id="21" name="Rectangle 2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 Placeholder 2">
            <a:extLst>
              <a:ext uri="{FF2B5EF4-FFF2-40B4-BE49-F238E27FC236}">
                <a16:creationId xmlns:a16="http://schemas.microsoft.com/office/drawing/2014/main" id="{8760BD9D-F4DE-4399-8578-F6E5FC7884A9}"/>
              </a:ext>
            </a:extLst>
          </p:cNvPr>
          <p:cNvSpPr>
            <a:spLocks noGrp="1"/>
          </p:cNvSpPr>
          <p:nvPr>
            <p:ph type="body" sz="quarter" idx="10"/>
          </p:nvPr>
        </p:nvSpPr>
        <p:spPr>
          <a:xfrm>
            <a:off x="3296652" y="1197384"/>
            <a:ext cx="7987887" cy="1135827"/>
          </a:xfrm>
        </p:spPr>
        <p:txBody>
          <a:bodyPr>
            <a:normAutofit/>
          </a:bodyPr>
          <a:lstStyle/>
          <a:p>
            <a:r>
              <a:rPr lang="en-US" sz="2000" i="1" dirty="0"/>
              <a:t>“can any think tank still accept funding from any source without immediately coming under suspicion of having been “bought” by some public or private vested interest?” </a:t>
            </a:r>
            <a:r>
              <a:rPr lang="en-US" sz="2000" dirty="0"/>
              <a:t>(</a:t>
            </a:r>
            <a:r>
              <a:rPr lang="en-US" sz="2000" dirty="0" err="1"/>
              <a:t>Transparify</a:t>
            </a:r>
            <a:r>
              <a:rPr lang="en-US" sz="2000" dirty="0"/>
              <a:t>)</a:t>
            </a:r>
            <a:endParaRPr lang="en-BE" sz="2000" dirty="0"/>
          </a:p>
        </p:txBody>
      </p:sp>
      <p:sp>
        <p:nvSpPr>
          <p:cNvPr id="12" name="TextBox 11">
            <a:extLst>
              <a:ext uri="{FF2B5EF4-FFF2-40B4-BE49-F238E27FC236}">
                <a16:creationId xmlns:a16="http://schemas.microsoft.com/office/drawing/2014/main" id="{3101490A-2DFE-4519-A848-BC340C3805FB}"/>
              </a:ext>
            </a:extLst>
          </p:cNvPr>
          <p:cNvSpPr txBox="1"/>
          <p:nvPr/>
        </p:nvSpPr>
        <p:spPr>
          <a:xfrm>
            <a:off x="947507" y="2453798"/>
            <a:ext cx="4791140" cy="3877985"/>
          </a:xfrm>
          <a:prstGeom prst="rect">
            <a:avLst/>
          </a:prstGeom>
          <a:noFill/>
        </p:spPr>
        <p:txBody>
          <a:bodyPr wrap="square">
            <a:spAutoFit/>
          </a:bodyPr>
          <a:lstStyle/>
          <a:p>
            <a:pPr>
              <a:spcAft>
                <a:spcPts val="600"/>
              </a:spcAft>
            </a:pPr>
            <a:r>
              <a:rPr lang="en-GB" b="1" dirty="0"/>
              <a:t>Execution of the Research Programme</a:t>
            </a:r>
          </a:p>
          <a:p>
            <a:pPr>
              <a:spcAft>
                <a:spcPts val="600"/>
              </a:spcAft>
            </a:pPr>
            <a:endParaRPr lang="en-GB" dirty="0">
              <a:solidFill>
                <a:schemeClr val="bg1">
                  <a:lumMod val="10000"/>
                </a:schemeClr>
              </a:solidFill>
            </a:endParaRPr>
          </a:p>
          <a:p>
            <a:pPr marL="285750" indent="-285750">
              <a:spcAft>
                <a:spcPts val="600"/>
              </a:spcAft>
              <a:buFont typeface="Arial" panose="020B0604020202020204" pitchFamily="34" charset="0"/>
              <a:buChar char="•"/>
            </a:pPr>
            <a:r>
              <a:rPr lang="en-GB" dirty="0">
                <a:solidFill>
                  <a:schemeClr val="bg1">
                    <a:lumMod val="10000"/>
                  </a:schemeClr>
                </a:solidFill>
              </a:rPr>
              <a:t>Ex</a:t>
            </a:r>
            <a:r>
              <a:rPr lang="en-US" dirty="0" err="1">
                <a:solidFill>
                  <a:schemeClr val="bg1">
                    <a:lumMod val="10000"/>
                  </a:schemeClr>
                </a:solidFill>
              </a:rPr>
              <a:t>ecution</a:t>
            </a:r>
            <a:r>
              <a:rPr lang="en-US" dirty="0">
                <a:solidFill>
                  <a:schemeClr val="bg1">
                    <a:lumMod val="10000"/>
                  </a:schemeClr>
                </a:solidFill>
              </a:rPr>
              <a:t> of Research </a:t>
            </a:r>
            <a:r>
              <a:rPr lang="en-US" dirty="0" err="1">
                <a:solidFill>
                  <a:schemeClr val="bg1">
                    <a:lumMod val="10000"/>
                  </a:schemeClr>
                </a:solidFill>
              </a:rPr>
              <a:t>Programme</a:t>
            </a:r>
            <a:r>
              <a:rPr lang="en-US" dirty="0">
                <a:solidFill>
                  <a:schemeClr val="bg1">
                    <a:lumMod val="10000"/>
                  </a:schemeClr>
                </a:solidFill>
              </a:rPr>
              <a:t> is independent</a:t>
            </a:r>
          </a:p>
          <a:p>
            <a:pPr marL="285750" indent="-285750">
              <a:spcAft>
                <a:spcPts val="600"/>
              </a:spcAft>
              <a:buFont typeface="Arial" panose="020B0604020202020204" pitchFamily="34" charset="0"/>
              <a:buChar char="•"/>
            </a:pPr>
            <a:r>
              <a:rPr lang="en-US" dirty="0">
                <a:solidFill>
                  <a:schemeClr val="bg1">
                    <a:lumMod val="10000"/>
                  </a:schemeClr>
                </a:solidFill>
              </a:rPr>
              <a:t>Scholars encouraged to exchange with funders while conducting research but NO consensus sought on research conclusions</a:t>
            </a:r>
          </a:p>
          <a:p>
            <a:pPr marL="285750" indent="-285750">
              <a:spcAft>
                <a:spcPts val="600"/>
              </a:spcAft>
              <a:buFont typeface="Arial" panose="020B0604020202020204" pitchFamily="34" charset="0"/>
              <a:buChar char="•"/>
            </a:pPr>
            <a:r>
              <a:rPr lang="en-US" dirty="0">
                <a:solidFill>
                  <a:schemeClr val="bg1">
                    <a:lumMod val="10000"/>
                  </a:schemeClr>
                </a:solidFill>
              </a:rPr>
              <a:t>Outputs signed by scholar(s), published under editorial responsibility of the Director- no institutional standpoint</a:t>
            </a:r>
          </a:p>
          <a:p>
            <a:pPr marL="285750" indent="-285750">
              <a:spcAft>
                <a:spcPts val="600"/>
              </a:spcAft>
              <a:buFontTx/>
              <a:buChar char="-"/>
            </a:pPr>
            <a:endParaRPr lang="en-US" dirty="0">
              <a:solidFill>
                <a:schemeClr val="bg1">
                  <a:lumMod val="10000"/>
                </a:schemeClr>
              </a:solidFill>
            </a:endParaRPr>
          </a:p>
          <a:p>
            <a:pPr>
              <a:spcAft>
                <a:spcPts val="600"/>
              </a:spcAft>
            </a:pPr>
            <a:endParaRPr lang="en-GB" dirty="0">
              <a:solidFill>
                <a:schemeClr val="bg1">
                  <a:lumMod val="10000"/>
                </a:schemeClr>
              </a:solidFill>
            </a:endParaRPr>
          </a:p>
        </p:txBody>
      </p:sp>
      <p:sp>
        <p:nvSpPr>
          <p:cNvPr id="5" name="TextBox 4">
            <a:extLst>
              <a:ext uri="{FF2B5EF4-FFF2-40B4-BE49-F238E27FC236}">
                <a16:creationId xmlns:a16="http://schemas.microsoft.com/office/drawing/2014/main" id="{6D9528ED-BF72-BDFD-AB28-41078BBB2769}"/>
              </a:ext>
            </a:extLst>
          </p:cNvPr>
          <p:cNvSpPr txBox="1"/>
          <p:nvPr/>
        </p:nvSpPr>
        <p:spPr>
          <a:xfrm>
            <a:off x="6246728" y="2447298"/>
            <a:ext cx="5437191" cy="3416320"/>
          </a:xfrm>
          <a:prstGeom prst="rect">
            <a:avLst/>
          </a:prstGeom>
          <a:noFill/>
        </p:spPr>
        <p:txBody>
          <a:bodyPr wrap="square">
            <a:spAutoFit/>
          </a:bodyPr>
          <a:lstStyle/>
          <a:p>
            <a:pPr lvl="0"/>
            <a:r>
              <a:rPr lang="en-GB" b="1" dirty="0"/>
              <a:t>  Transparency</a:t>
            </a:r>
            <a:endParaRPr lang="en-GB" dirty="0">
              <a:solidFill>
                <a:schemeClr val="tx2"/>
              </a:solidFill>
            </a:endParaRPr>
          </a:p>
          <a:p>
            <a:pPr lvl="0"/>
            <a:endParaRPr lang="en-GB" dirty="0"/>
          </a:p>
          <a:p>
            <a:pPr marL="742950" lvl="1" indent="-285750">
              <a:buFont typeface="Arial" panose="020B0604020202020204" pitchFamily="34" charset="0"/>
              <a:buChar char="•"/>
            </a:pPr>
            <a:r>
              <a:rPr lang="en-US" b="1" dirty="0">
                <a:solidFill>
                  <a:schemeClr val="tx2"/>
                </a:solidFill>
              </a:rPr>
              <a:t>Finances: </a:t>
            </a:r>
            <a:r>
              <a:rPr lang="en-US" dirty="0">
                <a:solidFill>
                  <a:schemeClr val="tx2"/>
                </a:solidFill>
              </a:rPr>
              <a:t>every euro cent of income is shown in the annual report</a:t>
            </a:r>
            <a:endParaRPr lang="en-GB" dirty="0">
              <a:solidFill>
                <a:schemeClr val="tx2"/>
              </a:solidFill>
            </a:endParaRPr>
          </a:p>
          <a:p>
            <a:pPr marL="742950" lvl="1" indent="-285750">
              <a:buFont typeface="Arial" panose="020B0604020202020204" pitchFamily="34" charset="0"/>
              <a:buChar char="•"/>
            </a:pPr>
            <a:r>
              <a:rPr lang="en-US" b="1" dirty="0">
                <a:solidFill>
                  <a:schemeClr val="tx2"/>
                </a:solidFill>
              </a:rPr>
              <a:t>Scholars </a:t>
            </a:r>
            <a:r>
              <a:rPr lang="en-US" dirty="0">
                <a:solidFill>
                  <a:schemeClr val="tx2"/>
                </a:solidFill>
              </a:rPr>
              <a:t>required to adhere to a </a:t>
            </a:r>
            <a:r>
              <a:rPr lang="en-US" u="sng" dirty="0">
                <a:solidFill>
                  <a:schemeClr val="tx2"/>
                </a:solidFill>
              </a:rPr>
              <a:t>Statement of Research Integrity</a:t>
            </a:r>
            <a:endParaRPr lang="en-GB" u="sng" dirty="0">
              <a:solidFill>
                <a:schemeClr val="tx2"/>
              </a:solidFill>
            </a:endParaRPr>
          </a:p>
          <a:p>
            <a:pPr marL="742950" lvl="1" indent="-285750">
              <a:buFont typeface="Arial" panose="020B0604020202020204" pitchFamily="34" charset="0"/>
              <a:buChar char="•"/>
            </a:pPr>
            <a:r>
              <a:rPr lang="en-US" b="1" dirty="0">
                <a:solidFill>
                  <a:schemeClr val="tx2"/>
                </a:solidFill>
              </a:rPr>
              <a:t>Scholars:</a:t>
            </a:r>
            <a:r>
              <a:rPr lang="en-US" dirty="0">
                <a:solidFill>
                  <a:schemeClr val="tx2"/>
                </a:solidFill>
              </a:rPr>
              <a:t> declare outside interests annually (academic, media, political, national, </a:t>
            </a:r>
            <a:r>
              <a:rPr lang="en-US" dirty="0" err="1">
                <a:solidFill>
                  <a:schemeClr val="tx2"/>
                </a:solidFill>
              </a:rPr>
              <a:t>commerical</a:t>
            </a:r>
            <a:r>
              <a:rPr lang="en-US" dirty="0">
                <a:solidFill>
                  <a:schemeClr val="tx2"/>
                </a:solidFill>
              </a:rPr>
              <a:t>, financial etc.) and publicly </a:t>
            </a:r>
            <a:endParaRPr lang="en-GB" dirty="0">
              <a:solidFill>
                <a:schemeClr val="tx2"/>
              </a:solidFill>
            </a:endParaRPr>
          </a:p>
          <a:p>
            <a:pPr marL="742950" lvl="1" indent="-285750">
              <a:buFont typeface="Arial" panose="020B0604020202020204" pitchFamily="34" charset="0"/>
              <a:buChar char="•"/>
            </a:pPr>
            <a:r>
              <a:rPr lang="en-US" dirty="0">
                <a:solidFill>
                  <a:schemeClr val="tx2"/>
                </a:solidFill>
              </a:rPr>
              <a:t>Research: Review Task Force, Scientific Council assessing quality of research output</a:t>
            </a:r>
            <a:endParaRPr lang="en-GB" dirty="0">
              <a:solidFill>
                <a:schemeClr val="tx2"/>
              </a:solidFill>
            </a:endParaRPr>
          </a:p>
        </p:txBody>
      </p:sp>
    </p:spTree>
    <p:extLst>
      <p:ext uri="{BB962C8B-B14F-4D97-AF65-F5344CB8AC3E}">
        <p14:creationId xmlns:p14="http://schemas.microsoft.com/office/powerpoint/2010/main" val="344939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5DF478-D643-D490-5E20-394574F3D381}"/>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sz="4400" kern="1200" dirty="0">
                <a:solidFill>
                  <a:schemeClr val="tx1"/>
                </a:solidFill>
                <a:latin typeface="+mj-lt"/>
                <a:ea typeface="+mj-ea"/>
                <a:cs typeface="+mj-cs"/>
              </a:rPr>
              <a:t>Sources of revenue</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Text Placeholder 2">
            <a:extLst>
              <a:ext uri="{FF2B5EF4-FFF2-40B4-BE49-F238E27FC236}">
                <a16:creationId xmlns:a16="http://schemas.microsoft.com/office/drawing/2014/main" id="{BF1E08C6-328E-CE9F-B558-B5482BAE7D54}"/>
              </a:ext>
            </a:extLst>
          </p:cNvPr>
          <p:cNvGraphicFramePr/>
          <p:nvPr>
            <p:extLst>
              <p:ext uri="{D42A27DB-BD31-4B8C-83A1-F6EECF244321}">
                <p14:modId xmlns:p14="http://schemas.microsoft.com/office/powerpoint/2010/main" val="1498702811"/>
              </p:ext>
            </p:extLst>
          </p:nvPr>
        </p:nvGraphicFramePr>
        <p:xfrm>
          <a:off x="625643" y="1780892"/>
          <a:ext cx="10840452" cy="4853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9907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151548-81D1-29E2-A733-B7FFBDBD33A1}"/>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sz="4400" kern="1200">
                <a:solidFill>
                  <a:schemeClr val="tx1"/>
                </a:solidFill>
                <a:latin typeface="+mj-lt"/>
                <a:ea typeface="+mj-ea"/>
                <a:cs typeface="+mj-cs"/>
              </a:rPr>
              <a:t>Sources of revenue and funding models </a:t>
            </a:r>
          </a:p>
        </p:txBody>
      </p:sp>
      <p:sp>
        <p:nvSpPr>
          <p:cNvPr id="13"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 Placeholder 2">
            <a:extLst>
              <a:ext uri="{FF2B5EF4-FFF2-40B4-BE49-F238E27FC236}">
                <a16:creationId xmlns:a16="http://schemas.microsoft.com/office/drawing/2014/main" id="{1A569C26-49A3-7142-7AFA-E3EAE3FA2C32}"/>
              </a:ext>
            </a:extLst>
          </p:cNvPr>
          <p:cNvSpPr>
            <a:spLocks/>
          </p:cNvSpPr>
          <p:nvPr/>
        </p:nvSpPr>
        <p:spPr>
          <a:xfrm>
            <a:off x="6091749" y="1456305"/>
            <a:ext cx="4610221" cy="1738199"/>
          </a:xfrm>
          <a:prstGeom prst="rect">
            <a:avLst/>
          </a:prstGeom>
        </p:spPr>
        <p:txBody>
          <a:bodyPr>
            <a:normAutofit/>
          </a:bodyPr>
          <a:lstStyle/>
          <a:p>
            <a:pPr defTabSz="694944">
              <a:spcAft>
                <a:spcPts val="600"/>
              </a:spcAft>
            </a:pPr>
            <a:r>
              <a:rPr lang="en-US" sz="1520" kern="1200" dirty="0">
                <a:solidFill>
                  <a:schemeClr val="tx2"/>
                </a:solidFill>
                <a:latin typeface="+mn-lt"/>
                <a:ea typeface="+mn-ea"/>
                <a:cs typeface="+mn-cs"/>
              </a:rPr>
              <a:t>Funding Model</a:t>
            </a:r>
          </a:p>
          <a:p>
            <a:pPr defTabSz="694944">
              <a:spcAft>
                <a:spcPts val="600"/>
              </a:spcAft>
            </a:pPr>
            <a:r>
              <a:rPr lang="en-US" sz="1520" i="1" kern="1200" dirty="0">
                <a:solidFill>
                  <a:schemeClr val="tx2"/>
                </a:solidFill>
                <a:latin typeface="+mn-lt"/>
                <a:ea typeface="+mn-ea"/>
                <a:cs typeface="+mn-cs"/>
              </a:rPr>
              <a:t>“methodical and institutionalized approach to building a reliable revenue base to support an organization’s core programs and services” </a:t>
            </a:r>
            <a:r>
              <a:rPr lang="en-US" sz="1520" kern="1200" dirty="0">
                <a:solidFill>
                  <a:schemeClr val="tx2"/>
                </a:solidFill>
                <a:latin typeface="+mn-lt"/>
                <a:ea typeface="+mn-ea"/>
                <a:cs typeface="+mn-cs"/>
              </a:rPr>
              <a:t>(Stanford Social Innovation Review)</a:t>
            </a:r>
          </a:p>
          <a:p>
            <a:pPr defTabSz="694944">
              <a:spcAft>
                <a:spcPts val="600"/>
              </a:spcAft>
            </a:pPr>
            <a:endParaRPr lang="en-GB" sz="1368" kern="1200" dirty="0">
              <a:solidFill>
                <a:srgbClr val="B20000"/>
              </a:solidFill>
              <a:latin typeface="+mn-lt"/>
              <a:ea typeface="+mn-ea"/>
              <a:cs typeface="+mn-cs"/>
            </a:endParaRPr>
          </a:p>
          <a:p>
            <a:pPr>
              <a:spcAft>
                <a:spcPts val="600"/>
              </a:spcAft>
            </a:pPr>
            <a:endParaRPr lang="en-GB" dirty="0"/>
          </a:p>
        </p:txBody>
      </p:sp>
      <p:graphicFrame>
        <p:nvGraphicFramePr>
          <p:cNvPr id="4" name="Diagram 3">
            <a:extLst>
              <a:ext uri="{FF2B5EF4-FFF2-40B4-BE49-F238E27FC236}">
                <a16:creationId xmlns:a16="http://schemas.microsoft.com/office/drawing/2014/main" id="{F4B40C43-EC98-36B1-45EE-0AA92AFF3920}"/>
              </a:ext>
            </a:extLst>
          </p:cNvPr>
          <p:cNvGraphicFramePr/>
          <p:nvPr>
            <p:extLst>
              <p:ext uri="{D42A27DB-BD31-4B8C-83A1-F6EECF244321}">
                <p14:modId xmlns:p14="http://schemas.microsoft.com/office/powerpoint/2010/main" val="2621190311"/>
              </p:ext>
            </p:extLst>
          </p:nvPr>
        </p:nvGraphicFramePr>
        <p:xfrm>
          <a:off x="1241545" y="1926266"/>
          <a:ext cx="5532749" cy="404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1FECCEF4-32A0-1D55-4FA3-584EF98937CD}"/>
              </a:ext>
            </a:extLst>
          </p:cNvPr>
          <p:cNvGraphicFramePr/>
          <p:nvPr>
            <p:extLst>
              <p:ext uri="{D42A27DB-BD31-4B8C-83A1-F6EECF244321}">
                <p14:modId xmlns:p14="http://schemas.microsoft.com/office/powerpoint/2010/main" val="2388844813"/>
              </p:ext>
            </p:extLst>
          </p:nvPr>
        </p:nvGraphicFramePr>
        <p:xfrm>
          <a:off x="6774293" y="2803358"/>
          <a:ext cx="3765369" cy="36242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11FD2469-3F47-585F-2640-A9EBB9FBB005}"/>
              </a:ext>
            </a:extLst>
          </p:cNvPr>
          <p:cNvSpPr txBox="1"/>
          <p:nvPr/>
        </p:nvSpPr>
        <p:spPr>
          <a:xfrm>
            <a:off x="2213811" y="6058239"/>
            <a:ext cx="3617566" cy="369332"/>
          </a:xfrm>
          <a:prstGeom prst="rect">
            <a:avLst/>
          </a:prstGeom>
          <a:noFill/>
        </p:spPr>
        <p:txBody>
          <a:bodyPr wrap="square" rtlCol="0">
            <a:spAutoFit/>
          </a:bodyPr>
          <a:lstStyle/>
          <a:p>
            <a:pPr algn="ctr"/>
            <a:r>
              <a:rPr lang="fr-BE" dirty="0">
                <a:solidFill>
                  <a:schemeClr val="tx2"/>
                </a:solidFill>
              </a:rPr>
              <a:t>No ‘one-size-fit-all’ model!</a:t>
            </a:r>
            <a:endParaRPr lang="en-GB" dirty="0">
              <a:solidFill>
                <a:schemeClr val="tx2"/>
              </a:solidFill>
            </a:endParaRPr>
          </a:p>
        </p:txBody>
      </p:sp>
    </p:spTree>
    <p:extLst>
      <p:ext uri="{BB962C8B-B14F-4D97-AF65-F5344CB8AC3E}">
        <p14:creationId xmlns:p14="http://schemas.microsoft.com/office/powerpoint/2010/main" val="2055852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34E23-F529-F82B-0E7E-A24E034B538F}"/>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sz="4400" kern="1200">
                <a:solidFill>
                  <a:schemeClr val="tx1"/>
                </a:solidFill>
                <a:latin typeface="+mj-lt"/>
                <a:ea typeface="+mj-ea"/>
                <a:cs typeface="+mj-cs"/>
              </a:rPr>
              <a:t>Fundrasing mentality</a:t>
            </a:r>
          </a:p>
        </p:txBody>
      </p:sp>
      <p:sp>
        <p:nvSpPr>
          <p:cNvPr id="15" name="Rectangle 1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8143CD1-BEE1-881B-C145-0BE2022DF68B}"/>
                  </a:ext>
                </a:extLst>
              </p:cNvPr>
              <p:cNvSpPr>
                <a:spLocks/>
              </p:cNvSpPr>
              <p:nvPr/>
            </p:nvSpPr>
            <p:spPr>
              <a:xfrm>
                <a:off x="2368105" y="1923678"/>
                <a:ext cx="7661258" cy="1158063"/>
              </a:xfrm>
              <a:prstGeom prst="rect">
                <a:avLst/>
              </a:prstGeom>
            </p:spPr>
            <p:txBody>
              <a:bodyPr/>
              <a:lstStyle/>
              <a:p>
                <a:pPr defTabSz="713232">
                  <a:spcAft>
                    <a:spcPts val="600"/>
                  </a:spcAft>
                </a:pPr>
                <a:endParaRPr lang="fr-BE" sz="1404" kern="1200" dirty="0">
                  <a:solidFill>
                    <a:srgbClr val="B20000"/>
                  </a:solidFill>
                  <a:latin typeface="+mn-lt"/>
                  <a:ea typeface="+mn-ea"/>
                  <a:cs typeface="+mn-cs"/>
                </a:endParaRPr>
              </a:p>
              <a:p>
                <a:pPr defTabSz="713232">
                  <a:spcAft>
                    <a:spcPts val="600"/>
                  </a:spcAft>
                </a:pPr>
                <a:r>
                  <a:rPr lang="en-US" i="1" kern="1200" dirty="0">
                    <a:solidFill>
                      <a:srgbClr val="B20000"/>
                    </a:solidFill>
                    <a:latin typeface="Cambria Math" panose="02040503050406030204" pitchFamily="18" charset="0"/>
                    <a:ea typeface="+mn-ea"/>
                    <a:cs typeface="+mn-cs"/>
                  </a:rPr>
                  <a:t>Efficiency</a:t>
                </a:r>
                <a:r>
                  <a:rPr lang="en-US" kern="1200" dirty="0">
                    <a:solidFill>
                      <a:srgbClr val="B20000"/>
                    </a:solidFill>
                    <a:ea typeface="+mn-ea"/>
                    <a:cs typeface="+mn-cs"/>
                  </a:rPr>
                  <a:t> </a:t>
                </a:r>
                <a14:m>
                  <m:oMath xmlns:m="http://schemas.openxmlformats.org/officeDocument/2006/math">
                    <m:r>
                      <a:rPr lang="en-US" i="1" kern="1200">
                        <a:solidFill>
                          <a:srgbClr val="B20000"/>
                        </a:solidFill>
                        <a:latin typeface="Cambria Math" panose="02040503050406030204" pitchFamily="18" charset="0"/>
                        <a:ea typeface="+mn-ea"/>
                        <a:cs typeface="+mn-cs"/>
                      </a:rPr>
                      <m:t>=</m:t>
                    </m:r>
                    <m:f>
                      <m:fPr>
                        <m:ctrlPr>
                          <a:rPr lang="en-US" i="1" kern="1200">
                            <a:solidFill>
                              <a:srgbClr val="B20000"/>
                            </a:solidFill>
                            <a:latin typeface="Cambria Math" panose="02040503050406030204" pitchFamily="18" charset="0"/>
                            <a:ea typeface="+mn-ea"/>
                            <a:cs typeface="+mn-cs"/>
                          </a:rPr>
                        </m:ctrlPr>
                      </m:fPr>
                      <m:num>
                        <m:r>
                          <a:rPr lang="fr-BE" i="1" kern="1200">
                            <a:solidFill>
                              <a:srgbClr val="B20000"/>
                            </a:solidFill>
                            <a:latin typeface="Cambria Math" panose="02040503050406030204" pitchFamily="18" charset="0"/>
                            <a:ea typeface="+mn-ea"/>
                            <a:cs typeface="+mn-cs"/>
                          </a:rPr>
                          <m:t>𝑃𝑟𝑜𝑔𝑟𝑎𝑚𝑚𝑒</m:t>
                        </m:r>
                        <m:r>
                          <a:rPr lang="fr-BE" i="1" kern="1200">
                            <a:solidFill>
                              <a:srgbClr val="B20000"/>
                            </a:solidFill>
                            <a:latin typeface="Cambria Math" panose="02040503050406030204" pitchFamily="18" charset="0"/>
                            <a:ea typeface="+mn-ea"/>
                            <a:cs typeface="+mn-cs"/>
                          </a:rPr>
                          <m:t> </m:t>
                        </m:r>
                        <m:r>
                          <a:rPr lang="fr-BE" i="1" kern="1200">
                            <a:solidFill>
                              <a:srgbClr val="B20000"/>
                            </a:solidFill>
                            <a:latin typeface="Cambria Math" panose="02040503050406030204" pitchFamily="18" charset="0"/>
                            <a:ea typeface="+mn-ea"/>
                            <a:cs typeface="+mn-cs"/>
                          </a:rPr>
                          <m:t>𝐶𝑜𝑠𝑡𝑠</m:t>
                        </m:r>
                      </m:num>
                      <m:den>
                        <m:r>
                          <a:rPr lang="fr-BE" i="1" kern="1200">
                            <a:solidFill>
                              <a:srgbClr val="B20000"/>
                            </a:solidFill>
                            <a:latin typeface="Cambria Math" panose="02040503050406030204" pitchFamily="18" charset="0"/>
                            <a:ea typeface="+mn-ea"/>
                            <a:cs typeface="+mn-cs"/>
                          </a:rPr>
                          <m:t>𝑂𝑣𝑒𝑟h𝑒𝑎𝑑</m:t>
                        </m:r>
                        <m:r>
                          <a:rPr lang="fr-BE" i="1" kern="1200">
                            <a:solidFill>
                              <a:srgbClr val="B20000"/>
                            </a:solidFill>
                            <a:latin typeface="Cambria Math" panose="02040503050406030204" pitchFamily="18" charset="0"/>
                            <a:ea typeface="+mn-ea"/>
                            <a:cs typeface="+mn-cs"/>
                          </a:rPr>
                          <m:t> </m:t>
                        </m:r>
                        <m:r>
                          <a:rPr lang="fr-BE" i="1" kern="1200">
                            <a:solidFill>
                              <a:srgbClr val="B20000"/>
                            </a:solidFill>
                            <a:latin typeface="Cambria Math" panose="02040503050406030204" pitchFamily="18" charset="0"/>
                            <a:ea typeface="+mn-ea"/>
                            <a:cs typeface="+mn-cs"/>
                          </a:rPr>
                          <m:t>𝐶𝑜𝑠𝑡𝑠</m:t>
                        </m:r>
                        <m:r>
                          <a:rPr lang="fr-BE" i="1" kern="1200">
                            <a:solidFill>
                              <a:srgbClr val="B20000"/>
                            </a:solidFill>
                            <a:latin typeface="Cambria Math" panose="02040503050406030204" pitchFamily="18" charset="0"/>
                            <a:ea typeface="+mn-ea"/>
                            <a:cs typeface="+mn-cs"/>
                          </a:rPr>
                          <m:t> </m:t>
                        </m:r>
                      </m:den>
                    </m:f>
                  </m:oMath>
                </a14:m>
                <a:r>
                  <a:rPr lang="fr-BE" sz="1404" kern="1200" dirty="0">
                    <a:solidFill>
                      <a:srgbClr val="B20000"/>
                    </a:solidFill>
                    <a:latin typeface="+mn-lt"/>
                    <a:ea typeface="+mn-ea"/>
                    <a:cs typeface="+mn-cs"/>
                  </a:rPr>
                  <a:t>  </a:t>
                </a:r>
                <a:endParaRPr lang="fr-BE" dirty="0"/>
              </a:p>
            </p:txBody>
          </p:sp>
        </mc:Choice>
        <mc:Fallback xmlns="">
          <p:sp>
            <p:nvSpPr>
              <p:cNvPr id="3" name="Text Placeholder 2">
                <a:extLst>
                  <a:ext uri="{FF2B5EF4-FFF2-40B4-BE49-F238E27FC236}">
                    <a16:creationId xmlns:a16="http://schemas.microsoft.com/office/drawing/2014/main" id="{E8143CD1-BEE1-881B-C145-0BE2022DF68B}"/>
                  </a:ext>
                </a:extLst>
              </p:cNvPr>
              <p:cNvSpPr>
                <a:spLocks noRot="1" noChangeAspect="1" noMove="1" noResize="1" noEditPoints="1" noAdjustHandles="1" noChangeArrowheads="1" noChangeShapeType="1" noTextEdit="1"/>
              </p:cNvSpPr>
              <p:nvPr/>
            </p:nvSpPr>
            <p:spPr>
              <a:xfrm>
                <a:off x="2368105" y="1923678"/>
                <a:ext cx="7661258" cy="1158063"/>
              </a:xfrm>
              <a:prstGeom prst="rect">
                <a:avLst/>
              </a:prstGeom>
              <a:blipFill>
                <a:blip r:embed="rId3"/>
                <a:stretch>
                  <a:fillRect l="-636"/>
                </a:stretch>
              </a:blipFill>
            </p:spPr>
            <p:txBody>
              <a:bodyPr/>
              <a:lstStyle/>
              <a:p>
                <a:r>
                  <a:rPr lang="en-GB">
                    <a:noFill/>
                  </a:rPr>
                  <a:t> </a:t>
                </a:r>
              </a:p>
            </p:txBody>
          </p:sp>
        </mc:Fallback>
      </mc:AlternateContent>
      <p:sp>
        <p:nvSpPr>
          <p:cNvPr id="4" name="Arrow: Right 3">
            <a:extLst>
              <a:ext uri="{FF2B5EF4-FFF2-40B4-BE49-F238E27FC236}">
                <a16:creationId xmlns:a16="http://schemas.microsoft.com/office/drawing/2014/main" id="{FBCD7D00-5B06-29E5-C84A-2EB5DB15FC97}"/>
              </a:ext>
            </a:extLst>
          </p:cNvPr>
          <p:cNvSpPr/>
          <p:nvPr/>
        </p:nvSpPr>
        <p:spPr>
          <a:xfrm>
            <a:off x="5620645" y="2311848"/>
            <a:ext cx="770652" cy="381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CEE042A-4D1A-3AAB-F3F1-725FB3C92562}"/>
              </a:ext>
            </a:extLst>
          </p:cNvPr>
          <p:cNvSpPr txBox="1"/>
          <p:nvPr/>
        </p:nvSpPr>
        <p:spPr>
          <a:xfrm>
            <a:off x="6610344" y="2281531"/>
            <a:ext cx="2717541" cy="380425"/>
          </a:xfrm>
          <a:prstGeom prst="rect">
            <a:avLst/>
          </a:prstGeom>
          <a:noFill/>
        </p:spPr>
        <p:txBody>
          <a:bodyPr wrap="square" rtlCol="0">
            <a:spAutoFit/>
          </a:bodyPr>
          <a:lstStyle/>
          <a:p>
            <a:pPr defTabSz="713232">
              <a:spcAft>
                <a:spcPts val="600"/>
              </a:spcAft>
            </a:pPr>
            <a:r>
              <a:rPr lang="fr-BE" sz="1404" kern="1200">
                <a:solidFill>
                  <a:srgbClr val="B20000"/>
                </a:solidFill>
                <a:latin typeface="+mn-lt"/>
                <a:ea typeface="+mn-ea"/>
                <a:cs typeface="+mn-cs"/>
              </a:rPr>
              <a:t> </a:t>
            </a:r>
            <a:r>
              <a:rPr lang="fr-BE" sz="1872" kern="1200">
                <a:solidFill>
                  <a:schemeClr val="tx2"/>
                </a:solidFill>
                <a:latin typeface="+mn-lt"/>
                <a:ea typeface="+mn-ea"/>
                <a:cs typeface="+mn-cs"/>
              </a:rPr>
              <a:t>Attractive to </a:t>
            </a:r>
            <a:r>
              <a:rPr lang="fr-BE" sz="1872" kern="1200" err="1">
                <a:solidFill>
                  <a:schemeClr val="tx2"/>
                </a:solidFill>
                <a:latin typeface="+mn-lt"/>
                <a:ea typeface="+mn-ea"/>
                <a:cs typeface="+mn-cs"/>
              </a:rPr>
              <a:t>Funders</a:t>
            </a:r>
            <a:r>
              <a:rPr lang="fr-BE" sz="1872" kern="1200">
                <a:solidFill>
                  <a:schemeClr val="tx2"/>
                </a:solidFill>
                <a:latin typeface="+mn-lt"/>
                <a:ea typeface="+mn-ea"/>
                <a:cs typeface="+mn-cs"/>
              </a:rPr>
              <a:t>!</a:t>
            </a:r>
            <a:endParaRPr lang="en-GB" sz="2400">
              <a:solidFill>
                <a:schemeClr val="tx2"/>
              </a:solidFill>
            </a:endParaRPr>
          </a:p>
        </p:txBody>
      </p:sp>
      <p:sp>
        <p:nvSpPr>
          <p:cNvPr id="8" name="TextBox 7">
            <a:extLst>
              <a:ext uri="{FF2B5EF4-FFF2-40B4-BE49-F238E27FC236}">
                <a16:creationId xmlns:a16="http://schemas.microsoft.com/office/drawing/2014/main" id="{55EE3425-145E-6B5B-592D-F2E063F78BC4}"/>
              </a:ext>
            </a:extLst>
          </p:cNvPr>
          <p:cNvSpPr txBox="1"/>
          <p:nvPr/>
        </p:nvSpPr>
        <p:spPr>
          <a:xfrm>
            <a:off x="2368105" y="2865624"/>
            <a:ext cx="7097324" cy="3063724"/>
          </a:xfrm>
          <a:prstGeom prst="rect">
            <a:avLst/>
          </a:prstGeom>
          <a:noFill/>
        </p:spPr>
        <p:txBody>
          <a:bodyPr wrap="square" rtlCol="0">
            <a:spAutoFit/>
          </a:bodyPr>
          <a:lstStyle/>
          <a:p>
            <a:pPr defTabSz="713232">
              <a:spcAft>
                <a:spcPts val="600"/>
              </a:spcAft>
            </a:pPr>
            <a:r>
              <a:rPr lang="fr-BE" sz="1872" kern="1200" dirty="0">
                <a:solidFill>
                  <a:srgbClr val="B20000"/>
                </a:solidFill>
                <a:latin typeface="+mn-lt"/>
                <a:ea typeface="+mn-ea"/>
                <a:cs typeface="+mn-cs"/>
              </a:rPr>
              <a:t>But, </a:t>
            </a:r>
            <a:r>
              <a:rPr lang="fr-BE" sz="1872" kern="1200" dirty="0" err="1">
                <a:solidFill>
                  <a:srgbClr val="B20000"/>
                </a:solidFill>
                <a:latin typeface="+mn-lt"/>
                <a:ea typeface="+mn-ea"/>
                <a:cs typeface="+mn-cs"/>
              </a:rPr>
              <a:t>be</a:t>
            </a:r>
            <a:r>
              <a:rPr lang="fr-BE" sz="1872" kern="1200" dirty="0">
                <a:solidFill>
                  <a:srgbClr val="B20000"/>
                </a:solidFill>
                <a:latin typeface="+mn-lt"/>
                <a:ea typeface="+mn-ea"/>
                <a:cs typeface="+mn-cs"/>
              </a:rPr>
              <a:t> </a:t>
            </a:r>
            <a:r>
              <a:rPr lang="fr-BE" sz="1872" kern="1200" dirty="0" err="1">
                <a:solidFill>
                  <a:srgbClr val="B20000"/>
                </a:solidFill>
                <a:latin typeface="+mn-lt"/>
                <a:ea typeface="+mn-ea"/>
                <a:cs typeface="+mn-cs"/>
              </a:rPr>
              <a:t>aware</a:t>
            </a:r>
            <a:r>
              <a:rPr lang="fr-BE" sz="1872" kern="1200" dirty="0">
                <a:solidFill>
                  <a:srgbClr val="B20000"/>
                </a:solidFill>
                <a:latin typeface="+mn-lt"/>
                <a:ea typeface="+mn-ea"/>
                <a:cs typeface="+mn-cs"/>
              </a:rPr>
              <a:t> of…! </a:t>
            </a:r>
          </a:p>
          <a:p>
            <a:pPr defTabSz="713232">
              <a:spcAft>
                <a:spcPts val="600"/>
              </a:spcAft>
            </a:pPr>
            <a:endParaRPr lang="fr-BE" sz="1872" kern="1200" dirty="0">
              <a:solidFill>
                <a:srgbClr val="B20000"/>
              </a:solidFill>
              <a:latin typeface="+mn-lt"/>
              <a:ea typeface="+mn-ea"/>
              <a:cs typeface="+mn-cs"/>
            </a:endParaRPr>
          </a:p>
          <a:p>
            <a:pPr defTabSz="713232">
              <a:spcAft>
                <a:spcPts val="600"/>
              </a:spcAft>
            </a:pPr>
            <a:r>
              <a:rPr lang="en-US" sz="1872" i="1" kern="1200" dirty="0">
                <a:solidFill>
                  <a:srgbClr val="B20000"/>
                </a:solidFill>
                <a:latin typeface="+mn-lt"/>
                <a:ea typeface="+mn-ea"/>
                <a:cs typeface="+mn-cs"/>
              </a:rPr>
              <a:t>Starvation cycle </a:t>
            </a:r>
            <a:r>
              <a:rPr lang="en-US" sz="1872" kern="1200" dirty="0">
                <a:solidFill>
                  <a:schemeClr val="tx2"/>
                </a:solidFill>
                <a:latin typeface="+mn-lt"/>
                <a:ea typeface="+mn-ea"/>
                <a:cs typeface="+mn-cs"/>
              </a:rPr>
              <a:t>– cutting on overhead costs leads to reduced resources and endangers viability of the organization</a:t>
            </a:r>
          </a:p>
          <a:p>
            <a:pPr defTabSz="713232">
              <a:spcAft>
                <a:spcPts val="600"/>
              </a:spcAft>
            </a:pPr>
            <a:endParaRPr lang="en-US" sz="1872" kern="1200" dirty="0">
              <a:solidFill>
                <a:schemeClr val="tx2"/>
              </a:solidFill>
              <a:latin typeface="+mn-lt"/>
              <a:ea typeface="+mn-ea"/>
              <a:cs typeface="+mn-cs"/>
            </a:endParaRPr>
          </a:p>
          <a:p>
            <a:pPr defTabSz="713232">
              <a:spcAft>
                <a:spcPts val="600"/>
              </a:spcAft>
            </a:pPr>
            <a:r>
              <a:rPr lang="en-US" sz="1872" kern="1200" dirty="0">
                <a:solidFill>
                  <a:srgbClr val="B20000"/>
                </a:solidFill>
                <a:latin typeface="+mn-lt"/>
                <a:ea typeface="+mn-ea"/>
                <a:cs typeface="+mn-cs"/>
              </a:rPr>
              <a:t>Think tanks should not be afraid of advertising how and why flexible funding is vital to executing their mission and strategy!</a:t>
            </a:r>
            <a:endParaRPr lang="fr-BE" sz="1404" kern="1200" dirty="0">
              <a:solidFill>
                <a:srgbClr val="B20000"/>
              </a:solidFill>
              <a:latin typeface="+mn-lt"/>
              <a:ea typeface="+mn-ea"/>
              <a:cs typeface="+mn-cs"/>
            </a:endParaRPr>
          </a:p>
          <a:p>
            <a:pPr defTabSz="713232">
              <a:spcAft>
                <a:spcPts val="600"/>
              </a:spcAft>
            </a:pPr>
            <a:endParaRPr lang="fr-BE" sz="1404" kern="1200" dirty="0">
              <a:solidFill>
                <a:srgbClr val="B20000"/>
              </a:solidFill>
              <a:latin typeface="+mn-lt"/>
              <a:ea typeface="+mn-ea"/>
              <a:cs typeface="+mn-cs"/>
            </a:endParaRPr>
          </a:p>
          <a:p>
            <a:pPr>
              <a:spcAft>
                <a:spcPts val="600"/>
              </a:spcAft>
            </a:pPr>
            <a:endParaRPr lang="en-GB" dirty="0"/>
          </a:p>
        </p:txBody>
      </p:sp>
    </p:spTree>
    <p:extLst>
      <p:ext uri="{BB962C8B-B14F-4D97-AF65-F5344CB8AC3E}">
        <p14:creationId xmlns:p14="http://schemas.microsoft.com/office/powerpoint/2010/main" val="1282782047"/>
      </p:ext>
    </p:extLst>
  </p:cSld>
  <p:clrMapOvr>
    <a:masterClrMapping/>
  </p:clrMapOvr>
</p:sld>
</file>

<file path=ppt/theme/theme1.xml><?xml version="1.0" encoding="utf-8"?>
<a:theme xmlns:a="http://schemas.openxmlformats.org/drawingml/2006/main" name="Tema de Office">
  <a:themeElements>
    <a:clrScheme name="School for Thinktankers">
      <a:dk1>
        <a:srgbClr val="E7004C"/>
      </a:dk1>
      <a:lt1>
        <a:srgbClr val="FCFCF1"/>
      </a:lt1>
      <a:dk2>
        <a:srgbClr val="111111"/>
      </a:dk2>
      <a:lt2>
        <a:srgbClr val="FFFFFF"/>
      </a:lt2>
      <a:accent1>
        <a:srgbClr val="E7004C"/>
      </a:accent1>
      <a:accent2>
        <a:srgbClr val="9EC9ED"/>
      </a:accent2>
      <a:accent3>
        <a:srgbClr val="878787"/>
      </a:accent3>
      <a:accent4>
        <a:srgbClr val="E7004C"/>
      </a:accent4>
      <a:accent5>
        <a:srgbClr val="9EC9ED"/>
      </a:accent5>
      <a:accent6>
        <a:srgbClr val="878787"/>
      </a:accent6>
      <a:hlink>
        <a:srgbClr val="E7004C"/>
      </a:hlink>
      <a:folHlink>
        <a:srgbClr val="9EC9ED"/>
      </a:folHlink>
    </a:clrScheme>
    <a:fontScheme name="School for Thinktankers">
      <a:majorFont>
        <a:latin typeface="Trebuchet MS"/>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chool for Thinktankers">
    <a:dk1>
      <a:srgbClr val="E7004C"/>
    </a:dk1>
    <a:lt1>
      <a:srgbClr val="FCFCF1"/>
    </a:lt1>
    <a:dk2>
      <a:srgbClr val="111111"/>
    </a:dk2>
    <a:lt2>
      <a:srgbClr val="FFFFFF"/>
    </a:lt2>
    <a:accent1>
      <a:srgbClr val="E7004C"/>
    </a:accent1>
    <a:accent2>
      <a:srgbClr val="9EC9ED"/>
    </a:accent2>
    <a:accent3>
      <a:srgbClr val="878787"/>
    </a:accent3>
    <a:accent4>
      <a:srgbClr val="E7004C"/>
    </a:accent4>
    <a:accent5>
      <a:srgbClr val="9EC9ED"/>
    </a:accent5>
    <a:accent6>
      <a:srgbClr val="878787"/>
    </a:accent6>
    <a:hlink>
      <a:srgbClr val="E7004C"/>
    </a:hlink>
    <a:folHlink>
      <a:srgbClr val="9EC9E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a6886a4-d2aa-493e-bd95-19aa7ce34fb1">
      <Terms xmlns="http://schemas.microsoft.com/office/infopath/2007/PartnerControls"/>
    </lcf76f155ced4ddcb4097134ff3c332f>
    <TaxCatchAll xmlns="732d47f1-cc7d-4602-beea-12888d40bb0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F1838AA91156A419FF295B2498800BF" ma:contentTypeVersion="17" ma:contentTypeDescription="Create a new document." ma:contentTypeScope="" ma:versionID="52cb391cd9efc1bc48066b1d60664555">
  <xsd:schema xmlns:xsd="http://www.w3.org/2001/XMLSchema" xmlns:xs="http://www.w3.org/2001/XMLSchema" xmlns:p="http://schemas.microsoft.com/office/2006/metadata/properties" xmlns:ns2="4a6886a4-d2aa-493e-bd95-19aa7ce34fb1" xmlns:ns3="732d47f1-cc7d-4602-beea-12888d40bb03" targetNamespace="http://schemas.microsoft.com/office/2006/metadata/properties" ma:root="true" ma:fieldsID="d86f3010c3e9c8fe2e007e404800e5af" ns2:_="" ns3:_="">
    <xsd:import namespace="4a6886a4-d2aa-493e-bd95-19aa7ce34fb1"/>
    <xsd:import namespace="732d47f1-cc7d-4602-beea-12888d40bb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6886a4-d2aa-493e-bd95-19aa7ce34f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bd7f95-f976-4bc6-a03e-1dde3d09eb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2d47f1-cc7d-4602-beea-12888d40bb0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eac7a51-4604-4f24-909d-a8d48f4f97ce}" ma:internalName="TaxCatchAll" ma:showField="CatchAllData" ma:web="732d47f1-cc7d-4602-beea-12888d40bb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5909E2-27EF-4621-A9EC-967AA57EEA87}">
  <ds:schemaRefs>
    <ds:schemaRef ds:uri="http://schemas.microsoft.com/sharepoint/v3/contenttype/forms"/>
  </ds:schemaRefs>
</ds:datastoreItem>
</file>

<file path=customXml/itemProps2.xml><?xml version="1.0" encoding="utf-8"?>
<ds:datastoreItem xmlns:ds="http://schemas.openxmlformats.org/officeDocument/2006/customXml" ds:itemID="{E99F5240-40B3-4D0C-AFD1-908CAC82AA05}">
  <ds:schemaRefs>
    <ds:schemaRef ds:uri="http://schemas.microsoft.com/office/2006/metadata/properties"/>
    <ds:schemaRef ds:uri="http://schemas.microsoft.com/office/infopath/2007/PartnerControls"/>
    <ds:schemaRef ds:uri="4a6886a4-d2aa-493e-bd95-19aa7ce34fb1"/>
    <ds:schemaRef ds:uri="732d47f1-cc7d-4602-beea-12888d40bb03"/>
  </ds:schemaRefs>
</ds:datastoreItem>
</file>

<file path=customXml/itemProps3.xml><?xml version="1.0" encoding="utf-8"?>
<ds:datastoreItem xmlns:ds="http://schemas.openxmlformats.org/officeDocument/2006/customXml" ds:itemID="{511C40D9-8693-411E-A8EC-32F13B0ECE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6886a4-d2aa-493e-bd95-19aa7ce34fb1"/>
    <ds:schemaRef ds:uri="732d47f1-cc7d-4602-beea-12888d40bb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10170</TotalTime>
  <Words>1940</Words>
  <Application>Microsoft Office PowerPoint</Application>
  <PresentationFormat>Widescreen</PresentationFormat>
  <Paragraphs>174</Paragraphs>
  <Slides>16</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Aktiv Grotesk SemiBold</vt:lpstr>
      <vt:lpstr>Arial</vt:lpstr>
      <vt:lpstr>Calibri</vt:lpstr>
      <vt:lpstr>Cambria Math</vt:lpstr>
      <vt:lpstr>Georgia</vt:lpstr>
      <vt:lpstr>Raleway</vt:lpstr>
      <vt:lpstr>Scala</vt:lpstr>
      <vt:lpstr>Trebuchet MS</vt:lpstr>
      <vt:lpstr>Wingdings</vt:lpstr>
      <vt:lpstr>Tema de Office</vt:lpstr>
      <vt:lpstr>PowerPoint Presentation</vt:lpstr>
      <vt:lpstr>Funding for Think Tanks: deconstructing complexities </vt:lpstr>
      <vt:lpstr>1. Fundraising challenges  2. Funding vs. independance 3. Sources of revenue and funding models (=examples) 4. Fundraising mentality 6. What is a successful proposal? </vt:lpstr>
      <vt:lpstr>What are the challenges of fundraising for a think tank?</vt:lpstr>
      <vt:lpstr>Fundraising challenge: Money vs knowledge production</vt:lpstr>
      <vt:lpstr>Funding vs independence</vt:lpstr>
      <vt:lpstr>Sources of revenue</vt:lpstr>
      <vt:lpstr>Sources of revenue and funding models </vt:lpstr>
      <vt:lpstr>Fundrasing mentality</vt:lpstr>
      <vt:lpstr>Bruegel funding model</vt:lpstr>
      <vt:lpstr>Other models: quick look</vt:lpstr>
      <vt:lpstr> Other models: quick look </vt:lpstr>
      <vt:lpstr>PowerPoint Presentation</vt:lpstr>
      <vt:lpstr>Other models: quick look</vt:lpstr>
      <vt:lpstr>What is a successful proposal?</vt:lpstr>
      <vt:lpstr>PowerPoint Presentation</vt:lpstr>
    </vt:vector>
  </TitlesOfParts>
  <Company>http://www.centor.mx.gd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Centor</dc:creator>
  <cp:lastModifiedBy>Alma Kurtovic</cp:lastModifiedBy>
  <cp:revision>71</cp:revision>
  <dcterms:created xsi:type="dcterms:W3CDTF">2021-01-12T15:01:10Z</dcterms:created>
  <dcterms:modified xsi:type="dcterms:W3CDTF">2024-01-30T16:52:43Z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0x0101008F1838AA91156A419FF295B2498800BF</vt:lpwstr>
  </property>
</Properties>
</file>