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315" r:id="rId4"/>
    <p:sldId id="291" r:id="rId5"/>
    <p:sldId id="359" r:id="rId6"/>
    <p:sldId id="368" r:id="rId7"/>
    <p:sldId id="360" r:id="rId8"/>
    <p:sldId id="274" r:id="rId9"/>
    <p:sldId id="287" r:id="rId10"/>
    <p:sldId id="361" r:id="rId11"/>
    <p:sldId id="284" r:id="rId12"/>
    <p:sldId id="292" r:id="rId13"/>
    <p:sldId id="369" r:id="rId14"/>
    <p:sldId id="371" r:id="rId15"/>
    <p:sldId id="374" r:id="rId16"/>
    <p:sldId id="278" r:id="rId17"/>
    <p:sldId id="263" r:id="rId18"/>
    <p:sldId id="285" r:id="rId19"/>
    <p:sldId id="279" r:id="rId20"/>
    <p:sldId id="280" r:id="rId21"/>
    <p:sldId id="309" r:id="rId22"/>
    <p:sldId id="362" r:id="rId23"/>
    <p:sldId id="363" r:id="rId24"/>
    <p:sldId id="364" r:id="rId25"/>
    <p:sldId id="375" r:id="rId26"/>
    <p:sldId id="273" r:id="rId27"/>
    <p:sldId id="281" r:id="rId28"/>
    <p:sldId id="373" r:id="rId29"/>
    <p:sldId id="282" r:id="rId30"/>
    <p:sldId id="365" r:id="rId31"/>
    <p:sldId id="297" r:id="rId32"/>
    <p:sldId id="366" r:id="rId33"/>
    <p:sldId id="367" r:id="rId34"/>
    <p:sldId id="265" r:id="rId35"/>
    <p:sldId id="314" r:id="rId36"/>
    <p:sldId id="302" r:id="rId37"/>
    <p:sldId id="353" r:id="rId38"/>
    <p:sldId id="258" r:id="rId39"/>
    <p:sldId id="270" r:id="rId40"/>
    <p:sldId id="275" r:id="rId41"/>
    <p:sldId id="338" r:id="rId42"/>
    <p:sldId id="298" r:id="rId43"/>
    <p:sldId id="351" r:id="rId44"/>
    <p:sldId id="357" r:id="rId45"/>
    <p:sldId id="346" r:id="rId46"/>
    <p:sldId id="339" r:id="rId47"/>
    <p:sldId id="337" r:id="rId48"/>
    <p:sldId id="348" r:id="rId49"/>
    <p:sldId id="372" r:id="rId50"/>
    <p:sldId id="343" r:id="rId51"/>
    <p:sldId id="344" r:id="rId52"/>
    <p:sldId id="299" r:id="rId53"/>
    <p:sldId id="355" r:id="rId54"/>
    <p:sldId id="271" r:id="rId55"/>
    <p:sldId id="290" r:id="rId56"/>
    <p:sldId id="347" r:id="rId57"/>
    <p:sldId id="352" r:id="rId58"/>
    <p:sldId id="262" r:id="rId59"/>
    <p:sldId id="303" r:id="rId60"/>
    <p:sldId id="295" r:id="rId61"/>
    <p:sldId id="269" r:id="rId62"/>
    <p:sldId id="341" r:id="rId63"/>
    <p:sldId id="313" r:id="rId64"/>
    <p:sldId id="296" r:id="rId65"/>
    <p:sldId id="340" r:id="rId66"/>
    <p:sldId id="267" r:id="rId67"/>
    <p:sldId id="268" r:id="rId68"/>
    <p:sldId id="310" r:id="rId69"/>
    <p:sldId id="308" r:id="rId70"/>
    <p:sldId id="264" r:id="rId7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autoAdjust="0"/>
    <p:restoredTop sz="84593"/>
  </p:normalViewPr>
  <p:slideViewPr>
    <p:cSldViewPr snapToGrid="0" showGuides="1">
      <p:cViewPr varScale="1">
        <p:scale>
          <a:sx n="100" d="100"/>
          <a:sy n="100" d="100"/>
        </p:scale>
        <p:origin x="1424" y="168"/>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2784"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cvo-server\finansije$\01%20Knjige%20prometa!Accounting%20pack%202014\03%20Plan%20budzeta\2014-12-04%20Budzet%20plan%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t"/>
      <c:layout>
        <c:manualLayout>
          <c:xMode val="edge"/>
          <c:yMode val="edge"/>
          <c:x val="0.25157988659995384"/>
          <c:y val="0.13857718120805368"/>
          <c:w val="0.49684008460567713"/>
          <c:h val="5.30495164614490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j-lt"/>
              <a:ea typeface="+mn-ea"/>
              <a:cs typeface="+mn-cs"/>
            </a:defRPr>
          </a:pPr>
          <a:endParaRPr lang="en-RS"/>
        </a:p>
      </c:txPr>
    </c:legend>
    <c:plotVisOnly val="1"/>
    <c:dispBlanksAs val="gap"/>
    <c:showDLblsOverMax val="0"/>
  </c:chart>
  <c:spPr>
    <a:noFill/>
    <a:ln w="19050">
      <a:solidFill>
        <a:schemeClr val="tx1"/>
      </a:solidFill>
    </a:ln>
    <a:effectLst/>
  </c:spPr>
  <c:txPr>
    <a:bodyPr/>
    <a:lstStyle/>
    <a:p>
      <a:pPr>
        <a:defRPr b="1">
          <a:latin typeface="+mj-lt"/>
        </a:defRPr>
      </a:pPr>
      <a:endParaRPr lang="e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x-none"/>
            </a:pPr>
            <a:r>
              <a:rPr lang="en-US" sz="1400" b="1" i="0" baseline="0" dirty="0"/>
              <a:t>Budget distribution</a:t>
            </a:r>
            <a:r>
              <a:rPr lang="x-none" sz="1400" b="1" i="0" baseline="0" dirty="0"/>
              <a:t> 2014</a:t>
            </a:r>
            <a:endParaRPr lang="en-US" sz="1400" b="1" i="0" baseline="0" dirty="0"/>
          </a:p>
        </c:rich>
      </c:tx>
      <c:overlay val="0"/>
    </c:title>
    <c:autoTitleDeleted val="0"/>
    <c:plotArea>
      <c:layout>
        <c:manualLayout>
          <c:layoutTarget val="inner"/>
          <c:xMode val="edge"/>
          <c:yMode val="edge"/>
          <c:x val="0.17788261044068299"/>
          <c:y val="0.14134801346640599"/>
          <c:w val="0.61370638941392297"/>
          <c:h val="0.841536937109021"/>
        </c:manualLayout>
      </c:layout>
      <c:pieChart>
        <c:varyColors val="1"/>
        <c:ser>
          <c:idx val="0"/>
          <c:order val="0"/>
          <c:dPt>
            <c:idx val="2"/>
            <c:bubble3D val="0"/>
            <c:explosion val="63"/>
            <c:extLst>
              <c:ext xmlns:c16="http://schemas.microsoft.com/office/drawing/2014/chart" uri="{C3380CC4-5D6E-409C-BE32-E72D297353CC}">
                <c16:uniqueId val="{00000001-E222-0A4A-A248-52C582419F50}"/>
              </c:ext>
            </c:extLst>
          </c:dPt>
          <c:dLbls>
            <c:dLbl>
              <c:idx val="0"/>
              <c:tx>
                <c:rich>
                  <a:bodyPr/>
                  <a:lstStyle/>
                  <a:p>
                    <a:r>
                      <a:rPr lang="en-US" dirty="0"/>
                      <a:t>1. Core</a:t>
                    </a:r>
                    <a:r>
                      <a:rPr lang="en-US" baseline="0" dirty="0"/>
                      <a:t> budget</a:t>
                    </a:r>
                    <a:r>
                      <a:rPr lang="en-US" dirty="0"/>
                      <a:t>
</a:t>
                    </a:r>
                    <a:r>
                      <a:rPr lang="en-US" b="1" dirty="0"/>
                      <a:t>220.617</a:t>
                    </a:r>
                    <a:r>
                      <a:rPr lang="en-US" dirty="0"/>
                      <a:t>
31%</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E222-0A4A-A248-52C582419F50}"/>
                </c:ext>
              </c:extLst>
            </c:dLbl>
            <c:dLbl>
              <c:idx val="1"/>
              <c:tx>
                <c:rich>
                  <a:bodyPr/>
                  <a:lstStyle/>
                  <a:p>
                    <a:r>
                      <a:rPr lang="en-US" dirty="0"/>
                      <a:t>2. Project</a:t>
                    </a:r>
                    <a:r>
                      <a:rPr lang="en-US" baseline="0" dirty="0"/>
                      <a:t> activities without HR costs</a:t>
                    </a:r>
                    <a:endParaRPr lang="en-US" dirty="0"/>
                  </a:p>
                  <a:p>
                    <a:r>
                      <a:rPr lang="en-US" b="1" dirty="0"/>
                      <a:t>258.865</a:t>
                    </a:r>
                    <a:r>
                      <a:rPr lang="en-US" dirty="0"/>
                      <a:t>
37%</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E222-0A4A-A248-52C582419F50}"/>
                </c:ext>
              </c:extLst>
            </c:dLbl>
            <c:dLbl>
              <c:idx val="2"/>
              <c:tx>
                <c:rich>
                  <a:bodyPr/>
                  <a:lstStyle/>
                  <a:p>
                    <a:r>
                      <a:rPr lang="en-US" dirty="0"/>
                      <a:t>3. Partners
</a:t>
                    </a:r>
                    <a:r>
                      <a:rPr lang="en-US" b="1" dirty="0"/>
                      <a:t>229.939</a:t>
                    </a:r>
                    <a:r>
                      <a:rPr lang="en-US" dirty="0"/>
                      <a:t>
32%</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E222-0A4A-A248-52C582419F50}"/>
                </c:ext>
              </c:extLst>
            </c:dLbl>
            <c:spPr>
              <a:noFill/>
              <a:ln>
                <a:noFill/>
              </a:ln>
              <a:effectLst/>
            </c:spPr>
            <c:txPr>
              <a:bodyPr/>
              <a:lstStyle/>
              <a:p>
                <a:pPr>
                  <a:defRPr lang="x-none">
                    <a:solidFill>
                      <a:schemeClr val="tx2"/>
                    </a:solidFill>
                  </a:defRPr>
                </a:pPr>
                <a:endParaRPr lang="en-RS"/>
              </a:p>
            </c:txPr>
            <c:showLegendKey val="0"/>
            <c:showVal val="1"/>
            <c:showCatName val="1"/>
            <c:showSerName val="0"/>
            <c:showPercent val="1"/>
            <c:showBubbleSize val="0"/>
            <c:showLeaderLines val="1"/>
            <c:extLst>
              <c:ext xmlns:c15="http://schemas.microsoft.com/office/drawing/2012/chart" uri="{CE6537A1-D6FC-4f65-9D91-7224C49458BB}"/>
            </c:extLst>
          </c:dLbls>
          <c:cat>
            <c:strRef>
              <c:f>sum!$E$79:$E$81</c:f>
              <c:strCache>
                <c:ptCount val="3"/>
                <c:pt idx="0">
                  <c:v>1. Osnovni budžet/Core budget </c:v>
                </c:pt>
                <c:pt idx="1">
                  <c:v>2. Projektne aktivnosti/Project Activities</c:v>
                </c:pt>
                <c:pt idx="2">
                  <c:v>3. Partneri/Partners</c:v>
                </c:pt>
              </c:strCache>
            </c:strRef>
          </c:cat>
          <c:val>
            <c:numRef>
              <c:f>sum!$F$79:$F$81</c:f>
              <c:numCache>
                <c:formatCode>#,##0</c:formatCode>
                <c:ptCount val="3"/>
                <c:pt idx="0">
                  <c:v>221116.68379397399</c:v>
                </c:pt>
                <c:pt idx="1">
                  <c:v>258864.7002475081</c:v>
                </c:pt>
                <c:pt idx="2">
                  <c:v>229938.66544124181</c:v>
                </c:pt>
              </c:numCache>
            </c:numRef>
          </c:val>
          <c:extLst>
            <c:ext xmlns:c16="http://schemas.microsoft.com/office/drawing/2014/chart" uri="{C3380CC4-5D6E-409C-BE32-E72D297353CC}">
              <c16:uniqueId val="{00000004-E222-0A4A-A248-52C582419F50}"/>
            </c:ext>
          </c:extLst>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76706-723A-5F4F-95DC-D4D04A803ACC}" type="datetimeFigureOut">
              <a:rPr lang="en-RS" smtClean="0"/>
              <a:t>1.2.24.</a:t>
            </a:fld>
            <a:endParaRPr lang="e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101DC-8576-1642-8012-F67FCA88A493}" type="slidenum">
              <a:rPr lang="en-RS" smtClean="0"/>
              <a:t>‹#›</a:t>
            </a:fld>
            <a:endParaRPr lang="en-RS"/>
          </a:p>
        </p:txBody>
      </p:sp>
    </p:spTree>
    <p:extLst>
      <p:ext uri="{BB962C8B-B14F-4D97-AF65-F5344CB8AC3E}">
        <p14:creationId xmlns:p14="http://schemas.microsoft.com/office/powerpoint/2010/main" val="182526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ond.org.uk/news/2020/10/falling-income-redundancies-and-programme-cuts-can-ngos-survive-the-next-two-years"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onthinktanks.org/publications/covid-19-first-survey-resul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101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8 responses – 18 trainers</a:t>
            </a:r>
            <a:endParaRPr/>
          </a:p>
        </p:txBody>
      </p:sp>
      <p:sp>
        <p:nvSpPr>
          <p:cNvPr id="144" name="Google Shape;1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207644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763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8 responses – 18 trainers</a:t>
            </a:r>
            <a:endParaRPr/>
          </a:p>
        </p:txBody>
      </p:sp>
      <p:sp>
        <p:nvSpPr>
          <p:cNvPr id="162" name="Google Shape;1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3727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593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18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8 responses – 18 trainers</a:t>
            </a: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874270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62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59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1416264-EEA5-4F20-A027-C696D9A06B72}" type="slidenum">
              <a:rPr lang="en-US" smtClean="0"/>
              <a:pPr/>
              <a:t>39</a:t>
            </a:fld>
            <a:endParaRPr lang="en-US"/>
          </a:p>
        </p:txBody>
      </p:sp>
      <p:sp>
        <p:nvSpPr>
          <p:cNvPr id="98307" name="Rectangle 2"/>
          <p:cNvSpPr>
            <a:spLocks noGrp="1" noRot="1" noChangeAspect="1" noChangeArrowheads="1" noTextEdit="1"/>
          </p:cNvSpPr>
          <p:nvPr>
            <p:ph type="sldImg"/>
          </p:nvPr>
        </p:nvSpPr>
        <p:spPr>
          <a:xfrm>
            <a:off x="382588" y="685800"/>
            <a:ext cx="6096000" cy="3429000"/>
          </a:xfrm>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693578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83D101DC-8576-1642-8012-F67FCA88A493}" type="slidenum">
              <a:rPr lang="en-RS" smtClean="0"/>
              <a:t>40</a:t>
            </a:fld>
            <a:endParaRPr lang="en-RS"/>
          </a:p>
        </p:txBody>
      </p:sp>
    </p:spTree>
    <p:extLst>
      <p:ext uri="{BB962C8B-B14F-4D97-AF65-F5344CB8AC3E}">
        <p14:creationId xmlns:p14="http://schemas.microsoft.com/office/powerpoint/2010/main" val="219116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2C891CB8-7F05-5D0C-A262-7BA97C2D1EE7}"/>
            </a:ext>
          </a:extLst>
        </p:cNvPr>
        <p:cNvGrpSpPr/>
        <p:nvPr/>
      </p:nvGrpSpPr>
      <p:grpSpPr>
        <a:xfrm>
          <a:off x="0" y="0"/>
          <a:ext cx="0" cy="0"/>
          <a:chOff x="0" y="0"/>
          <a:chExt cx="0" cy="0"/>
        </a:xfrm>
      </p:grpSpPr>
      <p:sp>
        <p:nvSpPr>
          <p:cNvPr id="259" name="Google Shape;259;p17:notes">
            <a:extLst>
              <a:ext uri="{FF2B5EF4-FFF2-40B4-BE49-F238E27FC236}">
                <a16:creationId xmlns:a16="http://schemas.microsoft.com/office/drawing/2014/main" id="{18EC7527-F25D-7985-546C-51A64F4EEE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7:notes">
            <a:extLst>
              <a:ext uri="{FF2B5EF4-FFF2-40B4-BE49-F238E27FC236}">
                <a16:creationId xmlns:a16="http://schemas.microsoft.com/office/drawing/2014/main" id="{84E9F522-AA90-F2FD-59DA-B267AA16BB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1" name="Google Shape;261;p17:notes">
            <a:extLst>
              <a:ext uri="{FF2B5EF4-FFF2-40B4-BE49-F238E27FC236}">
                <a16:creationId xmlns:a16="http://schemas.microsoft.com/office/drawing/2014/main" id="{A8AFFC4F-1593-34F4-5350-11B0177825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1223157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1EF2D43-F795-40D2-8050-3A84923F0AB3}" type="slidenum">
              <a:rPr lang="en-US" smtClean="0"/>
              <a:pPr/>
              <a:t>51</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527034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26B534D-D65F-488F-B323-A9DAFAB13D8B}" type="slidenum">
              <a:rPr lang="en-US" smtClean="0"/>
              <a:pPr/>
              <a:t>54</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p:spPr>
        <p:txBody>
          <a:bodyPr/>
          <a:lstStyle/>
          <a:p>
            <a:pPr eaLnBrk="1" hangingPunct="1"/>
            <a:endParaRPr lang="es-CL"/>
          </a:p>
        </p:txBody>
      </p:sp>
    </p:spTree>
    <p:extLst>
      <p:ext uri="{BB962C8B-B14F-4D97-AF65-F5344CB8AC3E}">
        <p14:creationId xmlns:p14="http://schemas.microsoft.com/office/powerpoint/2010/main" val="1218315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S" dirty="0"/>
              <a:t>Link to the surveys:</a:t>
            </a:r>
          </a:p>
          <a:p>
            <a:pPr marL="171450" indent="-171450">
              <a:buFont typeface="Arial" panose="020B0604020202020204" pitchFamily="34" charset="0"/>
              <a:buChar char="•"/>
            </a:pPr>
            <a:r>
              <a:rPr lang="en-RS" dirty="0"/>
              <a:t>BOND </a:t>
            </a:r>
            <a:r>
              <a:rPr lang="en-GB" dirty="0">
                <a:hlinkClick r:id="rId3"/>
              </a:rPr>
              <a:t>https://www.bond.org.uk/news/2020/10/falling-income-redundancies-and-programme-cuts-can-ngos-survive-the-next-two-years</a:t>
            </a:r>
            <a:endParaRPr lang="en-GB" dirty="0"/>
          </a:p>
          <a:p>
            <a:pPr marL="171450" indent="-171450">
              <a:buFont typeface="Arial" panose="020B0604020202020204" pitchFamily="34" charset="0"/>
              <a:buChar char="•"/>
            </a:pPr>
            <a:r>
              <a:rPr lang="en-GB" dirty="0"/>
              <a:t>OTT </a:t>
            </a:r>
            <a:r>
              <a:rPr lang="en-GB" dirty="0">
                <a:hlinkClick r:id="rId4"/>
              </a:rPr>
              <a:t>https://onthinktanks.org/publications/covid-19-first-survey-results/</a:t>
            </a:r>
            <a:r>
              <a:rPr lang="en-GB" dirty="0"/>
              <a:t> </a:t>
            </a:r>
            <a:endParaRPr lang="en-RS" dirty="0"/>
          </a:p>
        </p:txBody>
      </p:sp>
      <p:sp>
        <p:nvSpPr>
          <p:cNvPr id="4" name="Slide Number Placeholder 3"/>
          <p:cNvSpPr>
            <a:spLocks noGrp="1"/>
          </p:cNvSpPr>
          <p:nvPr>
            <p:ph type="sldNum" sz="quarter" idx="5"/>
          </p:nvPr>
        </p:nvSpPr>
        <p:spPr/>
        <p:txBody>
          <a:bodyPr/>
          <a:lstStyle/>
          <a:p>
            <a:fld id="{83D101DC-8576-1642-8012-F67FCA88A493}" type="slidenum">
              <a:rPr lang="en-RS" smtClean="0"/>
              <a:t>63</a:t>
            </a:fld>
            <a:endParaRPr lang="en-RS"/>
          </a:p>
        </p:txBody>
      </p:sp>
    </p:spTree>
    <p:extLst>
      <p:ext uri="{BB962C8B-B14F-4D97-AF65-F5344CB8AC3E}">
        <p14:creationId xmlns:p14="http://schemas.microsoft.com/office/powerpoint/2010/main" val="221808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a:t>8 responses – 18 </a:t>
            </a:r>
            <a:r>
              <a:rPr lang="es-PE" dirty="0" err="1"/>
              <a:t>trainers</a:t>
            </a:r>
            <a:endParaRPr lang="en-GB" dirty="0"/>
          </a:p>
        </p:txBody>
      </p:sp>
      <p:sp>
        <p:nvSpPr>
          <p:cNvPr id="4" name="Slide Number Placeholder 3"/>
          <p:cNvSpPr>
            <a:spLocks noGrp="1"/>
          </p:cNvSpPr>
          <p:nvPr>
            <p:ph type="sldNum" sz="quarter" idx="5"/>
          </p:nvPr>
        </p:nvSpPr>
        <p:spPr/>
        <p:txBody>
          <a:bodyPr/>
          <a:lstStyle/>
          <a:p>
            <a:fld id="{39D64FFA-42E1-428A-9CE6-E64D2A555087}" type="slidenum">
              <a:rPr lang="en-GB" smtClean="0"/>
              <a:t>7</a:t>
            </a:fld>
            <a:endParaRPr lang="en-GB"/>
          </a:p>
        </p:txBody>
      </p:sp>
    </p:spTree>
    <p:extLst>
      <p:ext uri="{BB962C8B-B14F-4D97-AF65-F5344CB8AC3E}">
        <p14:creationId xmlns:p14="http://schemas.microsoft.com/office/powerpoint/2010/main" val="388992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43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8 responses – 18 trainers</a:t>
            </a: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74622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883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09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39D64FFA-42E1-428A-9CE6-E64D2A555087}" type="slidenum">
              <a:rPr lang="en-GB" smtClean="0"/>
              <a:t>20</a:t>
            </a:fld>
            <a:endParaRPr lang="en-GB"/>
          </a:p>
        </p:txBody>
      </p:sp>
    </p:spTree>
    <p:extLst>
      <p:ext uri="{BB962C8B-B14F-4D97-AF65-F5344CB8AC3E}">
        <p14:creationId xmlns:p14="http://schemas.microsoft.com/office/powerpoint/2010/main" val="413834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97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8721" y="1549904"/>
            <a:ext cx="3654559" cy="3758192"/>
          </a:xfrm>
          <a:prstGeom prst="rect">
            <a:avLst/>
          </a:prstGeom>
        </p:spPr>
      </p:pic>
    </p:spTree>
    <p:extLst>
      <p:ext uri="{BB962C8B-B14F-4D97-AF65-F5344CB8AC3E}">
        <p14:creationId xmlns:p14="http://schemas.microsoft.com/office/powerpoint/2010/main" val="266863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1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grpSp>
        <p:nvGrpSpPr>
          <p:cNvPr id="7" name="Grupo 6"/>
          <p:cNvGrpSpPr/>
          <p:nvPr userDrawn="1"/>
        </p:nvGrpSpPr>
        <p:grpSpPr>
          <a:xfrm>
            <a:off x="3035567" y="2637322"/>
            <a:ext cx="6120867" cy="1011938"/>
            <a:chOff x="2936506" y="2637322"/>
            <a:chExt cx="6120867" cy="1011938"/>
          </a:xfrm>
        </p:grpSpPr>
        <p:sp>
          <p:nvSpPr>
            <p:cNvPr id="4" name="CuadroTexto 3"/>
            <p:cNvSpPr txBox="1"/>
            <p:nvPr userDrawn="1"/>
          </p:nvSpPr>
          <p:spPr>
            <a:xfrm>
              <a:off x="4398745" y="2727793"/>
              <a:ext cx="4658628" cy="830997"/>
            </a:xfrm>
            <a:prstGeom prst="rect">
              <a:avLst/>
            </a:prstGeom>
            <a:noFill/>
          </p:spPr>
          <p:txBody>
            <a:bodyPr wrap="square" rtlCol="0">
              <a:spAutoFit/>
            </a:bodyPr>
            <a:lstStyle/>
            <a:p>
              <a:r>
                <a:rPr lang="es-AR" sz="2400" b="1" dirty="0">
                  <a:solidFill>
                    <a:schemeClr val="bg1"/>
                  </a:solidFill>
                  <a:latin typeface="+mj-lt"/>
                </a:rPr>
                <a:t>SCHOOL </a:t>
              </a:r>
              <a:r>
                <a:rPr lang="es-AR" sz="2400" b="1" dirty="0" err="1">
                  <a:solidFill>
                    <a:schemeClr val="bg1"/>
                  </a:solidFill>
                  <a:latin typeface="+mj-lt"/>
                </a:rPr>
                <a:t>for</a:t>
              </a:r>
              <a:r>
                <a:rPr lang="es-AR" sz="2400" b="1" dirty="0">
                  <a:solidFill>
                    <a:schemeClr val="bg1"/>
                  </a:solidFill>
                  <a:latin typeface="+mj-lt"/>
                </a:rPr>
                <a:t> THINKTANKERS</a:t>
              </a:r>
            </a:p>
            <a:p>
              <a:r>
                <a:rPr lang="es-AR" sz="2400" b="1" dirty="0">
                  <a:solidFill>
                    <a:schemeClr val="bg1"/>
                  </a:solidFill>
                  <a:latin typeface="+mj-lt"/>
                </a:rPr>
                <a:t>www.ott.school</a:t>
              </a:r>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6506" y="2637322"/>
              <a:ext cx="1005842" cy="1011938"/>
            </a:xfrm>
            <a:prstGeom prst="rect">
              <a:avLst/>
            </a:prstGeom>
          </p:spPr>
        </p:pic>
      </p:grpSp>
    </p:spTree>
    <p:extLst>
      <p:ext uri="{BB962C8B-B14F-4D97-AF65-F5344CB8AC3E}">
        <p14:creationId xmlns:p14="http://schemas.microsoft.com/office/powerpoint/2010/main" val="4955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316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E6379CA-7E1E-4B06-BB3F-2066B609DADD}" type="slidenum">
              <a:rPr lang="en-US"/>
              <a:pPr>
                <a:defRPr/>
              </a:pPr>
              <a:t>‹#›</a:t>
            </a:fld>
            <a:endParaRPr lang="en-US"/>
          </a:p>
        </p:txBody>
      </p:sp>
    </p:spTree>
    <p:extLst>
      <p:ext uri="{BB962C8B-B14F-4D97-AF65-F5344CB8AC3E}">
        <p14:creationId xmlns:p14="http://schemas.microsoft.com/office/powerpoint/2010/main" val="256702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with title">
  <p:cSld name="1_Cover with title">
    <p:bg>
      <p:bgPr>
        <a:solidFill>
          <a:schemeClr val="dk1"/>
        </a:solidFill>
        <a:effectLst/>
      </p:bgPr>
    </p:bg>
    <p:spTree>
      <p:nvGrpSpPr>
        <p:cNvPr id="1" name="Shape 14"/>
        <p:cNvGrpSpPr/>
        <p:nvPr/>
      </p:nvGrpSpPr>
      <p:grpSpPr>
        <a:xfrm>
          <a:off x="0" y="0"/>
          <a:ext cx="0" cy="0"/>
          <a:chOff x="0" y="0"/>
          <a:chExt cx="0" cy="0"/>
        </a:xfrm>
      </p:grpSpPr>
      <p:sp>
        <p:nvSpPr>
          <p:cNvPr id="15" name="Google Shape;15;p22"/>
          <p:cNvSpPr txBox="1">
            <a:spLocks noGrp="1"/>
          </p:cNvSpPr>
          <p:nvPr>
            <p:ph type="ctrTitle"/>
          </p:nvPr>
        </p:nvSpPr>
        <p:spPr>
          <a:xfrm>
            <a:off x="4514248" y="1386039"/>
            <a:ext cx="5592278" cy="208868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Trebuchet MS"/>
              <a:buNone/>
              <a:defRPr sz="45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 name="Google Shape;16;p22"/>
          <p:cNvPicPr preferRelativeResize="0"/>
          <p:nvPr/>
        </p:nvPicPr>
        <p:blipFill rotWithShape="1">
          <a:blip r:embed="rId2">
            <a:alphaModFix/>
          </a:blip>
          <a:srcRect/>
          <a:stretch/>
        </p:blipFill>
        <p:spPr>
          <a:xfrm>
            <a:off x="1130885" y="1944539"/>
            <a:ext cx="2695405" cy="2771839"/>
          </a:xfrm>
          <a:prstGeom prst="rect">
            <a:avLst/>
          </a:prstGeom>
          <a:noFill/>
          <a:ln>
            <a:noFill/>
          </a:ln>
        </p:spPr>
      </p:pic>
      <p:sp>
        <p:nvSpPr>
          <p:cNvPr id="17" name="Google Shape;17;p22"/>
          <p:cNvSpPr txBox="1">
            <a:spLocks noGrp="1"/>
          </p:cNvSpPr>
          <p:nvPr>
            <p:ph type="body" idx="1"/>
          </p:nvPr>
        </p:nvSpPr>
        <p:spPr>
          <a:xfrm>
            <a:off x="4514248" y="3790951"/>
            <a:ext cx="5592278" cy="953602"/>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Clr>
                <a:schemeClr val="lt1"/>
              </a:buClr>
              <a:buSzPts val="2500"/>
              <a:buNone/>
              <a:defRPr sz="2500">
                <a:solidFill>
                  <a:schemeClr val="lt1"/>
                </a:solidFill>
                <a:latin typeface="Georgia"/>
                <a:ea typeface="Georgia"/>
                <a:cs typeface="Georgia"/>
                <a:sym typeface="Georgia"/>
              </a:defRPr>
            </a:lvl1pPr>
            <a:lvl2pPr marL="914400" lvl="1" indent="-228600" algn="l">
              <a:lnSpc>
                <a:spcPct val="90000"/>
              </a:lnSpc>
              <a:spcBef>
                <a:spcPts val="500"/>
              </a:spcBef>
              <a:spcAft>
                <a:spcPts val="0"/>
              </a:spcAft>
              <a:buClr>
                <a:schemeClr val="dk2"/>
              </a:buClr>
              <a:buSzPts val="1500"/>
              <a:buNone/>
              <a:defRPr sz="1500"/>
            </a:lvl2pPr>
            <a:lvl3pPr marL="1371600" lvl="2" indent="-228600" algn="l">
              <a:lnSpc>
                <a:spcPct val="90000"/>
              </a:lnSpc>
              <a:spcBef>
                <a:spcPts val="500"/>
              </a:spcBef>
              <a:spcAft>
                <a:spcPts val="0"/>
              </a:spcAft>
              <a:buClr>
                <a:schemeClr val="dk2"/>
              </a:buClr>
              <a:buSzPts val="1500"/>
              <a:buNone/>
              <a:defRPr sz="1500"/>
            </a:lvl3pPr>
            <a:lvl4pPr marL="1828800" lvl="3" indent="-228600" algn="l">
              <a:lnSpc>
                <a:spcPct val="90000"/>
              </a:lnSpc>
              <a:spcBef>
                <a:spcPts val="500"/>
              </a:spcBef>
              <a:spcAft>
                <a:spcPts val="0"/>
              </a:spcAft>
              <a:buClr>
                <a:schemeClr val="dk2"/>
              </a:buClr>
              <a:buSzPts val="1500"/>
              <a:buNone/>
              <a:defRPr sz="1500"/>
            </a:lvl4pPr>
            <a:lvl5pPr marL="2286000" lvl="4" indent="-228600" algn="l">
              <a:lnSpc>
                <a:spcPct val="9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9354062"/>
      </p:ext>
    </p:extLst>
  </p:cSld>
  <p:clrMapOvr>
    <a:masterClrMapping/>
  </p:clrMapOvr>
  <p:extLst>
    <p:ext uri="{DCECCB84-F9BA-43D5-87BE-67443E8EF086}">
      <p15:sldGuideLst xmlns:p15="http://schemas.microsoft.com/office/powerpoint/2012/main">
        <p15:guide id="1" pos="2842">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with title">
  <p:cSld name="1_Text with title">
    <p:spTree>
      <p:nvGrpSpPr>
        <p:cNvPr id="1" name="Shape 18"/>
        <p:cNvGrpSpPr/>
        <p:nvPr/>
      </p:nvGrpSpPr>
      <p:grpSpPr>
        <a:xfrm>
          <a:off x="0" y="0"/>
          <a:ext cx="0" cy="0"/>
          <a:chOff x="0" y="0"/>
          <a:chExt cx="0" cy="0"/>
        </a:xfrm>
      </p:grpSpPr>
      <p:sp>
        <p:nvSpPr>
          <p:cNvPr id="19" name="Google Shape;19;p23"/>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23"/>
          <p:cNvPicPr preferRelativeResize="0"/>
          <p:nvPr/>
        </p:nvPicPr>
        <p:blipFill rotWithShape="1">
          <a:blip r:embed="rId2">
            <a:alphaModFix/>
          </a:blip>
          <a:srcRect l="24764" b="34965"/>
          <a:stretch/>
        </p:blipFill>
        <p:spPr>
          <a:xfrm>
            <a:off x="400050" y="5986270"/>
            <a:ext cx="1215393" cy="566930"/>
          </a:xfrm>
          <a:prstGeom prst="rect">
            <a:avLst/>
          </a:prstGeom>
          <a:noFill/>
          <a:ln>
            <a:noFill/>
          </a:ln>
        </p:spPr>
      </p:pic>
      <p:sp>
        <p:nvSpPr>
          <p:cNvPr id="21" name="Google Shape;21;p23"/>
          <p:cNvSpPr txBox="1">
            <a:spLocks noGrp="1"/>
          </p:cNvSpPr>
          <p:nvPr>
            <p:ph type="body" idx="1"/>
          </p:nvPr>
        </p:nvSpPr>
        <p:spPr>
          <a:xfrm>
            <a:off x="1631949" y="1501541"/>
            <a:ext cx="9726613" cy="4273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500"/>
              </a:spcBef>
              <a:spcAft>
                <a:spcPts val="0"/>
              </a:spcAft>
              <a:buClr>
                <a:schemeClr val="dk2"/>
              </a:buClr>
              <a:buSzPts val="2000"/>
              <a:buNone/>
              <a:defRPr sz="2000">
                <a:solidFill>
                  <a:schemeClr val="dk2"/>
                </a:solidFill>
              </a:defRPr>
            </a:lvl2pPr>
            <a:lvl3pPr marL="1371600" lvl="2" indent="-228600" algn="l">
              <a:lnSpc>
                <a:spcPct val="90000"/>
              </a:lnSpc>
              <a:spcBef>
                <a:spcPts val="500"/>
              </a:spcBef>
              <a:spcAft>
                <a:spcPts val="0"/>
              </a:spcAft>
              <a:buClr>
                <a:schemeClr val="dk2"/>
              </a:buClr>
              <a:buSzPts val="1800"/>
              <a:buNone/>
              <a:defRPr sz="1800">
                <a:solidFill>
                  <a:schemeClr val="dk2"/>
                </a:solidFill>
              </a:defRPr>
            </a:lvl3pPr>
            <a:lvl4pPr marL="1828800" lvl="3" indent="-228600" algn="l">
              <a:lnSpc>
                <a:spcPct val="90000"/>
              </a:lnSpc>
              <a:spcBef>
                <a:spcPts val="500"/>
              </a:spcBef>
              <a:spcAft>
                <a:spcPts val="0"/>
              </a:spcAft>
              <a:buClr>
                <a:schemeClr val="dk2"/>
              </a:buClr>
              <a:buSzPts val="1600"/>
              <a:buNone/>
              <a:defRPr sz="1600">
                <a:solidFill>
                  <a:schemeClr val="dk2"/>
                </a:solidFill>
              </a:defRPr>
            </a:lvl4pPr>
            <a:lvl5pPr marL="2286000" lvl="4" indent="-228600" algn="l">
              <a:lnSpc>
                <a:spcPct val="90000"/>
              </a:lnSpc>
              <a:spcBef>
                <a:spcPts val="500"/>
              </a:spcBef>
              <a:spcAft>
                <a:spcPts val="0"/>
              </a:spcAft>
              <a:buClr>
                <a:schemeClr val="dk2"/>
              </a:buClr>
              <a:buSzPts val="1600"/>
              <a:buNone/>
              <a:defRPr sz="16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3156684"/>
      </p:ext>
    </p:extLst>
  </p:cSld>
  <p:clrMapOvr>
    <a:masterClrMapping/>
  </p:clrMapOvr>
  <p:extLst>
    <p:ext uri="{DCECCB84-F9BA-43D5-87BE-67443E8EF086}">
      <p15:sldGuideLst xmlns:p15="http://schemas.microsoft.com/office/powerpoint/2012/main">
        <p15:guide id="1" orient="horz" pos="436">
          <p15:clr>
            <a:srgbClr val="FBAE40"/>
          </p15:clr>
        </p15:guide>
        <p15:guide id="2"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title">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514248" y="1386039"/>
            <a:ext cx="5592278" cy="2088682"/>
          </a:xfrm>
        </p:spPr>
        <p:txBody>
          <a:bodyPr lIns="0" tIns="0" rIns="0" bIns="0" anchor="b">
            <a:normAutofit/>
          </a:bodyPr>
          <a:lstStyle>
            <a:lvl1pPr algn="l">
              <a:defRPr sz="4500" baseline="0">
                <a:solidFill>
                  <a:schemeClr val="bg1"/>
                </a:solidFill>
                <a:latin typeface="Trebuchet MS" panose="020B0603020202020204" pitchFamily="34" charset="0"/>
              </a:defRPr>
            </a:lvl1pPr>
          </a:lstStyle>
          <a:p>
            <a:r>
              <a:rPr lang="es-ES" dirty="0"/>
              <a:t>HAGA CLIC PARA MODIFICAR EL ESTILO</a:t>
            </a:r>
            <a:endParaRPr lang="es-AR" dirty="0"/>
          </a:p>
        </p:txBody>
      </p:sp>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885" y="1944539"/>
            <a:ext cx="2695405" cy="2771839"/>
          </a:xfrm>
          <a:prstGeom prst="rect">
            <a:avLst/>
          </a:prstGeom>
        </p:spPr>
      </p:pic>
      <p:sp>
        <p:nvSpPr>
          <p:cNvPr id="5" name="Marcador de texto 7"/>
          <p:cNvSpPr>
            <a:spLocks noGrp="1"/>
          </p:cNvSpPr>
          <p:nvPr>
            <p:ph type="body" sz="quarter" idx="11"/>
          </p:nvPr>
        </p:nvSpPr>
        <p:spPr>
          <a:xfrm>
            <a:off x="4514248" y="3790951"/>
            <a:ext cx="5592278" cy="953602"/>
          </a:xfrm>
        </p:spPr>
        <p:txBody>
          <a:bodyPr lIns="0" rIns="0">
            <a:noAutofit/>
          </a:bodyPr>
          <a:lstStyle>
            <a:lvl1pPr marL="0" indent="0">
              <a:buNone/>
              <a:defRPr sz="2500" baseline="0">
                <a:solidFill>
                  <a:schemeClr val="bg1"/>
                </a:solidFill>
                <a:latin typeface="+mn-lt"/>
              </a:defRPr>
            </a:lvl1pPr>
            <a:lvl2pPr marL="457200" indent="0">
              <a:buNone/>
              <a:defRPr sz="1500"/>
            </a:lvl2pPr>
            <a:lvl3pPr marL="914400" indent="0">
              <a:buNone/>
              <a:defRPr sz="1500"/>
            </a:lvl3pPr>
            <a:lvl4pPr marL="1371600" indent="0">
              <a:buNone/>
              <a:defRPr sz="1500"/>
            </a:lvl4pPr>
            <a:lvl5pPr marL="1828800" indent="0">
              <a:buNone/>
              <a:defRPr/>
            </a:lvl5pPr>
          </a:lstStyle>
          <a:p>
            <a:pPr lvl="0"/>
            <a:r>
              <a:rPr lang="es-ES" dirty="0"/>
              <a:t>Editar el estilo de texto del patrón</a:t>
            </a:r>
          </a:p>
        </p:txBody>
      </p:sp>
    </p:spTree>
    <p:extLst>
      <p:ext uri="{BB962C8B-B14F-4D97-AF65-F5344CB8AC3E}">
        <p14:creationId xmlns:p14="http://schemas.microsoft.com/office/powerpoint/2010/main" val="3739969264"/>
      </p:ext>
    </p:extLst>
  </p:cSld>
  <p:clrMapOvr>
    <a:masterClrMapping/>
  </p:clrMapOvr>
  <p:extLst>
    <p:ext uri="{DCECCB84-F9BA-43D5-87BE-67443E8EF086}">
      <p15:sldGuideLst xmlns:p15="http://schemas.microsoft.com/office/powerpoint/2012/main">
        <p15:guide id="2" pos="2842" userDrawn="1">
          <p15:clr>
            <a:srgbClr val="FBAE40"/>
          </p15:clr>
        </p15:guide>
        <p15:guide id="3"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or">
    <p:bg>
      <p:bgPr>
        <a:solidFill>
          <a:schemeClr val="accent2"/>
        </a:solid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359150" y="1841032"/>
            <a:ext cx="6956325" cy="3175936"/>
          </a:xfrm>
        </p:spPr>
        <p:txBody>
          <a:bodyPr lIns="0" tIns="0" rIns="0" bIns="0">
            <a:normAutofit/>
          </a:bodyPr>
          <a:lstStyle>
            <a:lvl1pPr>
              <a:defRPr sz="5000">
                <a:ln>
                  <a:noFill/>
                </a:ln>
                <a:solidFill>
                  <a:schemeClr val="tx2"/>
                </a:solidFill>
              </a:defRPr>
            </a:lvl1pPr>
          </a:lstStyle>
          <a:p>
            <a:r>
              <a:rPr lang="es-ES" dirty="0"/>
              <a:t>HAGA CLIC PARA MODIFICAR EL ESTILO DE TÍTULO DEL PATRÓN</a:t>
            </a:r>
            <a:endParaRPr lang="es-AR" dirty="0"/>
          </a:p>
        </p:txBody>
      </p:sp>
      <p:sp>
        <p:nvSpPr>
          <p:cNvPr id="3" name="Rectángulo 2"/>
          <p:cNvSpPr/>
          <p:nvPr userDrawn="1"/>
        </p:nvSpPr>
        <p:spPr>
          <a:xfrm>
            <a:off x="2839454" y="1841032"/>
            <a:ext cx="125128" cy="317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n>
                <a:noFill/>
              </a:ln>
            </a:endParaRPr>
          </a:p>
        </p:txBody>
      </p:sp>
    </p:spTree>
    <p:extLst>
      <p:ext uri="{BB962C8B-B14F-4D97-AF65-F5344CB8AC3E}">
        <p14:creationId xmlns:p14="http://schemas.microsoft.com/office/powerpoint/2010/main" val="3204797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ítulo 1"/>
          <p:cNvSpPr>
            <a:spLocks noGrp="1"/>
          </p:cNvSpPr>
          <p:nvPr>
            <p:ph type="title"/>
          </p:nvPr>
        </p:nvSpPr>
        <p:spPr>
          <a:xfrm>
            <a:off x="1636713" y="1068404"/>
            <a:ext cx="9721849" cy="4581624"/>
          </a:xfrm>
        </p:spPr>
        <p:txBody>
          <a:bodyPr lIns="0" tIns="0" rIns="0" bIns="0" anchor="t">
            <a:normAutofit/>
          </a:bodyPr>
          <a:lstStyle>
            <a:lvl1pPr>
              <a:defRPr sz="4000"/>
            </a:lvl1pPr>
          </a:lstStyle>
          <a:p>
            <a:r>
              <a:rPr lang="es-ES" dirty="0"/>
              <a:t>Haga clic para modificar el estilo de título </a:t>
            </a:r>
            <a:endParaRPr lang="es-AR" dirty="0"/>
          </a:p>
        </p:txBody>
      </p:sp>
      <p:pic>
        <p:nvPicPr>
          <p:cNvPr id="4" name="Imagen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Tree>
    <p:extLst>
      <p:ext uri="{BB962C8B-B14F-4D97-AF65-F5344CB8AC3E}">
        <p14:creationId xmlns:p14="http://schemas.microsoft.com/office/powerpoint/2010/main" val="2586066874"/>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10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636713" y="692150"/>
            <a:ext cx="9721849" cy="607026"/>
          </a:xfrm>
        </p:spPr>
        <p:txBody>
          <a:bodyPr lIns="0" tIns="0" rIns="0" bIns="0" anchor="t">
            <a:normAutofit/>
          </a:bodyPr>
          <a:lstStyle>
            <a:lvl1pPr>
              <a:defRPr sz="3200"/>
            </a:lvl1pPr>
          </a:lstStyle>
          <a:p>
            <a:r>
              <a:rPr lang="es-ES" dirty="0"/>
              <a:t>HAGA CLIC PARA MODIFICAR EL ESTILO DE TÍTULO </a:t>
            </a:r>
            <a:endParaRPr lang="es-AR" dirty="0"/>
          </a:p>
        </p:txBody>
      </p:sp>
      <p:pic>
        <p:nvPicPr>
          <p:cNvPr id="4" name="Imagen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
        <p:nvSpPr>
          <p:cNvPr id="6" name="Marcador de texto 5"/>
          <p:cNvSpPr>
            <a:spLocks noGrp="1"/>
          </p:cNvSpPr>
          <p:nvPr>
            <p:ph type="body" sz="quarter" idx="10"/>
          </p:nvPr>
        </p:nvSpPr>
        <p:spPr>
          <a:xfrm>
            <a:off x="1631949" y="1501541"/>
            <a:ext cx="9726613" cy="4273617"/>
          </a:xfrm>
        </p:spPr>
        <p:txBody>
          <a:bodyPr>
            <a:normAutofit/>
          </a:bodyPr>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Tree>
    <p:extLst>
      <p:ext uri="{BB962C8B-B14F-4D97-AF65-F5344CB8AC3E}">
        <p14:creationId xmlns:p14="http://schemas.microsoft.com/office/powerpoint/2010/main" val="793555189"/>
      </p:ext>
    </p:extLst>
  </p:cSld>
  <p:clrMapOvr>
    <a:masterClrMapping/>
  </p:clrMapOvr>
  <p:extLst>
    <p:ext uri="{DCECCB84-F9BA-43D5-87BE-67443E8EF086}">
      <p15:sldGuideLst xmlns:p15="http://schemas.microsoft.com/office/powerpoint/2012/main">
        <p15:guide id="1" orient="horz" pos="436">
          <p15:clr>
            <a:srgbClr val="FBAE40"/>
          </p15:clr>
        </p15:guide>
        <p15:guide id="2" pos="10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42912" y="692150"/>
            <a:ext cx="3339815" cy="2060442"/>
          </a:xfrm>
        </p:spPr>
        <p:txBody>
          <a:bodyPr lIns="0" tIns="0" rIns="0" bIns="0" anchor="t">
            <a:noAutofit/>
          </a:bodyPr>
          <a:lstStyle>
            <a:lvl1pPr>
              <a:defRPr sz="3200"/>
            </a:lvl1pPr>
          </a:lstStyle>
          <a:p>
            <a:r>
              <a:rPr lang="es-ES" dirty="0"/>
              <a:t>HAGA CLIC PARA MODIFICAR EL ESTILO DE TÍTULO</a:t>
            </a:r>
            <a:br>
              <a:rPr lang="es-ES" dirty="0"/>
            </a:br>
            <a:endParaRPr lang="es-AR" dirty="0"/>
          </a:p>
        </p:txBody>
      </p:sp>
      <p:sp>
        <p:nvSpPr>
          <p:cNvPr id="4" name="Marcador de posición de imagen 3"/>
          <p:cNvSpPr>
            <a:spLocks noGrp="1"/>
          </p:cNvSpPr>
          <p:nvPr>
            <p:ph type="pic" sz="quarter" idx="10"/>
          </p:nvPr>
        </p:nvSpPr>
        <p:spPr>
          <a:xfrm>
            <a:off x="4056000" y="0"/>
            <a:ext cx="8136000" cy="6858000"/>
          </a:xfrm>
        </p:spPr>
        <p:txBody>
          <a:bodyPr anchor="t">
            <a:normAutofit/>
          </a:bodyPr>
          <a:lstStyle>
            <a:lvl1pPr marL="0" indent="0" algn="ctr">
              <a:buNone/>
              <a:defRPr sz="2000">
                <a:solidFill>
                  <a:schemeClr val="tx2"/>
                </a:solidFill>
                <a:latin typeface="+mj-lt"/>
              </a:defRPr>
            </a:lvl1pPr>
          </a:lstStyle>
          <a:p>
            <a:endParaRPr lang="es-AR" dirty="0"/>
          </a:p>
        </p:txBody>
      </p:sp>
      <p:pic>
        <p:nvPicPr>
          <p:cNvPr id="5" name="Imagen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
        <p:nvSpPr>
          <p:cNvPr id="8" name="Marcador de texto 7"/>
          <p:cNvSpPr>
            <a:spLocks noGrp="1"/>
          </p:cNvSpPr>
          <p:nvPr>
            <p:ph type="body" sz="quarter" idx="11"/>
          </p:nvPr>
        </p:nvSpPr>
        <p:spPr>
          <a:xfrm>
            <a:off x="442913" y="2915753"/>
            <a:ext cx="3340100" cy="2532146"/>
          </a:xfrm>
        </p:spPr>
        <p:txBody>
          <a:bodyPr lIns="0" rIns="0">
            <a:noAutofit/>
          </a:bodyPr>
          <a:lstStyle>
            <a:lvl1pPr marL="0" indent="0">
              <a:buNone/>
              <a:defRPr sz="1500">
                <a:latin typeface="+mn-lt"/>
              </a:defRPr>
            </a:lvl1pPr>
            <a:lvl2pPr marL="457200" indent="0">
              <a:buNone/>
              <a:defRPr sz="1500"/>
            </a:lvl2pPr>
            <a:lvl3pPr marL="914400" indent="0">
              <a:buNone/>
              <a:defRPr sz="1500"/>
            </a:lvl3pPr>
            <a:lvl4pPr marL="1371600" indent="0">
              <a:buNone/>
              <a:defRPr sz="1500"/>
            </a:lvl4pPr>
            <a:lvl5pPr marL="1828800" indent="0">
              <a:buNone/>
              <a:defRPr/>
            </a:lvl5pPr>
          </a:lstStyle>
          <a:p>
            <a:pPr lvl="0"/>
            <a:r>
              <a:rPr lang="es-ES" dirty="0"/>
              <a:t>Editar el estilo de texto del patrón</a:t>
            </a:r>
          </a:p>
        </p:txBody>
      </p:sp>
    </p:spTree>
    <p:extLst>
      <p:ext uri="{BB962C8B-B14F-4D97-AF65-F5344CB8AC3E}">
        <p14:creationId xmlns:p14="http://schemas.microsoft.com/office/powerpoint/2010/main" val="3252625888"/>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279" userDrawn="1">
          <p15:clr>
            <a:srgbClr val="FBAE40"/>
          </p15:clr>
        </p15:guide>
        <p15:guide id="3" orient="horz" pos="4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95438" y="692149"/>
            <a:ext cx="8809473" cy="530259"/>
          </a:xfrm>
        </p:spPr>
        <p:txBody>
          <a:bodyPr lIns="0" tIns="0" rIns="0" bIns="0" anchor="t">
            <a:normAutofit/>
          </a:bodyPr>
          <a:lstStyle>
            <a:lvl1pPr>
              <a:defRPr sz="3200"/>
            </a:lvl1pPr>
          </a:lstStyle>
          <a:p>
            <a:r>
              <a:rPr lang="es-ES" dirty="0"/>
              <a:t>HAGA CLIC PARA MODIFICAR</a:t>
            </a:r>
            <a:endParaRPr lang="es-AR" dirty="0"/>
          </a:p>
        </p:txBody>
      </p:sp>
      <p:sp>
        <p:nvSpPr>
          <p:cNvPr id="4" name="Marcador de posición de imagen 3"/>
          <p:cNvSpPr>
            <a:spLocks noGrp="1"/>
          </p:cNvSpPr>
          <p:nvPr>
            <p:ph type="pic" sz="quarter" idx="10"/>
          </p:nvPr>
        </p:nvSpPr>
        <p:spPr>
          <a:xfrm>
            <a:off x="1615443" y="1703672"/>
            <a:ext cx="4323343" cy="3247488"/>
          </a:xfrm>
        </p:spPr>
        <p:txBody>
          <a:bodyPr>
            <a:normAutofit/>
          </a:bodyPr>
          <a:lstStyle>
            <a:lvl1pPr marL="0" indent="0" algn="ctr">
              <a:buNone/>
              <a:defRPr sz="2000">
                <a:solidFill>
                  <a:schemeClr val="tx2"/>
                </a:solidFill>
                <a:latin typeface="+mj-lt"/>
              </a:defRPr>
            </a:lvl1pPr>
          </a:lstStyle>
          <a:p>
            <a:endParaRPr lang="es-AR" dirty="0"/>
          </a:p>
        </p:txBody>
      </p:sp>
      <p:sp>
        <p:nvSpPr>
          <p:cNvPr id="6" name="Marcador de posición de imagen 3"/>
          <p:cNvSpPr>
            <a:spLocks noGrp="1"/>
          </p:cNvSpPr>
          <p:nvPr>
            <p:ph type="pic" sz="quarter" idx="11"/>
          </p:nvPr>
        </p:nvSpPr>
        <p:spPr>
          <a:xfrm>
            <a:off x="6081568" y="1703672"/>
            <a:ext cx="4323343" cy="3247488"/>
          </a:xfrm>
        </p:spPr>
        <p:txBody>
          <a:bodyPr>
            <a:normAutofit/>
          </a:bodyPr>
          <a:lstStyle>
            <a:lvl1pPr marL="0" indent="0" algn="ctr">
              <a:buNone/>
              <a:defRPr sz="2000">
                <a:solidFill>
                  <a:schemeClr val="tx2"/>
                </a:solidFill>
                <a:latin typeface="+mj-lt"/>
              </a:defRPr>
            </a:lvl1pPr>
          </a:lstStyle>
          <a:p>
            <a:endParaRPr lang="es-AR"/>
          </a:p>
        </p:txBody>
      </p:sp>
      <p:pic>
        <p:nvPicPr>
          <p:cNvPr id="9" name="Imagen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
        <p:nvSpPr>
          <p:cNvPr id="11" name="Marcador de texto 10"/>
          <p:cNvSpPr>
            <a:spLocks noGrp="1"/>
          </p:cNvSpPr>
          <p:nvPr>
            <p:ph type="body" sz="quarter" idx="12"/>
          </p:nvPr>
        </p:nvSpPr>
        <p:spPr>
          <a:xfrm>
            <a:off x="1615443" y="5066664"/>
            <a:ext cx="4323343" cy="731520"/>
          </a:xfrm>
        </p:spPr>
        <p:txBody>
          <a:bodyPr vert="horz" lIns="0" tIns="45720" rIns="91440" bIns="45720" rtlCol="0" anchor="t">
            <a:normAutofit/>
          </a:bodyPr>
          <a:lstStyle>
            <a:lvl1pPr>
              <a:defRPr lang="es-ES" sz="1200" dirty="0" smtClean="0">
                <a:solidFill>
                  <a:schemeClr val="tx2"/>
                </a:solidFill>
                <a:latin typeface="+mn-lt"/>
                <a:ea typeface="+mj-ea"/>
                <a:cs typeface="+mj-cs"/>
              </a:defRPr>
            </a:lvl1pPr>
          </a:lstStyle>
          <a:p>
            <a:pPr marL="0" lvl="0">
              <a:spcBef>
                <a:spcPct val="0"/>
              </a:spcBef>
              <a:buNone/>
            </a:pPr>
            <a:r>
              <a:rPr lang="es-ES" dirty="0"/>
              <a:t>Editar el estilo de texto del patrón</a:t>
            </a:r>
          </a:p>
        </p:txBody>
      </p:sp>
      <p:sp>
        <p:nvSpPr>
          <p:cNvPr id="12" name="Marcador de texto 10"/>
          <p:cNvSpPr>
            <a:spLocks noGrp="1"/>
          </p:cNvSpPr>
          <p:nvPr>
            <p:ph type="body" sz="quarter" idx="13"/>
          </p:nvPr>
        </p:nvSpPr>
        <p:spPr>
          <a:xfrm>
            <a:off x="6081568" y="5066664"/>
            <a:ext cx="4323343" cy="731520"/>
          </a:xfrm>
        </p:spPr>
        <p:txBody>
          <a:bodyPr vert="horz" lIns="0" tIns="45720" rIns="91440" bIns="45720" rtlCol="0" anchor="t">
            <a:normAutofit/>
          </a:bodyPr>
          <a:lstStyle>
            <a:lvl1pPr>
              <a:defRPr lang="es-ES" sz="1200" dirty="0" smtClean="0">
                <a:solidFill>
                  <a:schemeClr val="tx2"/>
                </a:solidFill>
                <a:latin typeface="+mn-lt"/>
                <a:ea typeface="+mj-ea"/>
                <a:cs typeface="+mj-cs"/>
              </a:defRPr>
            </a:lvl1pPr>
          </a:lstStyle>
          <a:p>
            <a:pPr marL="0" lvl="0">
              <a:spcBef>
                <a:spcPct val="0"/>
              </a:spcBef>
              <a:buNone/>
            </a:pPr>
            <a:r>
              <a:rPr lang="es-ES" dirty="0"/>
              <a:t>Editar el estilo de texto del patrón</a:t>
            </a:r>
          </a:p>
        </p:txBody>
      </p:sp>
    </p:spTree>
    <p:extLst>
      <p:ext uri="{BB962C8B-B14F-4D97-AF65-F5344CB8AC3E}">
        <p14:creationId xmlns:p14="http://schemas.microsoft.com/office/powerpoint/2010/main" val="2402570467"/>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10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42913" y="692150"/>
            <a:ext cx="3382678" cy="1964423"/>
          </a:xfrm>
        </p:spPr>
        <p:txBody>
          <a:bodyPr lIns="0" tIns="0" rIns="0" bIns="0" anchor="t">
            <a:normAutofit/>
          </a:bodyPr>
          <a:lstStyle>
            <a:lvl1pPr>
              <a:defRPr sz="3200"/>
            </a:lvl1pPr>
          </a:lstStyle>
          <a:p>
            <a:r>
              <a:rPr lang="es-ES" dirty="0"/>
              <a:t>HAGA CLIC PARA MODIFICAR EL ESTILO DE TÍTULO</a:t>
            </a:r>
            <a:endParaRPr lang="es-AR" dirty="0"/>
          </a:p>
        </p:txBody>
      </p:sp>
      <p:pic>
        <p:nvPicPr>
          <p:cNvPr id="5" name="Imagen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
        <p:nvSpPr>
          <p:cNvPr id="7" name="Marcador de gráfico 6"/>
          <p:cNvSpPr>
            <a:spLocks noGrp="1"/>
          </p:cNvSpPr>
          <p:nvPr>
            <p:ph type="chart" sz="quarter" idx="11"/>
          </p:nvPr>
        </p:nvSpPr>
        <p:spPr>
          <a:xfrm>
            <a:off x="4056063" y="692150"/>
            <a:ext cx="7032625" cy="4730750"/>
          </a:xfrm>
          <a:ln w="28575">
            <a:solidFill>
              <a:schemeClr val="tx1"/>
            </a:solidFill>
          </a:ln>
        </p:spPr>
        <p:txBody>
          <a:bodyPr>
            <a:normAutofit/>
          </a:bodyPr>
          <a:lstStyle>
            <a:lvl1pPr marL="0" indent="0" algn="ctr">
              <a:buNone/>
              <a:defRPr sz="2400">
                <a:solidFill>
                  <a:schemeClr val="tx2"/>
                </a:solidFill>
                <a:latin typeface="+mj-lt"/>
              </a:defRPr>
            </a:lvl1pPr>
          </a:lstStyle>
          <a:p>
            <a:endParaRPr lang="es-AR" dirty="0"/>
          </a:p>
        </p:txBody>
      </p:sp>
      <p:sp>
        <p:nvSpPr>
          <p:cNvPr id="8" name="Marcador de texto 7"/>
          <p:cNvSpPr>
            <a:spLocks noGrp="1"/>
          </p:cNvSpPr>
          <p:nvPr>
            <p:ph type="body" sz="quarter" idx="12"/>
          </p:nvPr>
        </p:nvSpPr>
        <p:spPr>
          <a:xfrm>
            <a:off x="442913" y="2915753"/>
            <a:ext cx="3340100" cy="2532146"/>
          </a:xfrm>
        </p:spPr>
        <p:txBody>
          <a:bodyPr lIns="0" rIns="0">
            <a:noAutofit/>
          </a:bodyPr>
          <a:lstStyle>
            <a:lvl1pPr marL="0" indent="0">
              <a:buNone/>
              <a:defRPr sz="1500">
                <a:latin typeface="+mn-lt"/>
              </a:defRPr>
            </a:lvl1pPr>
            <a:lvl2pPr marL="457200" indent="0">
              <a:buNone/>
              <a:defRPr sz="1500"/>
            </a:lvl2pPr>
            <a:lvl3pPr marL="914400" indent="0">
              <a:buNone/>
              <a:defRPr sz="1500"/>
            </a:lvl3pPr>
            <a:lvl4pPr marL="1371600" indent="0">
              <a:buNone/>
              <a:defRPr sz="1500"/>
            </a:lvl4pPr>
            <a:lvl5pPr marL="1828800" indent="0">
              <a:buNone/>
              <a:defRPr/>
            </a:lvl5pPr>
          </a:lstStyle>
          <a:p>
            <a:pPr lvl="0"/>
            <a:r>
              <a:rPr lang="es-ES" dirty="0"/>
              <a:t>Editar el estilo de texto del patrón</a:t>
            </a:r>
          </a:p>
        </p:txBody>
      </p:sp>
    </p:spTree>
    <p:extLst>
      <p:ext uri="{BB962C8B-B14F-4D97-AF65-F5344CB8AC3E}">
        <p14:creationId xmlns:p14="http://schemas.microsoft.com/office/powerpoint/2010/main" val="360225928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2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hite with logo">
    <p:spTree>
      <p:nvGrpSpPr>
        <p:cNvPr id="1" name=""/>
        <p:cNvGrpSpPr/>
        <p:nvPr/>
      </p:nvGrpSpPr>
      <p:grpSpPr>
        <a:xfrm>
          <a:off x="0" y="0"/>
          <a:ext cx="0" cy="0"/>
          <a:chOff x="0" y="0"/>
          <a:chExt cx="0" cy="0"/>
        </a:xfrm>
      </p:grpSpPr>
      <p:pic>
        <p:nvPicPr>
          <p:cNvPr id="5" name="Imagen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4" b="34965"/>
          <a:stretch/>
        </p:blipFill>
        <p:spPr>
          <a:xfrm>
            <a:off x="400050" y="5986270"/>
            <a:ext cx="1215393" cy="566930"/>
          </a:xfrm>
          <a:prstGeom prst="rect">
            <a:avLst/>
          </a:prstGeom>
        </p:spPr>
      </p:pic>
    </p:spTree>
    <p:extLst>
      <p:ext uri="{BB962C8B-B14F-4D97-AF65-F5344CB8AC3E}">
        <p14:creationId xmlns:p14="http://schemas.microsoft.com/office/powerpoint/2010/main" val="205201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682759"/>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AR" dirty="0"/>
          </a:p>
        </p:txBody>
      </p:sp>
      <p:sp>
        <p:nvSpPr>
          <p:cNvPr id="3" name="Marcador de texto 2"/>
          <p:cNvSpPr>
            <a:spLocks noGrp="1"/>
          </p:cNvSpPr>
          <p:nvPr>
            <p:ph type="body" idx="1"/>
          </p:nvPr>
        </p:nvSpPr>
        <p:spPr>
          <a:xfrm>
            <a:off x="838200" y="2143259"/>
            <a:ext cx="10515600" cy="4016909"/>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Tree>
    <p:extLst>
      <p:ext uri="{BB962C8B-B14F-4D97-AF65-F5344CB8AC3E}">
        <p14:creationId xmlns:p14="http://schemas.microsoft.com/office/powerpoint/2010/main" val="671524328"/>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9" r:id="rId3"/>
    <p:sldLayoutId id="2147483660" r:id="rId4"/>
    <p:sldLayoutId id="2147483667" r:id="rId5"/>
    <p:sldLayoutId id="2147483661" r:id="rId6"/>
    <p:sldLayoutId id="2147483662" r:id="rId7"/>
    <p:sldLayoutId id="2147483664" r:id="rId8"/>
    <p:sldLayoutId id="2147483655" r:id="rId9"/>
    <p:sldLayoutId id="2147483665" r:id="rId10"/>
    <p:sldLayoutId id="2147483666" r:id="rId11"/>
    <p:sldLayoutId id="2147483670" r:id="rId12"/>
    <p:sldLayoutId id="2147483671" r:id="rId13"/>
    <p:sldLayoutId id="2147483672"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docs.google.com/document/d/1HsVn9KTEDwPU5I1wdvda6qfNhWhgHBHZ/ed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5.xml"/><Relationship Id="rId1" Type="http://schemas.openxmlformats.org/officeDocument/2006/relationships/video" Target="https://www.youtube.com/embed/hY6pvXNMclI?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buildingmovement.org/wp-content/uploads/2019/08/Structuring-Leadership-Alternative-Models-for-Distributing-Power-and-Decision-Making-in-Nonprofit-Organizations.pdf" TargetMode="External"/><Relationship Id="rId3" Type="http://schemas.openxmlformats.org/officeDocument/2006/relationships/hyperlink" Target="https://onthinktanks.org/series/think-tanks-governance-management/" TargetMode="External"/><Relationship Id="rId7" Type="http://schemas.openxmlformats.org/officeDocument/2006/relationships/hyperlink" Target="https://www2.deloitte.com/content/dam/Deloitte/ca/Documents/public-sector/ca-en-public-sector-effective-npo-board.pdf"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leadingwell.org/resources/" TargetMode="External"/><Relationship Id="rId5" Type="http://schemas.openxmlformats.org/officeDocument/2006/relationships/hyperlink" Target="https://onthinktanks.org/articles/think-tank-boards-composition-and-practices/" TargetMode="External"/><Relationship Id="rId4" Type="http://schemas.openxmlformats.org/officeDocument/2006/relationships/hyperlink" Target="https://onthinktanks.org/articles/creating-an-environment-conducive-for-success-a-think-tank-is-only-as-good-as-it-is-managed-and-governe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onthinktanks.org/articles/why-pay-attention-to-management-the-managing-think-tanks-series/" TargetMode="External"/><Relationship Id="rId3" Type="http://schemas.openxmlformats.org/officeDocument/2006/relationships/hyperlink" Target="https://onthinktanks.org/wp-content/uploads/2021/06/OTT_WP9_Think-Tank-LeadershipFINAL.pdf" TargetMode="External"/><Relationship Id="rId7" Type="http://schemas.openxmlformats.org/officeDocument/2006/relationships/hyperlink" Target="https://onthinktanks.org/articles/directors-profiles-and-how-to-replace-them/"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onthinktanks.org/articles/what-keeps-think-tank-directors-up-at-night-reflections-on-funding-staffing-governance-communications-and-me/" TargetMode="External"/><Relationship Id="rId5" Type="http://schemas.openxmlformats.org/officeDocument/2006/relationships/hyperlink" Target="https://onthinktanks.org/articles/in-charge-but-not-in-control-lessons-from-leading-teams-in-a-networked-world/" TargetMode="External"/><Relationship Id="rId4" Type="http://schemas.openxmlformats.org/officeDocument/2006/relationships/hyperlink" Target="https://onthinktanks.org/articles/what-shapes-the-authority-and-power-of-leaders-and-their-follower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sonja.stojanovic.gajic@outlook.com" TargetMode="External"/><Relationship Id="rId2" Type="http://schemas.openxmlformats.org/officeDocument/2006/relationships/hyperlink" Target="https://ucl.academia.edu/SonjaStojanovicGajic"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hyperlink" Target="https://docs.google.com/forms/d/e/1FAIpQLSfP67FsDVfRcRvMVcLuZxy5uy0wWMkRVnDrJG6bgPS4PVpcsQ/viewform"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onprofitquarterly.org/the-matrix-map-a-powerful-tool-for-mission-focused-nonprofits/"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gELZnORV4U" TargetMode="External"/><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hyperlink" Target="https://www.wallacefoundation.org/knowledge-center/resources-for-financial-management/pages/default.aspx" TargetMode="External"/><Relationship Id="rId2" Type="http://schemas.openxmlformats.org/officeDocument/2006/relationships/hyperlink" Target="https://www.transparify.org/" TargetMode="Externa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hyperlink" Target="https://humentum.org/free-resources/guide/free-downloads"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wallacefoundation.org/knowledge-center/resources-for-financial-management/pages/cashflow.aspx"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bond.org.uk/news/2020/10/falling-income-redundancies-and-programme-cuts-can-ngos-survive-the-next-two-year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www.onthinktanks.org/themes/funding-and-supporting-think-tanks" TargetMode="External"/><Relationship Id="rId2" Type="http://schemas.openxmlformats.org/officeDocument/2006/relationships/hyperlink" Target="https://nonprofitquarterly.org/pizza-and-a-laugh-a-reminder-about-your-nonprofit-financial-stress-level/" TargetMode="External"/><Relationship Id="rId1" Type="http://schemas.openxmlformats.org/officeDocument/2006/relationships/slideLayout" Target="../slideLayouts/slideLayout5.xml"/><Relationship Id="rId5" Type="http://schemas.openxmlformats.org/officeDocument/2006/relationships/hyperlink" Target="http://politicsandideas.org/tag/funding-model" TargetMode="External"/><Relationship Id="rId4" Type="http://schemas.openxmlformats.org/officeDocument/2006/relationships/hyperlink" Target="https://onthinktanks.org/resources/nine-webinars-on-sustainability-for-think-tank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nonprofitquarterly.org/sustainability-to-survivability-nonprofit-finance-must-dos-in-the-time-of-covid/" TargetMode="External"/><Relationship Id="rId2" Type="http://schemas.openxmlformats.org/officeDocument/2006/relationships/hyperlink" Target="https://nonprofitquarterly.org/the-four-horsemen-of-the-nonprofit-financial-apocalypse" TargetMode="External"/><Relationship Id="rId1" Type="http://schemas.openxmlformats.org/officeDocument/2006/relationships/slideLayout" Target="../slideLayouts/slideLayout5.xml"/><Relationship Id="rId5" Type="http://schemas.openxmlformats.org/officeDocument/2006/relationships/hyperlink" Target="https://www.bond.org.uk/news/2020/04/4-ways-funders-are-supporting-ngos-and-responding-to-coronavirus" TargetMode="External"/><Relationship Id="rId4" Type="http://schemas.openxmlformats.org/officeDocument/2006/relationships/hyperlink" Target="https://nonprofitquarterly.org/cash-flow-nonprofit-business-model-question-whats-when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humentum.org/free-resources/guide/free-downloads" TargetMode="External"/><Relationship Id="rId2" Type="http://schemas.openxmlformats.org/officeDocument/2006/relationships/hyperlink" Target="https://www.wallacefoundation.org/knowledge-center/financial-management-for-nonprofits/pages/default.aspx" TargetMode="External"/><Relationship Id="rId1" Type="http://schemas.openxmlformats.org/officeDocument/2006/relationships/slideLayout" Target="../slideLayouts/slideLayout5.xml"/><Relationship Id="rId6" Type="http://schemas.openxmlformats.org/officeDocument/2006/relationships/hyperlink" Target="https://www.transparify.org/our-methodology" TargetMode="External"/><Relationship Id="rId5" Type="http://schemas.openxmlformats.org/officeDocument/2006/relationships/hyperlink" Target="https://onthinktanks.org/resources/think-tanks-stress-test-a-forecasting-tool/" TargetMode="External"/><Relationship Id="rId4" Type="http://schemas.openxmlformats.org/officeDocument/2006/relationships/hyperlink" Target="https://nonprofitquarterly.org/executive-directors-guide-financial-leadership-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mailto:sonja.stojanovic.gajic@outlook.com" TargetMode="External"/><Relationship Id="rId2" Type="http://schemas.openxmlformats.org/officeDocument/2006/relationships/hyperlink" Target="https://ucl.academia.edu/SonjaStojanovicGajic"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www.bruegel.org/wp-content/uploads/2019/12/191014_RTF-1.pdf" TargetMode="External"/><Relationship Id="rId3" Type="http://schemas.openxmlformats.org/officeDocument/2006/relationships/hyperlink" Target="https://www.bruegel.org/board-and-scientific-council/" TargetMode="External"/><Relationship Id="rId7" Type="http://schemas.openxmlformats.org/officeDocument/2006/relationships/hyperlink" Target="https://www.bruegel.org/wp-content/uploads/2019/12/ScientificCouncilReport.pdf" TargetMode="External"/><Relationship Id="rId2" Type="http://schemas.openxmlformats.org/officeDocument/2006/relationships/hyperlink" Target="https://www.bruegel.org/about/" TargetMode="External"/><Relationship Id="rId1" Type="http://schemas.openxmlformats.org/officeDocument/2006/relationships/slideLayout" Target="../slideLayouts/slideLayout15.xml"/><Relationship Id="rId6" Type="http://schemas.openxmlformats.org/officeDocument/2006/relationships/hyperlink" Target="https://www.bruegel.org/about/board-and-scientific-council/" TargetMode="External"/><Relationship Id="rId5" Type="http://schemas.openxmlformats.org/officeDocument/2006/relationships/hyperlink" Target="https://www.bruegel.org/author/maria-demertzis/" TargetMode="External"/><Relationship Id="rId4" Type="http://schemas.openxmlformats.org/officeDocument/2006/relationships/hyperlink" Target="https://www.bruegel.org/author/guntram-b-wolf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63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7A65-4391-DC40-9F4F-BB9D10F6F83F}"/>
              </a:ext>
            </a:extLst>
          </p:cNvPr>
          <p:cNvSpPr>
            <a:spLocks noGrp="1"/>
          </p:cNvSpPr>
          <p:nvPr>
            <p:ph type="title"/>
          </p:nvPr>
        </p:nvSpPr>
        <p:spPr/>
        <p:txBody>
          <a:bodyPr/>
          <a:lstStyle/>
          <a:p>
            <a:r>
              <a:rPr lang="en-RS" dirty="0"/>
              <a:t>Governance</a:t>
            </a:r>
          </a:p>
        </p:txBody>
      </p:sp>
      <p:sp>
        <p:nvSpPr>
          <p:cNvPr id="3" name="Text Placeholder 2">
            <a:extLst>
              <a:ext uri="{FF2B5EF4-FFF2-40B4-BE49-F238E27FC236}">
                <a16:creationId xmlns:a16="http://schemas.microsoft.com/office/drawing/2014/main" id="{46B6C6AE-7C9A-BF42-9991-1B6CAB4C31C4}"/>
              </a:ext>
            </a:extLst>
          </p:cNvPr>
          <p:cNvSpPr>
            <a:spLocks noGrp="1"/>
          </p:cNvSpPr>
          <p:nvPr>
            <p:ph type="body" idx="1"/>
          </p:nvPr>
        </p:nvSpPr>
        <p:spPr>
          <a:xfrm>
            <a:off x="1631949" y="1501541"/>
            <a:ext cx="9478011" cy="4273617"/>
          </a:xfrm>
        </p:spPr>
        <p:txBody>
          <a:bodyPr>
            <a:normAutofit fontScale="92500" lnSpcReduction="20000"/>
          </a:bodyPr>
          <a:lstStyle/>
          <a:p>
            <a:pPr marL="0" lvl="0" indent="0"/>
            <a:endParaRPr lang="en-GB" sz="3100" dirty="0"/>
          </a:p>
          <a:p>
            <a:pPr marL="800100" lvl="1" indent="-387350">
              <a:buSzPts val="3100"/>
              <a:buFont typeface="Arial"/>
              <a:buChar char="•"/>
            </a:pPr>
            <a:r>
              <a:rPr lang="en-GB" sz="3100" dirty="0"/>
              <a:t>What are we making decisions about? </a:t>
            </a:r>
          </a:p>
          <a:p>
            <a:pPr marL="412750" lvl="1" indent="0">
              <a:buSzPts val="3100"/>
            </a:pPr>
            <a:endParaRPr lang="en-GB" sz="2700" dirty="0"/>
          </a:p>
          <a:p>
            <a:pPr marL="800100" lvl="1" indent="-387350">
              <a:buSzPts val="3100"/>
              <a:buFont typeface="Arial"/>
              <a:buChar char="•"/>
            </a:pPr>
            <a:r>
              <a:rPr lang="en-GB" sz="3100" dirty="0"/>
              <a:t>What kinds of relationships are these structures supporting?</a:t>
            </a:r>
          </a:p>
          <a:p>
            <a:pPr marL="412750" lvl="1" indent="0">
              <a:buSzPts val="3100"/>
            </a:pPr>
            <a:r>
              <a:rPr lang="en-GB" sz="3100" dirty="0"/>
              <a:t> </a:t>
            </a:r>
            <a:endParaRPr lang="en-GB" sz="2700" dirty="0"/>
          </a:p>
          <a:p>
            <a:pPr marL="800100" lvl="1" indent="-387350">
              <a:buSzPts val="3100"/>
              <a:buFont typeface="Arial"/>
              <a:buChar char="•"/>
            </a:pPr>
            <a:r>
              <a:rPr lang="en-GB" sz="3100" dirty="0"/>
              <a:t>Whose voices/engagement are included? </a:t>
            </a:r>
          </a:p>
          <a:p>
            <a:pPr lvl="2">
              <a:buFont typeface="Arial" panose="020B0604020202020204" pitchFamily="34" charset="0"/>
              <a:buChar char="•"/>
            </a:pPr>
            <a:r>
              <a:rPr lang="en-GB" sz="1700" dirty="0">
                <a:solidFill>
                  <a:srgbClr val="424242"/>
                </a:solidFill>
                <a:effectLst/>
                <a:latin typeface="+mn-lt"/>
              </a:rPr>
              <a:t>A board or governing body responsible for overarching decisions and the long- term vision (independent from management). </a:t>
            </a:r>
            <a:endParaRPr lang="en-GB" sz="1700" dirty="0">
              <a:solidFill>
                <a:srgbClr val="F2D68C"/>
              </a:solidFill>
              <a:latin typeface="+mn-lt"/>
            </a:endParaRPr>
          </a:p>
          <a:p>
            <a:pPr lvl="2">
              <a:buFont typeface="Arial" panose="020B0604020202020204" pitchFamily="34" charset="0"/>
              <a:buChar char="•"/>
            </a:pPr>
            <a:r>
              <a:rPr lang="en-GB" sz="1700" dirty="0">
                <a:solidFill>
                  <a:srgbClr val="424242"/>
                </a:solidFill>
                <a:effectLst/>
                <a:latin typeface="+mn-lt"/>
              </a:rPr>
              <a:t>Executive direction: a competent manager at the centre of the organisation. </a:t>
            </a:r>
            <a:endParaRPr lang="en-GB" sz="1700" dirty="0">
              <a:solidFill>
                <a:srgbClr val="F2D68C"/>
              </a:solidFill>
              <a:latin typeface="+mn-lt"/>
            </a:endParaRPr>
          </a:p>
          <a:p>
            <a:pPr lvl="2">
              <a:buFont typeface="Arial" panose="020B0604020202020204" pitchFamily="34" charset="0"/>
              <a:buChar char="•"/>
            </a:pPr>
            <a:r>
              <a:rPr lang="en-GB" sz="1700" dirty="0">
                <a:solidFill>
                  <a:srgbClr val="424242"/>
                </a:solidFill>
                <a:effectLst/>
                <a:latin typeface="+mn-lt"/>
              </a:rPr>
              <a:t>Senior managers/decision makers with oversight over three main aspects of the </a:t>
            </a:r>
          </a:p>
          <a:p>
            <a:pPr lvl="2">
              <a:buFont typeface="Arial" panose="020B0604020202020204" pitchFamily="34" charset="0"/>
              <a:buChar char="•"/>
            </a:pPr>
            <a:r>
              <a:rPr lang="en-GB" sz="1700" dirty="0">
                <a:solidFill>
                  <a:srgbClr val="424242"/>
                </a:solidFill>
                <a:effectLst/>
                <a:latin typeface="+mn-lt"/>
              </a:rPr>
              <a:t>think tank’s work: research, communications and management. </a:t>
            </a:r>
          </a:p>
          <a:p>
            <a:pPr lvl="2">
              <a:buFont typeface="Arial" panose="020B0604020202020204" pitchFamily="34" charset="0"/>
              <a:buChar char="•"/>
            </a:pPr>
            <a:r>
              <a:rPr lang="en-GB" sz="1700" dirty="0">
                <a:solidFill>
                  <a:srgbClr val="424242"/>
                </a:solidFill>
                <a:effectLst/>
                <a:latin typeface="+mn-lt"/>
              </a:rPr>
              <a:t>Institutional structures that bring people, teams and roles together </a:t>
            </a:r>
            <a:endParaRPr lang="en-GB" sz="1700" dirty="0">
              <a:solidFill>
                <a:srgbClr val="F2D68C"/>
              </a:solidFill>
              <a:effectLst/>
              <a:latin typeface="+mn-lt"/>
            </a:endParaRPr>
          </a:p>
          <a:p>
            <a:pPr marL="800100" lvl="1" indent="-387350">
              <a:buSzPts val="3100"/>
              <a:buFont typeface="Arial"/>
              <a:buChar char="•"/>
            </a:pPr>
            <a:endParaRPr lang="en-GB" sz="2700" dirty="0"/>
          </a:p>
          <a:p>
            <a:endParaRPr lang="en-RS" dirty="0"/>
          </a:p>
        </p:txBody>
      </p:sp>
    </p:spTree>
    <p:extLst>
      <p:ext uri="{BB962C8B-B14F-4D97-AF65-F5344CB8AC3E}">
        <p14:creationId xmlns:p14="http://schemas.microsoft.com/office/powerpoint/2010/main" val="181831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9230CBF-0EE0-204C-8653-673B4BC7CE2B}"/>
              </a:ext>
            </a:extLst>
          </p:cNvPr>
          <p:cNvGraphicFramePr>
            <a:graphicFrameLocks noGrp="1"/>
          </p:cNvGraphicFramePr>
          <p:nvPr>
            <p:extLst>
              <p:ext uri="{D42A27DB-BD31-4B8C-83A1-F6EECF244321}">
                <p14:modId xmlns:p14="http://schemas.microsoft.com/office/powerpoint/2010/main" val="1428725803"/>
              </p:ext>
            </p:extLst>
          </p:nvPr>
        </p:nvGraphicFramePr>
        <p:xfrm>
          <a:off x="477012" y="643467"/>
          <a:ext cx="10876789" cy="5571087"/>
        </p:xfrm>
        <a:graphic>
          <a:graphicData uri="http://schemas.openxmlformats.org/drawingml/2006/table">
            <a:tbl>
              <a:tblPr>
                <a:tableStyleId>{8EC20E35-A176-4012-BC5E-935CFFF8708E}</a:tableStyleId>
              </a:tblPr>
              <a:tblGrid>
                <a:gridCol w="4738482">
                  <a:extLst>
                    <a:ext uri="{9D8B030D-6E8A-4147-A177-3AD203B41FA5}">
                      <a16:colId xmlns:a16="http://schemas.microsoft.com/office/drawing/2014/main" val="658423649"/>
                    </a:ext>
                  </a:extLst>
                </a:gridCol>
                <a:gridCol w="1119164">
                  <a:extLst>
                    <a:ext uri="{9D8B030D-6E8A-4147-A177-3AD203B41FA5}">
                      <a16:colId xmlns:a16="http://schemas.microsoft.com/office/drawing/2014/main" val="347505042"/>
                    </a:ext>
                  </a:extLst>
                </a:gridCol>
                <a:gridCol w="3216667">
                  <a:extLst>
                    <a:ext uri="{9D8B030D-6E8A-4147-A177-3AD203B41FA5}">
                      <a16:colId xmlns:a16="http://schemas.microsoft.com/office/drawing/2014/main" val="275442937"/>
                    </a:ext>
                  </a:extLst>
                </a:gridCol>
                <a:gridCol w="1802476">
                  <a:extLst>
                    <a:ext uri="{9D8B030D-6E8A-4147-A177-3AD203B41FA5}">
                      <a16:colId xmlns:a16="http://schemas.microsoft.com/office/drawing/2014/main" val="2050244662"/>
                    </a:ext>
                  </a:extLst>
                </a:gridCol>
              </a:tblGrid>
              <a:tr h="109237">
                <a:tc>
                  <a:txBody>
                    <a:bodyPr/>
                    <a:lstStyle/>
                    <a:p>
                      <a:pPr algn="l" fontAlgn="t">
                        <a:spcBef>
                          <a:spcPts val="0"/>
                        </a:spcBef>
                        <a:spcAft>
                          <a:spcPts val="0"/>
                        </a:spcAft>
                      </a:pPr>
                      <a:r>
                        <a:rPr lang="en-US" sz="600" b="1" u="none" strike="noStrike">
                          <a:effectLst/>
                        </a:rPr>
                        <a:t>D</a:t>
                      </a:r>
                      <a:r>
                        <a:rPr lang="en-US" sz="600" b="1" u="none" strike="noStrike">
                          <a:solidFill>
                            <a:srgbClr val="000000"/>
                          </a:solidFill>
                          <a:effectLst/>
                        </a:rPr>
                        <a:t>ecisions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1" u="none" strike="noStrike">
                          <a:solidFill>
                            <a:srgbClr val="000000"/>
                          </a:solidFill>
                          <a:effectLst/>
                        </a:rPr>
                        <a:t>Board</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fr-FR" sz="600" b="1" u="none" strike="noStrike">
                          <a:solidFill>
                            <a:srgbClr val="000000"/>
                          </a:solidFill>
                          <a:effectLst/>
                        </a:rPr>
                        <a:t>Management with the Board</a:t>
                      </a:r>
                      <a:endParaRPr lang="fr-FR"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fr-FR" sz="600" b="1" u="none" strike="noStrike">
                          <a:solidFill>
                            <a:srgbClr val="000000"/>
                          </a:solidFill>
                          <a:effectLst/>
                        </a:rPr>
                        <a:t>Management</a:t>
                      </a:r>
                      <a:endParaRPr lang="fr-FR"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031871297"/>
                  </a:ext>
                </a:extLst>
              </a:tr>
              <a:tr h="109237">
                <a:tc>
                  <a:txBody>
                    <a:bodyPr/>
                    <a:lstStyle/>
                    <a:p>
                      <a:pPr algn="l" fontAlgn="t">
                        <a:spcBef>
                          <a:spcPts val="0"/>
                        </a:spcBef>
                        <a:spcAft>
                          <a:spcPts val="0"/>
                        </a:spcAft>
                      </a:pPr>
                      <a:r>
                        <a:rPr lang="en-US" sz="600" b="1" u="none" strike="noStrike">
                          <a:solidFill>
                            <a:srgbClr val="000000"/>
                          </a:solidFill>
                          <a:effectLst/>
                        </a:rPr>
                        <a:t>STRATEGY</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750492612"/>
                  </a:ext>
                </a:extLst>
              </a:tr>
              <a:tr h="109237">
                <a:tc>
                  <a:txBody>
                    <a:bodyPr/>
                    <a:lstStyle/>
                    <a:p>
                      <a:pPr algn="l" fontAlgn="t">
                        <a:spcBef>
                          <a:spcPts val="0"/>
                        </a:spcBef>
                        <a:spcAft>
                          <a:spcPts val="0"/>
                        </a:spcAft>
                      </a:pPr>
                      <a:r>
                        <a:rPr lang="en-US" sz="600" b="0" u="none" strike="noStrike">
                          <a:effectLst/>
                        </a:rPr>
                        <a:t>Mission</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309811537"/>
                  </a:ext>
                </a:extLst>
              </a:tr>
              <a:tr h="109237">
                <a:tc>
                  <a:txBody>
                    <a:bodyPr/>
                    <a:lstStyle/>
                    <a:p>
                      <a:pPr algn="l" fontAlgn="t">
                        <a:spcBef>
                          <a:spcPts val="0"/>
                        </a:spcBef>
                        <a:spcAft>
                          <a:spcPts val="0"/>
                        </a:spcAft>
                      </a:pPr>
                      <a:r>
                        <a:rPr lang="en-GB" sz="600" b="0" u="none" strike="noStrike">
                          <a:effectLst/>
                        </a:rPr>
                        <a:t>Strategic planning</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908053399"/>
                  </a:ext>
                </a:extLst>
              </a:tr>
              <a:tr h="109237">
                <a:tc>
                  <a:txBody>
                    <a:bodyPr/>
                    <a:lstStyle/>
                    <a:p>
                      <a:pPr algn="l" fontAlgn="t">
                        <a:spcBef>
                          <a:spcPts val="0"/>
                        </a:spcBef>
                        <a:spcAft>
                          <a:spcPts val="0"/>
                        </a:spcAft>
                      </a:pPr>
                      <a:r>
                        <a:rPr lang="en-US" sz="600" b="0" u="none" strike="noStrike">
                          <a:effectLst/>
                        </a:rPr>
                        <a:t>Annual plan</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15191649"/>
                  </a:ext>
                </a:extLst>
              </a:tr>
              <a:tr h="109237">
                <a:tc>
                  <a:txBody>
                    <a:bodyPr/>
                    <a:lstStyle/>
                    <a:p>
                      <a:pPr algn="l" fontAlgn="t">
                        <a:spcBef>
                          <a:spcPts val="0"/>
                        </a:spcBef>
                        <a:spcAft>
                          <a:spcPts val="0"/>
                        </a:spcAft>
                      </a:pPr>
                      <a:r>
                        <a:rPr lang="en-US" sz="600" b="0" u="none" strike="noStrike">
                          <a:effectLst/>
                        </a:rPr>
                        <a:t>Implementation of annual plan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056275418"/>
                  </a:ext>
                </a:extLst>
              </a:tr>
              <a:tr h="109237">
                <a:tc>
                  <a:txBody>
                    <a:bodyPr/>
                    <a:lstStyle/>
                    <a:p>
                      <a:pPr algn="l" fontAlgn="t">
                        <a:spcBef>
                          <a:spcPts val="0"/>
                        </a:spcBef>
                        <a:spcAft>
                          <a:spcPts val="0"/>
                        </a:spcAft>
                      </a:pPr>
                      <a:r>
                        <a:rPr lang="en-US" sz="600" b="0" u="none" strike="noStrike">
                          <a:effectLst/>
                        </a:rPr>
                        <a:t>Evaluation of strategic plan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920181715"/>
                  </a:ext>
                </a:extLst>
              </a:tr>
              <a:tr h="109237">
                <a:tc>
                  <a:txBody>
                    <a:bodyPr/>
                    <a:lstStyle/>
                    <a:p>
                      <a:pPr algn="l" fontAlgn="t">
                        <a:spcBef>
                          <a:spcPts val="0"/>
                        </a:spcBef>
                        <a:spcAft>
                          <a:spcPts val="0"/>
                        </a:spcAft>
                      </a:pPr>
                      <a:r>
                        <a:rPr lang="en-US" sz="600" b="0" u="none" strike="noStrike">
                          <a:effectLst/>
                        </a:rPr>
                        <a:t>Plans for major cooperation, partnerships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667404771"/>
                  </a:ext>
                </a:extLst>
              </a:tr>
              <a:tr h="109237">
                <a:tc>
                  <a:txBody>
                    <a:bodyPr/>
                    <a:lstStyle/>
                    <a:p>
                      <a:pPr algn="l" fontAlgn="t">
                        <a:spcBef>
                          <a:spcPts val="0"/>
                        </a:spcBef>
                        <a:spcAft>
                          <a:spcPts val="0"/>
                        </a:spcAft>
                      </a:pPr>
                      <a:r>
                        <a:rPr lang="en-US" sz="600" b="1" u="none" strike="noStrike">
                          <a:solidFill>
                            <a:srgbClr val="000000"/>
                          </a:solidFill>
                          <a:effectLst/>
                        </a:rPr>
                        <a:t>PROGRAMS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074126807"/>
                  </a:ext>
                </a:extLst>
              </a:tr>
              <a:tr h="109237">
                <a:tc>
                  <a:txBody>
                    <a:bodyPr/>
                    <a:lstStyle/>
                    <a:p>
                      <a:pPr algn="l" fontAlgn="t">
                        <a:spcBef>
                          <a:spcPts val="0"/>
                        </a:spcBef>
                        <a:spcAft>
                          <a:spcPts val="0"/>
                        </a:spcAft>
                      </a:pPr>
                      <a:r>
                        <a:rPr lang="en-US" sz="600" b="0" u="none" strike="noStrike">
                          <a:effectLst/>
                        </a:rPr>
                        <a:t>Introduction of new programmes and services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72272659"/>
                  </a:ext>
                </a:extLst>
              </a:tr>
              <a:tr h="109237">
                <a:tc>
                  <a:txBody>
                    <a:bodyPr/>
                    <a:lstStyle/>
                    <a:p>
                      <a:pPr algn="l" fontAlgn="t">
                        <a:spcBef>
                          <a:spcPts val="0"/>
                        </a:spcBef>
                        <a:spcAft>
                          <a:spcPts val="0"/>
                        </a:spcAft>
                      </a:pPr>
                      <a:r>
                        <a:rPr lang="en-US" sz="600" b="0" u="none" strike="noStrike">
                          <a:effectLst/>
                        </a:rPr>
                        <a:t>Policy for grant-making</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6397589"/>
                  </a:ext>
                </a:extLst>
              </a:tr>
              <a:tr h="109237">
                <a:tc>
                  <a:txBody>
                    <a:bodyPr/>
                    <a:lstStyle/>
                    <a:p>
                      <a:pPr algn="l" fontAlgn="t">
                        <a:spcBef>
                          <a:spcPts val="0"/>
                        </a:spcBef>
                        <a:spcAft>
                          <a:spcPts val="0"/>
                        </a:spcAft>
                      </a:pPr>
                      <a:r>
                        <a:rPr lang="en-US" sz="600" b="0" u="none" strike="noStrike">
                          <a:effectLst/>
                        </a:rPr>
                        <a:t>Donations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298978103"/>
                  </a:ext>
                </a:extLst>
              </a:tr>
              <a:tr h="109237">
                <a:tc>
                  <a:txBody>
                    <a:bodyPr/>
                    <a:lstStyle/>
                    <a:p>
                      <a:pPr algn="l" fontAlgn="t">
                        <a:spcBef>
                          <a:spcPts val="0"/>
                        </a:spcBef>
                        <a:spcAft>
                          <a:spcPts val="0"/>
                        </a:spcAft>
                      </a:pPr>
                      <a:r>
                        <a:rPr lang="en-US" sz="600" b="0" u="none" strike="noStrike">
                          <a:effectLst/>
                        </a:rPr>
                        <a:t>Programmes evaluation</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3984121"/>
                  </a:ext>
                </a:extLst>
              </a:tr>
              <a:tr h="109237">
                <a:tc>
                  <a:txBody>
                    <a:bodyPr/>
                    <a:lstStyle/>
                    <a:p>
                      <a:pPr algn="l" fontAlgn="t">
                        <a:spcBef>
                          <a:spcPts val="0"/>
                        </a:spcBef>
                        <a:spcAft>
                          <a:spcPts val="0"/>
                        </a:spcAft>
                      </a:pPr>
                      <a:r>
                        <a:rPr lang="en-US" sz="600" b="1" u="none" strike="noStrike">
                          <a:solidFill>
                            <a:srgbClr val="000000"/>
                          </a:solidFill>
                          <a:effectLst/>
                        </a:rPr>
                        <a:t>MANAGEMENT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767322881"/>
                  </a:ext>
                </a:extLst>
              </a:tr>
              <a:tr h="109237">
                <a:tc>
                  <a:txBody>
                    <a:bodyPr/>
                    <a:lstStyle/>
                    <a:p>
                      <a:pPr algn="l" fontAlgn="t">
                        <a:spcBef>
                          <a:spcPts val="0"/>
                        </a:spcBef>
                        <a:spcAft>
                          <a:spcPts val="0"/>
                        </a:spcAft>
                      </a:pPr>
                      <a:r>
                        <a:rPr lang="en-US" sz="600" b="0" u="none" strike="noStrike">
                          <a:effectLst/>
                        </a:rPr>
                        <a:t>Structure and size of Board</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554587001"/>
                  </a:ext>
                </a:extLst>
              </a:tr>
              <a:tr h="109237">
                <a:tc>
                  <a:txBody>
                    <a:bodyPr/>
                    <a:lstStyle/>
                    <a:p>
                      <a:pPr algn="l" fontAlgn="t">
                        <a:spcBef>
                          <a:spcPts val="0"/>
                        </a:spcBef>
                        <a:spcAft>
                          <a:spcPts val="0"/>
                        </a:spcAft>
                      </a:pPr>
                      <a:r>
                        <a:rPr lang="en-US" sz="600" b="0" u="none" strike="noStrike">
                          <a:effectLst/>
                        </a:rPr>
                        <a:t>Selection of Board members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580594613"/>
                  </a:ext>
                </a:extLst>
              </a:tr>
              <a:tr h="109237">
                <a:tc>
                  <a:txBody>
                    <a:bodyPr/>
                    <a:lstStyle/>
                    <a:p>
                      <a:pPr algn="l" fontAlgn="t">
                        <a:spcBef>
                          <a:spcPts val="0"/>
                        </a:spcBef>
                        <a:spcAft>
                          <a:spcPts val="0"/>
                        </a:spcAft>
                      </a:pPr>
                      <a:r>
                        <a:rPr lang="en-US" sz="600" b="0" u="none" strike="noStrike">
                          <a:effectLst/>
                        </a:rPr>
                        <a:t>Selection of external audit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782942643"/>
                  </a:ext>
                </a:extLst>
              </a:tr>
              <a:tr h="109237">
                <a:tc>
                  <a:txBody>
                    <a:bodyPr/>
                    <a:lstStyle/>
                    <a:p>
                      <a:pPr algn="l" fontAlgn="t">
                        <a:spcBef>
                          <a:spcPts val="0"/>
                        </a:spcBef>
                        <a:spcAft>
                          <a:spcPts val="0"/>
                        </a:spcAft>
                      </a:pPr>
                      <a:r>
                        <a:rPr lang="en-US" sz="600" b="0" u="none" strike="noStrike">
                          <a:effectLst/>
                        </a:rPr>
                        <a:t>Appointment of internal audit/control</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692154657"/>
                  </a:ext>
                </a:extLst>
              </a:tr>
              <a:tr h="109237">
                <a:tc>
                  <a:txBody>
                    <a:bodyPr/>
                    <a:lstStyle/>
                    <a:p>
                      <a:pPr algn="l" fontAlgn="t">
                        <a:spcBef>
                          <a:spcPts val="0"/>
                        </a:spcBef>
                        <a:spcAft>
                          <a:spcPts val="0"/>
                        </a:spcAft>
                      </a:pPr>
                      <a:r>
                        <a:rPr lang="en-US" sz="600" b="1" u="none" strike="noStrike">
                          <a:solidFill>
                            <a:srgbClr val="000000"/>
                          </a:solidFill>
                          <a:effectLst/>
                        </a:rPr>
                        <a:t>HUMAN RESOURCES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953399627"/>
                  </a:ext>
                </a:extLst>
              </a:tr>
              <a:tr h="109237">
                <a:tc>
                  <a:txBody>
                    <a:bodyPr/>
                    <a:lstStyle/>
                    <a:p>
                      <a:pPr algn="l" fontAlgn="t">
                        <a:spcBef>
                          <a:spcPts val="0"/>
                        </a:spcBef>
                        <a:spcAft>
                          <a:spcPts val="0"/>
                        </a:spcAft>
                      </a:pPr>
                      <a:r>
                        <a:rPr lang="en-US" sz="600" b="0" u="none" strike="noStrike">
                          <a:effectLst/>
                        </a:rPr>
                        <a:t>Management structure</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941542185"/>
                  </a:ext>
                </a:extLst>
              </a:tr>
              <a:tr h="109237">
                <a:tc>
                  <a:txBody>
                    <a:bodyPr/>
                    <a:lstStyle/>
                    <a:p>
                      <a:pPr algn="l" fontAlgn="t">
                        <a:spcBef>
                          <a:spcPts val="0"/>
                        </a:spcBef>
                        <a:spcAft>
                          <a:spcPts val="0"/>
                        </a:spcAft>
                      </a:pPr>
                      <a:r>
                        <a:rPr lang="en-US" sz="600" b="0" u="none" strike="noStrike">
                          <a:effectLst/>
                        </a:rPr>
                        <a:t>HR policies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620261407"/>
                  </a:ext>
                </a:extLst>
              </a:tr>
              <a:tr h="109237">
                <a:tc>
                  <a:txBody>
                    <a:bodyPr/>
                    <a:lstStyle/>
                    <a:p>
                      <a:pPr algn="l" fontAlgn="t">
                        <a:spcBef>
                          <a:spcPts val="0"/>
                        </a:spcBef>
                        <a:spcAft>
                          <a:spcPts val="0"/>
                        </a:spcAft>
                      </a:pPr>
                      <a:r>
                        <a:rPr lang="en-US" sz="600" b="0" u="none" strike="noStrike">
                          <a:effectLst/>
                        </a:rPr>
                        <a:t>Recruitment and employment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563794143"/>
                  </a:ext>
                </a:extLst>
              </a:tr>
              <a:tr h="109237">
                <a:tc>
                  <a:txBody>
                    <a:bodyPr/>
                    <a:lstStyle/>
                    <a:p>
                      <a:pPr algn="l" fontAlgn="t">
                        <a:spcBef>
                          <a:spcPts val="0"/>
                        </a:spcBef>
                        <a:spcAft>
                          <a:spcPts val="0"/>
                        </a:spcAft>
                      </a:pPr>
                      <a:r>
                        <a:rPr lang="en-US" sz="600" b="0" u="none" strike="noStrike">
                          <a:effectLst/>
                        </a:rPr>
                        <a:t>Compensation policy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378974733"/>
                  </a:ext>
                </a:extLst>
              </a:tr>
              <a:tr h="109237">
                <a:tc>
                  <a:txBody>
                    <a:bodyPr/>
                    <a:lstStyle/>
                    <a:p>
                      <a:pPr algn="l" fontAlgn="t">
                        <a:spcBef>
                          <a:spcPts val="0"/>
                        </a:spcBef>
                        <a:spcAft>
                          <a:spcPts val="0"/>
                        </a:spcAft>
                      </a:pPr>
                      <a:r>
                        <a:rPr lang="en-US" sz="600" b="0" u="none" strike="noStrike">
                          <a:effectLst/>
                        </a:rPr>
                        <a:t>Career development plans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344561183"/>
                  </a:ext>
                </a:extLst>
              </a:tr>
              <a:tr h="109237">
                <a:tc>
                  <a:txBody>
                    <a:bodyPr/>
                    <a:lstStyle/>
                    <a:p>
                      <a:pPr algn="l" fontAlgn="t">
                        <a:spcBef>
                          <a:spcPts val="0"/>
                        </a:spcBef>
                        <a:spcAft>
                          <a:spcPts val="0"/>
                        </a:spcAft>
                      </a:pPr>
                      <a:r>
                        <a:rPr lang="en-US" sz="600" b="1" u="none" strike="noStrike">
                          <a:solidFill>
                            <a:srgbClr val="000000"/>
                          </a:solidFill>
                          <a:effectLst/>
                        </a:rPr>
                        <a:t>FUNDRAISING</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910609428"/>
                  </a:ext>
                </a:extLst>
              </a:tr>
              <a:tr h="109237">
                <a:tc>
                  <a:txBody>
                    <a:bodyPr/>
                    <a:lstStyle/>
                    <a:p>
                      <a:pPr algn="l" fontAlgn="t">
                        <a:spcBef>
                          <a:spcPts val="0"/>
                        </a:spcBef>
                        <a:spcAft>
                          <a:spcPts val="0"/>
                        </a:spcAft>
                      </a:pPr>
                      <a:r>
                        <a:rPr lang="pl-PL" sz="600" b="0" u="none" strike="noStrike">
                          <a:effectLst/>
                        </a:rPr>
                        <a:t>Approval of fundraising plan </a:t>
                      </a:r>
                      <a:endParaRPr lang="pl-PL"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002109194"/>
                  </a:ext>
                </a:extLst>
              </a:tr>
              <a:tr h="109237">
                <a:tc>
                  <a:txBody>
                    <a:bodyPr/>
                    <a:lstStyle/>
                    <a:p>
                      <a:pPr algn="l" fontAlgn="t">
                        <a:spcBef>
                          <a:spcPts val="0"/>
                        </a:spcBef>
                        <a:spcAft>
                          <a:spcPts val="0"/>
                        </a:spcAft>
                      </a:pPr>
                      <a:r>
                        <a:rPr lang="en-US" sz="600" b="0" u="none" strike="noStrike">
                          <a:effectLst/>
                        </a:rPr>
                        <a:t>Setting annual targets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269974292"/>
                  </a:ext>
                </a:extLst>
              </a:tr>
              <a:tr h="109237">
                <a:tc>
                  <a:txBody>
                    <a:bodyPr/>
                    <a:lstStyle/>
                    <a:p>
                      <a:pPr algn="l" fontAlgn="t">
                        <a:spcBef>
                          <a:spcPts val="0"/>
                        </a:spcBef>
                        <a:spcAft>
                          <a:spcPts val="0"/>
                        </a:spcAft>
                      </a:pPr>
                      <a:r>
                        <a:rPr lang="en-US" sz="600" b="0" u="none" strike="noStrike">
                          <a:effectLst/>
                        </a:rPr>
                        <a:t>Gift/donation policy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090068199"/>
                  </a:ext>
                </a:extLst>
              </a:tr>
              <a:tr h="109237">
                <a:tc>
                  <a:txBody>
                    <a:bodyPr/>
                    <a:lstStyle/>
                    <a:p>
                      <a:pPr algn="l" fontAlgn="t">
                        <a:spcBef>
                          <a:spcPts val="0"/>
                        </a:spcBef>
                        <a:spcAft>
                          <a:spcPts val="0"/>
                        </a:spcAft>
                      </a:pPr>
                      <a:r>
                        <a:rPr lang="en-US" sz="600" b="0" u="none" strike="noStrike">
                          <a:effectLst/>
                        </a:rPr>
                        <a:t>Decisions on receiving grants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783521074"/>
                  </a:ext>
                </a:extLst>
              </a:tr>
              <a:tr h="109237">
                <a:tc>
                  <a:txBody>
                    <a:bodyPr/>
                    <a:lstStyle/>
                    <a:p>
                      <a:pPr algn="l" fontAlgn="t">
                        <a:spcBef>
                          <a:spcPts val="0"/>
                        </a:spcBef>
                        <a:spcAft>
                          <a:spcPts val="0"/>
                        </a:spcAft>
                      </a:pPr>
                      <a:r>
                        <a:rPr lang="en-US" sz="600" b="0" u="none" strike="noStrike">
                          <a:effectLst/>
                        </a:rPr>
                        <a:t>Capital gift/investment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263332939"/>
                  </a:ext>
                </a:extLst>
              </a:tr>
              <a:tr h="109237">
                <a:tc>
                  <a:txBody>
                    <a:bodyPr/>
                    <a:lstStyle/>
                    <a:p>
                      <a:pPr algn="l" fontAlgn="t">
                        <a:spcBef>
                          <a:spcPts val="0"/>
                        </a:spcBef>
                        <a:spcAft>
                          <a:spcPts val="0"/>
                        </a:spcAft>
                      </a:pPr>
                      <a:r>
                        <a:rPr lang="en-US" sz="600" b="1" u="none" strike="noStrike">
                          <a:solidFill>
                            <a:srgbClr val="000000"/>
                          </a:solidFill>
                          <a:effectLst/>
                        </a:rPr>
                        <a:t>OUTREACH</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1"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1"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1"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137946725"/>
                  </a:ext>
                </a:extLst>
              </a:tr>
              <a:tr h="109237">
                <a:tc>
                  <a:txBody>
                    <a:bodyPr/>
                    <a:lstStyle/>
                    <a:p>
                      <a:pPr algn="l" fontAlgn="t">
                        <a:spcBef>
                          <a:spcPts val="0"/>
                        </a:spcBef>
                        <a:spcAft>
                          <a:spcPts val="0"/>
                        </a:spcAft>
                      </a:pPr>
                      <a:r>
                        <a:rPr lang="en-US" sz="600" b="0" u="none" strike="noStrike">
                          <a:effectLst/>
                        </a:rPr>
                        <a:t>Logo/change of image</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773851993"/>
                  </a:ext>
                </a:extLst>
              </a:tr>
              <a:tr h="109237">
                <a:tc>
                  <a:txBody>
                    <a:bodyPr/>
                    <a:lstStyle/>
                    <a:p>
                      <a:pPr algn="l" fontAlgn="t">
                        <a:spcBef>
                          <a:spcPts val="0"/>
                        </a:spcBef>
                        <a:spcAft>
                          <a:spcPts val="0"/>
                        </a:spcAft>
                      </a:pPr>
                      <a:r>
                        <a:rPr lang="fr-FR" sz="600" b="0" u="none" strike="noStrike">
                          <a:effectLst/>
                        </a:rPr>
                        <a:t>Communications for specific initiatives</a:t>
                      </a:r>
                      <a:endParaRPr lang="fr-FR"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fr-FR" sz="600" b="0" u="none" strike="noStrike">
                          <a:effectLst/>
                        </a:rPr>
                        <a:t> </a:t>
                      </a:r>
                      <a:endParaRPr lang="fr-FR"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301893150"/>
                  </a:ext>
                </a:extLst>
              </a:tr>
              <a:tr h="109237">
                <a:tc>
                  <a:txBody>
                    <a:bodyPr/>
                    <a:lstStyle/>
                    <a:p>
                      <a:pPr algn="l" fontAlgn="t">
                        <a:spcBef>
                          <a:spcPts val="0"/>
                        </a:spcBef>
                        <a:spcAft>
                          <a:spcPts val="0"/>
                        </a:spcAft>
                      </a:pPr>
                      <a:r>
                        <a:rPr lang="en-US" sz="600" b="0" u="none" strike="noStrike">
                          <a:effectLst/>
                        </a:rPr>
                        <a:t>Contracting advertising agencies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863399464"/>
                  </a:ext>
                </a:extLst>
              </a:tr>
              <a:tr h="109237">
                <a:tc>
                  <a:txBody>
                    <a:bodyPr/>
                    <a:lstStyle/>
                    <a:p>
                      <a:pPr algn="l" fontAlgn="t">
                        <a:spcBef>
                          <a:spcPts val="0"/>
                        </a:spcBef>
                        <a:spcAft>
                          <a:spcPts val="0"/>
                        </a:spcAft>
                      </a:pPr>
                      <a:r>
                        <a:rPr lang="en-GB" sz="600" b="1" u="none" strike="noStrike">
                          <a:solidFill>
                            <a:srgbClr val="000000"/>
                          </a:solidFill>
                          <a:effectLst/>
                        </a:rPr>
                        <a:t>LAW - LEGAL MATTERS</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223676949"/>
                  </a:ext>
                </a:extLst>
              </a:tr>
              <a:tr h="109237">
                <a:tc>
                  <a:txBody>
                    <a:bodyPr/>
                    <a:lstStyle/>
                    <a:p>
                      <a:pPr algn="l" fontAlgn="t">
                        <a:spcBef>
                          <a:spcPts val="0"/>
                        </a:spcBef>
                        <a:spcAft>
                          <a:spcPts val="0"/>
                        </a:spcAft>
                      </a:pPr>
                      <a:r>
                        <a:rPr lang="en-GB" sz="600" b="0" u="none" strike="noStrike">
                          <a:effectLst/>
                        </a:rPr>
                        <a:t>Statute</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1360898867"/>
                  </a:ext>
                </a:extLst>
              </a:tr>
              <a:tr h="109237">
                <a:tc>
                  <a:txBody>
                    <a:bodyPr/>
                    <a:lstStyle/>
                    <a:p>
                      <a:pPr algn="l" fontAlgn="t">
                        <a:spcBef>
                          <a:spcPts val="0"/>
                        </a:spcBef>
                        <a:spcAft>
                          <a:spcPts val="0"/>
                        </a:spcAft>
                      </a:pPr>
                      <a:r>
                        <a:rPr lang="en-GB" sz="600" b="0" u="none" strike="noStrike">
                          <a:effectLst/>
                        </a:rPr>
                        <a:t>Initiating legal procedure</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535659510"/>
                  </a:ext>
                </a:extLst>
              </a:tr>
              <a:tr h="109237">
                <a:tc>
                  <a:txBody>
                    <a:bodyPr/>
                    <a:lstStyle/>
                    <a:p>
                      <a:pPr algn="l" fontAlgn="t">
                        <a:spcBef>
                          <a:spcPts val="0"/>
                        </a:spcBef>
                        <a:spcAft>
                          <a:spcPts val="0"/>
                        </a:spcAft>
                      </a:pPr>
                      <a:r>
                        <a:rPr lang="en-GB" sz="600" b="0" u="none" strike="noStrike">
                          <a:effectLst/>
                        </a:rPr>
                        <a:t>Evaluation of legal service</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178557967"/>
                  </a:ext>
                </a:extLst>
              </a:tr>
              <a:tr h="109237">
                <a:tc>
                  <a:txBody>
                    <a:bodyPr/>
                    <a:lstStyle/>
                    <a:p>
                      <a:pPr algn="l" fontAlgn="t">
                        <a:spcBef>
                          <a:spcPts val="0"/>
                        </a:spcBef>
                        <a:spcAft>
                          <a:spcPts val="0"/>
                        </a:spcAft>
                      </a:pPr>
                      <a:r>
                        <a:rPr lang="en-GB" sz="600" b="0" u="none" strike="noStrike">
                          <a:effectLst/>
                        </a:rPr>
                        <a:t>Contracting procedure</a:t>
                      </a:r>
                      <a:endParaRPr lang="en-GB"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066877672"/>
                  </a:ext>
                </a:extLst>
              </a:tr>
              <a:tr h="109237">
                <a:tc>
                  <a:txBody>
                    <a:bodyPr/>
                    <a:lstStyle/>
                    <a:p>
                      <a:pPr algn="l" fontAlgn="t">
                        <a:spcBef>
                          <a:spcPts val="0"/>
                        </a:spcBef>
                        <a:spcAft>
                          <a:spcPts val="0"/>
                        </a:spcAft>
                      </a:pPr>
                      <a:r>
                        <a:rPr lang="en-US" sz="600" b="1" u="none" strike="noStrike">
                          <a:solidFill>
                            <a:srgbClr val="000000"/>
                          </a:solidFill>
                          <a:effectLst/>
                        </a:rPr>
                        <a:t>FINANCE</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754550517"/>
                  </a:ext>
                </a:extLst>
              </a:tr>
              <a:tr h="109237">
                <a:tc>
                  <a:txBody>
                    <a:bodyPr/>
                    <a:lstStyle/>
                    <a:p>
                      <a:pPr algn="l" fontAlgn="t">
                        <a:spcBef>
                          <a:spcPts val="0"/>
                        </a:spcBef>
                        <a:spcAft>
                          <a:spcPts val="0"/>
                        </a:spcAft>
                      </a:pPr>
                      <a:r>
                        <a:rPr lang="en-US" sz="600" b="0" u="none" strike="noStrike">
                          <a:effectLst/>
                        </a:rPr>
                        <a:t>Financial targets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382885795"/>
                  </a:ext>
                </a:extLst>
              </a:tr>
              <a:tr h="109237">
                <a:tc>
                  <a:txBody>
                    <a:bodyPr/>
                    <a:lstStyle/>
                    <a:p>
                      <a:pPr algn="l" fontAlgn="t">
                        <a:spcBef>
                          <a:spcPts val="0"/>
                        </a:spcBef>
                        <a:spcAft>
                          <a:spcPts val="0"/>
                        </a:spcAft>
                      </a:pPr>
                      <a:r>
                        <a:rPr lang="en-US" sz="600" b="0" u="none" strike="noStrike">
                          <a:effectLst/>
                        </a:rPr>
                        <a:t>Approval of operating budget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025513901"/>
                  </a:ext>
                </a:extLst>
              </a:tr>
              <a:tr h="109237">
                <a:tc>
                  <a:txBody>
                    <a:bodyPr/>
                    <a:lstStyle/>
                    <a:p>
                      <a:pPr algn="l" fontAlgn="t">
                        <a:spcBef>
                          <a:spcPts val="0"/>
                        </a:spcBef>
                        <a:spcAft>
                          <a:spcPts val="0"/>
                        </a:spcAft>
                      </a:pPr>
                      <a:r>
                        <a:rPr lang="en-US" sz="600" b="0" u="none" strike="noStrike">
                          <a:effectLst/>
                        </a:rPr>
                        <a:t>Capital spending</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378307860"/>
                  </a:ext>
                </a:extLst>
              </a:tr>
              <a:tr h="109237">
                <a:tc>
                  <a:txBody>
                    <a:bodyPr/>
                    <a:lstStyle/>
                    <a:p>
                      <a:pPr algn="l" fontAlgn="t">
                        <a:spcBef>
                          <a:spcPts val="0"/>
                        </a:spcBef>
                        <a:spcAft>
                          <a:spcPts val="0"/>
                        </a:spcAft>
                      </a:pPr>
                      <a:r>
                        <a:rPr lang="en-US" sz="600" b="0" u="none" strike="noStrike">
                          <a:effectLst/>
                        </a:rPr>
                        <a:t>Costs over 1000€ outside of budget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059366061"/>
                  </a:ext>
                </a:extLst>
              </a:tr>
              <a:tr h="109237">
                <a:tc>
                  <a:txBody>
                    <a:bodyPr/>
                    <a:lstStyle/>
                    <a:p>
                      <a:pPr algn="l" fontAlgn="t">
                        <a:spcBef>
                          <a:spcPts val="0"/>
                        </a:spcBef>
                        <a:spcAft>
                          <a:spcPts val="0"/>
                        </a:spcAft>
                      </a:pPr>
                      <a:r>
                        <a:rPr lang="en-US" sz="600" b="0" u="none" strike="noStrike">
                          <a:effectLst/>
                        </a:rPr>
                        <a:t>Investment policy and targets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837126608"/>
                  </a:ext>
                </a:extLst>
              </a:tr>
              <a:tr h="109237">
                <a:tc>
                  <a:txBody>
                    <a:bodyPr/>
                    <a:lstStyle/>
                    <a:p>
                      <a:pPr algn="l" fontAlgn="t">
                        <a:spcBef>
                          <a:spcPts val="0"/>
                        </a:spcBef>
                        <a:spcAft>
                          <a:spcPts val="0"/>
                        </a:spcAft>
                      </a:pPr>
                      <a:r>
                        <a:rPr lang="en-US" sz="600" b="0" u="none" strike="noStrike">
                          <a:effectLst/>
                        </a:rPr>
                        <a:t>Credits</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513093682"/>
                  </a:ext>
                </a:extLst>
              </a:tr>
              <a:tr h="109237">
                <a:tc>
                  <a:txBody>
                    <a:bodyPr/>
                    <a:lstStyle/>
                    <a:p>
                      <a:pPr algn="l" fontAlgn="t">
                        <a:spcBef>
                          <a:spcPts val="0"/>
                        </a:spcBef>
                        <a:spcAft>
                          <a:spcPts val="0"/>
                        </a:spcAft>
                      </a:pPr>
                      <a:r>
                        <a:rPr lang="en-US" sz="600" b="0" u="none" strike="noStrike">
                          <a:effectLst/>
                        </a:rPr>
                        <a:t>Reporting on financial work</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094667846"/>
                  </a:ext>
                </a:extLst>
              </a:tr>
              <a:tr h="109237">
                <a:tc>
                  <a:txBody>
                    <a:bodyPr/>
                    <a:lstStyle/>
                    <a:p>
                      <a:pPr algn="l" fontAlgn="t">
                        <a:spcBef>
                          <a:spcPts val="0"/>
                        </a:spcBef>
                        <a:spcAft>
                          <a:spcPts val="0"/>
                        </a:spcAft>
                      </a:pPr>
                      <a:r>
                        <a:rPr lang="en-US" sz="600" b="0" u="none" strike="noStrike">
                          <a:effectLst/>
                        </a:rPr>
                        <a:t>Report on spending</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477916912"/>
                  </a:ext>
                </a:extLst>
              </a:tr>
              <a:tr h="109237">
                <a:tc>
                  <a:txBody>
                    <a:bodyPr/>
                    <a:lstStyle/>
                    <a:p>
                      <a:pPr algn="l" fontAlgn="t">
                        <a:spcBef>
                          <a:spcPts val="0"/>
                        </a:spcBef>
                        <a:spcAft>
                          <a:spcPts val="0"/>
                        </a:spcAft>
                      </a:pPr>
                      <a:r>
                        <a:rPr lang="en-US" sz="600" b="0" u="none" strike="noStrike">
                          <a:effectLst/>
                        </a:rPr>
                        <a:t>Financial control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2999209071"/>
                  </a:ext>
                </a:extLst>
              </a:tr>
              <a:tr h="109237">
                <a:tc>
                  <a:txBody>
                    <a:bodyPr/>
                    <a:lstStyle/>
                    <a:p>
                      <a:pPr algn="l" fontAlgn="t">
                        <a:spcBef>
                          <a:spcPts val="0"/>
                        </a:spcBef>
                        <a:spcAft>
                          <a:spcPts val="0"/>
                        </a:spcAft>
                      </a:pPr>
                      <a:r>
                        <a:rPr lang="en-US" sz="600" b="0" u="none" strike="noStrike">
                          <a:effectLst/>
                        </a:rPr>
                        <a:t>Financial audit</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extLst>
                  <a:ext uri="{0D108BD9-81ED-4DB2-BD59-A6C34878D82A}">
                    <a16:rowId xmlns:a16="http://schemas.microsoft.com/office/drawing/2014/main" val="3620747746"/>
                  </a:ext>
                </a:extLst>
              </a:tr>
              <a:tr h="109237">
                <a:tc>
                  <a:txBody>
                    <a:bodyPr/>
                    <a:lstStyle/>
                    <a:p>
                      <a:pPr algn="l" fontAlgn="t">
                        <a:spcBef>
                          <a:spcPts val="0"/>
                        </a:spcBef>
                        <a:spcAft>
                          <a:spcPts val="0"/>
                        </a:spcAft>
                      </a:pPr>
                      <a:r>
                        <a:rPr lang="en-US" sz="600" b="0" u="none" strike="noStrike">
                          <a:effectLst/>
                        </a:rPr>
                        <a:t>Selling property or transferring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X</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a:effectLst/>
                        </a:rPr>
                        <a:t> </a:t>
                      </a:r>
                      <a:endParaRPr lang="en-US" sz="800" b="0" i="0" u="none" strike="noStrike">
                        <a:effectLst/>
                        <a:latin typeface="Arial" panose="020B0604020202020204" pitchFamily="34" charset="0"/>
                      </a:endParaRPr>
                    </a:p>
                  </a:txBody>
                  <a:tcPr marL="19751" marR="19751" marT="2743" marB="0"/>
                </a:tc>
                <a:tc>
                  <a:txBody>
                    <a:bodyPr/>
                    <a:lstStyle/>
                    <a:p>
                      <a:pPr algn="l" fontAlgn="t">
                        <a:spcBef>
                          <a:spcPts val="0"/>
                        </a:spcBef>
                        <a:spcAft>
                          <a:spcPts val="0"/>
                        </a:spcAft>
                      </a:pPr>
                      <a:r>
                        <a:rPr lang="en-US" sz="600" b="0" u="none" strike="noStrike" dirty="0">
                          <a:effectLst/>
                        </a:rPr>
                        <a:t> </a:t>
                      </a:r>
                      <a:endParaRPr lang="en-US" sz="800" b="0" i="0" u="none" strike="noStrike" dirty="0">
                        <a:effectLst/>
                        <a:latin typeface="Arial" panose="020B0604020202020204" pitchFamily="34" charset="0"/>
                      </a:endParaRPr>
                    </a:p>
                  </a:txBody>
                  <a:tcPr marL="19751" marR="19751" marT="2743" marB="0"/>
                </a:tc>
                <a:extLst>
                  <a:ext uri="{0D108BD9-81ED-4DB2-BD59-A6C34878D82A}">
                    <a16:rowId xmlns:a16="http://schemas.microsoft.com/office/drawing/2014/main" val="2973224594"/>
                  </a:ext>
                </a:extLst>
              </a:tr>
            </a:tbl>
          </a:graphicData>
        </a:graphic>
      </p:graphicFrame>
    </p:spTree>
    <p:extLst>
      <p:ext uri="{BB962C8B-B14F-4D97-AF65-F5344CB8AC3E}">
        <p14:creationId xmlns:p14="http://schemas.microsoft.com/office/powerpoint/2010/main" val="3768741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GB" b="1" dirty="0"/>
              <a:t>What are roles of Board(s)? </a:t>
            </a:r>
            <a:br>
              <a:rPr lang="en-GB" b="1" dirty="0"/>
            </a:br>
            <a:endParaRPr dirty="0"/>
          </a:p>
        </p:txBody>
      </p:sp>
      <p:sp>
        <p:nvSpPr>
          <p:cNvPr id="133" name="Google Shape;133;p10"/>
          <p:cNvSpPr txBox="1">
            <a:spLocks noGrp="1"/>
          </p:cNvSpPr>
          <p:nvPr>
            <p:ph type="body" idx="1"/>
          </p:nvPr>
        </p:nvSpPr>
        <p:spPr>
          <a:xfrm>
            <a:off x="1631949" y="1501541"/>
            <a:ext cx="4752809" cy="4273617"/>
          </a:xfrm>
          <a:prstGeom prst="rect">
            <a:avLst/>
          </a:prstGeom>
          <a:noFill/>
          <a:ln>
            <a:noFill/>
          </a:ln>
        </p:spPr>
        <p:txBody>
          <a:bodyPr spcFirstLastPara="1" wrap="square" lIns="91425" tIns="45700" rIns="91425" bIns="45700" anchor="t" anchorCtr="0">
            <a:normAutofit/>
          </a:bodyPr>
          <a:lstStyle/>
          <a:p>
            <a:r>
              <a:rPr lang="en-GB" sz="2000" b="1" dirty="0">
                <a:latin typeface="+mj-lt"/>
              </a:rPr>
              <a:t>1. Legal responsibility </a:t>
            </a:r>
            <a:r>
              <a:rPr lang="en-GB" sz="2000" dirty="0">
                <a:latin typeface="+mj-lt"/>
              </a:rPr>
              <a:t>for:</a:t>
            </a:r>
          </a:p>
          <a:p>
            <a:pPr marL="571500" indent="-342900">
              <a:buFont typeface="Arial" panose="020B0604020202020204" pitchFamily="34" charset="0"/>
              <a:buChar char="•"/>
            </a:pPr>
            <a:r>
              <a:rPr lang="en-GB" sz="2000" dirty="0">
                <a:latin typeface="+mj-lt"/>
              </a:rPr>
              <a:t>financial health of TT </a:t>
            </a:r>
          </a:p>
          <a:p>
            <a:pPr marL="571500" indent="-342900">
              <a:buFont typeface="Arial" panose="020B0604020202020204" pitchFamily="34" charset="0"/>
              <a:buChar char="•"/>
            </a:pPr>
            <a:r>
              <a:rPr lang="en-GB" sz="2000" dirty="0">
                <a:latin typeface="+mj-lt"/>
              </a:rPr>
              <a:t>compliance</a:t>
            </a:r>
          </a:p>
          <a:p>
            <a:pPr marL="571500" indent="-342900">
              <a:buFont typeface="Arial" panose="020B0604020202020204" pitchFamily="34" charset="0"/>
              <a:buChar char="•"/>
            </a:pPr>
            <a:r>
              <a:rPr lang="en-GB" sz="2000" dirty="0">
                <a:latin typeface="+mj-lt"/>
              </a:rPr>
              <a:t>risks  </a:t>
            </a:r>
          </a:p>
          <a:p>
            <a:pPr marL="228600" indent="0"/>
            <a:r>
              <a:rPr lang="en-GB" sz="2000" dirty="0">
                <a:latin typeface="+mj-lt"/>
              </a:rPr>
              <a:t>2. </a:t>
            </a:r>
            <a:r>
              <a:rPr lang="en-GB" sz="2000" b="1" dirty="0">
                <a:latin typeface="+mj-lt"/>
              </a:rPr>
              <a:t>Protector of mission </a:t>
            </a:r>
            <a:r>
              <a:rPr lang="en-GB" sz="2000" dirty="0">
                <a:latin typeface="+mj-lt"/>
              </a:rPr>
              <a:t>(delivering the change in the world) </a:t>
            </a:r>
            <a:r>
              <a:rPr lang="en-GB" sz="2000" b="1" dirty="0">
                <a:latin typeface="+mj-lt"/>
              </a:rPr>
              <a:t>and staff</a:t>
            </a:r>
          </a:p>
          <a:p>
            <a:pPr marL="228600" indent="0"/>
            <a:r>
              <a:rPr lang="en-GB" sz="2000" dirty="0">
                <a:latin typeface="+mj-lt"/>
              </a:rPr>
              <a:t>3. </a:t>
            </a:r>
            <a:r>
              <a:rPr lang="en-GB" sz="2000" b="1" dirty="0">
                <a:latin typeface="+mj-lt"/>
              </a:rPr>
              <a:t>Supervisor of executive director</a:t>
            </a:r>
            <a:r>
              <a:rPr lang="en-GB" sz="2000" dirty="0">
                <a:latin typeface="+mj-lt"/>
              </a:rPr>
              <a:t> (appoints, ensures transition)</a:t>
            </a:r>
          </a:p>
          <a:p>
            <a:pPr marL="228600" indent="0"/>
            <a:r>
              <a:rPr lang="en-GB" sz="2000" b="1" dirty="0">
                <a:latin typeface="+mj-lt"/>
              </a:rPr>
              <a:t>4. Advisor</a:t>
            </a:r>
          </a:p>
          <a:p>
            <a:pPr marL="228600" indent="0"/>
            <a:r>
              <a:rPr lang="en-GB" sz="2000" b="1" dirty="0">
                <a:latin typeface="+mj-lt"/>
              </a:rPr>
              <a:t>5. Ambassador</a:t>
            </a:r>
          </a:p>
          <a:p>
            <a:pPr marL="0" lvl="0" indent="0" algn="l" rtl="0">
              <a:lnSpc>
                <a:spcPct val="90000"/>
              </a:lnSpc>
              <a:spcBef>
                <a:spcPts val="0"/>
              </a:spcBef>
              <a:spcAft>
                <a:spcPts val="0"/>
              </a:spcAft>
              <a:buClr>
                <a:schemeClr val="dk2"/>
              </a:buClr>
              <a:buSzPts val="2400"/>
              <a:buNone/>
            </a:pPr>
            <a:endParaRPr lang="en-GB" dirty="0"/>
          </a:p>
          <a:p>
            <a:pPr marL="0" lvl="0" indent="0" algn="l" rtl="0">
              <a:lnSpc>
                <a:spcPct val="90000"/>
              </a:lnSpc>
              <a:spcBef>
                <a:spcPts val="1000"/>
              </a:spcBef>
              <a:spcAft>
                <a:spcPts val="0"/>
              </a:spcAft>
              <a:buClr>
                <a:schemeClr val="dk2"/>
              </a:buClr>
              <a:buSzPts val="2400"/>
              <a:buNone/>
            </a:pPr>
            <a:endParaRPr dirty="0"/>
          </a:p>
          <a:p>
            <a:pPr marL="0" lvl="0" indent="0" algn="l" rtl="0">
              <a:lnSpc>
                <a:spcPct val="90000"/>
              </a:lnSpc>
              <a:spcBef>
                <a:spcPts val="1000"/>
              </a:spcBef>
              <a:spcAft>
                <a:spcPts val="0"/>
              </a:spcAft>
              <a:buClr>
                <a:schemeClr val="dk2"/>
              </a:buClr>
              <a:buSzPts val="2400"/>
              <a:buNone/>
            </a:pPr>
            <a:endParaRPr dirty="0"/>
          </a:p>
        </p:txBody>
      </p:sp>
      <p:pic>
        <p:nvPicPr>
          <p:cNvPr id="3" name="Picture 2" descr="Diagram&#10;&#10;Description automatically generated">
            <a:extLst>
              <a:ext uri="{FF2B5EF4-FFF2-40B4-BE49-F238E27FC236}">
                <a16:creationId xmlns:a16="http://schemas.microsoft.com/office/drawing/2014/main" id="{6FD9394F-BEE8-B546-8C7A-44F3A49A9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637" y="1308801"/>
            <a:ext cx="5266690" cy="3945890"/>
          </a:xfrm>
          <a:prstGeom prst="rect">
            <a:avLst/>
          </a:prstGeom>
        </p:spPr>
      </p:pic>
      <p:sp>
        <p:nvSpPr>
          <p:cNvPr id="4" name="Rectangle 3">
            <a:extLst>
              <a:ext uri="{FF2B5EF4-FFF2-40B4-BE49-F238E27FC236}">
                <a16:creationId xmlns:a16="http://schemas.microsoft.com/office/drawing/2014/main" id="{2AD7D73C-2132-7B48-A9CE-88C398822A39}"/>
              </a:ext>
            </a:extLst>
          </p:cNvPr>
          <p:cNvSpPr/>
          <p:nvPr/>
        </p:nvSpPr>
        <p:spPr>
          <a:xfrm>
            <a:off x="4350118" y="5549199"/>
            <a:ext cx="7414209" cy="461665"/>
          </a:xfrm>
          <a:prstGeom prst="rect">
            <a:avLst/>
          </a:prstGeom>
        </p:spPr>
        <p:txBody>
          <a:bodyPr wrap="none">
            <a:spAutoFit/>
          </a:bodyPr>
          <a:lstStyle/>
          <a:p>
            <a:r>
              <a:rPr lang="en-GB" sz="2400" b="1" dirty="0"/>
              <a:t>How to engage Board(s) in a meaningful way?</a:t>
            </a:r>
            <a:endParaRPr lang="en-RS" sz="2400" dirty="0"/>
          </a:p>
        </p:txBody>
      </p:sp>
    </p:spTree>
    <p:extLst>
      <p:ext uri="{BB962C8B-B14F-4D97-AF65-F5344CB8AC3E}">
        <p14:creationId xmlns:p14="http://schemas.microsoft.com/office/powerpoint/2010/main" val="321070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CF4F-1E5B-C9F1-51F0-2673838C605D}"/>
              </a:ext>
            </a:extLst>
          </p:cNvPr>
          <p:cNvSpPr>
            <a:spLocks noGrp="1"/>
          </p:cNvSpPr>
          <p:nvPr>
            <p:ph type="title"/>
          </p:nvPr>
        </p:nvSpPr>
        <p:spPr/>
        <p:txBody>
          <a:bodyPr>
            <a:normAutofit/>
          </a:bodyPr>
          <a:lstStyle/>
          <a:p>
            <a:r>
              <a:rPr lang="en-RS" u="sng" dirty="0"/>
              <a:t>Assess meaningful engagement of your board</a:t>
            </a:r>
            <a:endParaRPr lang="en-RS" dirty="0"/>
          </a:p>
        </p:txBody>
      </p:sp>
      <p:sp>
        <p:nvSpPr>
          <p:cNvPr id="3" name="Text Placeholder 2">
            <a:extLst>
              <a:ext uri="{FF2B5EF4-FFF2-40B4-BE49-F238E27FC236}">
                <a16:creationId xmlns:a16="http://schemas.microsoft.com/office/drawing/2014/main" id="{12817AF5-A625-DF75-372F-A199D9F2C574}"/>
              </a:ext>
            </a:extLst>
          </p:cNvPr>
          <p:cNvSpPr>
            <a:spLocks noGrp="1"/>
          </p:cNvSpPr>
          <p:nvPr>
            <p:ph type="body" idx="1"/>
          </p:nvPr>
        </p:nvSpPr>
        <p:spPr>
          <a:xfrm>
            <a:off x="1504949" y="1438041"/>
            <a:ext cx="9726613" cy="4273617"/>
          </a:xfrm>
        </p:spPr>
        <p:txBody>
          <a:bodyPr>
            <a:noAutofit/>
          </a:bodyPr>
          <a:lstStyle/>
          <a:p>
            <a:pPr marL="571500" indent="-342900">
              <a:buFont typeface="+mj-lt"/>
              <a:buAutoNum type="arabicPeriod"/>
            </a:pPr>
            <a:r>
              <a:rPr lang="en-GB" sz="1600" b="0" dirty="0">
                <a:effectLst/>
                <a:latin typeface="+mn-lt"/>
              </a:rPr>
              <a:t>If an observer joined the board meeting, she’d know exactly whose meeting it was (the chair’s). </a:t>
            </a:r>
            <a:endParaRPr lang="en-GB" sz="1600" dirty="0">
              <a:latin typeface="+mn-lt"/>
            </a:endParaRPr>
          </a:p>
          <a:p>
            <a:pPr marL="571500" indent="-342900">
              <a:buFont typeface="+mj-lt"/>
              <a:buAutoNum type="arabicPeriod"/>
            </a:pPr>
            <a:r>
              <a:rPr lang="en-GB" sz="1600" b="0" dirty="0">
                <a:effectLst/>
                <a:latin typeface="+mn-lt"/>
              </a:rPr>
              <a:t>The board meeting agenda is well designed so we are talking about things that really matter.</a:t>
            </a:r>
            <a:endParaRPr lang="en-GB" sz="1600" dirty="0">
              <a:latin typeface="+mn-lt"/>
            </a:endParaRPr>
          </a:p>
          <a:p>
            <a:pPr marL="571500" indent="-342900">
              <a:buFont typeface="+mj-lt"/>
              <a:buAutoNum type="arabicPeriod"/>
            </a:pPr>
            <a:r>
              <a:rPr lang="en-GB" sz="1600" b="0" dirty="0">
                <a:effectLst/>
                <a:latin typeface="+mn-lt"/>
              </a:rPr>
              <a:t>I receive all the board meeting materials at least 1 week ahead of time.</a:t>
            </a:r>
            <a:endParaRPr lang="en-GB" sz="1600" dirty="0">
              <a:latin typeface="+mn-lt"/>
            </a:endParaRPr>
          </a:p>
          <a:p>
            <a:pPr marL="571500" indent="-342900">
              <a:buFont typeface="+mj-lt"/>
              <a:buAutoNum type="arabicPeriod"/>
            </a:pPr>
            <a:r>
              <a:rPr lang="en-GB" sz="1600" b="0" dirty="0">
                <a:effectLst/>
                <a:latin typeface="+mn-lt"/>
              </a:rPr>
              <a:t>The pre-meeting materials are not overwhelming. They are written not to impress me but to inform and enrich me, and I read them all thoroughly so I am prepared for the meeting.</a:t>
            </a:r>
            <a:endParaRPr lang="en-GB" sz="1600" dirty="0">
              <a:latin typeface="+mn-lt"/>
            </a:endParaRPr>
          </a:p>
          <a:p>
            <a:pPr marL="571500" indent="-342900">
              <a:buFont typeface="+mj-lt"/>
              <a:buAutoNum type="arabicPeriod"/>
            </a:pPr>
            <a:r>
              <a:rPr lang="en-GB" sz="1600" b="0" dirty="0">
                <a:effectLst/>
                <a:latin typeface="+mn-lt"/>
              </a:rPr>
              <a:t>The board feels comfortable asking the Executive Director difficult questions about strategy and impact. </a:t>
            </a:r>
            <a:endParaRPr lang="en-GB" sz="1600" dirty="0">
              <a:latin typeface="+mn-lt"/>
            </a:endParaRPr>
          </a:p>
          <a:p>
            <a:pPr marL="571500" indent="-342900">
              <a:buFont typeface="+mj-lt"/>
              <a:buAutoNum type="arabicPeriod"/>
            </a:pPr>
            <a:r>
              <a:rPr lang="en-GB" sz="1600" b="0" dirty="0">
                <a:effectLst/>
                <a:latin typeface="+mn-lt"/>
              </a:rPr>
              <a:t>We conduct a formal review of our Executive Director annually. </a:t>
            </a:r>
            <a:endParaRPr lang="en-GB" sz="1600" dirty="0">
              <a:latin typeface="+mn-lt"/>
            </a:endParaRPr>
          </a:p>
          <a:p>
            <a:pPr marL="571500" indent="-342900">
              <a:buFont typeface="+mj-lt"/>
              <a:buAutoNum type="arabicPeriod"/>
            </a:pPr>
            <a:r>
              <a:rPr lang="en-GB" sz="1600" b="0" dirty="0">
                <a:effectLst/>
                <a:latin typeface="+mn-lt"/>
              </a:rPr>
              <a:t>The staff communicates with us about accomplishments, stories we can tell, and offers us various ways to be of help to the organization. I don’t feel nagged to sell tickets, attend events, or be more diligent about fundraising.</a:t>
            </a:r>
            <a:endParaRPr lang="en-GB" sz="1600" dirty="0">
              <a:latin typeface="+mn-lt"/>
            </a:endParaRPr>
          </a:p>
          <a:p>
            <a:pPr marL="571500" indent="-342900">
              <a:buFont typeface="+mj-lt"/>
              <a:buAutoNum type="arabicPeriod"/>
            </a:pPr>
            <a:r>
              <a:rPr lang="en-GB" sz="1600" b="0" dirty="0">
                <a:effectLst/>
                <a:latin typeface="+mn-lt"/>
              </a:rPr>
              <a:t>I can clearly articulate the 5 - 7 key annual goals for the organization and how they fit into the overall plan. </a:t>
            </a:r>
            <a:endParaRPr lang="en-GB" sz="1600" dirty="0">
              <a:latin typeface="+mn-lt"/>
            </a:endParaRPr>
          </a:p>
          <a:p>
            <a:pPr marL="571500" indent="-342900">
              <a:buFont typeface="+mj-lt"/>
              <a:buAutoNum type="arabicPeriod"/>
            </a:pPr>
            <a:r>
              <a:rPr lang="en-GB" sz="1600" b="0" dirty="0">
                <a:effectLst/>
                <a:latin typeface="+mn-lt"/>
              </a:rPr>
              <a:t>I feel that all of what I bring to board service (my experience, my enthusiasm, my professional skills and my insights) add real value to the strategy and impact of this organization. </a:t>
            </a:r>
            <a:endParaRPr lang="en-GB" sz="1600" dirty="0">
              <a:latin typeface="+mn-lt"/>
            </a:endParaRPr>
          </a:p>
          <a:p>
            <a:endParaRPr lang="en-GB" sz="1600" dirty="0">
              <a:latin typeface="+mn-lt"/>
            </a:endParaRPr>
          </a:p>
        </p:txBody>
      </p:sp>
    </p:spTree>
    <p:extLst>
      <p:ext uri="{BB962C8B-B14F-4D97-AF65-F5344CB8AC3E}">
        <p14:creationId xmlns:p14="http://schemas.microsoft.com/office/powerpoint/2010/main" val="3756633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F75B-47F8-BAB6-F8F4-46B6F361E44F}"/>
              </a:ext>
            </a:extLst>
          </p:cNvPr>
          <p:cNvSpPr>
            <a:spLocks noGrp="1"/>
          </p:cNvSpPr>
          <p:nvPr>
            <p:ph type="title"/>
          </p:nvPr>
        </p:nvSpPr>
        <p:spPr>
          <a:xfrm>
            <a:off x="1636713" y="692150"/>
            <a:ext cx="3557587" cy="1327150"/>
          </a:xfrm>
        </p:spPr>
        <p:txBody>
          <a:bodyPr>
            <a:normAutofit fontScale="90000"/>
          </a:bodyPr>
          <a:lstStyle/>
          <a:p>
            <a:r>
              <a:rPr lang="en-RS" dirty="0"/>
              <a:t>A planning guide for Board meetings agenda</a:t>
            </a:r>
            <a:br>
              <a:rPr lang="en-RS" dirty="0"/>
            </a:br>
            <a:endParaRPr lang="en-RS" dirty="0"/>
          </a:p>
        </p:txBody>
      </p:sp>
      <p:pic>
        <p:nvPicPr>
          <p:cNvPr id="4" name="Picture 3">
            <a:extLst>
              <a:ext uri="{FF2B5EF4-FFF2-40B4-BE49-F238E27FC236}">
                <a16:creationId xmlns:a16="http://schemas.microsoft.com/office/drawing/2014/main" id="{AAC04741-927A-A3AD-340F-FEE947DEC561}"/>
              </a:ext>
            </a:extLst>
          </p:cNvPr>
          <p:cNvPicPr>
            <a:picLocks noChangeAspect="1"/>
          </p:cNvPicPr>
          <p:nvPr/>
        </p:nvPicPr>
        <p:blipFill>
          <a:blip r:embed="rId2"/>
          <a:stretch>
            <a:fillRect/>
          </a:stretch>
        </p:blipFill>
        <p:spPr>
          <a:xfrm>
            <a:off x="5473700" y="323850"/>
            <a:ext cx="6299200" cy="6210300"/>
          </a:xfrm>
          <a:prstGeom prst="rect">
            <a:avLst/>
          </a:prstGeom>
        </p:spPr>
      </p:pic>
    </p:spTree>
    <p:extLst>
      <p:ext uri="{BB962C8B-B14F-4D97-AF65-F5344CB8AC3E}">
        <p14:creationId xmlns:p14="http://schemas.microsoft.com/office/powerpoint/2010/main" val="332316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149B-FBE8-3BA4-68E8-799A465CBA73}"/>
              </a:ext>
            </a:extLst>
          </p:cNvPr>
          <p:cNvSpPr>
            <a:spLocks noGrp="1"/>
          </p:cNvSpPr>
          <p:nvPr>
            <p:ph type="title"/>
          </p:nvPr>
        </p:nvSpPr>
        <p:spPr>
          <a:xfrm>
            <a:off x="1636713" y="692150"/>
            <a:ext cx="9721849" cy="1111250"/>
          </a:xfrm>
        </p:spPr>
        <p:txBody>
          <a:bodyPr>
            <a:normAutofit fontScale="90000"/>
          </a:bodyPr>
          <a:lstStyle/>
          <a:p>
            <a:r>
              <a:rPr lang="en-RS" dirty="0"/>
              <a:t>Even without Boards the structure can be  established in flat organisations vs. ‘we are family’ myth</a:t>
            </a:r>
          </a:p>
        </p:txBody>
      </p:sp>
      <p:sp>
        <p:nvSpPr>
          <p:cNvPr id="3" name="Text Placeholder 2">
            <a:extLst>
              <a:ext uri="{FF2B5EF4-FFF2-40B4-BE49-F238E27FC236}">
                <a16:creationId xmlns:a16="http://schemas.microsoft.com/office/drawing/2014/main" id="{91FB64EA-FDC6-D771-0B94-89C9D0FABDBB}"/>
              </a:ext>
            </a:extLst>
          </p:cNvPr>
          <p:cNvSpPr>
            <a:spLocks noGrp="1"/>
          </p:cNvSpPr>
          <p:nvPr>
            <p:ph type="body" idx="1"/>
          </p:nvPr>
        </p:nvSpPr>
        <p:spPr>
          <a:xfrm>
            <a:off x="1631949" y="2073041"/>
            <a:ext cx="9726613" cy="4273617"/>
          </a:xfrm>
        </p:spPr>
        <p:txBody>
          <a:bodyPr/>
          <a:lstStyle/>
          <a:p>
            <a:r>
              <a:rPr lang="en-GB" b="0" i="0" dirty="0">
                <a:solidFill>
                  <a:srgbClr val="3C4043"/>
                </a:solidFill>
                <a:effectLst/>
                <a:latin typeface="+mj-lt"/>
              </a:rPr>
              <a:t>Agreements and clarity and transparency </a:t>
            </a:r>
          </a:p>
          <a:p>
            <a:pPr marL="571500" indent="-342900">
              <a:buFont typeface="Arial" panose="020B0604020202020204" pitchFamily="34" charset="0"/>
              <a:buChar char="•"/>
            </a:pPr>
            <a:r>
              <a:rPr lang="en-GB" b="1" i="0" dirty="0">
                <a:solidFill>
                  <a:srgbClr val="3C4043"/>
                </a:solidFill>
                <a:effectLst/>
                <a:latin typeface="+mj-lt"/>
              </a:rPr>
              <a:t>clarity of roles and division of responsibilities </a:t>
            </a:r>
            <a:r>
              <a:rPr lang="en-GB" b="0" i="0" dirty="0">
                <a:solidFill>
                  <a:srgbClr val="3C4043"/>
                </a:solidFill>
                <a:effectLst/>
                <a:latin typeface="+mj-lt"/>
              </a:rPr>
              <a:t>and the right to change </a:t>
            </a:r>
          </a:p>
          <a:p>
            <a:pPr marL="571500" indent="-342900">
              <a:buFont typeface="Arial" panose="020B0604020202020204" pitchFamily="34" charset="0"/>
              <a:buChar char="•"/>
            </a:pPr>
            <a:r>
              <a:rPr lang="en-GB" b="1" i="0" dirty="0">
                <a:solidFill>
                  <a:srgbClr val="3C4043"/>
                </a:solidFill>
                <a:effectLst/>
                <a:latin typeface="+mj-lt"/>
              </a:rPr>
              <a:t>lines of responsibility </a:t>
            </a:r>
            <a:r>
              <a:rPr lang="en-GB" b="0" i="0" dirty="0">
                <a:solidFill>
                  <a:srgbClr val="3C4043"/>
                </a:solidFill>
                <a:effectLst/>
                <a:latin typeface="+mj-lt"/>
              </a:rPr>
              <a:t>(who is responsible for what...), and where is the autonomy </a:t>
            </a:r>
          </a:p>
          <a:p>
            <a:pPr marL="571500" indent="-342900">
              <a:buFont typeface="Arial" panose="020B0604020202020204" pitchFamily="34" charset="0"/>
              <a:buChar char="•"/>
            </a:pPr>
            <a:r>
              <a:rPr lang="en-GB" b="1" i="0" dirty="0">
                <a:solidFill>
                  <a:srgbClr val="3C4043"/>
                </a:solidFill>
                <a:effectLst/>
                <a:latin typeface="+mj-lt"/>
              </a:rPr>
              <a:t>ways of coordination way of decision-making </a:t>
            </a:r>
            <a:r>
              <a:rPr lang="en-GB" b="0" i="0" dirty="0">
                <a:solidFill>
                  <a:srgbClr val="3C4043"/>
                </a:solidFill>
                <a:effectLst/>
                <a:latin typeface="+mj-lt"/>
              </a:rPr>
              <a:t>- democracy within the organization </a:t>
            </a:r>
          </a:p>
        </p:txBody>
      </p:sp>
    </p:spTree>
    <p:extLst>
      <p:ext uri="{BB962C8B-B14F-4D97-AF65-F5344CB8AC3E}">
        <p14:creationId xmlns:p14="http://schemas.microsoft.com/office/powerpoint/2010/main" val="207562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4"/>
          <p:cNvSpPr txBox="1">
            <a:spLocks noGrp="1"/>
          </p:cNvSpPr>
          <p:nvPr>
            <p:ph type="title"/>
          </p:nvPr>
        </p:nvSpPr>
        <p:spPr>
          <a:xfrm>
            <a:off x="3359150" y="1841032"/>
            <a:ext cx="6956325" cy="317593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000"/>
              <a:buFont typeface="Trebuchet MS"/>
              <a:buNone/>
            </a:pPr>
            <a:r>
              <a:rPr lang="en-US" sz="4400" dirty="0"/>
              <a:t>Leadership ⌿ Management</a:t>
            </a:r>
            <a:endParaRPr sz="4400" dirty="0"/>
          </a:p>
        </p:txBody>
      </p:sp>
    </p:spTree>
    <p:extLst>
      <p:ext uri="{BB962C8B-B14F-4D97-AF65-F5344CB8AC3E}">
        <p14:creationId xmlns:p14="http://schemas.microsoft.com/office/powerpoint/2010/main" val="451663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1361224" y="503675"/>
            <a:ext cx="5227833" cy="8094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GB" dirty="0"/>
              <a:t>Lets picture </a:t>
            </a:r>
            <a:endParaRPr dirty="0"/>
          </a:p>
          <a:p>
            <a:pPr marL="0" lvl="0" indent="0" algn="l" rtl="0">
              <a:lnSpc>
                <a:spcPct val="90000"/>
              </a:lnSpc>
              <a:spcBef>
                <a:spcPts val="0"/>
              </a:spcBef>
              <a:spcAft>
                <a:spcPts val="0"/>
              </a:spcAft>
              <a:buClr>
                <a:schemeClr val="dk1"/>
              </a:buClr>
              <a:buSzPct val="100000"/>
              <a:buFont typeface="Trebuchet MS"/>
              <a:buNone/>
            </a:pPr>
            <a:r>
              <a:rPr lang="en-GB" dirty="0"/>
              <a:t>an Ideal Think Tank Leader</a:t>
            </a:r>
            <a:br>
              <a:rPr lang="en-GB" dirty="0"/>
            </a:br>
            <a:r>
              <a:rPr lang="en-GB" dirty="0"/>
              <a:t> </a:t>
            </a:r>
            <a:endParaRPr dirty="0"/>
          </a:p>
          <a:p>
            <a:pPr marL="0" lvl="0" indent="0" algn="l" rtl="0">
              <a:lnSpc>
                <a:spcPct val="90000"/>
              </a:lnSpc>
              <a:spcBef>
                <a:spcPts val="0"/>
              </a:spcBef>
              <a:spcAft>
                <a:spcPts val="0"/>
              </a:spcAft>
              <a:buClr>
                <a:schemeClr val="dk1"/>
              </a:buClr>
              <a:buSzPct val="100000"/>
              <a:buFont typeface="Trebuchet MS"/>
              <a:buNone/>
            </a:pPr>
            <a:endParaRPr dirty="0"/>
          </a:p>
        </p:txBody>
      </p:sp>
      <p:sp>
        <p:nvSpPr>
          <p:cNvPr id="97" name="Google Shape;97;p7"/>
          <p:cNvSpPr txBox="1">
            <a:spLocks noGrp="1"/>
          </p:cNvSpPr>
          <p:nvPr>
            <p:ph type="body" idx="1"/>
          </p:nvPr>
        </p:nvSpPr>
        <p:spPr>
          <a:xfrm>
            <a:off x="1631949" y="1928813"/>
            <a:ext cx="5154613" cy="3846345"/>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90000"/>
              </a:lnSpc>
              <a:spcBef>
                <a:spcPts val="0"/>
              </a:spcBef>
              <a:spcAft>
                <a:spcPts val="0"/>
              </a:spcAft>
              <a:buClr>
                <a:schemeClr val="dk2"/>
              </a:buClr>
              <a:buSzPct val="100000"/>
              <a:buFont typeface="Trebuchet MS"/>
              <a:buAutoNum type="arabicPeriod"/>
            </a:pPr>
            <a:r>
              <a:rPr lang="en-GB" sz="2400" dirty="0"/>
              <a:t>Competences</a:t>
            </a:r>
            <a:endParaRPr lang="en-GB" dirty="0"/>
          </a:p>
          <a:p>
            <a:pPr marL="598170" lvl="0" indent="-457200" algn="l" rtl="0">
              <a:lnSpc>
                <a:spcPct val="90000"/>
              </a:lnSpc>
              <a:spcBef>
                <a:spcPts val="1000"/>
              </a:spcBef>
              <a:spcAft>
                <a:spcPts val="0"/>
              </a:spcAft>
              <a:buClr>
                <a:schemeClr val="dk2"/>
              </a:buClr>
              <a:buSzPct val="100000"/>
              <a:buFont typeface="+mj-lt"/>
              <a:buAutoNum type="arabicPeriod"/>
            </a:pPr>
            <a:endParaRPr lang="en-GB" dirty="0"/>
          </a:p>
          <a:p>
            <a:pPr marL="598170" lvl="0" indent="-457200" algn="l" rtl="0">
              <a:lnSpc>
                <a:spcPct val="90000"/>
              </a:lnSpc>
              <a:spcBef>
                <a:spcPts val="1000"/>
              </a:spcBef>
              <a:spcAft>
                <a:spcPts val="0"/>
              </a:spcAft>
              <a:buClr>
                <a:schemeClr val="dk2"/>
              </a:buClr>
              <a:buSzPct val="100000"/>
              <a:buFont typeface="+mj-lt"/>
              <a:buAutoNum type="arabicPeriod"/>
            </a:pPr>
            <a:endParaRPr lang="en-GB" sz="2400" dirty="0"/>
          </a:p>
          <a:p>
            <a:pPr marL="457200" lvl="0" indent="-457200" algn="l" rtl="0">
              <a:lnSpc>
                <a:spcPct val="90000"/>
              </a:lnSpc>
              <a:spcBef>
                <a:spcPts val="1000"/>
              </a:spcBef>
              <a:spcAft>
                <a:spcPts val="0"/>
              </a:spcAft>
              <a:buClr>
                <a:schemeClr val="dk2"/>
              </a:buClr>
              <a:buSzPct val="100000"/>
              <a:buFont typeface="Trebuchet MS"/>
              <a:buAutoNum type="arabicPeriod"/>
            </a:pPr>
            <a:r>
              <a:rPr lang="en-GB" dirty="0"/>
              <a:t>Soft skills</a:t>
            </a:r>
          </a:p>
          <a:p>
            <a:pPr marL="598170" lvl="0" indent="-457200" algn="l" rtl="0">
              <a:lnSpc>
                <a:spcPct val="90000"/>
              </a:lnSpc>
              <a:spcBef>
                <a:spcPts val="1000"/>
              </a:spcBef>
              <a:spcAft>
                <a:spcPts val="0"/>
              </a:spcAft>
              <a:buClr>
                <a:schemeClr val="dk2"/>
              </a:buClr>
              <a:buSzPct val="100000"/>
              <a:buFont typeface="+mj-lt"/>
              <a:buAutoNum type="arabicPeriod"/>
            </a:pPr>
            <a:endParaRPr lang="en-GB" dirty="0"/>
          </a:p>
          <a:p>
            <a:pPr marL="598170" lvl="0" indent="-457200" algn="l" rtl="0">
              <a:lnSpc>
                <a:spcPct val="90000"/>
              </a:lnSpc>
              <a:spcBef>
                <a:spcPts val="1000"/>
              </a:spcBef>
              <a:spcAft>
                <a:spcPts val="0"/>
              </a:spcAft>
              <a:buClr>
                <a:schemeClr val="dk2"/>
              </a:buClr>
              <a:buSzPct val="100000"/>
              <a:buFont typeface="+mj-lt"/>
              <a:buAutoNum type="arabicPeriod"/>
            </a:pPr>
            <a:endParaRPr lang="en-GB" dirty="0"/>
          </a:p>
          <a:p>
            <a:pPr marL="457200" lvl="0" indent="-457200" algn="l" rtl="0">
              <a:lnSpc>
                <a:spcPct val="90000"/>
              </a:lnSpc>
              <a:spcBef>
                <a:spcPts val="1000"/>
              </a:spcBef>
              <a:spcAft>
                <a:spcPts val="0"/>
              </a:spcAft>
              <a:buClr>
                <a:schemeClr val="dk2"/>
              </a:buClr>
              <a:buSzPct val="100000"/>
              <a:buFont typeface="Trebuchet MS"/>
              <a:buAutoNum type="arabicPeriod"/>
            </a:pPr>
            <a:r>
              <a:rPr lang="en-GB" sz="2400" dirty="0"/>
              <a:t>Education </a:t>
            </a:r>
            <a:endParaRPr lang="en-GB" dirty="0"/>
          </a:p>
          <a:p>
            <a:pPr marL="598170" lvl="0" indent="-457200" algn="l" rtl="0">
              <a:lnSpc>
                <a:spcPct val="90000"/>
              </a:lnSpc>
              <a:spcBef>
                <a:spcPts val="1000"/>
              </a:spcBef>
              <a:spcAft>
                <a:spcPts val="0"/>
              </a:spcAft>
              <a:buClr>
                <a:schemeClr val="dk2"/>
              </a:buClr>
              <a:buSzPct val="100000"/>
              <a:buFont typeface="+mj-lt"/>
              <a:buAutoNum type="arabicPeriod"/>
            </a:pPr>
            <a:endParaRPr lang="en-GB" sz="2400" dirty="0"/>
          </a:p>
          <a:p>
            <a:pPr marL="598170" lvl="0" indent="-457200" algn="l" rtl="0">
              <a:lnSpc>
                <a:spcPct val="90000"/>
              </a:lnSpc>
              <a:spcBef>
                <a:spcPts val="1000"/>
              </a:spcBef>
              <a:spcAft>
                <a:spcPts val="0"/>
              </a:spcAft>
              <a:buClr>
                <a:schemeClr val="dk2"/>
              </a:buClr>
              <a:buSzPct val="100000"/>
              <a:buFont typeface="+mj-lt"/>
              <a:buAutoNum type="arabicPeriod"/>
            </a:pPr>
            <a:endParaRPr lang="en-GB" sz="2400" dirty="0"/>
          </a:p>
          <a:p>
            <a:pPr marL="457200" lvl="0" indent="-457200" algn="l" rtl="0">
              <a:lnSpc>
                <a:spcPct val="90000"/>
              </a:lnSpc>
              <a:spcBef>
                <a:spcPts val="1000"/>
              </a:spcBef>
              <a:spcAft>
                <a:spcPts val="0"/>
              </a:spcAft>
              <a:buClr>
                <a:schemeClr val="dk2"/>
              </a:buClr>
              <a:buSzPct val="100000"/>
              <a:buFont typeface="Trebuchet MS"/>
              <a:buAutoNum type="arabicPeriod"/>
            </a:pPr>
            <a:r>
              <a:rPr lang="en-GB" sz="2400" dirty="0"/>
              <a:t>Experience</a:t>
            </a:r>
            <a:br>
              <a:rPr lang="en-GB" sz="2400" dirty="0"/>
            </a:br>
            <a:endParaRPr lang="en-GB" sz="2400" dirty="0"/>
          </a:p>
        </p:txBody>
      </p:sp>
      <p:sp>
        <p:nvSpPr>
          <p:cNvPr id="99" name="Google Shape;99;p7"/>
          <p:cNvSpPr txBox="1"/>
          <p:nvPr/>
        </p:nvSpPr>
        <p:spPr>
          <a:xfrm>
            <a:off x="6589058" y="4343400"/>
            <a:ext cx="4639200" cy="5232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a:p>
          <a:p>
            <a:pPr marL="457200" marR="0" lvl="0" indent="0" algn="l" rtl="0">
              <a:spcBef>
                <a:spcPts val="0"/>
              </a:spcBef>
              <a:spcAft>
                <a:spcPts val="0"/>
              </a:spcAft>
              <a:buNone/>
            </a:pPr>
            <a:endParaRPr>
              <a:highlight>
                <a:srgbClr val="FFFF00"/>
              </a:highlight>
            </a:endParaRPr>
          </a:p>
        </p:txBody>
      </p:sp>
      <p:pic>
        <p:nvPicPr>
          <p:cNvPr id="3" name="Picture 2" descr="A picture containing text&#10;&#10;Description automatically generated">
            <a:extLst>
              <a:ext uri="{FF2B5EF4-FFF2-40B4-BE49-F238E27FC236}">
                <a16:creationId xmlns:a16="http://schemas.microsoft.com/office/drawing/2014/main" id="{16E2F820-F6E0-824D-A9FD-A0360F076189}"/>
              </a:ext>
            </a:extLst>
          </p:cNvPr>
          <p:cNvPicPr>
            <a:picLocks noChangeAspect="1"/>
          </p:cNvPicPr>
          <p:nvPr/>
        </p:nvPicPr>
        <p:blipFill>
          <a:blip r:embed="rId3"/>
          <a:stretch>
            <a:fillRect/>
          </a:stretch>
        </p:blipFill>
        <p:spPr>
          <a:xfrm>
            <a:off x="7235433" y="1313075"/>
            <a:ext cx="4127500" cy="4061460"/>
          </a:xfrm>
          <a:prstGeom prst="rect">
            <a:avLst/>
          </a:prstGeom>
        </p:spPr>
      </p:pic>
      <p:sp>
        <p:nvSpPr>
          <p:cNvPr id="4" name="Rectangle 3">
            <a:extLst>
              <a:ext uri="{FF2B5EF4-FFF2-40B4-BE49-F238E27FC236}">
                <a16:creationId xmlns:a16="http://schemas.microsoft.com/office/drawing/2014/main" id="{21821564-EDB1-6E43-8388-1EA98E17BA7D}"/>
              </a:ext>
            </a:extLst>
          </p:cNvPr>
          <p:cNvSpPr/>
          <p:nvPr/>
        </p:nvSpPr>
        <p:spPr>
          <a:xfrm>
            <a:off x="4749800" y="5513548"/>
            <a:ext cx="6096000" cy="523220"/>
          </a:xfrm>
          <a:prstGeom prst="rect">
            <a:avLst/>
          </a:prstGeom>
        </p:spPr>
        <p:txBody>
          <a:bodyPr>
            <a:spAutoFit/>
          </a:bodyPr>
          <a:lstStyle/>
          <a:p>
            <a:r>
              <a:rPr lang="en-RS" dirty="0">
                <a:hlinkClick r:id="rId4"/>
              </a:rPr>
              <a:t>https://docs.google.com/document/d/1HsVn9KTEDwPU5I1wdvda6qfNhWhgHBHZ/edit</a:t>
            </a:r>
            <a:r>
              <a:rPr lang="en-RS" dirty="0"/>
              <a:t> </a:t>
            </a:r>
          </a:p>
        </p:txBody>
      </p:sp>
    </p:spTree>
    <p:extLst>
      <p:ext uri="{BB962C8B-B14F-4D97-AF65-F5344CB8AC3E}">
        <p14:creationId xmlns:p14="http://schemas.microsoft.com/office/powerpoint/2010/main" val="3295191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AD70-EFD7-D849-A463-5E1893E904A8}"/>
              </a:ext>
            </a:extLst>
          </p:cNvPr>
          <p:cNvSpPr>
            <a:spLocks noGrp="1"/>
          </p:cNvSpPr>
          <p:nvPr>
            <p:ph type="title"/>
          </p:nvPr>
        </p:nvSpPr>
        <p:spPr/>
        <p:txBody>
          <a:bodyPr>
            <a:normAutofit fontScale="90000"/>
          </a:bodyPr>
          <a:lstStyle/>
          <a:p>
            <a:r>
              <a:rPr lang="en-RS" dirty="0"/>
              <a:t>What is the job od director in European policy organisations?</a:t>
            </a:r>
          </a:p>
        </p:txBody>
      </p:sp>
      <p:pic>
        <p:nvPicPr>
          <p:cNvPr id="6" name="Picture 5">
            <a:extLst>
              <a:ext uri="{FF2B5EF4-FFF2-40B4-BE49-F238E27FC236}">
                <a16:creationId xmlns:a16="http://schemas.microsoft.com/office/drawing/2014/main" id="{CCF1DD79-C1B3-2D40-A9A7-1B9C6B55289B}"/>
              </a:ext>
            </a:extLst>
          </p:cNvPr>
          <p:cNvPicPr>
            <a:picLocks noChangeAspect="1"/>
          </p:cNvPicPr>
          <p:nvPr/>
        </p:nvPicPr>
        <p:blipFill>
          <a:blip r:embed="rId3"/>
          <a:stretch>
            <a:fillRect/>
          </a:stretch>
        </p:blipFill>
        <p:spPr>
          <a:xfrm>
            <a:off x="1631948" y="2183096"/>
            <a:ext cx="5809869" cy="3678936"/>
          </a:xfrm>
          <a:prstGeom prst="rect">
            <a:avLst/>
          </a:prstGeom>
        </p:spPr>
      </p:pic>
      <p:pic>
        <p:nvPicPr>
          <p:cNvPr id="5" name="Online Media 4" descr="European Policy Careers Highlights video">
            <a:hlinkClick r:id="" action="ppaction://media"/>
            <a:extLst>
              <a:ext uri="{FF2B5EF4-FFF2-40B4-BE49-F238E27FC236}">
                <a16:creationId xmlns:a16="http://schemas.microsoft.com/office/drawing/2014/main" id="{806C6ABA-C7EF-9347-8DEF-AB9927655887}"/>
              </a:ext>
            </a:extLst>
          </p:cNvPr>
          <p:cNvPicPr>
            <a:picLocks noRot="1" noChangeAspect="1"/>
          </p:cNvPicPr>
          <p:nvPr>
            <a:videoFile r:link="rId1"/>
          </p:nvPr>
        </p:nvPicPr>
        <p:blipFill>
          <a:blip r:embed="rId4"/>
          <a:stretch>
            <a:fillRect/>
          </a:stretch>
        </p:blipFill>
        <p:spPr>
          <a:xfrm>
            <a:off x="8020051" y="2711450"/>
            <a:ext cx="2540000" cy="1435100"/>
          </a:xfrm>
          <a:prstGeom prst="rect">
            <a:avLst/>
          </a:prstGeom>
        </p:spPr>
      </p:pic>
      <p:sp>
        <p:nvSpPr>
          <p:cNvPr id="7" name="Rectangle 6">
            <a:extLst>
              <a:ext uri="{FF2B5EF4-FFF2-40B4-BE49-F238E27FC236}">
                <a16:creationId xmlns:a16="http://schemas.microsoft.com/office/drawing/2014/main" id="{245A1FAC-F927-F744-B27A-2CAD9727135B}"/>
              </a:ext>
            </a:extLst>
          </p:cNvPr>
          <p:cNvSpPr/>
          <p:nvPr/>
        </p:nvSpPr>
        <p:spPr>
          <a:xfrm>
            <a:off x="7731377" y="5104884"/>
            <a:ext cx="4283545" cy="307777"/>
          </a:xfrm>
          <a:prstGeom prst="rect">
            <a:avLst/>
          </a:prstGeom>
        </p:spPr>
        <p:txBody>
          <a:bodyPr wrap="none">
            <a:spAutoFit/>
          </a:bodyPr>
          <a:lstStyle/>
          <a:p>
            <a:r>
              <a:rPr lang="en-RS" sz="1400" dirty="0"/>
              <a:t>https://www.youtube.com/watch?v=hY6pvXNMclI</a:t>
            </a:r>
          </a:p>
        </p:txBody>
      </p:sp>
    </p:spTree>
    <p:extLst>
      <p:ext uri="{BB962C8B-B14F-4D97-AF65-F5344CB8AC3E}">
        <p14:creationId xmlns:p14="http://schemas.microsoft.com/office/powerpoint/2010/main" val="38300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6" name="Google Shape;106;p8" descr="A hand writing on a chalkboard&#10;&#10;Description automatically generated with medium confidence"/>
          <p:cNvPicPr preferRelativeResize="0"/>
          <p:nvPr/>
        </p:nvPicPr>
        <p:blipFill rotWithShape="1">
          <a:blip r:embed="rId3"/>
          <a:srcRect t="15709" r="-1" b="-1"/>
          <a:stretch/>
        </p:blipFill>
        <p:spPr>
          <a:xfrm>
            <a:off x="3068" y="0"/>
            <a:ext cx="12188932" cy="6857990"/>
          </a:xfrm>
          <a:prstGeom prst="rect">
            <a:avLst/>
          </a:prstGeom>
          <a:noFill/>
        </p:spPr>
      </p:pic>
      <p:sp>
        <p:nvSpPr>
          <p:cNvPr id="104" name="Google Shape;104;p8"/>
          <p:cNvSpPr txBox="1">
            <a:spLocks noGrp="1"/>
          </p:cNvSpPr>
          <p:nvPr>
            <p:ph type="title"/>
          </p:nvPr>
        </p:nvSpPr>
        <p:spPr>
          <a:xfrm>
            <a:off x="6540500" y="2791536"/>
            <a:ext cx="4025900" cy="2065385"/>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3600" b="1" dirty="0">
                <a:solidFill>
                  <a:schemeClr val="tx1">
                    <a:lumMod val="20000"/>
                    <a:lumOff val="80000"/>
                  </a:schemeClr>
                </a:solidFill>
                <a:latin typeface="+mj-lt"/>
              </a:rPr>
              <a:t>Not ideal, </a:t>
            </a:r>
            <a:br>
              <a:rPr lang="en-US" sz="3600" b="1" dirty="0">
                <a:solidFill>
                  <a:schemeClr val="tx1">
                    <a:lumMod val="20000"/>
                    <a:lumOff val="80000"/>
                  </a:schemeClr>
                </a:solidFill>
                <a:latin typeface="+mj-lt"/>
              </a:rPr>
            </a:br>
            <a:r>
              <a:rPr lang="en-US" sz="3600" b="1" dirty="0">
                <a:solidFill>
                  <a:schemeClr val="tx1">
                    <a:lumMod val="20000"/>
                    <a:lumOff val="80000"/>
                  </a:schemeClr>
                </a:solidFill>
                <a:latin typeface="+mj-lt"/>
              </a:rPr>
              <a:t>but good enough leader</a:t>
            </a:r>
          </a:p>
        </p:txBody>
      </p:sp>
      <p:sp>
        <p:nvSpPr>
          <p:cNvPr id="105" name="Google Shape;105;p8"/>
          <p:cNvSpPr txBox="1">
            <a:spLocks noGrp="1"/>
          </p:cNvSpPr>
          <p:nvPr>
            <p:ph type="body" idx="1"/>
          </p:nvPr>
        </p:nvSpPr>
        <p:spPr>
          <a:xfrm>
            <a:off x="2497663" y="5022021"/>
            <a:ext cx="8716437" cy="1249240"/>
          </a:xfrm>
          <a:prstGeom prst="rect">
            <a:avLst/>
          </a:prstGeom>
        </p:spPr>
        <p:txBody>
          <a:bodyPr spcFirstLastPara="1" vert="horz" lIns="91440" tIns="45720" rIns="91440" bIns="45720" rtlCol="0" anchorCtr="0">
            <a:normAutofit fontScale="85000" lnSpcReduction="10000"/>
          </a:bodyPr>
          <a:lstStyle/>
          <a:p>
            <a:pPr marL="0" indent="0">
              <a:buClr>
                <a:schemeClr val="lt2"/>
              </a:buClr>
            </a:pPr>
            <a:r>
              <a:rPr lang="en-US" sz="2000" i="1" dirty="0">
                <a:solidFill>
                  <a:schemeClr val="tx1">
                    <a:lumMod val="40000"/>
                    <a:lumOff val="60000"/>
                  </a:schemeClr>
                </a:solidFill>
                <a:latin typeface="+mj-lt"/>
              </a:rPr>
              <a:t>I always say that think-tank Directors are doomed to fail, because the job description is so wide. How can you be the world’s best researcher, best communicator, best fund-raiser, best leader of change, and best manager, all at once? Of course, you can’t.  </a:t>
            </a:r>
          </a:p>
          <a:p>
            <a:pPr marL="0" indent="0">
              <a:buClr>
                <a:schemeClr val="lt2"/>
              </a:buClr>
            </a:pPr>
            <a:r>
              <a:rPr lang="en-US" sz="2000" dirty="0">
                <a:solidFill>
                  <a:schemeClr val="bg2"/>
                </a:solidFill>
                <a:latin typeface="+mj-lt"/>
              </a:rPr>
              <a:t>Simon Maxwell, former director of the Overseas Development Institute. </a:t>
            </a:r>
          </a:p>
          <a:p>
            <a:pPr marL="0" lvl="0" indent="0">
              <a:spcBef>
                <a:spcPts val="1000"/>
              </a:spcBef>
              <a:spcAft>
                <a:spcPts val="0"/>
              </a:spcAft>
              <a:buClr>
                <a:schemeClr val="lt2"/>
              </a:buClr>
              <a:buSzPts val="2400"/>
            </a:pPr>
            <a:endParaRPr lang="en-US" sz="1600" dirty="0">
              <a:solidFill>
                <a:schemeClr val="tx1"/>
              </a:solidFill>
              <a:latin typeface="+mn-lt"/>
            </a:endParaRPr>
          </a:p>
          <a:p>
            <a:pPr marL="0" lvl="0">
              <a:spcBef>
                <a:spcPts val="1000"/>
              </a:spcBef>
              <a:spcAft>
                <a:spcPts val="0"/>
              </a:spcAft>
              <a:buClr>
                <a:schemeClr val="dk2"/>
              </a:buClr>
              <a:buSzPts val="2400"/>
              <a:buFont typeface="Arial" panose="020B0604020202020204" pitchFamily="34" charset="0"/>
              <a:buChar char="•"/>
            </a:pPr>
            <a:endParaRPr lang="en-US" sz="1300" dirty="0">
              <a:solidFill>
                <a:schemeClr val="tx1"/>
              </a:solidFill>
              <a:latin typeface="+mn-lt"/>
            </a:endParaRPr>
          </a:p>
        </p:txBody>
      </p:sp>
    </p:spTree>
    <p:extLst>
      <p:ext uri="{BB962C8B-B14F-4D97-AF65-F5344CB8AC3E}">
        <p14:creationId xmlns:p14="http://schemas.microsoft.com/office/powerpoint/2010/main" val="99164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ctrTitle"/>
          </p:nvPr>
        </p:nvSpPr>
        <p:spPr>
          <a:xfrm>
            <a:off x="4514248" y="1386039"/>
            <a:ext cx="5592278" cy="208868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4500"/>
              <a:buFont typeface="Trebuchet MS"/>
              <a:buNone/>
            </a:pPr>
            <a:r>
              <a:rPr lang="en-GB" dirty="0"/>
              <a:t>Governance and Management</a:t>
            </a:r>
            <a:br>
              <a:rPr lang="en-GB" dirty="0"/>
            </a:br>
            <a:endParaRPr dirty="0"/>
          </a:p>
        </p:txBody>
      </p:sp>
      <p:sp>
        <p:nvSpPr>
          <p:cNvPr id="61" name="Google Shape;61;p2"/>
          <p:cNvSpPr txBox="1">
            <a:spLocks noGrp="1"/>
          </p:cNvSpPr>
          <p:nvPr>
            <p:ph type="body" idx="1"/>
          </p:nvPr>
        </p:nvSpPr>
        <p:spPr>
          <a:xfrm>
            <a:off x="4514248" y="3790950"/>
            <a:ext cx="6075094" cy="1400481"/>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500"/>
              <a:buNone/>
            </a:pPr>
            <a:endParaRPr lang="en-GB" dirty="0"/>
          </a:p>
          <a:p>
            <a:pPr marL="0" lvl="0" indent="0" algn="l" rtl="0">
              <a:lnSpc>
                <a:spcPct val="90000"/>
              </a:lnSpc>
              <a:spcBef>
                <a:spcPts val="0"/>
              </a:spcBef>
              <a:spcAft>
                <a:spcPts val="0"/>
              </a:spcAft>
              <a:buClr>
                <a:schemeClr val="lt1"/>
              </a:buClr>
              <a:buSzPts val="2500"/>
              <a:buNone/>
            </a:pPr>
            <a:r>
              <a:rPr lang="en-GB" dirty="0"/>
              <a:t>Sonja </a:t>
            </a:r>
            <a:r>
              <a:rPr lang="en-GB" dirty="0" err="1"/>
              <a:t>Stojanović</a:t>
            </a:r>
            <a:r>
              <a:rPr lang="en-GB" dirty="0"/>
              <a:t> </a:t>
            </a:r>
            <a:r>
              <a:rPr lang="en-GB" dirty="0" err="1"/>
              <a:t>Gajić</a:t>
            </a:r>
            <a:r>
              <a:rPr lang="en-GB" dirty="0"/>
              <a:t>, </a:t>
            </a:r>
            <a:endParaRPr dirty="0"/>
          </a:p>
          <a:p>
            <a:pPr marL="0" lvl="0" indent="0" algn="l" rtl="0">
              <a:lnSpc>
                <a:spcPct val="90000"/>
              </a:lnSpc>
              <a:spcBef>
                <a:spcPts val="1000"/>
              </a:spcBef>
              <a:spcAft>
                <a:spcPts val="0"/>
              </a:spcAft>
              <a:buClr>
                <a:schemeClr val="lt1"/>
              </a:buClr>
              <a:buSzPts val="2500"/>
              <a:buNone/>
            </a:pPr>
            <a:r>
              <a:rPr lang="en-GB" dirty="0"/>
              <a:t>1 February 2024</a:t>
            </a:r>
            <a:endParaRPr dirty="0"/>
          </a:p>
        </p:txBody>
      </p:sp>
    </p:spTree>
    <p:extLst>
      <p:ext uri="{BB962C8B-B14F-4D97-AF65-F5344CB8AC3E}">
        <p14:creationId xmlns:p14="http://schemas.microsoft.com/office/powerpoint/2010/main" val="227452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25B8-7A42-4B4B-A500-4275C571D4F1}"/>
              </a:ext>
            </a:extLst>
          </p:cNvPr>
          <p:cNvSpPr>
            <a:spLocks noGrp="1"/>
          </p:cNvSpPr>
          <p:nvPr>
            <p:ph type="title"/>
          </p:nvPr>
        </p:nvSpPr>
        <p:spPr/>
        <p:txBody>
          <a:bodyPr/>
          <a:lstStyle/>
          <a:p>
            <a:r>
              <a:rPr lang="en-RS" dirty="0"/>
              <a:t>Differences of responsibility</a:t>
            </a:r>
          </a:p>
        </p:txBody>
      </p:sp>
      <p:graphicFrame>
        <p:nvGraphicFramePr>
          <p:cNvPr id="4" name="Table 4">
            <a:extLst>
              <a:ext uri="{FF2B5EF4-FFF2-40B4-BE49-F238E27FC236}">
                <a16:creationId xmlns:a16="http://schemas.microsoft.com/office/drawing/2014/main" id="{035CF324-41F6-0B48-9D6C-57F910CAD3BB}"/>
              </a:ext>
            </a:extLst>
          </p:cNvPr>
          <p:cNvGraphicFramePr>
            <a:graphicFrameLocks noGrp="1"/>
          </p:cNvGraphicFramePr>
          <p:nvPr/>
        </p:nvGraphicFramePr>
        <p:xfrm>
          <a:off x="1471613" y="1557337"/>
          <a:ext cx="9229726" cy="3017520"/>
        </p:xfrm>
        <a:graphic>
          <a:graphicData uri="http://schemas.openxmlformats.org/drawingml/2006/table">
            <a:tbl>
              <a:tblPr firstRow="1" bandRow="1">
                <a:tableStyleId>{5C22544A-7EE6-4342-B048-85BDC9FD1C3A}</a:tableStyleId>
              </a:tblPr>
              <a:tblGrid>
                <a:gridCol w="4614863">
                  <a:extLst>
                    <a:ext uri="{9D8B030D-6E8A-4147-A177-3AD203B41FA5}">
                      <a16:colId xmlns:a16="http://schemas.microsoft.com/office/drawing/2014/main" val="3343582878"/>
                    </a:ext>
                  </a:extLst>
                </a:gridCol>
                <a:gridCol w="4614863">
                  <a:extLst>
                    <a:ext uri="{9D8B030D-6E8A-4147-A177-3AD203B41FA5}">
                      <a16:colId xmlns:a16="http://schemas.microsoft.com/office/drawing/2014/main" val="1328968555"/>
                    </a:ext>
                  </a:extLst>
                </a:gridCol>
              </a:tblGrid>
              <a:tr h="278531">
                <a:tc>
                  <a:txBody>
                    <a:bodyPr/>
                    <a:lstStyle/>
                    <a:p>
                      <a:r>
                        <a:rPr lang="en-RS" sz="2400" dirty="0">
                          <a:latin typeface="Trebuchet MS" panose="020B0703020202090204" pitchFamily="34" charset="0"/>
                        </a:rPr>
                        <a:t>DIRECTOR</a:t>
                      </a:r>
                    </a:p>
                  </a:txBody>
                  <a:tcPr/>
                </a:tc>
                <a:tc>
                  <a:txBody>
                    <a:bodyPr/>
                    <a:lstStyle/>
                    <a:p>
                      <a:r>
                        <a:rPr lang="en-RS" sz="2400" dirty="0">
                          <a:latin typeface="Trebuchet MS" panose="020B0703020202090204" pitchFamily="34" charset="0"/>
                        </a:rPr>
                        <a:t>MANAGER</a:t>
                      </a:r>
                    </a:p>
                  </a:txBody>
                  <a:tcPr/>
                </a:tc>
                <a:extLst>
                  <a:ext uri="{0D108BD9-81ED-4DB2-BD59-A6C34878D82A}">
                    <a16:rowId xmlns:a16="http://schemas.microsoft.com/office/drawing/2014/main" val="49596716"/>
                  </a:ext>
                </a:extLst>
              </a:tr>
              <a:tr h="370840">
                <a:tc>
                  <a:txBody>
                    <a:bodyPr/>
                    <a:lstStyle/>
                    <a:p>
                      <a:r>
                        <a:rPr lang="en-GB" sz="2400" dirty="0">
                          <a:solidFill>
                            <a:schemeClr val="tx2"/>
                          </a:solidFill>
                          <a:latin typeface="Trebuchet MS" panose="020B0703020202090204" pitchFamily="34" charset="0"/>
                        </a:rPr>
                        <a:t>M</a:t>
                      </a:r>
                      <a:r>
                        <a:rPr lang="en-RS" sz="2400" dirty="0">
                          <a:solidFill>
                            <a:schemeClr val="tx2"/>
                          </a:solidFill>
                          <a:latin typeface="Trebuchet MS" panose="020B0703020202090204" pitchFamily="34" charset="0"/>
                        </a:rPr>
                        <a:t>anages managers</a:t>
                      </a:r>
                    </a:p>
                  </a:txBody>
                  <a:tcPr/>
                </a:tc>
                <a:tc>
                  <a:txBody>
                    <a:bodyPr/>
                    <a:lstStyle/>
                    <a:p>
                      <a:r>
                        <a:rPr lang="en-GB" sz="2400" dirty="0">
                          <a:solidFill>
                            <a:schemeClr val="tx2"/>
                          </a:solidFill>
                          <a:latin typeface="Trebuchet MS" panose="020B0703020202090204" pitchFamily="34" charset="0"/>
                        </a:rPr>
                        <a:t>Oversees</a:t>
                      </a:r>
                      <a:r>
                        <a:rPr lang="en-RS" sz="2400" dirty="0">
                          <a:solidFill>
                            <a:schemeClr val="tx2"/>
                          </a:solidFill>
                          <a:latin typeface="Trebuchet MS" panose="020B0703020202090204" pitchFamily="34" charset="0"/>
                        </a:rPr>
                        <a:t> staff</a:t>
                      </a:r>
                    </a:p>
                  </a:txBody>
                  <a:tcPr/>
                </a:tc>
                <a:extLst>
                  <a:ext uri="{0D108BD9-81ED-4DB2-BD59-A6C34878D82A}">
                    <a16:rowId xmlns:a16="http://schemas.microsoft.com/office/drawing/2014/main" val="1531945727"/>
                  </a:ext>
                </a:extLst>
              </a:tr>
              <a:tr h="370840">
                <a:tc>
                  <a:txBody>
                    <a:bodyPr/>
                    <a:lstStyle/>
                    <a:p>
                      <a:r>
                        <a:rPr lang="en-GB" sz="2400" dirty="0">
                          <a:solidFill>
                            <a:schemeClr val="tx2"/>
                          </a:solidFill>
                          <a:latin typeface="Trebuchet MS" panose="020B0703020202090204" pitchFamily="34" charset="0"/>
                        </a:rPr>
                        <a:t>C</a:t>
                      </a:r>
                      <a:r>
                        <a:rPr lang="en-RS" sz="2400" dirty="0">
                          <a:solidFill>
                            <a:schemeClr val="tx2"/>
                          </a:solidFill>
                          <a:latin typeface="Trebuchet MS" panose="020B0703020202090204" pitchFamily="34" charset="0"/>
                        </a:rPr>
                        <a:t>orporate initiatives</a:t>
                      </a:r>
                    </a:p>
                  </a:txBody>
                  <a:tcPr/>
                </a:tc>
                <a:tc>
                  <a:txBody>
                    <a:bodyPr/>
                    <a:lstStyle/>
                    <a:p>
                      <a:r>
                        <a:rPr lang="en-GB" sz="2400" dirty="0">
                          <a:solidFill>
                            <a:schemeClr val="tx2"/>
                          </a:solidFill>
                          <a:latin typeface="Trebuchet MS" panose="020B0703020202090204" pitchFamily="34" charset="0"/>
                        </a:rPr>
                        <a:t>D</a:t>
                      </a:r>
                      <a:r>
                        <a:rPr lang="en-RS" sz="2400" dirty="0">
                          <a:solidFill>
                            <a:schemeClr val="tx2"/>
                          </a:solidFill>
                          <a:latin typeface="Trebuchet MS" panose="020B0703020202090204" pitchFamily="34" charset="0"/>
                        </a:rPr>
                        <a:t>ay-to-day concerns</a:t>
                      </a:r>
                    </a:p>
                  </a:txBody>
                  <a:tcPr/>
                </a:tc>
                <a:extLst>
                  <a:ext uri="{0D108BD9-81ED-4DB2-BD59-A6C34878D82A}">
                    <a16:rowId xmlns:a16="http://schemas.microsoft.com/office/drawing/2014/main" val="158111497"/>
                  </a:ext>
                </a:extLst>
              </a:tr>
              <a:tr h="370840">
                <a:tc>
                  <a:txBody>
                    <a:bodyPr/>
                    <a:lstStyle/>
                    <a:p>
                      <a:r>
                        <a:rPr lang="en-GB" sz="2400" dirty="0">
                          <a:solidFill>
                            <a:schemeClr val="tx2"/>
                          </a:solidFill>
                          <a:latin typeface="Trebuchet MS" panose="020B0703020202090204" pitchFamily="34" charset="0"/>
                        </a:rPr>
                        <a:t>S</a:t>
                      </a:r>
                      <a:r>
                        <a:rPr lang="en-RS" sz="2400" dirty="0">
                          <a:solidFill>
                            <a:schemeClr val="tx2"/>
                          </a:solidFill>
                          <a:latin typeface="Trebuchet MS" panose="020B0703020202090204" pitchFamily="34" charset="0"/>
                        </a:rPr>
                        <a:t>trategic vision (what would success look like)</a:t>
                      </a:r>
                    </a:p>
                  </a:txBody>
                  <a:tcPr/>
                </a:tc>
                <a:tc>
                  <a:txBody>
                    <a:bodyPr/>
                    <a:lstStyle/>
                    <a:p>
                      <a:r>
                        <a:rPr lang="en-GB" sz="2400" dirty="0">
                          <a:solidFill>
                            <a:schemeClr val="tx2"/>
                          </a:solidFill>
                          <a:latin typeface="Trebuchet MS" panose="020B0703020202090204" pitchFamily="34" charset="0"/>
                        </a:rPr>
                        <a:t>P</a:t>
                      </a:r>
                      <a:r>
                        <a:rPr lang="en-RS" sz="2400" dirty="0">
                          <a:solidFill>
                            <a:schemeClr val="tx2"/>
                          </a:solidFill>
                          <a:latin typeface="Trebuchet MS" panose="020B0703020202090204" pitchFamily="34" charset="0"/>
                        </a:rPr>
                        <a:t>roject/team success (deadlines, outcomes…) or implement existing strategies</a:t>
                      </a:r>
                    </a:p>
                  </a:txBody>
                  <a:tcPr/>
                </a:tc>
                <a:extLst>
                  <a:ext uri="{0D108BD9-81ED-4DB2-BD59-A6C34878D82A}">
                    <a16:rowId xmlns:a16="http://schemas.microsoft.com/office/drawing/2014/main" val="2199184576"/>
                  </a:ext>
                </a:extLst>
              </a:tr>
              <a:tr h="370840">
                <a:tc>
                  <a:txBody>
                    <a:bodyPr/>
                    <a:lstStyle/>
                    <a:p>
                      <a:r>
                        <a:rPr lang="en-GB" sz="2400" dirty="0">
                          <a:solidFill>
                            <a:schemeClr val="tx2"/>
                          </a:solidFill>
                          <a:latin typeface="Trebuchet MS" panose="020B0703020202090204" pitchFamily="34" charset="0"/>
                        </a:rPr>
                        <a:t>O</a:t>
                      </a:r>
                      <a:r>
                        <a:rPr lang="en-RS" sz="2400" dirty="0">
                          <a:solidFill>
                            <a:schemeClr val="tx2"/>
                          </a:solidFill>
                          <a:latin typeface="Trebuchet MS" panose="020B0703020202090204" pitchFamily="34" charset="0"/>
                        </a:rPr>
                        <a:t>rganizational processes </a:t>
                      </a:r>
                    </a:p>
                  </a:txBody>
                  <a:tcPr/>
                </a:tc>
                <a:tc>
                  <a:txBody>
                    <a:bodyPr/>
                    <a:lstStyle/>
                    <a:p>
                      <a:r>
                        <a:rPr lang="en-GB" sz="2400" dirty="0">
                          <a:solidFill>
                            <a:schemeClr val="tx2"/>
                          </a:solidFill>
                          <a:latin typeface="Trebuchet MS" panose="020B0703020202090204" pitchFamily="34" charset="0"/>
                        </a:rPr>
                        <a:t>I</a:t>
                      </a:r>
                      <a:r>
                        <a:rPr lang="en-RS" sz="2400" dirty="0">
                          <a:solidFill>
                            <a:schemeClr val="tx2"/>
                          </a:solidFill>
                          <a:latin typeface="Trebuchet MS" panose="020B0703020202090204" pitchFamily="34" charset="0"/>
                        </a:rPr>
                        <a:t>mplement procedures</a:t>
                      </a:r>
                    </a:p>
                  </a:txBody>
                  <a:tcPr/>
                </a:tc>
                <a:extLst>
                  <a:ext uri="{0D108BD9-81ED-4DB2-BD59-A6C34878D82A}">
                    <a16:rowId xmlns:a16="http://schemas.microsoft.com/office/drawing/2014/main" val="3299114298"/>
                  </a:ext>
                </a:extLst>
              </a:tr>
            </a:tbl>
          </a:graphicData>
        </a:graphic>
      </p:graphicFrame>
      <p:sp>
        <p:nvSpPr>
          <p:cNvPr id="3" name="TextBox 2">
            <a:extLst>
              <a:ext uri="{FF2B5EF4-FFF2-40B4-BE49-F238E27FC236}">
                <a16:creationId xmlns:a16="http://schemas.microsoft.com/office/drawing/2014/main" id="{2595D975-54F5-6F4C-AA54-5F18A88AC5E0}"/>
              </a:ext>
            </a:extLst>
          </p:cNvPr>
          <p:cNvSpPr txBox="1"/>
          <p:nvPr/>
        </p:nvSpPr>
        <p:spPr>
          <a:xfrm>
            <a:off x="1764632" y="4908884"/>
            <a:ext cx="8936707" cy="646331"/>
          </a:xfrm>
          <a:prstGeom prst="rect">
            <a:avLst/>
          </a:prstGeom>
          <a:noFill/>
        </p:spPr>
        <p:txBody>
          <a:bodyPr wrap="square" rtlCol="0">
            <a:spAutoFit/>
          </a:bodyPr>
          <a:lstStyle/>
          <a:p>
            <a:r>
              <a:rPr lang="en-GB" dirty="0"/>
              <a:t>Management</a:t>
            </a:r>
            <a:r>
              <a:rPr lang="en-GB" dirty="0">
                <a:solidFill>
                  <a:schemeClr val="tx2"/>
                </a:solidFill>
              </a:rPr>
              <a:t>, involves the practical aspects of the organisation’s functioning: team and project management, staffing, line management and so on (</a:t>
            </a:r>
            <a:r>
              <a:rPr lang="en-GB" dirty="0" err="1">
                <a:solidFill>
                  <a:schemeClr val="tx2"/>
                </a:solidFill>
              </a:rPr>
              <a:t>Mendizabal</a:t>
            </a:r>
            <a:r>
              <a:rPr lang="en-GB" dirty="0">
                <a:solidFill>
                  <a:schemeClr val="tx2"/>
                </a:solidFill>
              </a:rPr>
              <a:t>, 2014) </a:t>
            </a:r>
          </a:p>
        </p:txBody>
      </p:sp>
    </p:spTree>
    <p:extLst>
      <p:ext uri="{BB962C8B-B14F-4D97-AF65-F5344CB8AC3E}">
        <p14:creationId xmlns:p14="http://schemas.microsoft.com/office/powerpoint/2010/main" val="163533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313093E-CE33-B544-88B1-BA069F4FA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567" y="0"/>
            <a:ext cx="9148149" cy="6858000"/>
          </a:xfrm>
          <a:prstGeom prst="rect">
            <a:avLst/>
          </a:prstGeom>
        </p:spPr>
      </p:pic>
      <p:sp>
        <p:nvSpPr>
          <p:cNvPr id="6" name="TextBox 5">
            <a:extLst>
              <a:ext uri="{FF2B5EF4-FFF2-40B4-BE49-F238E27FC236}">
                <a16:creationId xmlns:a16="http://schemas.microsoft.com/office/drawing/2014/main" id="{9EDEBEF6-4496-9946-B82B-3E2292C841EE}"/>
              </a:ext>
            </a:extLst>
          </p:cNvPr>
          <p:cNvSpPr txBox="1"/>
          <p:nvPr/>
        </p:nvSpPr>
        <p:spPr>
          <a:xfrm>
            <a:off x="721895" y="1379621"/>
            <a:ext cx="3465094" cy="2031325"/>
          </a:xfrm>
          <a:prstGeom prst="rect">
            <a:avLst/>
          </a:prstGeom>
          <a:noFill/>
        </p:spPr>
        <p:txBody>
          <a:bodyPr wrap="square" rtlCol="0">
            <a:spAutoFit/>
          </a:bodyPr>
          <a:lstStyle/>
          <a:p>
            <a:r>
              <a:rPr lang="en-GB" dirty="0"/>
              <a:t>N</a:t>
            </a:r>
            <a:r>
              <a:rPr lang="en-RS" dirty="0"/>
              <a:t>etworked Leadership </a:t>
            </a:r>
          </a:p>
          <a:p>
            <a:endParaRPr lang="en-RS" dirty="0"/>
          </a:p>
          <a:p>
            <a:r>
              <a:rPr lang="en-RS" dirty="0">
                <a:solidFill>
                  <a:schemeClr val="tx2"/>
                </a:solidFill>
              </a:rPr>
              <a:t>(especially in the context of hybrid work)</a:t>
            </a:r>
          </a:p>
          <a:p>
            <a:endParaRPr lang="en-RS" dirty="0">
              <a:solidFill>
                <a:schemeClr val="tx2"/>
              </a:solidFill>
            </a:endParaRPr>
          </a:p>
          <a:p>
            <a:r>
              <a:rPr lang="en-GB" dirty="0">
                <a:solidFill>
                  <a:schemeClr val="tx2"/>
                </a:solidFill>
              </a:rPr>
              <a:t>https://</a:t>
            </a:r>
            <a:r>
              <a:rPr lang="en-GB" dirty="0" err="1">
                <a:solidFill>
                  <a:schemeClr val="tx2"/>
                </a:solidFill>
              </a:rPr>
              <a:t>www.ecoleadershipinstitute.org</a:t>
            </a:r>
            <a:r>
              <a:rPr lang="en-GB" dirty="0">
                <a:solidFill>
                  <a:schemeClr val="tx2"/>
                </a:solidFill>
              </a:rPr>
              <a:t>/what-is-eco-leadership</a:t>
            </a:r>
            <a:endParaRPr lang="en-RS" dirty="0">
              <a:solidFill>
                <a:schemeClr val="tx2"/>
              </a:solidFill>
            </a:endParaRPr>
          </a:p>
        </p:txBody>
      </p:sp>
    </p:spTree>
    <p:extLst>
      <p:ext uri="{BB962C8B-B14F-4D97-AF65-F5344CB8AC3E}">
        <p14:creationId xmlns:p14="http://schemas.microsoft.com/office/powerpoint/2010/main" val="2608469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200"/>
              <a:buFont typeface="Trebuchet MS"/>
              <a:buNone/>
            </a:pPr>
            <a:r>
              <a:rPr lang="en-GB" b="1"/>
              <a:t>What keeps directors awake at night?</a:t>
            </a:r>
            <a:endParaRPr/>
          </a:p>
        </p:txBody>
      </p:sp>
      <p:sp>
        <p:nvSpPr>
          <p:cNvPr id="139" name="Google Shape;139;p11"/>
          <p:cNvSpPr txBox="1">
            <a:spLocks noGrp="1"/>
          </p:cNvSpPr>
          <p:nvPr>
            <p:ph type="body" idx="1"/>
          </p:nvPr>
        </p:nvSpPr>
        <p:spPr>
          <a:xfrm>
            <a:off x="910855" y="1659878"/>
            <a:ext cx="5185146" cy="42736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endParaRPr dirty="0"/>
          </a:p>
        </p:txBody>
      </p:sp>
      <p:pic>
        <p:nvPicPr>
          <p:cNvPr id="140" name="Google Shape;140;p11"/>
          <p:cNvPicPr preferRelativeResize="0"/>
          <p:nvPr/>
        </p:nvPicPr>
        <p:blipFill rotWithShape="1">
          <a:blip r:embed="rId3">
            <a:alphaModFix/>
          </a:blip>
          <a:srcRect/>
          <a:stretch/>
        </p:blipFill>
        <p:spPr>
          <a:xfrm>
            <a:off x="6411434" y="1659878"/>
            <a:ext cx="4869712" cy="3956942"/>
          </a:xfrm>
          <a:prstGeom prst="rect">
            <a:avLst/>
          </a:prstGeom>
          <a:noFill/>
          <a:ln>
            <a:noFill/>
          </a:ln>
        </p:spPr>
      </p:pic>
    </p:spTree>
    <p:extLst>
      <p:ext uri="{BB962C8B-B14F-4D97-AF65-F5344CB8AC3E}">
        <p14:creationId xmlns:p14="http://schemas.microsoft.com/office/powerpoint/2010/main" val="1219917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2"/>
          <p:cNvSpPr txBox="1">
            <a:spLocks noGrp="1"/>
          </p:cNvSpPr>
          <p:nvPr>
            <p:ph type="title"/>
          </p:nvPr>
        </p:nvSpPr>
        <p:spPr>
          <a:xfrm>
            <a:off x="3359150" y="1841032"/>
            <a:ext cx="6956325" cy="317593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000"/>
              <a:buFont typeface="Trebuchet MS"/>
              <a:buNone/>
            </a:pPr>
            <a:r>
              <a:rPr lang="en-GB"/>
              <a:t>Internal relations</a:t>
            </a:r>
            <a:endParaRPr/>
          </a:p>
        </p:txBody>
      </p:sp>
    </p:spTree>
    <p:extLst>
      <p:ext uri="{BB962C8B-B14F-4D97-AF65-F5344CB8AC3E}">
        <p14:creationId xmlns:p14="http://schemas.microsoft.com/office/powerpoint/2010/main" val="1772426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200"/>
              <a:buFont typeface="Trebuchet MS"/>
              <a:buNone/>
            </a:pPr>
            <a:r>
              <a:rPr lang="en-GB"/>
              <a:t>Internal relations</a:t>
            </a:r>
            <a:endParaRPr/>
          </a:p>
        </p:txBody>
      </p:sp>
      <p:sp>
        <p:nvSpPr>
          <p:cNvPr id="152" name="Google Shape;152;p13"/>
          <p:cNvSpPr txBox="1">
            <a:spLocks noGrp="1"/>
          </p:cNvSpPr>
          <p:nvPr>
            <p:ph type="body" idx="1"/>
          </p:nvPr>
        </p:nvSpPr>
        <p:spPr>
          <a:xfrm>
            <a:off x="1631949" y="1501541"/>
            <a:ext cx="9726613" cy="427361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400"/>
              <a:buNone/>
            </a:pPr>
            <a:r>
              <a:rPr lang="en-GB" dirty="0"/>
              <a:t>HR relationships within (the team – research role) </a:t>
            </a:r>
            <a:endParaRPr dirty="0"/>
          </a:p>
          <a:p>
            <a:pPr marL="342900" lvl="0" indent="-342900" algn="l" rtl="0">
              <a:lnSpc>
                <a:spcPct val="90000"/>
              </a:lnSpc>
              <a:spcBef>
                <a:spcPts val="1000"/>
              </a:spcBef>
              <a:spcAft>
                <a:spcPts val="0"/>
              </a:spcAft>
              <a:buClr>
                <a:schemeClr val="dk2"/>
              </a:buClr>
              <a:buSzPts val="2400"/>
              <a:buFont typeface="Arial"/>
              <a:buChar char="•"/>
            </a:pPr>
            <a:r>
              <a:rPr lang="en-GB" dirty="0"/>
              <a:t>HR – profile of the think tankers (young graduates vs. established individuals)</a:t>
            </a:r>
            <a:endParaRPr dirty="0"/>
          </a:p>
          <a:p>
            <a:pPr marL="342900" lvl="0" indent="-342900" algn="l" rtl="0">
              <a:lnSpc>
                <a:spcPct val="90000"/>
              </a:lnSpc>
              <a:spcBef>
                <a:spcPts val="1000"/>
              </a:spcBef>
              <a:spcAft>
                <a:spcPts val="0"/>
              </a:spcAft>
              <a:buClr>
                <a:schemeClr val="dk2"/>
              </a:buClr>
              <a:buSzPts val="2400"/>
              <a:buFont typeface="Arial"/>
              <a:buChar char="•"/>
            </a:pPr>
            <a:r>
              <a:rPr lang="en-GB" dirty="0"/>
              <a:t>Career opportunities (professional development) – what is career progress? Compensation and employment policy. Where do people go afterwards? </a:t>
            </a:r>
            <a:endParaRPr dirty="0"/>
          </a:p>
          <a:p>
            <a:pPr marL="342900" lvl="0" indent="-342900" algn="l" rtl="0">
              <a:lnSpc>
                <a:spcPct val="90000"/>
              </a:lnSpc>
              <a:spcBef>
                <a:spcPts val="1000"/>
              </a:spcBef>
              <a:spcAft>
                <a:spcPts val="0"/>
              </a:spcAft>
              <a:buClr>
                <a:schemeClr val="dk2"/>
              </a:buClr>
              <a:buSzPts val="2400"/>
              <a:buFont typeface="Arial"/>
              <a:buChar char="•"/>
            </a:pPr>
            <a:r>
              <a:rPr lang="en-GB" dirty="0"/>
              <a:t>Management of non-permanent or volunteer staff</a:t>
            </a:r>
            <a:endParaRPr dirty="0"/>
          </a:p>
          <a:p>
            <a:pPr marL="342900" lvl="0" indent="-342900" algn="l" rtl="0">
              <a:lnSpc>
                <a:spcPct val="90000"/>
              </a:lnSpc>
              <a:spcBef>
                <a:spcPts val="1000"/>
              </a:spcBef>
              <a:spcAft>
                <a:spcPts val="0"/>
              </a:spcAft>
              <a:buClr>
                <a:schemeClr val="dk2"/>
              </a:buClr>
              <a:buSzPts val="2400"/>
              <a:buFont typeface="Arial"/>
              <a:buChar char="•"/>
            </a:pPr>
            <a:r>
              <a:rPr lang="en-GB" dirty="0"/>
              <a:t>Development of team leaders and middle management: </a:t>
            </a:r>
            <a:r>
              <a:rPr lang="en-GB" b="1" dirty="0"/>
              <a:t>How to transition from technical ‘expert’ position to the management role?</a:t>
            </a:r>
          </a:p>
          <a:p>
            <a:pPr marL="342900" lvl="0" indent="-342900" algn="l" rtl="0">
              <a:lnSpc>
                <a:spcPct val="90000"/>
              </a:lnSpc>
              <a:spcBef>
                <a:spcPts val="1000"/>
              </a:spcBef>
              <a:spcAft>
                <a:spcPts val="0"/>
              </a:spcAft>
              <a:buClr>
                <a:schemeClr val="dk2"/>
              </a:buClr>
              <a:buSzPts val="2400"/>
              <a:buFont typeface="Arial"/>
              <a:buChar char="•"/>
            </a:pPr>
            <a:r>
              <a:rPr lang="en-US" sz="2400" dirty="0"/>
              <a:t>In unstable context - how to protect staff from external threats and burn out</a:t>
            </a:r>
            <a:endParaRPr sz="2400" dirty="0"/>
          </a:p>
        </p:txBody>
      </p:sp>
    </p:spTree>
    <p:extLst>
      <p:ext uri="{BB962C8B-B14F-4D97-AF65-F5344CB8AC3E}">
        <p14:creationId xmlns:p14="http://schemas.microsoft.com/office/powerpoint/2010/main" val="3226533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A3D91-DF25-CF7B-1ACF-32C11C266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D28B3-29DD-5997-B8A6-6C87B4854EEF}"/>
              </a:ext>
            </a:extLst>
          </p:cNvPr>
          <p:cNvSpPr>
            <a:spLocks noGrp="1"/>
          </p:cNvSpPr>
          <p:nvPr>
            <p:ph type="title"/>
          </p:nvPr>
        </p:nvSpPr>
        <p:spPr/>
        <p:txBody>
          <a:bodyPr/>
          <a:lstStyle/>
          <a:p>
            <a:r>
              <a:rPr lang="en-RS" dirty="0"/>
              <a:t>Team Relationships</a:t>
            </a:r>
          </a:p>
        </p:txBody>
      </p:sp>
      <p:sp>
        <p:nvSpPr>
          <p:cNvPr id="3" name="Text Placeholder 2">
            <a:extLst>
              <a:ext uri="{FF2B5EF4-FFF2-40B4-BE49-F238E27FC236}">
                <a16:creationId xmlns:a16="http://schemas.microsoft.com/office/drawing/2014/main" id="{AD5F685D-8A37-04E2-7D8E-A8EEC5B335C6}"/>
              </a:ext>
            </a:extLst>
          </p:cNvPr>
          <p:cNvSpPr>
            <a:spLocks noGrp="1"/>
          </p:cNvSpPr>
          <p:nvPr>
            <p:ph type="body" idx="1"/>
          </p:nvPr>
        </p:nvSpPr>
        <p:spPr>
          <a:xfrm>
            <a:off x="1631949" y="1501541"/>
            <a:ext cx="5314951" cy="4273617"/>
          </a:xfrm>
        </p:spPr>
        <p:txBody>
          <a:bodyPr>
            <a:normAutofit fontScale="92500" lnSpcReduction="10000"/>
          </a:bodyPr>
          <a:lstStyle/>
          <a:p>
            <a:pPr marL="571500" indent="-342900">
              <a:buFont typeface="Arial" panose="020B0604020202020204" pitchFamily="34" charset="0"/>
              <a:buChar char="•"/>
            </a:pPr>
            <a:r>
              <a:rPr lang="en-GB" b="1" i="0" dirty="0">
                <a:solidFill>
                  <a:srgbClr val="3C4043"/>
                </a:solidFill>
                <a:effectLst/>
                <a:latin typeface="+mj-lt"/>
              </a:rPr>
              <a:t>Status and purpose </a:t>
            </a:r>
            <a:r>
              <a:rPr lang="en-GB" b="0" i="0" dirty="0">
                <a:solidFill>
                  <a:srgbClr val="3C4043"/>
                </a:solidFill>
                <a:effectLst/>
                <a:latin typeface="+mj-lt"/>
              </a:rPr>
              <a:t>- recognition of value, pride and awareness of power and privilege in the team</a:t>
            </a:r>
            <a:endParaRPr lang="en-RS" dirty="0">
              <a:latin typeface="+mj-lt"/>
            </a:endParaRPr>
          </a:p>
          <a:p>
            <a:pPr marL="571500" indent="-342900">
              <a:buFont typeface="Arial" panose="020B0604020202020204" pitchFamily="34" charset="0"/>
              <a:buChar char="•"/>
            </a:pPr>
            <a:r>
              <a:rPr lang="en-GB" b="1" i="0" dirty="0">
                <a:solidFill>
                  <a:srgbClr val="3C4043"/>
                </a:solidFill>
                <a:effectLst/>
                <a:latin typeface="+mj-lt"/>
              </a:rPr>
              <a:t>Certainty</a:t>
            </a:r>
            <a:r>
              <a:rPr lang="en-GB" b="0" i="0" dirty="0">
                <a:solidFill>
                  <a:srgbClr val="3C4043"/>
                </a:solidFill>
                <a:effectLst/>
                <a:latin typeface="+mj-lt"/>
              </a:rPr>
              <a:t> - predictability through routines, boundaries and thinking about the future </a:t>
            </a:r>
          </a:p>
          <a:p>
            <a:pPr marL="571500" indent="-342900">
              <a:buFont typeface="Arial" panose="020B0604020202020204" pitchFamily="34" charset="0"/>
              <a:buChar char="•"/>
            </a:pPr>
            <a:r>
              <a:rPr lang="en-GB" b="1" i="0" dirty="0">
                <a:solidFill>
                  <a:srgbClr val="3C4043"/>
                </a:solidFill>
                <a:effectLst/>
                <a:latin typeface="+mj-lt"/>
              </a:rPr>
              <a:t>Autonomy </a:t>
            </a:r>
            <a:r>
              <a:rPr lang="en-GB" b="0" i="0" dirty="0">
                <a:solidFill>
                  <a:srgbClr val="3C4043"/>
                </a:solidFill>
                <a:effectLst/>
                <a:latin typeface="+mj-lt"/>
              </a:rPr>
              <a:t>- possibility of choice, voice and control </a:t>
            </a:r>
          </a:p>
          <a:p>
            <a:pPr marL="571500" indent="-342900">
              <a:buFont typeface="Arial" panose="020B0604020202020204" pitchFamily="34" charset="0"/>
              <a:buChar char="•"/>
            </a:pPr>
            <a:r>
              <a:rPr lang="en-GB" b="1" i="0" dirty="0">
                <a:solidFill>
                  <a:srgbClr val="3C4043"/>
                </a:solidFill>
                <a:effectLst/>
                <a:latin typeface="+mj-lt"/>
              </a:rPr>
              <a:t>Connection</a:t>
            </a:r>
            <a:r>
              <a:rPr lang="en-GB" b="0" i="0" dirty="0">
                <a:solidFill>
                  <a:srgbClr val="3C4043"/>
                </a:solidFill>
                <a:effectLst/>
                <a:latin typeface="+mj-lt"/>
              </a:rPr>
              <a:t> - social connections give us a sense of security </a:t>
            </a:r>
          </a:p>
          <a:p>
            <a:pPr marL="571500" indent="-342900">
              <a:buFont typeface="Arial" panose="020B0604020202020204" pitchFamily="34" charset="0"/>
              <a:buChar char="•"/>
            </a:pPr>
            <a:r>
              <a:rPr lang="en-GB" b="1" i="0" dirty="0">
                <a:solidFill>
                  <a:srgbClr val="3C4043"/>
                </a:solidFill>
                <a:effectLst/>
                <a:latin typeface="+mj-lt"/>
              </a:rPr>
              <a:t>Fair relations </a:t>
            </a:r>
            <a:r>
              <a:rPr lang="en-GB" b="0" i="0" dirty="0">
                <a:solidFill>
                  <a:srgbClr val="3C4043"/>
                </a:solidFill>
                <a:effectLst/>
                <a:latin typeface="+mj-lt"/>
              </a:rPr>
              <a:t>- fairness within the organization </a:t>
            </a:r>
            <a:br>
              <a:rPr lang="en-GB" dirty="0"/>
            </a:br>
            <a:endParaRPr lang="en-RS" dirty="0"/>
          </a:p>
        </p:txBody>
      </p:sp>
      <p:sp>
        <p:nvSpPr>
          <p:cNvPr id="4" name="TextBox 3">
            <a:extLst>
              <a:ext uri="{FF2B5EF4-FFF2-40B4-BE49-F238E27FC236}">
                <a16:creationId xmlns:a16="http://schemas.microsoft.com/office/drawing/2014/main" id="{9560D75F-E6FF-9AAC-B832-21EC9FD0F69E}"/>
              </a:ext>
            </a:extLst>
          </p:cNvPr>
          <p:cNvSpPr txBox="1"/>
          <p:nvPr/>
        </p:nvSpPr>
        <p:spPr>
          <a:xfrm>
            <a:off x="8140700" y="1714500"/>
            <a:ext cx="3111500"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i="0" dirty="0">
                <a:solidFill>
                  <a:srgbClr val="3C4043"/>
                </a:solidFill>
                <a:effectLst/>
                <a:latin typeface="+mj-lt"/>
              </a:rPr>
              <a:t>Leading by example </a:t>
            </a:r>
            <a:r>
              <a:rPr lang="en-GB" sz="2400" b="0" i="0" dirty="0">
                <a:solidFill>
                  <a:srgbClr val="3C4043"/>
                </a:solidFill>
                <a:effectLst/>
                <a:latin typeface="+mj-lt"/>
              </a:rPr>
              <a:t>- 75% </a:t>
            </a:r>
          </a:p>
          <a:p>
            <a:pPr marL="342900" indent="-342900">
              <a:buFont typeface="Arial" panose="020B0604020202020204" pitchFamily="34" charset="0"/>
              <a:buChar char="•"/>
            </a:pPr>
            <a:r>
              <a:rPr lang="en-GB" sz="2400" b="1" i="0" dirty="0">
                <a:solidFill>
                  <a:srgbClr val="3C4043"/>
                </a:solidFill>
                <a:effectLst/>
                <a:latin typeface="+mj-lt"/>
              </a:rPr>
              <a:t>Space for conflicts </a:t>
            </a:r>
          </a:p>
          <a:p>
            <a:pPr marL="342900" indent="-342900">
              <a:buFont typeface="Arial" panose="020B0604020202020204" pitchFamily="34" charset="0"/>
              <a:buChar char="•"/>
            </a:pPr>
            <a:r>
              <a:rPr lang="en-GB" sz="2400" b="1" i="0" dirty="0">
                <a:solidFill>
                  <a:srgbClr val="3C4043"/>
                </a:solidFill>
                <a:effectLst/>
                <a:latin typeface="+mj-lt"/>
              </a:rPr>
              <a:t>Room for mistakes </a:t>
            </a:r>
          </a:p>
          <a:p>
            <a:pPr marL="342900" indent="-342900">
              <a:buFont typeface="Arial" panose="020B0604020202020204" pitchFamily="34" charset="0"/>
              <a:buChar char="•"/>
            </a:pPr>
            <a:r>
              <a:rPr lang="en-GB" sz="2400" b="0" i="0" dirty="0">
                <a:solidFill>
                  <a:srgbClr val="3C4043"/>
                </a:solidFill>
                <a:effectLst/>
                <a:latin typeface="+mj-lt"/>
              </a:rPr>
              <a:t>Pride and purpose </a:t>
            </a:r>
          </a:p>
          <a:p>
            <a:pPr marL="342900" indent="-342900">
              <a:buFont typeface="Arial" panose="020B0604020202020204" pitchFamily="34" charset="0"/>
              <a:buChar char="•"/>
            </a:pPr>
            <a:r>
              <a:rPr lang="en-GB" sz="2400" b="0" i="0" dirty="0">
                <a:solidFill>
                  <a:srgbClr val="3C4043"/>
                </a:solidFill>
                <a:effectLst/>
                <a:latin typeface="+mj-lt"/>
              </a:rPr>
              <a:t>Connection</a:t>
            </a:r>
            <a:endParaRPr lang="en-RS" sz="2400" dirty="0">
              <a:latin typeface="+mj-lt"/>
            </a:endParaRPr>
          </a:p>
        </p:txBody>
      </p:sp>
    </p:spTree>
    <p:extLst>
      <p:ext uri="{BB962C8B-B14F-4D97-AF65-F5344CB8AC3E}">
        <p14:creationId xmlns:p14="http://schemas.microsoft.com/office/powerpoint/2010/main" val="394090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5"/>
          <p:cNvSpPr txBox="1">
            <a:spLocks noGrp="1"/>
          </p:cNvSpPr>
          <p:nvPr>
            <p:ph type="title"/>
          </p:nvPr>
        </p:nvSpPr>
        <p:spPr>
          <a:xfrm>
            <a:off x="3359150" y="1841032"/>
            <a:ext cx="6956325" cy="317593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000"/>
              <a:buFont typeface="Trebuchet MS"/>
              <a:buNone/>
            </a:pPr>
            <a:r>
              <a:rPr lang="en-GB"/>
              <a:t>External relations</a:t>
            </a:r>
            <a:endParaRPr/>
          </a:p>
        </p:txBody>
      </p:sp>
    </p:spTree>
    <p:extLst>
      <p:ext uri="{BB962C8B-B14F-4D97-AF65-F5344CB8AC3E}">
        <p14:creationId xmlns:p14="http://schemas.microsoft.com/office/powerpoint/2010/main" val="198874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GB" b="1" dirty="0"/>
              <a:t>External relations/partnerships, politics</a:t>
            </a:r>
            <a:br>
              <a:rPr lang="en-GB" dirty="0"/>
            </a:br>
            <a:endParaRPr dirty="0"/>
          </a:p>
        </p:txBody>
      </p:sp>
      <p:sp>
        <p:nvSpPr>
          <p:cNvPr id="170" name="Google Shape;170;p16"/>
          <p:cNvSpPr txBox="1">
            <a:spLocks noGrp="1"/>
          </p:cNvSpPr>
          <p:nvPr>
            <p:ph type="body" idx="1"/>
          </p:nvPr>
        </p:nvSpPr>
        <p:spPr>
          <a:xfrm>
            <a:off x="1631949" y="1501541"/>
            <a:ext cx="9726613" cy="427361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400"/>
              <a:buNone/>
            </a:pPr>
            <a:endParaRPr dirty="0"/>
          </a:p>
          <a:p>
            <a:pPr marL="342900" lvl="0" indent="-342900" algn="l" rtl="0">
              <a:lnSpc>
                <a:spcPct val="90000"/>
              </a:lnSpc>
              <a:spcBef>
                <a:spcPts val="1000"/>
              </a:spcBef>
              <a:spcAft>
                <a:spcPts val="0"/>
              </a:spcAft>
              <a:buClr>
                <a:schemeClr val="dk2"/>
              </a:buClr>
              <a:buSzPts val="2400"/>
              <a:buFont typeface="Arial" panose="020B0604020202020204" pitchFamily="34" charset="0"/>
              <a:buChar char="•"/>
            </a:pPr>
            <a:r>
              <a:rPr lang="en-GB" dirty="0"/>
              <a:t>How important are external contacts and networks?</a:t>
            </a:r>
            <a:endParaRPr dirty="0"/>
          </a:p>
          <a:p>
            <a:pPr marL="342900" lvl="0" indent="-342900" algn="l" rtl="0">
              <a:lnSpc>
                <a:spcPct val="90000"/>
              </a:lnSpc>
              <a:spcBef>
                <a:spcPts val="1000"/>
              </a:spcBef>
              <a:spcAft>
                <a:spcPts val="0"/>
              </a:spcAft>
              <a:buClr>
                <a:schemeClr val="dk2"/>
              </a:buClr>
              <a:buSzPts val="2400"/>
              <a:buFont typeface="Arial" panose="020B0604020202020204" pitchFamily="34" charset="0"/>
              <a:buChar char="•"/>
            </a:pPr>
            <a:endParaRPr dirty="0"/>
          </a:p>
          <a:p>
            <a:pPr marL="342900" lvl="0" indent="-342900" algn="l" rtl="0">
              <a:lnSpc>
                <a:spcPct val="90000"/>
              </a:lnSpc>
              <a:spcBef>
                <a:spcPts val="1000"/>
              </a:spcBef>
              <a:spcAft>
                <a:spcPts val="0"/>
              </a:spcAft>
              <a:buClr>
                <a:schemeClr val="dk2"/>
              </a:buClr>
              <a:buSzPts val="2400"/>
              <a:buFont typeface="Arial" panose="020B0604020202020204" pitchFamily="34" charset="0"/>
              <a:buChar char="•"/>
            </a:pPr>
            <a:r>
              <a:rPr lang="en-GB" dirty="0"/>
              <a:t>Politics</a:t>
            </a:r>
            <a:endParaRPr dirty="0"/>
          </a:p>
          <a:p>
            <a:pPr marL="342900" lvl="0" indent="-342900" algn="l" rtl="0">
              <a:lnSpc>
                <a:spcPct val="90000"/>
              </a:lnSpc>
              <a:spcBef>
                <a:spcPts val="1000"/>
              </a:spcBef>
              <a:spcAft>
                <a:spcPts val="0"/>
              </a:spcAft>
              <a:buClr>
                <a:schemeClr val="dk2"/>
              </a:buClr>
              <a:buSzPts val="2400"/>
              <a:buFont typeface="Arial" panose="020B0604020202020204" pitchFamily="34" charset="0"/>
              <a:buChar char="•"/>
            </a:pPr>
            <a:endParaRPr dirty="0"/>
          </a:p>
          <a:p>
            <a:pPr marL="342900" lvl="0" indent="-342900" algn="l" rtl="0">
              <a:lnSpc>
                <a:spcPct val="90000"/>
              </a:lnSpc>
              <a:spcBef>
                <a:spcPts val="1000"/>
              </a:spcBef>
              <a:spcAft>
                <a:spcPts val="0"/>
              </a:spcAft>
              <a:buClr>
                <a:schemeClr val="dk2"/>
              </a:buClr>
              <a:buSzPts val="2400"/>
              <a:buFont typeface="Arial" panose="020B0604020202020204" pitchFamily="34" charset="0"/>
              <a:buChar char="•"/>
            </a:pPr>
            <a:r>
              <a:rPr lang="en-GB" dirty="0"/>
              <a:t>Relationships with other stakeholders</a:t>
            </a:r>
            <a:endParaRPr dirty="0"/>
          </a:p>
          <a:p>
            <a:pPr marL="0" lvl="0" indent="0" algn="l" rtl="0">
              <a:lnSpc>
                <a:spcPct val="90000"/>
              </a:lnSpc>
              <a:spcBef>
                <a:spcPts val="1000"/>
              </a:spcBef>
              <a:spcAft>
                <a:spcPts val="0"/>
              </a:spcAft>
              <a:buClr>
                <a:schemeClr val="dk2"/>
              </a:buClr>
              <a:buSzPts val="2400"/>
              <a:buNone/>
            </a:pPr>
            <a:endParaRPr dirty="0"/>
          </a:p>
          <a:p>
            <a:pPr marL="0" lvl="0" indent="0" algn="l" rtl="0">
              <a:lnSpc>
                <a:spcPct val="90000"/>
              </a:lnSpc>
              <a:spcBef>
                <a:spcPts val="1000"/>
              </a:spcBef>
              <a:spcAft>
                <a:spcPts val="0"/>
              </a:spcAft>
              <a:buClr>
                <a:schemeClr val="dk2"/>
              </a:buClr>
              <a:buSzPts val="2400"/>
              <a:buNone/>
            </a:pPr>
            <a:endParaRPr dirty="0"/>
          </a:p>
          <a:p>
            <a:pPr marL="0" lvl="0" indent="0" algn="l" rtl="0">
              <a:lnSpc>
                <a:spcPct val="90000"/>
              </a:lnSpc>
              <a:spcBef>
                <a:spcPts val="1000"/>
              </a:spcBef>
              <a:spcAft>
                <a:spcPts val="0"/>
              </a:spcAft>
              <a:buClr>
                <a:schemeClr val="dk2"/>
              </a:buClr>
              <a:buSzPts val="2400"/>
              <a:buNone/>
            </a:pPr>
            <a:br>
              <a:rPr lang="en-GB" sz="2400" dirty="0"/>
            </a:br>
            <a:endParaRPr sz="2400" dirty="0"/>
          </a:p>
        </p:txBody>
      </p:sp>
    </p:spTree>
    <p:extLst>
      <p:ext uri="{BB962C8B-B14F-4D97-AF65-F5344CB8AC3E}">
        <p14:creationId xmlns:p14="http://schemas.microsoft.com/office/powerpoint/2010/main" val="1972439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170F-1490-EE78-3602-DD19BD38C68D}"/>
              </a:ext>
            </a:extLst>
          </p:cNvPr>
          <p:cNvSpPr>
            <a:spLocks noGrp="1"/>
          </p:cNvSpPr>
          <p:nvPr>
            <p:ph type="title"/>
          </p:nvPr>
        </p:nvSpPr>
        <p:spPr/>
        <p:txBody>
          <a:bodyPr/>
          <a:lstStyle/>
          <a:p>
            <a:r>
              <a:rPr lang="en-RS" dirty="0"/>
              <a:t>How to manage external risks?</a:t>
            </a:r>
          </a:p>
        </p:txBody>
      </p:sp>
      <p:sp>
        <p:nvSpPr>
          <p:cNvPr id="3" name="Text Placeholder 2">
            <a:extLst>
              <a:ext uri="{FF2B5EF4-FFF2-40B4-BE49-F238E27FC236}">
                <a16:creationId xmlns:a16="http://schemas.microsoft.com/office/drawing/2014/main" id="{912B141E-D69F-53D1-93EB-8617D4C6459B}"/>
              </a:ext>
            </a:extLst>
          </p:cNvPr>
          <p:cNvSpPr>
            <a:spLocks noGrp="1"/>
          </p:cNvSpPr>
          <p:nvPr>
            <p:ph type="body" idx="1"/>
          </p:nvPr>
        </p:nvSpPr>
        <p:spPr>
          <a:xfrm>
            <a:off x="1454149" y="1292191"/>
            <a:ext cx="6559551" cy="4273617"/>
          </a:xfrm>
        </p:spPr>
        <p:txBody>
          <a:bodyPr>
            <a:noAutofit/>
          </a:bodyPr>
          <a:lstStyle/>
          <a:p>
            <a:pPr marL="685800" indent="-457200">
              <a:buFont typeface="+mj-lt"/>
              <a:buAutoNum type="arabicPeriod"/>
            </a:pPr>
            <a:r>
              <a:rPr lang="en-GB" sz="2200" b="1" i="0" dirty="0">
                <a:solidFill>
                  <a:srgbClr val="3C4043"/>
                </a:solidFill>
                <a:effectLst/>
                <a:latin typeface="+mj-lt"/>
              </a:rPr>
              <a:t>Plan B </a:t>
            </a:r>
            <a:r>
              <a:rPr lang="en-GB" sz="2200" b="0" i="0" dirty="0">
                <a:solidFill>
                  <a:srgbClr val="3C4043"/>
                </a:solidFill>
                <a:effectLst/>
                <a:latin typeface="+mj-lt"/>
              </a:rPr>
              <a:t>– getting ready </a:t>
            </a:r>
            <a:r>
              <a:rPr lang="en-GB" sz="2200" dirty="0">
                <a:solidFill>
                  <a:srgbClr val="3C4043"/>
                </a:solidFill>
                <a:latin typeface="+mj-lt"/>
              </a:rPr>
              <a:t>to respond to risks </a:t>
            </a:r>
            <a:r>
              <a:rPr lang="en-GB" sz="2200" b="0" i="0" dirty="0">
                <a:solidFill>
                  <a:srgbClr val="3C4043"/>
                </a:solidFill>
                <a:effectLst/>
                <a:latin typeface="+mj-lt"/>
              </a:rPr>
              <a:t>and how to use non-violent techniques </a:t>
            </a:r>
          </a:p>
          <a:p>
            <a:pPr marL="685800" indent="-457200">
              <a:buFont typeface="+mj-lt"/>
              <a:buAutoNum type="arabicPeriod"/>
            </a:pPr>
            <a:r>
              <a:rPr lang="en-GB" sz="2200" b="0" i="0" dirty="0">
                <a:solidFill>
                  <a:srgbClr val="3C4043"/>
                </a:solidFill>
                <a:effectLst/>
                <a:latin typeface="+mj-lt"/>
              </a:rPr>
              <a:t>let's reduce external uncertainty through </a:t>
            </a:r>
            <a:r>
              <a:rPr lang="en-GB" sz="2200" b="1" i="0" dirty="0">
                <a:solidFill>
                  <a:srgbClr val="3C4043"/>
                </a:solidFill>
                <a:effectLst/>
                <a:latin typeface="+mj-lt"/>
              </a:rPr>
              <a:t>joint reflection </a:t>
            </a:r>
          </a:p>
          <a:p>
            <a:pPr marL="1143000" lvl="1" indent="-457200">
              <a:buFont typeface="Arial" panose="020B0604020202020204" pitchFamily="34" charset="0"/>
              <a:buChar char="•"/>
            </a:pPr>
            <a:r>
              <a:rPr lang="en-GB" sz="2200" b="0" i="0" dirty="0">
                <a:solidFill>
                  <a:srgbClr val="3C4043"/>
                </a:solidFill>
                <a:effectLst/>
                <a:latin typeface="+mj-lt"/>
              </a:rPr>
              <a:t>why we do what we do and </a:t>
            </a:r>
          </a:p>
          <a:p>
            <a:pPr marL="1143000" lvl="1" indent="-457200">
              <a:buFont typeface="Arial" panose="020B0604020202020204" pitchFamily="34" charset="0"/>
              <a:buChar char="•"/>
            </a:pPr>
            <a:r>
              <a:rPr lang="en-GB" sz="2200" b="0" i="0" dirty="0">
                <a:solidFill>
                  <a:srgbClr val="3C4043"/>
                </a:solidFill>
                <a:effectLst/>
                <a:latin typeface="+mj-lt"/>
              </a:rPr>
              <a:t>what we won't do marathon stride prediction </a:t>
            </a:r>
          </a:p>
          <a:p>
            <a:pPr marL="1143000" lvl="1" indent="-457200">
              <a:buFont typeface="Arial" panose="020B0604020202020204" pitchFamily="34" charset="0"/>
              <a:buChar char="•"/>
            </a:pPr>
            <a:r>
              <a:rPr lang="en-GB" sz="2200" dirty="0">
                <a:solidFill>
                  <a:srgbClr val="3C4043"/>
                </a:solidFill>
                <a:latin typeface="+mj-lt"/>
              </a:rPr>
              <a:t>Foresight - </a:t>
            </a:r>
            <a:r>
              <a:rPr lang="en-GB" sz="2200" b="0" i="0" dirty="0">
                <a:solidFill>
                  <a:srgbClr val="3C4043"/>
                </a:solidFill>
                <a:effectLst/>
                <a:latin typeface="+mj-lt"/>
              </a:rPr>
              <a:t>Anticipating future scenarios instead of constantly reacting </a:t>
            </a:r>
          </a:p>
          <a:p>
            <a:pPr marL="1143000" lvl="1" indent="-457200">
              <a:buFont typeface="Arial" panose="020B0604020202020204" pitchFamily="34" charset="0"/>
              <a:buChar char="•"/>
            </a:pPr>
            <a:r>
              <a:rPr lang="en-GB" sz="2200" b="0" i="0" dirty="0">
                <a:solidFill>
                  <a:srgbClr val="3C4043"/>
                </a:solidFill>
                <a:effectLst/>
                <a:latin typeface="+mj-lt"/>
              </a:rPr>
              <a:t>linking with important partners</a:t>
            </a:r>
          </a:p>
          <a:p>
            <a:pPr marL="685800" indent="-457200">
              <a:buFont typeface="+mj-lt"/>
              <a:buAutoNum type="arabicPeriod"/>
            </a:pPr>
            <a:r>
              <a:rPr lang="en-GB" sz="2200" b="0" i="0" dirty="0">
                <a:solidFill>
                  <a:srgbClr val="3C4043"/>
                </a:solidFill>
                <a:effectLst/>
                <a:latin typeface="+mj-lt"/>
              </a:rPr>
              <a:t>trauma prevention and recovery support - support groups</a:t>
            </a:r>
            <a:endParaRPr lang="en-RS" sz="2200" dirty="0">
              <a:latin typeface="+mj-lt"/>
            </a:endParaRPr>
          </a:p>
        </p:txBody>
      </p:sp>
      <p:pic>
        <p:nvPicPr>
          <p:cNvPr id="4" name="Picture 3">
            <a:extLst>
              <a:ext uri="{FF2B5EF4-FFF2-40B4-BE49-F238E27FC236}">
                <a16:creationId xmlns:a16="http://schemas.microsoft.com/office/drawing/2014/main" id="{B84546A0-6EB6-07F2-503D-69D39066B0A7}"/>
              </a:ext>
            </a:extLst>
          </p:cNvPr>
          <p:cNvPicPr>
            <a:picLocks noChangeAspect="1"/>
          </p:cNvPicPr>
          <p:nvPr/>
        </p:nvPicPr>
        <p:blipFill>
          <a:blip r:embed="rId2"/>
          <a:stretch>
            <a:fillRect/>
          </a:stretch>
        </p:blipFill>
        <p:spPr>
          <a:xfrm>
            <a:off x="7217746" y="468360"/>
            <a:ext cx="4797960" cy="6069600"/>
          </a:xfrm>
          <a:prstGeom prst="rect">
            <a:avLst/>
          </a:prstGeom>
        </p:spPr>
      </p:pic>
    </p:spTree>
    <p:extLst>
      <p:ext uri="{BB962C8B-B14F-4D97-AF65-F5344CB8AC3E}">
        <p14:creationId xmlns:p14="http://schemas.microsoft.com/office/powerpoint/2010/main" val="947092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title"/>
          </p:nvPr>
        </p:nvSpPr>
        <p:spPr>
          <a:xfrm>
            <a:off x="1636713" y="1068404"/>
            <a:ext cx="9721849" cy="4581624"/>
          </a:xfrm>
          <a:prstGeom prst="rect">
            <a:avLst/>
          </a:prstGeom>
          <a:noFill/>
          <a:ln>
            <a:noFill/>
          </a:ln>
        </p:spPr>
        <p:txBody>
          <a:bodyPr spcFirstLastPara="1" wrap="square" lIns="0" tIns="0" rIns="0" bIns="0" anchor="t" anchorCtr="0">
            <a:normAutofit fontScale="90000"/>
          </a:bodyPr>
          <a:lstStyle/>
          <a:p>
            <a:pPr lvl="0" algn="l" rtl="0">
              <a:lnSpc>
                <a:spcPct val="90000"/>
              </a:lnSpc>
              <a:spcBef>
                <a:spcPts val="0"/>
              </a:spcBef>
              <a:spcAft>
                <a:spcPts val="0"/>
              </a:spcAft>
              <a:buClr>
                <a:schemeClr val="dk1"/>
              </a:buClr>
              <a:buSzPts val="2400"/>
            </a:pPr>
            <a:r>
              <a:rPr lang="en-GB" sz="2700" dirty="0">
                <a:solidFill>
                  <a:schemeClr val="bg1">
                    <a:lumMod val="10000"/>
                  </a:schemeClr>
                </a:solidFill>
                <a:latin typeface="+mj-lt"/>
              </a:rPr>
              <a:t>Key takeaways:</a:t>
            </a:r>
            <a:br>
              <a:rPr lang="en-GB" sz="2700">
                <a:solidFill>
                  <a:schemeClr val="bg1">
                    <a:lumMod val="10000"/>
                  </a:schemeClr>
                </a:solidFill>
                <a:latin typeface="+mj-lt"/>
              </a:rPr>
            </a:br>
            <a:br>
              <a:rPr lang="en-GB" sz="2700" dirty="0">
                <a:solidFill>
                  <a:schemeClr val="bg1">
                    <a:lumMod val="10000"/>
                  </a:schemeClr>
                </a:solidFill>
                <a:latin typeface="+mn-lt"/>
              </a:rPr>
            </a:br>
            <a:r>
              <a:rPr lang="en-GB" sz="2700" dirty="0">
                <a:solidFill>
                  <a:schemeClr val="bg1">
                    <a:lumMod val="10000"/>
                  </a:schemeClr>
                </a:solidFill>
                <a:latin typeface="+mn-lt"/>
              </a:rPr>
              <a:t>Governance is </a:t>
            </a:r>
            <a:r>
              <a:rPr lang="en-GB" sz="2700" b="0" i="0" dirty="0">
                <a:solidFill>
                  <a:schemeClr val="bg1">
                    <a:lumMod val="10000"/>
                  </a:schemeClr>
                </a:solidFill>
                <a:effectLst/>
                <a:latin typeface="+mn-lt"/>
              </a:rPr>
              <a:t>the time you dedicate to working ‘on’ your business, rather than ‘in’ it. </a:t>
            </a:r>
            <a:br>
              <a:rPr lang="en-GB" sz="2700" b="0" i="0">
                <a:solidFill>
                  <a:schemeClr val="bg1">
                    <a:lumMod val="10000"/>
                  </a:schemeClr>
                </a:solidFill>
                <a:effectLst/>
                <a:latin typeface="+mn-lt"/>
              </a:rPr>
            </a:br>
            <a:br>
              <a:rPr lang="en-GB" sz="2700" b="0" i="0" dirty="0">
                <a:solidFill>
                  <a:srgbClr val="FFFFFF"/>
                </a:solidFill>
                <a:effectLst/>
                <a:latin typeface="+mn-lt"/>
              </a:rPr>
            </a:br>
            <a:r>
              <a:rPr lang="en-GB" sz="2700" dirty="0">
                <a:solidFill>
                  <a:schemeClr val="tx2"/>
                </a:solidFill>
                <a:latin typeface="+mn-lt"/>
              </a:rPr>
              <a:t>Design </a:t>
            </a:r>
            <a:r>
              <a:rPr lang="en-GB" sz="2700" b="1" dirty="0">
                <a:solidFill>
                  <a:schemeClr val="tx2"/>
                </a:solidFill>
                <a:latin typeface="+mn-lt"/>
              </a:rPr>
              <a:t>governance systems </a:t>
            </a:r>
            <a:r>
              <a:rPr lang="en-GB" sz="2700" dirty="0">
                <a:solidFill>
                  <a:schemeClr val="tx2"/>
                </a:solidFill>
                <a:latin typeface="+mn-lt"/>
              </a:rPr>
              <a:t>that fit your context, organisational cultures, mission. Governance is not about formal structures, but also processes, practices, routines, people and culture nurtured. </a:t>
            </a:r>
            <a:br>
              <a:rPr lang="en-GB" sz="2700" dirty="0">
                <a:solidFill>
                  <a:schemeClr val="tx2"/>
                </a:solidFill>
                <a:latin typeface="+mn-lt"/>
              </a:rPr>
            </a:br>
            <a:br>
              <a:rPr lang="en-GB" sz="2700" dirty="0">
                <a:solidFill>
                  <a:schemeClr val="tx2"/>
                </a:solidFill>
                <a:latin typeface="+mn-lt"/>
              </a:rPr>
            </a:br>
            <a:r>
              <a:rPr lang="en-GB" sz="2700" dirty="0">
                <a:solidFill>
                  <a:schemeClr val="tx2"/>
                </a:solidFill>
                <a:latin typeface="+mn-lt"/>
              </a:rPr>
              <a:t>Successful </a:t>
            </a:r>
            <a:r>
              <a:rPr lang="en-GB" sz="2700" b="1" dirty="0">
                <a:solidFill>
                  <a:schemeClr val="tx2"/>
                </a:solidFill>
                <a:latin typeface="+mn-lt"/>
              </a:rPr>
              <a:t>boards</a:t>
            </a:r>
            <a:r>
              <a:rPr lang="en-GB" sz="2700" dirty="0">
                <a:solidFill>
                  <a:schemeClr val="tx2"/>
                </a:solidFill>
                <a:latin typeface="+mn-lt"/>
              </a:rPr>
              <a:t> are diverse and engaged in a meaningful way, without interfering with day-to-day management of organisation.</a:t>
            </a:r>
            <a:br>
              <a:rPr lang="en-GB" sz="2700" dirty="0">
                <a:solidFill>
                  <a:schemeClr val="tx2"/>
                </a:solidFill>
                <a:latin typeface="+mn-lt"/>
              </a:rPr>
            </a:br>
            <a:br>
              <a:rPr lang="en-GB" sz="2700" dirty="0">
                <a:solidFill>
                  <a:schemeClr val="tx2"/>
                </a:solidFill>
                <a:latin typeface="+mn-lt"/>
              </a:rPr>
            </a:br>
            <a:r>
              <a:rPr lang="en-GB" sz="2700" b="1" dirty="0">
                <a:solidFill>
                  <a:schemeClr val="tx2"/>
                </a:solidFill>
                <a:latin typeface="+mn-lt"/>
              </a:rPr>
              <a:t>Leaders</a:t>
            </a:r>
            <a:r>
              <a:rPr lang="en-GB" sz="2700" dirty="0">
                <a:solidFill>
                  <a:schemeClr val="tx2"/>
                </a:solidFill>
                <a:latin typeface="+mn-lt"/>
              </a:rPr>
              <a:t> are not born, but made. The successful leader is the one that </a:t>
            </a:r>
            <a:r>
              <a:rPr lang="en-GB" sz="2700" u="sng" dirty="0">
                <a:solidFill>
                  <a:schemeClr val="tx2"/>
                </a:solidFill>
                <a:latin typeface="+mn-lt"/>
              </a:rPr>
              <a:t>helps others be their best and take responsibility for the organisation</a:t>
            </a:r>
            <a:r>
              <a:rPr lang="en-GB" sz="2700" dirty="0">
                <a:solidFill>
                  <a:schemeClr val="tx2"/>
                </a:solidFill>
                <a:latin typeface="+mn-lt"/>
              </a:rPr>
              <a:t>.</a:t>
            </a:r>
            <a:br>
              <a:rPr lang="en-GB" sz="2400" dirty="0">
                <a:solidFill>
                  <a:schemeClr val="tx2"/>
                </a:solidFill>
              </a:rPr>
            </a:br>
            <a:br>
              <a:rPr lang="en-GB" sz="2400" dirty="0">
                <a:solidFill>
                  <a:schemeClr val="tx2"/>
                </a:solidFill>
              </a:rPr>
            </a:br>
            <a:br>
              <a:rPr lang="en-GB" sz="2400" dirty="0">
                <a:solidFill>
                  <a:schemeClr val="tx2"/>
                </a:solidFill>
              </a:rPr>
            </a:br>
            <a:br>
              <a:rPr lang="en-GB" sz="2400" dirty="0">
                <a:solidFill>
                  <a:schemeClr val="dk2"/>
                </a:solidFill>
              </a:rPr>
            </a:br>
            <a:br>
              <a:rPr lang="en-GB" sz="1600" dirty="0"/>
            </a:br>
            <a:endParaRPr sz="1600" dirty="0">
              <a:solidFill>
                <a:schemeClr val="dk2"/>
              </a:solidFill>
            </a:endParaRPr>
          </a:p>
        </p:txBody>
      </p:sp>
    </p:spTree>
    <p:extLst>
      <p:ext uri="{BB962C8B-B14F-4D97-AF65-F5344CB8AC3E}">
        <p14:creationId xmlns:p14="http://schemas.microsoft.com/office/powerpoint/2010/main" val="382325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C790-B7A6-CB84-08AB-A61F6331E0AE}"/>
            </a:ext>
          </a:extLst>
        </p:cNvPr>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59527D37-6406-5CCC-1EAD-C892308D2741}"/>
              </a:ext>
            </a:extLst>
          </p:cNvPr>
          <p:cNvPicPr>
            <a:picLocks noChangeAspect="1"/>
          </p:cNvPicPr>
          <p:nvPr/>
        </p:nvPicPr>
        <p:blipFill rotWithShape="1">
          <a:blip r:embed="rId2"/>
          <a:srcRect r="2016"/>
          <a:stretch/>
        </p:blipFill>
        <p:spPr>
          <a:xfrm>
            <a:off x="-3" y="-1"/>
            <a:ext cx="3779836" cy="6858000"/>
          </a:xfrm>
          <a:prstGeom prst="rect">
            <a:avLst/>
          </a:prstGeom>
          <a:ln w="9525">
            <a:noFill/>
          </a:ln>
        </p:spPr>
      </p:pic>
      <p:pic>
        <p:nvPicPr>
          <p:cNvPr id="10" name="Picture 9" descr="A group of people standing in a room&#10;&#10;Description automatically generated">
            <a:extLst>
              <a:ext uri="{FF2B5EF4-FFF2-40B4-BE49-F238E27FC236}">
                <a16:creationId xmlns:a16="http://schemas.microsoft.com/office/drawing/2014/main" id="{34CFA4DB-5CE9-7462-BE55-D568F721F4ED}"/>
              </a:ext>
            </a:extLst>
          </p:cNvPr>
          <p:cNvPicPr>
            <a:picLocks noChangeAspect="1"/>
          </p:cNvPicPr>
          <p:nvPr/>
        </p:nvPicPr>
        <p:blipFill rotWithShape="1">
          <a:blip r:embed="rId3"/>
          <a:srcRect l="38016" r="31069"/>
          <a:stretch/>
        </p:blipFill>
        <p:spPr>
          <a:xfrm>
            <a:off x="3781428" y="-1"/>
            <a:ext cx="3769155" cy="6858000"/>
          </a:xfrm>
          <a:prstGeom prst="rect">
            <a:avLst/>
          </a:prstGeom>
          <a:ln w="9525">
            <a:noFill/>
          </a:ln>
        </p:spPr>
      </p:pic>
      <p:sp>
        <p:nvSpPr>
          <p:cNvPr id="4" name="Slide Number Placeholder 3">
            <a:extLst>
              <a:ext uri="{FF2B5EF4-FFF2-40B4-BE49-F238E27FC236}">
                <a16:creationId xmlns:a16="http://schemas.microsoft.com/office/drawing/2014/main" id="{30B57B07-B7A8-5B1D-2745-38506ECA0E2D}"/>
              </a:ext>
            </a:extLst>
          </p:cNvPr>
          <p:cNvSpPr>
            <a:spLocks noGrp="1"/>
          </p:cNvSpPr>
          <p:nvPr>
            <p:ph type="sldNum" sz="quarter" idx="12"/>
          </p:nvPr>
        </p:nvSpPr>
        <p:spPr>
          <a:xfrm>
            <a:off x="10469880" y="320040"/>
            <a:ext cx="914400" cy="320040"/>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mtClean="0"/>
              <a:pPr>
                <a:spcAft>
                  <a:spcPts val="600"/>
                </a:spcAft>
              </a:pPr>
              <a:t>3</a:t>
            </a:fld>
            <a:endParaRPr lang="en-US"/>
          </a:p>
        </p:txBody>
      </p:sp>
      <p:sp>
        <p:nvSpPr>
          <p:cNvPr id="3" name="Content Placeholder 2">
            <a:extLst>
              <a:ext uri="{FF2B5EF4-FFF2-40B4-BE49-F238E27FC236}">
                <a16:creationId xmlns:a16="http://schemas.microsoft.com/office/drawing/2014/main" id="{E334DA6D-A9FA-840A-1EF4-D598DB918273}"/>
              </a:ext>
            </a:extLst>
          </p:cNvPr>
          <p:cNvSpPr>
            <a:spLocks noGrp="1"/>
          </p:cNvSpPr>
          <p:nvPr>
            <p:ph idx="4294967295"/>
          </p:nvPr>
        </p:nvSpPr>
        <p:spPr>
          <a:xfrm>
            <a:off x="8357490" y="803186"/>
            <a:ext cx="3042829" cy="5248622"/>
          </a:xfrm>
        </p:spPr>
        <p:txBody>
          <a:bodyPr vert="horz" lIns="91440" tIns="45720" rIns="91440" bIns="45720" rtlCol="0" anchor="ctr">
            <a:normAutofit fontScale="25000" lnSpcReduction="20000"/>
          </a:bodyPr>
          <a:lstStyle/>
          <a:p>
            <a:pPr marL="0" indent="0">
              <a:lnSpc>
                <a:spcPct val="110000"/>
              </a:lnSpc>
              <a:buNone/>
            </a:pPr>
            <a:r>
              <a:rPr lang="en-US" sz="5600" b="1" dirty="0">
                <a:latin typeface="+mj-lt"/>
              </a:rPr>
              <a:t>Sonja Stojanovic Gajic</a:t>
            </a:r>
          </a:p>
          <a:p>
            <a:pPr marL="0" indent="0">
              <a:lnSpc>
                <a:spcPct val="110000"/>
              </a:lnSpc>
              <a:buNone/>
            </a:pPr>
            <a:r>
              <a:rPr lang="en-US" sz="5600" dirty="0">
                <a:latin typeface="+mj-lt"/>
              </a:rPr>
              <a:t>In activism since I was 16. I led a student organization without budget and hierarchy. I worked for big IGO and in academia</a:t>
            </a:r>
          </a:p>
          <a:p>
            <a:pPr marL="0" indent="0">
              <a:lnSpc>
                <a:spcPct val="110000"/>
              </a:lnSpc>
              <a:buNone/>
            </a:pPr>
            <a:r>
              <a:rPr lang="en-US" sz="5600" dirty="0">
                <a:latin typeface="+mj-lt"/>
              </a:rPr>
              <a:t>2006-2019 Director of Belgrade Centre for Security Policy (BCSP) and helped it transform from national NGO into the internationally recognized think tank on security policy </a:t>
            </a:r>
          </a:p>
          <a:p>
            <a:pPr>
              <a:lnSpc>
                <a:spcPct val="110000"/>
              </a:lnSpc>
            </a:pPr>
            <a:r>
              <a:rPr lang="en-US" sz="5600" b="1" dirty="0">
                <a:latin typeface="+mj-lt"/>
              </a:rPr>
              <a:t>Mixed job description: </a:t>
            </a:r>
            <a:r>
              <a:rPr lang="en-US" sz="5600" dirty="0">
                <a:latin typeface="+mj-lt"/>
              </a:rPr>
              <a:t>management and </a:t>
            </a:r>
            <a:r>
              <a:rPr lang="en-US" sz="5600" dirty="0" err="1">
                <a:latin typeface="+mj-lt"/>
              </a:rPr>
              <a:t>programme</a:t>
            </a:r>
            <a:r>
              <a:rPr lang="en-US" sz="5600" dirty="0">
                <a:latin typeface="+mj-lt"/>
              </a:rPr>
              <a:t> </a:t>
            </a:r>
          </a:p>
          <a:p>
            <a:pPr>
              <a:lnSpc>
                <a:spcPct val="110000"/>
              </a:lnSpc>
            </a:pPr>
            <a:r>
              <a:rPr lang="en-US" sz="5600" b="1" dirty="0">
                <a:latin typeface="+mj-lt"/>
              </a:rPr>
              <a:t>Self-educated manager - </a:t>
            </a:r>
            <a:r>
              <a:rPr lang="en-US" sz="5600" dirty="0">
                <a:latin typeface="+mj-lt"/>
              </a:rPr>
              <a:t>learned by doing it and leading an </a:t>
            </a:r>
            <a:r>
              <a:rPr lang="en-US" sz="5600" dirty="0" err="1">
                <a:latin typeface="+mj-lt"/>
              </a:rPr>
              <a:t>organisation</a:t>
            </a:r>
            <a:r>
              <a:rPr lang="en-US" sz="5600" dirty="0">
                <a:latin typeface="+mj-lt"/>
              </a:rPr>
              <a:t> through change process</a:t>
            </a:r>
          </a:p>
          <a:p>
            <a:pPr marL="0" indent="0">
              <a:lnSpc>
                <a:spcPct val="110000"/>
              </a:lnSpc>
              <a:buNone/>
            </a:pPr>
            <a:r>
              <a:rPr lang="en-US" sz="5600" dirty="0">
                <a:latin typeface="+mj-lt"/>
              </a:rPr>
              <a:t>Set up networks and communities of practice to resolve cross-national issues</a:t>
            </a:r>
          </a:p>
          <a:p>
            <a:pPr marL="0" indent="0">
              <a:lnSpc>
                <a:spcPct val="110000"/>
              </a:lnSpc>
              <a:buNone/>
            </a:pPr>
            <a:r>
              <a:rPr lang="en-US" sz="5600" dirty="0">
                <a:latin typeface="+mj-lt"/>
              </a:rPr>
              <a:t>Assisted also the </a:t>
            </a:r>
            <a:r>
              <a:rPr lang="en-US" sz="5600" dirty="0" err="1">
                <a:latin typeface="+mj-lt"/>
              </a:rPr>
              <a:t>organisations</a:t>
            </a:r>
            <a:r>
              <a:rPr lang="en-US" sz="5600" dirty="0">
                <a:latin typeface="+mj-lt"/>
              </a:rPr>
              <a:t> in East Europe, Middle East and Latin America</a:t>
            </a:r>
          </a:p>
          <a:p>
            <a:pPr marL="0" indent="0">
              <a:lnSpc>
                <a:spcPct val="110000"/>
              </a:lnSpc>
              <a:buNone/>
            </a:pPr>
            <a:endParaRPr lang="en-US" sz="1000" dirty="0"/>
          </a:p>
        </p:txBody>
      </p:sp>
    </p:spTree>
    <p:extLst>
      <p:ext uri="{BB962C8B-B14F-4D97-AF65-F5344CB8AC3E}">
        <p14:creationId xmlns:p14="http://schemas.microsoft.com/office/powerpoint/2010/main" val="1153793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4"/>
          <p:cNvSpPr txBox="1">
            <a:spLocks noGrp="1"/>
          </p:cNvSpPr>
          <p:nvPr>
            <p:ph type="title"/>
          </p:nvPr>
        </p:nvSpPr>
        <p:spPr>
          <a:xfrm>
            <a:off x="3359150" y="1841032"/>
            <a:ext cx="6956325" cy="317593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000"/>
              <a:buFont typeface="Trebuchet MS"/>
              <a:buNone/>
            </a:pPr>
            <a:r>
              <a:rPr lang="en-US" sz="4400" dirty="0"/>
              <a:t>Useful resources</a:t>
            </a:r>
            <a:endParaRPr sz="4400" dirty="0"/>
          </a:p>
        </p:txBody>
      </p:sp>
    </p:spTree>
    <p:extLst>
      <p:ext uri="{BB962C8B-B14F-4D97-AF65-F5344CB8AC3E}">
        <p14:creationId xmlns:p14="http://schemas.microsoft.com/office/powerpoint/2010/main" val="1286980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dirty="0"/>
              <a:t>Useful resources on governance and Boards</a:t>
            </a:r>
            <a:endParaRPr dirty="0"/>
          </a:p>
        </p:txBody>
      </p:sp>
      <p:sp>
        <p:nvSpPr>
          <p:cNvPr id="170" name="Google Shape;170;p16"/>
          <p:cNvSpPr txBox="1">
            <a:spLocks noGrp="1"/>
          </p:cNvSpPr>
          <p:nvPr>
            <p:ph type="body" idx="1"/>
          </p:nvPr>
        </p:nvSpPr>
        <p:spPr>
          <a:xfrm>
            <a:off x="1631949" y="1501541"/>
            <a:ext cx="9726613" cy="4273617"/>
          </a:xfrm>
          <a:prstGeom prst="rect">
            <a:avLst/>
          </a:prstGeom>
          <a:noFill/>
          <a:ln>
            <a:noFill/>
          </a:ln>
        </p:spPr>
        <p:txBody>
          <a:bodyPr spcFirstLastPara="1" wrap="square" lIns="91425" tIns="45700" rIns="91425" bIns="45700" anchor="t" anchorCtr="0">
            <a:normAutofit fontScale="47500" lnSpcReduction="20000"/>
          </a:bodyPr>
          <a:lstStyle/>
          <a:p>
            <a:pPr marL="342900" lvl="0" indent="-342900">
              <a:spcBef>
                <a:spcPts val="0"/>
              </a:spcBef>
              <a:buFont typeface="Arial" panose="020B0604020202020204" pitchFamily="34" charset="0"/>
              <a:buChar char="•"/>
            </a:pPr>
            <a:r>
              <a:rPr lang="sr-Latn-RS" sz="4200" dirty="0">
                <a:latin typeface="+mj-lt"/>
                <a:hlinkClick r:id="rId3"/>
              </a:rPr>
              <a:t>https://onthinktanks.org/series/think-tanks-governance-management/</a:t>
            </a:r>
            <a:r>
              <a:rPr lang="sr-Latn-RS" sz="4200" dirty="0">
                <a:latin typeface="+mj-lt"/>
              </a:rPr>
              <a:t> </a:t>
            </a:r>
          </a:p>
          <a:p>
            <a:pPr marL="342900" lvl="0" indent="-342900">
              <a:spcBef>
                <a:spcPts val="0"/>
              </a:spcBef>
              <a:buFont typeface="Arial" panose="020B0604020202020204" pitchFamily="34" charset="0"/>
              <a:buChar char="•"/>
            </a:pPr>
            <a:endParaRPr lang="sr-Latn-RS" sz="4200" dirty="0">
              <a:latin typeface="+mj-lt"/>
            </a:endParaRPr>
          </a:p>
          <a:p>
            <a:pPr marL="342900" indent="-342900">
              <a:spcBef>
                <a:spcPts val="0"/>
              </a:spcBef>
              <a:buFont typeface="Arial" panose="020B0604020202020204" pitchFamily="34" charset="0"/>
              <a:buChar char="•"/>
            </a:pPr>
            <a:r>
              <a:rPr lang="en-GB" sz="4200" dirty="0">
                <a:latin typeface="+mj-lt"/>
                <a:hlinkClick r:id="rId4"/>
              </a:rPr>
              <a:t>https://onthinktanks.org/articles/creating-an-environment-conducive-for-success-a-think-tank-is-only-as-good-as-it-is-managed-and-governed/</a:t>
            </a:r>
            <a:r>
              <a:rPr lang="en-GB" sz="4200" dirty="0">
                <a:latin typeface="+mj-lt"/>
              </a:rPr>
              <a:t> </a:t>
            </a:r>
            <a:endParaRPr lang="en-RS" sz="4200" dirty="0">
              <a:latin typeface="+mj-lt"/>
            </a:endParaRPr>
          </a:p>
          <a:p>
            <a:pPr marL="342900" lvl="0" indent="-342900">
              <a:spcBef>
                <a:spcPts val="0"/>
              </a:spcBef>
              <a:buFont typeface="Arial" panose="020B0604020202020204" pitchFamily="34" charset="0"/>
              <a:buChar char="•"/>
            </a:pPr>
            <a:endParaRPr lang="sr-Latn-RS" sz="4200" dirty="0">
              <a:latin typeface="+mj-lt"/>
            </a:endParaRPr>
          </a:p>
          <a:p>
            <a:pPr marL="342900" lvl="0" indent="-342900">
              <a:spcBef>
                <a:spcPts val="0"/>
              </a:spcBef>
              <a:buFont typeface="Arial" panose="020B0604020202020204" pitchFamily="34" charset="0"/>
              <a:buChar char="•"/>
            </a:pPr>
            <a:endParaRPr lang="sr-Latn-RS" sz="4200" dirty="0">
              <a:latin typeface="+mj-lt"/>
            </a:endParaRPr>
          </a:p>
          <a:p>
            <a:pPr marL="342900" lvl="0" indent="-342900">
              <a:spcBef>
                <a:spcPts val="0"/>
              </a:spcBef>
              <a:buFont typeface="Arial" panose="020B0604020202020204" pitchFamily="34" charset="0"/>
              <a:buChar char="•"/>
            </a:pPr>
            <a:r>
              <a:rPr lang="sr-Latn-RS" sz="4200" dirty="0" err="1">
                <a:latin typeface="+mj-lt"/>
              </a:rPr>
              <a:t>Composition</a:t>
            </a:r>
            <a:r>
              <a:rPr lang="sr-Latn-RS" sz="4200" dirty="0">
                <a:latin typeface="+mj-lt"/>
              </a:rPr>
              <a:t> </a:t>
            </a:r>
            <a:r>
              <a:rPr lang="sr-Latn-RS" sz="4200" dirty="0" err="1">
                <a:latin typeface="+mj-lt"/>
              </a:rPr>
              <a:t>and</a:t>
            </a:r>
            <a:r>
              <a:rPr lang="sr-Latn-RS" sz="4200" dirty="0">
                <a:latin typeface="+mj-lt"/>
              </a:rPr>
              <a:t> </a:t>
            </a:r>
            <a:r>
              <a:rPr lang="sr-Latn-RS" sz="4200" dirty="0" err="1">
                <a:latin typeface="+mj-lt"/>
              </a:rPr>
              <a:t>structure</a:t>
            </a:r>
            <a:r>
              <a:rPr lang="sr-Latn-RS" sz="4200" dirty="0">
                <a:latin typeface="+mj-lt"/>
              </a:rPr>
              <a:t>: </a:t>
            </a:r>
            <a:r>
              <a:rPr lang="sr-Latn-RS" sz="4200" dirty="0">
                <a:latin typeface="+mj-lt"/>
                <a:hlinkClick r:id="rId5"/>
              </a:rPr>
              <a:t>https://onthinktanks.org/articles/think-tank-boards-composition-and-practices/</a:t>
            </a:r>
            <a:endParaRPr lang="sr-Latn-RS" sz="4200" dirty="0">
              <a:latin typeface="+mj-lt"/>
            </a:endParaRPr>
          </a:p>
          <a:p>
            <a:pPr marL="342900" lvl="0" indent="-342900">
              <a:spcBef>
                <a:spcPts val="0"/>
              </a:spcBef>
              <a:buFont typeface="Arial" panose="020B0604020202020204" pitchFamily="34" charset="0"/>
              <a:buChar char="•"/>
            </a:pPr>
            <a:endParaRPr lang="sr-Latn-RS" sz="4200" dirty="0">
              <a:latin typeface="+mj-lt"/>
            </a:endParaRPr>
          </a:p>
          <a:p>
            <a:pPr marL="342900" lvl="0" indent="-342900">
              <a:spcBef>
                <a:spcPts val="0"/>
              </a:spcBef>
              <a:buFont typeface="Arial" panose="020B0604020202020204" pitchFamily="34" charset="0"/>
              <a:buChar char="•"/>
            </a:pPr>
            <a:r>
              <a:rPr lang="sr-Latn-RS" sz="4200" dirty="0" err="1">
                <a:latin typeface="+mj-lt"/>
              </a:rPr>
              <a:t>Tools</a:t>
            </a:r>
            <a:r>
              <a:rPr lang="sr-Latn-RS" sz="4200" dirty="0">
                <a:latin typeface="+mj-lt"/>
              </a:rPr>
              <a:t> </a:t>
            </a:r>
            <a:r>
              <a:rPr lang="sr-Latn-RS" sz="4200" dirty="0" err="1">
                <a:latin typeface="+mj-lt"/>
              </a:rPr>
              <a:t>for</a:t>
            </a:r>
            <a:r>
              <a:rPr lang="sr-Latn-RS" sz="4200" dirty="0">
                <a:latin typeface="+mj-lt"/>
              </a:rPr>
              <a:t> </a:t>
            </a:r>
            <a:r>
              <a:rPr lang="sr-Latn-RS" sz="4200" dirty="0" err="1">
                <a:latin typeface="+mj-lt"/>
              </a:rPr>
              <a:t>Board</a:t>
            </a:r>
            <a:r>
              <a:rPr lang="sr-Latn-RS" sz="4200" dirty="0">
                <a:latin typeface="+mj-lt"/>
              </a:rPr>
              <a:t> </a:t>
            </a:r>
            <a:r>
              <a:rPr lang="sr-Latn-RS" sz="4200" dirty="0" err="1">
                <a:latin typeface="+mj-lt"/>
              </a:rPr>
              <a:t>members</a:t>
            </a:r>
            <a:r>
              <a:rPr lang="sr-Latn-RS" sz="4200" dirty="0">
                <a:latin typeface="+mj-lt"/>
              </a:rPr>
              <a:t> </a:t>
            </a:r>
            <a:r>
              <a:rPr lang="sr-Latn-RS" sz="4200" dirty="0">
                <a:latin typeface="+mj-lt"/>
                <a:hlinkClick r:id="rId6"/>
              </a:rPr>
              <a:t>https://leadingwell.org/resources/</a:t>
            </a:r>
            <a:endParaRPr lang="sr-Latn-RS" sz="4200" dirty="0">
              <a:latin typeface="+mj-lt"/>
            </a:endParaRPr>
          </a:p>
          <a:p>
            <a:pPr marL="342900" lvl="0" indent="-342900">
              <a:spcBef>
                <a:spcPts val="0"/>
              </a:spcBef>
              <a:buFont typeface="Arial" panose="020B0604020202020204" pitchFamily="34" charset="0"/>
              <a:buChar char="•"/>
            </a:pPr>
            <a:endParaRPr lang="sr-Latn-RS" sz="4200" dirty="0">
              <a:latin typeface="+mj-lt"/>
            </a:endParaRPr>
          </a:p>
          <a:p>
            <a:pPr marL="342900" lvl="0" indent="-342900">
              <a:spcBef>
                <a:spcPts val="0"/>
              </a:spcBef>
              <a:buFont typeface="Arial" panose="020B0604020202020204" pitchFamily="34" charset="0"/>
              <a:buChar char="•"/>
            </a:pPr>
            <a:r>
              <a:rPr lang="sr-Latn-RS" sz="4200" dirty="0" err="1">
                <a:latin typeface="+mj-lt"/>
              </a:rPr>
              <a:t>Boards</a:t>
            </a:r>
            <a:r>
              <a:rPr lang="sr-Latn-RS" sz="4200" dirty="0">
                <a:latin typeface="+mj-lt"/>
              </a:rPr>
              <a:t> in </a:t>
            </a:r>
            <a:r>
              <a:rPr lang="sr-Latn-RS" sz="4200" dirty="0" err="1">
                <a:latin typeface="+mj-lt"/>
              </a:rPr>
              <a:t>NPOs</a:t>
            </a:r>
            <a:r>
              <a:rPr lang="sr-Latn-RS" sz="4200" dirty="0">
                <a:latin typeface="+mj-lt"/>
              </a:rPr>
              <a:t> </a:t>
            </a:r>
            <a:r>
              <a:rPr lang="sr-Latn-RS" sz="4200" dirty="0">
                <a:latin typeface="+mj-lt"/>
                <a:hlinkClick r:id="rId7"/>
              </a:rPr>
              <a:t>https://www2.deloitte.com/content/dam/Deloitte/ca/Documents/public-sector/ca-en-public-sector-effective-npo-board.pdf</a:t>
            </a:r>
            <a:r>
              <a:rPr lang="sr-Latn-RS" sz="4200" dirty="0">
                <a:latin typeface="+mj-lt"/>
              </a:rPr>
              <a:t> </a:t>
            </a:r>
          </a:p>
          <a:p>
            <a:pPr marL="342900" indent="-342900">
              <a:spcBef>
                <a:spcPts val="0"/>
              </a:spcBef>
              <a:buFont typeface="Arial" panose="020B0604020202020204" pitchFamily="34" charset="0"/>
              <a:buChar char="•"/>
            </a:pPr>
            <a:r>
              <a:rPr lang="en-GB" sz="4200" dirty="0">
                <a:latin typeface="+mj-lt"/>
              </a:rPr>
              <a:t>Distributed leadership </a:t>
            </a:r>
            <a:r>
              <a:rPr lang="en-GB" sz="4200" dirty="0">
                <a:latin typeface="+mj-lt"/>
                <a:hlinkClick r:id="rId8"/>
              </a:rPr>
              <a:t>https://buildingmovement.org/wp-content/uploads/2019/08/Structuring-Leadership-Alternative-Models-for-Distributing-Power-and-Decision-Making-in-Nonprofit-Organizations.pdf</a:t>
            </a:r>
            <a:r>
              <a:rPr lang="en-GB" sz="4200" dirty="0">
                <a:latin typeface="+mj-lt"/>
              </a:rPr>
              <a:t> </a:t>
            </a:r>
            <a:br>
              <a:rPr lang="en-GB" sz="4200" dirty="0">
                <a:latin typeface="+mj-lt"/>
              </a:rPr>
            </a:br>
            <a:endParaRPr dirty="0"/>
          </a:p>
        </p:txBody>
      </p:sp>
    </p:spTree>
    <p:extLst>
      <p:ext uri="{BB962C8B-B14F-4D97-AF65-F5344CB8AC3E}">
        <p14:creationId xmlns:p14="http://schemas.microsoft.com/office/powerpoint/2010/main" val="207605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1636713" y="692150"/>
            <a:ext cx="9721849" cy="60702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dirty="0"/>
              <a:t>Useful resources on </a:t>
            </a:r>
            <a:r>
              <a:rPr lang="en-US" dirty="0" err="1"/>
              <a:t>leaderhsip</a:t>
            </a:r>
            <a:endParaRPr dirty="0"/>
          </a:p>
        </p:txBody>
      </p:sp>
      <p:sp>
        <p:nvSpPr>
          <p:cNvPr id="170" name="Google Shape;170;p16"/>
          <p:cNvSpPr txBox="1">
            <a:spLocks noGrp="1"/>
          </p:cNvSpPr>
          <p:nvPr>
            <p:ph type="body" idx="1"/>
          </p:nvPr>
        </p:nvSpPr>
        <p:spPr>
          <a:xfrm>
            <a:off x="1631949" y="1501541"/>
            <a:ext cx="9726613" cy="4273617"/>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0"/>
              </a:spcBef>
              <a:spcAft>
                <a:spcPts val="0"/>
              </a:spcAft>
              <a:buClr>
                <a:schemeClr val="dk2"/>
              </a:buClr>
              <a:buSzPts val="2400"/>
            </a:pPr>
            <a:r>
              <a:rPr lang="sr-Latn-RS" sz="4500" dirty="0" err="1">
                <a:latin typeface="+mj-lt"/>
              </a:rPr>
              <a:t>Think</a:t>
            </a:r>
            <a:r>
              <a:rPr lang="sr-Latn-RS" sz="4500" dirty="0">
                <a:latin typeface="+mj-lt"/>
              </a:rPr>
              <a:t> Tank </a:t>
            </a:r>
            <a:r>
              <a:rPr lang="sr-Latn-RS" sz="4500" dirty="0" err="1">
                <a:latin typeface="+mj-lt"/>
              </a:rPr>
              <a:t>Leadership</a:t>
            </a:r>
            <a:r>
              <a:rPr lang="sr-Latn-RS" sz="4500" dirty="0">
                <a:latin typeface="+mj-lt"/>
              </a:rPr>
              <a:t>: </a:t>
            </a:r>
            <a:r>
              <a:rPr lang="sr-Latn-RS" sz="4500" dirty="0" err="1">
                <a:latin typeface="+mj-lt"/>
              </a:rPr>
              <a:t>Functions</a:t>
            </a:r>
            <a:r>
              <a:rPr lang="sr-Latn-RS" sz="4500" dirty="0">
                <a:latin typeface="+mj-lt"/>
              </a:rPr>
              <a:t> </a:t>
            </a:r>
            <a:r>
              <a:rPr lang="sr-Latn-RS" sz="4500" dirty="0" err="1">
                <a:latin typeface="+mj-lt"/>
              </a:rPr>
              <a:t>and</a:t>
            </a:r>
            <a:r>
              <a:rPr lang="sr-Latn-RS" sz="4500" dirty="0">
                <a:latin typeface="+mj-lt"/>
              </a:rPr>
              <a:t> </a:t>
            </a:r>
            <a:r>
              <a:rPr lang="sr-Latn-RS" sz="4500" dirty="0" err="1">
                <a:latin typeface="+mj-lt"/>
              </a:rPr>
              <a:t>Challenges</a:t>
            </a:r>
            <a:r>
              <a:rPr lang="sr-Latn-RS" sz="4500" dirty="0">
                <a:latin typeface="+mj-lt"/>
              </a:rPr>
              <a:t> </a:t>
            </a:r>
            <a:r>
              <a:rPr lang="sr-Latn-RS" sz="4500" dirty="0" err="1">
                <a:latin typeface="+mj-lt"/>
              </a:rPr>
              <a:t>of</a:t>
            </a:r>
            <a:r>
              <a:rPr lang="sr-Latn-RS" sz="4500" dirty="0">
                <a:latin typeface="+mj-lt"/>
              </a:rPr>
              <a:t> </a:t>
            </a:r>
            <a:r>
              <a:rPr lang="sr-Latn-RS" sz="4500" dirty="0" err="1">
                <a:latin typeface="+mj-lt"/>
              </a:rPr>
              <a:t>Executive</a:t>
            </a:r>
            <a:r>
              <a:rPr lang="sr-Latn-RS" sz="4500" dirty="0">
                <a:latin typeface="+mj-lt"/>
              </a:rPr>
              <a:t> </a:t>
            </a:r>
            <a:r>
              <a:rPr lang="sr-Latn-RS" sz="4500" dirty="0" err="1">
                <a:latin typeface="+mj-lt"/>
              </a:rPr>
              <a:t>Directors</a:t>
            </a:r>
            <a:r>
              <a:rPr lang="sr-Latn-RS" sz="4500" dirty="0">
                <a:latin typeface="+mj-lt"/>
              </a:rPr>
              <a:t> </a:t>
            </a:r>
            <a:r>
              <a:rPr lang="sr-Latn-RS" sz="4500" dirty="0">
                <a:latin typeface="+mj-lt"/>
                <a:hlinkClick r:id="rId3"/>
              </a:rPr>
              <a:t>https://onthinktanks.org/wp-content/uploads/2021/06/OTT_WP9_Think-Tank-LeadershipFINAL.pdf</a:t>
            </a:r>
            <a:r>
              <a:rPr lang="sr-Latn-RS" sz="4500" dirty="0">
                <a:latin typeface="+mj-lt"/>
              </a:rPr>
              <a:t> </a:t>
            </a:r>
          </a:p>
          <a:p>
            <a:pPr marL="0" lvl="0" indent="0" algn="l" rtl="0">
              <a:lnSpc>
                <a:spcPct val="90000"/>
              </a:lnSpc>
              <a:spcBef>
                <a:spcPts val="0"/>
              </a:spcBef>
              <a:spcAft>
                <a:spcPts val="0"/>
              </a:spcAft>
              <a:buClr>
                <a:schemeClr val="dk2"/>
              </a:buClr>
              <a:buSzPts val="2400"/>
              <a:buNone/>
            </a:pPr>
            <a:endParaRPr lang="sr-Latn-RS" sz="4500" dirty="0">
              <a:latin typeface="+mj-lt"/>
            </a:endParaRPr>
          </a:p>
          <a:p>
            <a:pPr marL="0" lvl="0" indent="0" algn="l" rtl="0">
              <a:lnSpc>
                <a:spcPct val="90000"/>
              </a:lnSpc>
              <a:spcBef>
                <a:spcPts val="0"/>
              </a:spcBef>
              <a:spcAft>
                <a:spcPts val="0"/>
              </a:spcAft>
              <a:buClr>
                <a:schemeClr val="dk2"/>
              </a:buClr>
              <a:buSzPts val="2400"/>
              <a:buNone/>
            </a:pPr>
            <a:r>
              <a:rPr lang="sr-Latn-RS" sz="4500" dirty="0" err="1">
                <a:latin typeface="+mj-lt"/>
              </a:rPr>
              <a:t>Ajoy</a:t>
            </a:r>
            <a:r>
              <a:rPr lang="sr-Latn-RS" sz="4500" dirty="0">
                <a:latin typeface="+mj-lt"/>
              </a:rPr>
              <a:t> Data on </a:t>
            </a:r>
            <a:r>
              <a:rPr lang="sr-Latn-RS" sz="4500" dirty="0" err="1">
                <a:latin typeface="+mj-lt"/>
              </a:rPr>
              <a:t>networked</a:t>
            </a:r>
            <a:r>
              <a:rPr lang="sr-Latn-RS" sz="4500" dirty="0">
                <a:latin typeface="+mj-lt"/>
              </a:rPr>
              <a:t> </a:t>
            </a:r>
            <a:r>
              <a:rPr lang="sr-Latn-RS" sz="4500" dirty="0" err="1">
                <a:latin typeface="+mj-lt"/>
              </a:rPr>
              <a:t>leadership</a:t>
            </a:r>
            <a:endParaRPr lang="sr-Latn-RS" sz="4500" dirty="0">
              <a:latin typeface="+mj-lt"/>
            </a:endParaRPr>
          </a:p>
          <a:p>
            <a:pPr marL="342900" lvl="0" indent="-342900">
              <a:spcBef>
                <a:spcPts val="0"/>
              </a:spcBef>
              <a:buFont typeface="Arial" panose="020B0604020202020204" pitchFamily="34" charset="0"/>
              <a:buChar char="•"/>
            </a:pPr>
            <a:r>
              <a:rPr lang="en-GB" sz="4500" dirty="0">
                <a:latin typeface="+mj-lt"/>
                <a:hlinkClick r:id="rId4"/>
              </a:rPr>
              <a:t>https://onthinktanks.org/articles/what-shapes-the-authority-and-power-of-leaders-and-their-followers/</a:t>
            </a:r>
            <a:endParaRPr lang="en-GB" sz="4500" dirty="0">
              <a:latin typeface="+mj-lt"/>
            </a:endParaRPr>
          </a:p>
          <a:p>
            <a:pPr marL="342900" lvl="0" indent="-342900">
              <a:spcBef>
                <a:spcPts val="0"/>
              </a:spcBef>
              <a:buFont typeface="Arial" panose="020B0604020202020204" pitchFamily="34" charset="0"/>
              <a:buChar char="•"/>
            </a:pPr>
            <a:r>
              <a:rPr lang="en-GB" sz="4500" dirty="0">
                <a:latin typeface="+mj-lt"/>
                <a:hlinkClick r:id="rId5"/>
              </a:rPr>
              <a:t>https://onthinktanks.org/articles/in-charge-but-not-in-control-lessons-from-leading-teams-in-a-networked-world/</a:t>
            </a:r>
            <a:r>
              <a:rPr lang="en-GB" sz="4500" dirty="0">
                <a:latin typeface="+mj-lt"/>
              </a:rPr>
              <a:t> </a:t>
            </a:r>
          </a:p>
          <a:p>
            <a:pPr marL="0" lvl="0" indent="0">
              <a:spcBef>
                <a:spcPts val="0"/>
              </a:spcBef>
            </a:pPr>
            <a:endParaRPr lang="en-GB" sz="4500" dirty="0">
              <a:latin typeface="+mj-lt"/>
            </a:endParaRPr>
          </a:p>
          <a:p>
            <a:pPr marL="0" lvl="0" indent="0">
              <a:spcBef>
                <a:spcPts val="0"/>
              </a:spcBef>
            </a:pPr>
            <a:r>
              <a:rPr lang="en-GB" sz="4500" dirty="0">
                <a:latin typeface="+mj-lt"/>
              </a:rPr>
              <a:t>Enrique </a:t>
            </a:r>
            <a:r>
              <a:rPr lang="en-GB" sz="4500" dirty="0" err="1">
                <a:latin typeface="+mj-lt"/>
              </a:rPr>
              <a:t>Mendizabal</a:t>
            </a:r>
            <a:r>
              <a:rPr lang="en-GB" sz="4500" dirty="0">
                <a:latin typeface="+mj-lt"/>
              </a:rPr>
              <a:t> </a:t>
            </a:r>
            <a:r>
              <a:rPr lang="en-GB" sz="4500" dirty="0">
                <a:latin typeface="+mj-lt"/>
                <a:hlinkClick r:id="rId6"/>
              </a:rPr>
              <a:t>https://onthinktanks.org/articles/what-keeps-think-tank-directors-up-at-night-reflections-on-funding-staffing-governance-communications-and-me/</a:t>
            </a:r>
            <a:r>
              <a:rPr lang="en-GB" sz="4500" dirty="0">
                <a:latin typeface="+mj-lt"/>
              </a:rPr>
              <a:t> </a:t>
            </a:r>
          </a:p>
          <a:p>
            <a:pPr marL="0" lvl="0" indent="0">
              <a:spcBef>
                <a:spcPts val="0"/>
              </a:spcBef>
            </a:pPr>
            <a:endParaRPr lang="sr-Latn-RS" sz="4500" dirty="0">
              <a:latin typeface="+mj-lt"/>
            </a:endParaRPr>
          </a:p>
          <a:p>
            <a:pPr marL="0" lvl="0" indent="0">
              <a:spcBef>
                <a:spcPts val="0"/>
              </a:spcBef>
            </a:pPr>
            <a:r>
              <a:rPr lang="sr-Latn-RS" sz="4500" dirty="0" err="1">
                <a:latin typeface="+mj-lt"/>
              </a:rPr>
              <a:t>Think</a:t>
            </a:r>
            <a:r>
              <a:rPr lang="sr-Latn-RS" sz="4500" dirty="0">
                <a:latin typeface="+mj-lt"/>
              </a:rPr>
              <a:t> Tank </a:t>
            </a:r>
            <a:r>
              <a:rPr lang="sr-Latn-RS" sz="4500" dirty="0" err="1">
                <a:latin typeface="+mj-lt"/>
              </a:rPr>
              <a:t>Director</a:t>
            </a:r>
            <a:r>
              <a:rPr lang="sr-Latn-RS" sz="4500" dirty="0">
                <a:latin typeface="+mj-lt"/>
              </a:rPr>
              <a:t> </a:t>
            </a:r>
            <a:r>
              <a:rPr lang="sr-Latn-RS" sz="4500" dirty="0" err="1">
                <a:latin typeface="+mj-lt"/>
              </a:rPr>
              <a:t>Profiles</a:t>
            </a:r>
            <a:r>
              <a:rPr lang="sr-Latn-RS" sz="4500" dirty="0">
                <a:latin typeface="+mj-lt"/>
              </a:rPr>
              <a:t> </a:t>
            </a:r>
            <a:r>
              <a:rPr lang="sr-Latn-RS" sz="4500" dirty="0" err="1">
                <a:latin typeface="+mj-lt"/>
              </a:rPr>
              <a:t>and</a:t>
            </a:r>
            <a:r>
              <a:rPr lang="sr-Latn-RS" sz="4500" dirty="0">
                <a:latin typeface="+mj-lt"/>
              </a:rPr>
              <a:t> </a:t>
            </a:r>
            <a:r>
              <a:rPr lang="sr-Latn-RS" sz="4500" dirty="0" err="1">
                <a:latin typeface="+mj-lt"/>
              </a:rPr>
              <a:t>how</a:t>
            </a:r>
            <a:r>
              <a:rPr lang="sr-Latn-RS" sz="4500" dirty="0">
                <a:latin typeface="+mj-lt"/>
              </a:rPr>
              <a:t> to </a:t>
            </a:r>
            <a:r>
              <a:rPr lang="sr-Latn-RS" sz="4500" dirty="0" err="1">
                <a:latin typeface="+mj-lt"/>
              </a:rPr>
              <a:t>replace</a:t>
            </a:r>
            <a:r>
              <a:rPr lang="sr-Latn-RS" sz="4500" dirty="0">
                <a:latin typeface="+mj-lt"/>
              </a:rPr>
              <a:t> </a:t>
            </a:r>
            <a:r>
              <a:rPr lang="sr-Latn-RS" sz="4500" dirty="0" err="1">
                <a:latin typeface="+mj-lt"/>
              </a:rPr>
              <a:t>them</a:t>
            </a:r>
            <a:r>
              <a:rPr lang="sr-Latn-RS" sz="4500" dirty="0">
                <a:latin typeface="+mj-lt"/>
              </a:rPr>
              <a:t> </a:t>
            </a:r>
            <a:r>
              <a:rPr lang="sr-Latn-RS" sz="4500" dirty="0">
                <a:latin typeface="+mj-lt"/>
                <a:hlinkClick r:id="rId7"/>
              </a:rPr>
              <a:t>https://onthinktanks.org/articles/directors-profiles-and-how-to-replace-them/</a:t>
            </a:r>
            <a:r>
              <a:rPr lang="sr-Latn-RS" sz="4500" dirty="0">
                <a:latin typeface="+mj-lt"/>
              </a:rPr>
              <a:t> </a:t>
            </a:r>
            <a:endParaRPr sz="4500" dirty="0">
              <a:latin typeface="+mj-lt"/>
            </a:endParaRPr>
          </a:p>
          <a:p>
            <a:pPr marL="0" lvl="0" indent="0" algn="l" rtl="0">
              <a:lnSpc>
                <a:spcPct val="90000"/>
              </a:lnSpc>
              <a:spcBef>
                <a:spcPts val="1000"/>
              </a:spcBef>
              <a:spcAft>
                <a:spcPts val="0"/>
              </a:spcAft>
              <a:buClr>
                <a:schemeClr val="dk2"/>
              </a:buClr>
              <a:buSzPts val="2400"/>
              <a:buNone/>
            </a:pPr>
            <a:endParaRPr sz="4500" dirty="0">
              <a:latin typeface="+mj-lt"/>
            </a:endParaRPr>
          </a:p>
          <a:p>
            <a:pPr marL="0" lvl="0" indent="0" algn="l" rtl="0">
              <a:lnSpc>
                <a:spcPct val="90000"/>
              </a:lnSpc>
              <a:spcBef>
                <a:spcPts val="1000"/>
              </a:spcBef>
              <a:spcAft>
                <a:spcPts val="0"/>
              </a:spcAft>
              <a:buClr>
                <a:schemeClr val="dk2"/>
              </a:buClr>
              <a:buSzPts val="2400"/>
              <a:buNone/>
            </a:pPr>
            <a:r>
              <a:rPr lang="sr-Latn-RS" sz="4500" dirty="0" err="1">
                <a:latin typeface="+mj-lt"/>
              </a:rPr>
              <a:t>Why</a:t>
            </a:r>
            <a:r>
              <a:rPr lang="sr-Latn-RS" sz="4500" dirty="0">
                <a:latin typeface="+mj-lt"/>
              </a:rPr>
              <a:t> </a:t>
            </a:r>
            <a:r>
              <a:rPr lang="sr-Latn-RS" sz="4500" dirty="0" err="1">
                <a:latin typeface="+mj-lt"/>
              </a:rPr>
              <a:t>pay</a:t>
            </a:r>
            <a:r>
              <a:rPr lang="sr-Latn-RS" sz="4500" dirty="0">
                <a:latin typeface="+mj-lt"/>
              </a:rPr>
              <a:t> </a:t>
            </a:r>
            <a:r>
              <a:rPr lang="sr-Latn-RS" sz="4500" dirty="0" err="1">
                <a:latin typeface="+mj-lt"/>
              </a:rPr>
              <a:t>attention</a:t>
            </a:r>
            <a:r>
              <a:rPr lang="sr-Latn-RS" sz="4500" dirty="0">
                <a:latin typeface="+mj-lt"/>
              </a:rPr>
              <a:t> to </a:t>
            </a:r>
            <a:r>
              <a:rPr lang="sr-Latn-RS" sz="4500" dirty="0" err="1">
                <a:latin typeface="+mj-lt"/>
              </a:rPr>
              <a:t>management</a:t>
            </a:r>
            <a:endParaRPr sz="4500" dirty="0">
              <a:latin typeface="+mj-lt"/>
            </a:endParaRPr>
          </a:p>
          <a:p>
            <a:pPr marL="0" lvl="0" indent="0"/>
            <a:r>
              <a:rPr lang="en-GB" sz="4500" dirty="0">
                <a:latin typeface="+mj-lt"/>
                <a:hlinkClick r:id="rId8"/>
              </a:rPr>
              <a:t>https://onthinktanks.org/articles/why-pay-attention-to-management-the-managing-think-tanks-series/</a:t>
            </a:r>
            <a:r>
              <a:rPr lang="en-GB" sz="4500" dirty="0">
                <a:latin typeface="+mj-lt"/>
              </a:rPr>
              <a:t> </a:t>
            </a:r>
          </a:p>
        </p:txBody>
      </p:sp>
    </p:spTree>
    <p:extLst>
      <p:ext uri="{BB962C8B-B14F-4D97-AF65-F5344CB8AC3E}">
        <p14:creationId xmlns:p14="http://schemas.microsoft.com/office/powerpoint/2010/main" val="4254903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err="1"/>
              <a:t>Stay</a:t>
            </a:r>
            <a:r>
              <a:rPr lang="es-AR"/>
              <a:t> in touch</a:t>
            </a:r>
            <a:endParaRPr lang="es-AR" dirty="0"/>
          </a:p>
        </p:txBody>
      </p:sp>
      <p:sp>
        <p:nvSpPr>
          <p:cNvPr id="3" name="Marcador de texto 2"/>
          <p:cNvSpPr>
            <a:spLocks noGrp="1"/>
          </p:cNvSpPr>
          <p:nvPr>
            <p:ph type="body" sz="quarter" idx="10"/>
          </p:nvPr>
        </p:nvSpPr>
        <p:spPr/>
        <p:txBody>
          <a:bodyPr>
            <a:normAutofit/>
          </a:bodyPr>
          <a:lstStyle/>
          <a:p>
            <a:pPr algn="ctr"/>
            <a:endParaRPr lang="en-US" dirty="0">
              <a:solidFill>
                <a:schemeClr val="tx1">
                  <a:alpha val="80000"/>
                </a:schemeClr>
              </a:solidFill>
              <a:latin typeface="+mj-lt"/>
            </a:endParaRPr>
          </a:p>
          <a:p>
            <a:pPr algn="ctr"/>
            <a:r>
              <a:rPr lang="en-US" dirty="0">
                <a:solidFill>
                  <a:schemeClr val="tx1">
                    <a:alpha val="80000"/>
                  </a:schemeClr>
                </a:solidFill>
                <a:latin typeface="+mj-lt"/>
              </a:rPr>
              <a:t>Sonja </a:t>
            </a:r>
            <a:r>
              <a:rPr lang="en-US" dirty="0" err="1">
                <a:solidFill>
                  <a:schemeClr val="tx1">
                    <a:alpha val="80000"/>
                  </a:schemeClr>
                </a:solidFill>
                <a:latin typeface="+mj-lt"/>
              </a:rPr>
              <a:t>Stojanović</a:t>
            </a:r>
            <a:r>
              <a:rPr lang="en-US" dirty="0">
                <a:solidFill>
                  <a:schemeClr val="tx1">
                    <a:alpha val="80000"/>
                  </a:schemeClr>
                </a:solidFill>
                <a:latin typeface="+mj-lt"/>
              </a:rPr>
              <a:t> </a:t>
            </a:r>
            <a:r>
              <a:rPr lang="en-US" dirty="0" err="1">
                <a:solidFill>
                  <a:schemeClr val="tx1">
                    <a:alpha val="80000"/>
                  </a:schemeClr>
                </a:solidFill>
                <a:latin typeface="+mj-lt"/>
              </a:rPr>
              <a:t>Gajić</a:t>
            </a:r>
            <a:endParaRPr lang="en-US" dirty="0">
              <a:solidFill>
                <a:schemeClr val="tx1">
                  <a:alpha val="80000"/>
                </a:schemeClr>
              </a:solidFill>
              <a:latin typeface="+mj-lt"/>
            </a:endParaRPr>
          </a:p>
          <a:p>
            <a:pPr algn="ctr"/>
            <a:r>
              <a:rPr lang="en-US" dirty="0">
                <a:solidFill>
                  <a:schemeClr val="tx2">
                    <a:alpha val="80000"/>
                  </a:schemeClr>
                </a:solidFill>
                <a:latin typeface="+mj-lt"/>
              </a:rPr>
              <a:t>Twitter: </a:t>
            </a:r>
            <a:r>
              <a:rPr lang="en-US" dirty="0">
                <a:solidFill>
                  <a:schemeClr val="tx1">
                    <a:alpha val="80000"/>
                  </a:schemeClr>
                </a:solidFill>
                <a:latin typeface="+mj-lt"/>
              </a:rPr>
              <a:t>@</a:t>
            </a:r>
            <a:r>
              <a:rPr lang="en-US" dirty="0" err="1">
                <a:solidFill>
                  <a:schemeClr val="tx1">
                    <a:alpha val="80000"/>
                  </a:schemeClr>
                </a:solidFill>
                <a:latin typeface="+mj-lt"/>
              </a:rPr>
              <a:t>StojanovicSonja</a:t>
            </a:r>
            <a:r>
              <a:rPr lang="en-US" dirty="0">
                <a:solidFill>
                  <a:schemeClr val="tx1">
                    <a:alpha val="80000"/>
                  </a:schemeClr>
                </a:solidFill>
                <a:latin typeface="+mj-lt"/>
              </a:rPr>
              <a:t> </a:t>
            </a:r>
          </a:p>
          <a:p>
            <a:pPr algn="ctr"/>
            <a:r>
              <a:rPr lang="en-US" dirty="0">
                <a:solidFill>
                  <a:schemeClr val="tx2">
                    <a:alpha val="80000"/>
                  </a:schemeClr>
                </a:solidFill>
                <a:latin typeface="+mj-lt"/>
              </a:rPr>
              <a:t>LinkedIn: </a:t>
            </a:r>
            <a:r>
              <a:rPr lang="en-US" dirty="0">
                <a:solidFill>
                  <a:schemeClr val="tx1">
                    <a:alpha val="80000"/>
                  </a:schemeClr>
                </a:solidFill>
                <a:latin typeface="+mj-lt"/>
              </a:rPr>
              <a:t>@</a:t>
            </a:r>
            <a:r>
              <a:rPr lang="en-US" dirty="0" err="1">
                <a:solidFill>
                  <a:schemeClr val="tx1">
                    <a:alpha val="80000"/>
                  </a:schemeClr>
                </a:solidFill>
                <a:latin typeface="+mj-lt"/>
              </a:rPr>
              <a:t>SonjaStojanovicGajic</a:t>
            </a:r>
            <a:endParaRPr lang="en-US" dirty="0">
              <a:solidFill>
                <a:schemeClr val="tx1">
                  <a:alpha val="80000"/>
                </a:schemeClr>
              </a:solidFill>
              <a:latin typeface="+mj-lt"/>
            </a:endParaRPr>
          </a:p>
          <a:p>
            <a:pPr algn="ctr"/>
            <a:r>
              <a:rPr lang="en-US" dirty="0">
                <a:solidFill>
                  <a:schemeClr val="tx2">
                    <a:alpha val="80000"/>
                  </a:schemeClr>
                </a:solidFill>
                <a:latin typeface="+mj-lt"/>
              </a:rPr>
              <a:t>Academia: </a:t>
            </a:r>
            <a:r>
              <a:rPr lang="en-US" dirty="0">
                <a:solidFill>
                  <a:schemeClr val="tx2">
                    <a:alpha val="80000"/>
                  </a:schemeClr>
                </a:solidFill>
                <a:latin typeface="+mj-lt"/>
                <a:hlinkClick r:id="rId2"/>
              </a:rPr>
              <a:t>https://ucl.academia.edu/SonjaStojanovicGajic</a:t>
            </a:r>
            <a:r>
              <a:rPr lang="en-US" dirty="0">
                <a:solidFill>
                  <a:schemeClr val="tx2">
                    <a:alpha val="80000"/>
                  </a:schemeClr>
                </a:solidFill>
                <a:latin typeface="+mj-lt"/>
              </a:rPr>
              <a:t> </a:t>
            </a:r>
          </a:p>
          <a:p>
            <a:pPr algn="ctr"/>
            <a:r>
              <a:rPr lang="en-US" dirty="0">
                <a:solidFill>
                  <a:schemeClr val="tx2">
                    <a:alpha val="80000"/>
                  </a:schemeClr>
                </a:solidFill>
                <a:latin typeface="+mj-lt"/>
              </a:rPr>
              <a:t>ResearchGate:</a:t>
            </a:r>
          </a:p>
          <a:p>
            <a:pPr algn="ctr"/>
            <a:r>
              <a:rPr lang="en-US" dirty="0">
                <a:solidFill>
                  <a:schemeClr val="tx2">
                    <a:alpha val="80000"/>
                  </a:schemeClr>
                </a:solidFill>
                <a:latin typeface="+mj-lt"/>
              </a:rPr>
              <a:t>E-mail: </a:t>
            </a:r>
            <a:r>
              <a:rPr lang="en-US" dirty="0">
                <a:solidFill>
                  <a:schemeClr val="tx1">
                    <a:alpha val="80000"/>
                  </a:schemeClr>
                </a:solidFill>
                <a:latin typeface="+mj-lt"/>
                <a:hlinkClick r:id="rId3"/>
              </a:rPr>
              <a:t>sonja.stojanovic.gajic@outlook.com</a:t>
            </a:r>
            <a:r>
              <a:rPr lang="en-US" dirty="0">
                <a:solidFill>
                  <a:schemeClr val="tx1">
                    <a:alpha val="80000"/>
                  </a:schemeClr>
                </a:solidFill>
                <a:latin typeface="+mj-lt"/>
              </a:rPr>
              <a:t>  </a:t>
            </a:r>
          </a:p>
          <a:p>
            <a:endParaRPr lang="es-AR" dirty="0">
              <a:latin typeface="+mj-lt"/>
            </a:endParaRPr>
          </a:p>
        </p:txBody>
      </p:sp>
    </p:spTree>
    <p:extLst>
      <p:ext uri="{BB962C8B-B14F-4D97-AF65-F5344CB8AC3E}">
        <p14:creationId xmlns:p14="http://schemas.microsoft.com/office/powerpoint/2010/main" val="227248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r>
              <a:rPr lang="es-AR" sz="4000" dirty="0"/>
              <a:t>Finance for </a:t>
            </a:r>
            <a:br>
              <a:rPr lang="es-AR" sz="4000" dirty="0"/>
            </a:br>
            <a:r>
              <a:rPr lang="es-AR" sz="4000" dirty="0"/>
              <a:t>Non-financial Managers</a:t>
            </a:r>
            <a:br>
              <a:rPr lang="es-AR" dirty="0"/>
            </a:br>
            <a:endParaRPr lang="es-AR" dirty="0"/>
          </a:p>
        </p:txBody>
      </p:sp>
      <p:sp>
        <p:nvSpPr>
          <p:cNvPr id="4" name="Marcador de texto 3"/>
          <p:cNvSpPr>
            <a:spLocks noGrp="1"/>
          </p:cNvSpPr>
          <p:nvPr>
            <p:ph type="body" sz="quarter" idx="11"/>
          </p:nvPr>
        </p:nvSpPr>
        <p:spPr/>
        <p:txBody>
          <a:bodyPr/>
          <a:lstStyle/>
          <a:p>
            <a:r>
              <a:rPr lang="es-AR" dirty="0"/>
              <a:t>Sonja Stojanović Gajić</a:t>
            </a:r>
          </a:p>
          <a:p>
            <a:r>
              <a:rPr lang="es-AR" dirty="0"/>
              <a:t>01 </a:t>
            </a:r>
            <a:r>
              <a:rPr lang="es-AR" dirty="0" err="1"/>
              <a:t>February</a:t>
            </a:r>
            <a:r>
              <a:rPr lang="es-AR" dirty="0"/>
              <a:t> 2024</a:t>
            </a:r>
          </a:p>
        </p:txBody>
      </p:sp>
    </p:spTree>
    <p:extLst>
      <p:ext uri="{BB962C8B-B14F-4D97-AF65-F5344CB8AC3E}">
        <p14:creationId xmlns:p14="http://schemas.microsoft.com/office/powerpoint/2010/main" val="835050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lstStyle/>
          <a:p>
            <a:r>
              <a:rPr lang="es-AR" dirty="0"/>
              <a:t>FOCUS </a:t>
            </a:r>
          </a:p>
        </p:txBody>
      </p:sp>
      <p:sp>
        <p:nvSpPr>
          <p:cNvPr id="12" name="Marcador de posición de imagen 11"/>
          <p:cNvSpPr>
            <a:spLocks noGrp="1"/>
          </p:cNvSpPr>
          <p:nvPr>
            <p:ph type="pic" sz="quarter" idx="11"/>
          </p:nvPr>
        </p:nvSpPr>
        <p:spPr/>
        <p:txBody>
          <a:bodyPr/>
          <a:lstStyle/>
          <a:p>
            <a:endParaRPr lang="en-RS"/>
          </a:p>
        </p:txBody>
      </p:sp>
      <p:sp>
        <p:nvSpPr>
          <p:cNvPr id="13" name="Marcador de texto 12"/>
          <p:cNvSpPr>
            <a:spLocks noGrp="1"/>
          </p:cNvSpPr>
          <p:nvPr>
            <p:ph type="body" sz="quarter" idx="12"/>
          </p:nvPr>
        </p:nvSpPr>
        <p:spPr/>
        <p:txBody>
          <a:bodyPr>
            <a:normAutofit/>
          </a:bodyPr>
          <a:lstStyle/>
          <a:p>
            <a:pPr marL="0" indent="0">
              <a:buNone/>
            </a:pPr>
            <a:r>
              <a:rPr lang="es-AR" sz="1800" b="1" dirty="0"/>
              <a:t>FINANCIAL MANAGEMENT &amp;</a:t>
            </a:r>
          </a:p>
          <a:p>
            <a:pPr marL="0" indent="0">
              <a:buNone/>
            </a:pPr>
            <a:r>
              <a:rPr lang="es-AR" sz="1800" b="1" dirty="0"/>
              <a:t> LEADERSHIP IN OLD NORMAL</a:t>
            </a:r>
          </a:p>
        </p:txBody>
      </p:sp>
      <p:sp>
        <p:nvSpPr>
          <p:cNvPr id="14" name="Marcador de texto 13"/>
          <p:cNvSpPr>
            <a:spLocks noGrp="1"/>
          </p:cNvSpPr>
          <p:nvPr>
            <p:ph type="body" sz="quarter" idx="13"/>
          </p:nvPr>
        </p:nvSpPr>
        <p:spPr/>
        <p:txBody>
          <a:bodyPr>
            <a:normAutofit/>
          </a:bodyPr>
          <a:lstStyle/>
          <a:p>
            <a:pPr marL="0" indent="0">
              <a:buNone/>
            </a:pPr>
            <a:r>
              <a:rPr lang="es-AR" sz="1800" b="1" dirty="0"/>
              <a:t>FINANCIAL HEALTH </a:t>
            </a:r>
          </a:p>
          <a:p>
            <a:pPr marL="0" indent="0">
              <a:buNone/>
            </a:pPr>
            <a:r>
              <a:rPr lang="es-AR" sz="1800" b="1" dirty="0"/>
              <a:t>IN </a:t>
            </a:r>
            <a:r>
              <a:rPr lang="es-AR" sz="1800" b="1"/>
              <a:t>THE CRISIS </a:t>
            </a:r>
            <a:endParaRPr lang="es-AR" sz="1800" b="1" dirty="0"/>
          </a:p>
        </p:txBody>
      </p:sp>
      <p:pic>
        <p:nvPicPr>
          <p:cNvPr id="7" name="Picture Placeholder 6" descr="A close up of a logo&#10;&#10;Description automatically generated">
            <a:extLst>
              <a:ext uri="{FF2B5EF4-FFF2-40B4-BE49-F238E27FC236}">
                <a16:creationId xmlns:a16="http://schemas.microsoft.com/office/drawing/2014/main" id="{26EFF493-4748-4A4D-BFEE-A41DA80E75DA}"/>
              </a:ext>
            </a:extLst>
          </p:cNvPr>
          <p:cNvPicPr>
            <a:picLocks noGrp="1" noChangeAspect="1"/>
          </p:cNvPicPr>
          <p:nvPr>
            <p:ph type="pic" sz="quarter" idx="10"/>
          </p:nvPr>
        </p:nvPicPr>
        <p:blipFill>
          <a:blip r:embed="rId2"/>
          <a:srcRect l="3538" r="3538"/>
          <a:stretch>
            <a:fillRect/>
          </a:stretch>
        </p:blipFill>
        <p:spPr>
          <a:prstGeom prst="rect">
            <a:avLst/>
          </a:prstGeom>
        </p:spPr>
      </p:pic>
      <p:pic>
        <p:nvPicPr>
          <p:cNvPr id="3" name="Picture 2" descr="A picture containing text&#10;&#10;Description automatically generated">
            <a:extLst>
              <a:ext uri="{FF2B5EF4-FFF2-40B4-BE49-F238E27FC236}">
                <a16:creationId xmlns:a16="http://schemas.microsoft.com/office/drawing/2014/main" id="{CEC8399C-9937-5443-AF44-C20C7307B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647" y="1721073"/>
            <a:ext cx="4385183" cy="1603883"/>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2DEA8810-1350-9E44-874E-DCFF06C71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686" y="3368309"/>
            <a:ext cx="3499104" cy="1562100"/>
          </a:xfrm>
          <a:prstGeom prst="rect">
            <a:avLst/>
          </a:prstGeom>
        </p:spPr>
      </p:pic>
    </p:spTree>
    <p:extLst>
      <p:ext uri="{BB962C8B-B14F-4D97-AF65-F5344CB8AC3E}">
        <p14:creationId xmlns:p14="http://schemas.microsoft.com/office/powerpoint/2010/main" val="2386128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518-DC54-FE44-872D-15CC66BD91B4}"/>
              </a:ext>
            </a:extLst>
          </p:cNvPr>
          <p:cNvSpPr>
            <a:spLocks noGrp="1"/>
          </p:cNvSpPr>
          <p:nvPr>
            <p:ph type="title"/>
          </p:nvPr>
        </p:nvSpPr>
        <p:spPr/>
        <p:txBody>
          <a:bodyPr/>
          <a:lstStyle/>
          <a:p>
            <a:r>
              <a:rPr lang="en-RS" dirty="0"/>
              <a:t>BCSP budget over years in Euros</a:t>
            </a:r>
          </a:p>
        </p:txBody>
      </p:sp>
      <p:sp>
        <p:nvSpPr>
          <p:cNvPr id="3" name="Text Placeholder 2">
            <a:extLst>
              <a:ext uri="{FF2B5EF4-FFF2-40B4-BE49-F238E27FC236}">
                <a16:creationId xmlns:a16="http://schemas.microsoft.com/office/drawing/2014/main" id="{72CC2413-F3A5-D54A-86B6-339B3B975513}"/>
              </a:ext>
            </a:extLst>
          </p:cNvPr>
          <p:cNvSpPr>
            <a:spLocks noGrp="1"/>
          </p:cNvSpPr>
          <p:nvPr>
            <p:ph type="body" sz="quarter" idx="10"/>
          </p:nvPr>
        </p:nvSpPr>
        <p:spPr/>
        <p:txBody>
          <a:bodyPr/>
          <a:lstStyle/>
          <a:p>
            <a:r>
              <a:rPr lang="en-RS" sz="2000" dirty="0">
                <a:latin typeface="+mj-lt"/>
              </a:rPr>
              <a:t>The oldest organisation in the Western Balkans focussing on </a:t>
            </a:r>
            <a:r>
              <a:rPr lang="en-RS" sz="2000" b="1" dirty="0">
                <a:latin typeface="+mj-lt"/>
              </a:rPr>
              <a:t>accountability of security institutions</a:t>
            </a:r>
            <a:r>
              <a:rPr lang="en-RS" sz="2000" dirty="0">
                <a:latin typeface="+mj-lt"/>
              </a:rPr>
              <a:t> (police, military, intelligence….) since 1997</a:t>
            </a:r>
          </a:p>
          <a:p>
            <a:endParaRPr lang="en-RS" sz="2000" dirty="0">
              <a:latin typeface="+mj-lt"/>
            </a:endParaRPr>
          </a:p>
          <a:p>
            <a:r>
              <a:rPr lang="en-RS" sz="2000" dirty="0">
                <a:latin typeface="+mj-lt"/>
              </a:rPr>
              <a:t>Among bigger ones in the region of South-East Europe – mid-income country</a:t>
            </a:r>
          </a:p>
          <a:p>
            <a:endParaRPr lang="en-RS" sz="2000" dirty="0"/>
          </a:p>
          <a:p>
            <a:endParaRPr lang="en-RS" sz="2000" dirty="0"/>
          </a:p>
          <a:p>
            <a:endParaRPr lang="en-RS" sz="2000" dirty="0"/>
          </a:p>
        </p:txBody>
      </p:sp>
      <p:graphicFrame>
        <p:nvGraphicFramePr>
          <p:cNvPr id="4" name="Table 4">
            <a:extLst>
              <a:ext uri="{FF2B5EF4-FFF2-40B4-BE49-F238E27FC236}">
                <a16:creationId xmlns:a16="http://schemas.microsoft.com/office/drawing/2014/main" id="{D9BED98A-EC8A-0B4A-861B-D57505CF61D3}"/>
              </a:ext>
            </a:extLst>
          </p:cNvPr>
          <p:cNvGraphicFramePr>
            <a:graphicFrameLocks noGrp="1"/>
          </p:cNvGraphicFramePr>
          <p:nvPr>
            <p:extLst>
              <p:ext uri="{D42A27DB-BD31-4B8C-83A1-F6EECF244321}">
                <p14:modId xmlns:p14="http://schemas.microsoft.com/office/powerpoint/2010/main" val="3285161623"/>
              </p:ext>
            </p:extLst>
          </p:nvPr>
        </p:nvGraphicFramePr>
        <p:xfrm>
          <a:off x="2031999" y="3228110"/>
          <a:ext cx="8128000" cy="2170739"/>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4262420607"/>
                    </a:ext>
                  </a:extLst>
                </a:gridCol>
                <a:gridCol w="1016000">
                  <a:extLst>
                    <a:ext uri="{9D8B030D-6E8A-4147-A177-3AD203B41FA5}">
                      <a16:colId xmlns:a16="http://schemas.microsoft.com/office/drawing/2014/main" val="350300076"/>
                    </a:ext>
                  </a:extLst>
                </a:gridCol>
                <a:gridCol w="1016000">
                  <a:extLst>
                    <a:ext uri="{9D8B030D-6E8A-4147-A177-3AD203B41FA5}">
                      <a16:colId xmlns:a16="http://schemas.microsoft.com/office/drawing/2014/main" val="648316669"/>
                    </a:ext>
                  </a:extLst>
                </a:gridCol>
                <a:gridCol w="1016000">
                  <a:extLst>
                    <a:ext uri="{9D8B030D-6E8A-4147-A177-3AD203B41FA5}">
                      <a16:colId xmlns:a16="http://schemas.microsoft.com/office/drawing/2014/main" val="3674485539"/>
                    </a:ext>
                  </a:extLst>
                </a:gridCol>
                <a:gridCol w="1016000">
                  <a:extLst>
                    <a:ext uri="{9D8B030D-6E8A-4147-A177-3AD203B41FA5}">
                      <a16:colId xmlns:a16="http://schemas.microsoft.com/office/drawing/2014/main" val="3180944358"/>
                    </a:ext>
                  </a:extLst>
                </a:gridCol>
                <a:gridCol w="1016000">
                  <a:extLst>
                    <a:ext uri="{9D8B030D-6E8A-4147-A177-3AD203B41FA5}">
                      <a16:colId xmlns:a16="http://schemas.microsoft.com/office/drawing/2014/main" val="2491490449"/>
                    </a:ext>
                  </a:extLst>
                </a:gridCol>
                <a:gridCol w="1016000">
                  <a:extLst>
                    <a:ext uri="{9D8B030D-6E8A-4147-A177-3AD203B41FA5}">
                      <a16:colId xmlns:a16="http://schemas.microsoft.com/office/drawing/2014/main" val="4105378126"/>
                    </a:ext>
                  </a:extLst>
                </a:gridCol>
                <a:gridCol w="1016000">
                  <a:extLst>
                    <a:ext uri="{9D8B030D-6E8A-4147-A177-3AD203B41FA5}">
                      <a16:colId xmlns:a16="http://schemas.microsoft.com/office/drawing/2014/main" val="1509188291"/>
                    </a:ext>
                  </a:extLst>
                </a:gridCol>
              </a:tblGrid>
              <a:tr h="289639">
                <a:tc>
                  <a:txBody>
                    <a:bodyPr/>
                    <a:lstStyle/>
                    <a:p>
                      <a:pPr algn="ctr">
                        <a:lnSpc>
                          <a:spcPct val="115000"/>
                        </a:lnSpc>
                        <a:spcAft>
                          <a:spcPts val="0"/>
                        </a:spcAft>
                      </a:pPr>
                      <a:r>
                        <a:rPr lang="pl-PL" sz="1600" dirty="0">
                          <a:effectLst/>
                          <a:latin typeface="+mj-lt"/>
                        </a:rPr>
                        <a:t>2008.</a:t>
                      </a: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dirty="0">
                          <a:effectLst/>
                          <a:latin typeface="+mj-lt"/>
                        </a:rPr>
                        <a:t>2009.</a:t>
                      </a: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a:effectLst/>
                          <a:latin typeface="+mj-lt"/>
                        </a:rPr>
                        <a:t>2010.</a:t>
                      </a:r>
                      <a:endParaRPr lang="en-US" sz="160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dirty="0">
                          <a:effectLst/>
                          <a:latin typeface="+mj-lt"/>
                        </a:rPr>
                        <a:t>2011.</a:t>
                      </a:r>
                    </a:p>
                    <a:p>
                      <a:pPr algn="ctr">
                        <a:lnSpc>
                          <a:spcPct val="115000"/>
                        </a:lnSpc>
                        <a:spcAft>
                          <a:spcPts val="0"/>
                        </a:spcAft>
                      </a:pP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dirty="0">
                          <a:effectLst/>
                          <a:latin typeface="+mj-lt"/>
                        </a:rPr>
                        <a:t>2012.</a:t>
                      </a: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dirty="0">
                          <a:effectLst/>
                          <a:latin typeface="+mj-lt"/>
                        </a:rPr>
                        <a:t>2013.</a:t>
                      </a: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dirty="0">
                          <a:effectLst/>
                          <a:latin typeface="+mj-lt"/>
                        </a:rPr>
                        <a:t>2014.</a:t>
                      </a: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l-PL" sz="1600" b="1" kern="1200" dirty="0">
                          <a:solidFill>
                            <a:schemeClr val="bg2"/>
                          </a:solidFill>
                          <a:effectLst/>
                          <a:latin typeface="+mn-lt"/>
                          <a:ea typeface="+mn-ea"/>
                          <a:cs typeface="+mn-cs"/>
                        </a:rPr>
                        <a:t>2015.</a:t>
                      </a:r>
                      <a:endParaRPr lang="en-US" sz="1600" b="1" kern="1200" dirty="0">
                        <a:solidFill>
                          <a:schemeClr val="bg2"/>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en-US" sz="1600" dirty="0">
                        <a:effectLst/>
                        <a:latin typeface="+mj-lt"/>
                        <a:ea typeface="Calibri" panose="020F0502020204030204" pitchFamily="34" charset="0"/>
                        <a:cs typeface="Times New Roman" panose="02020603050405020304" pitchFamily="18" charset="0"/>
                      </a:endParaRPr>
                    </a:p>
                  </a:txBody>
                  <a:tcPr marL="43669" marR="43669" marT="0" marB="0"/>
                </a:tc>
                <a:extLst>
                  <a:ext uri="{0D108BD9-81ED-4DB2-BD59-A6C34878D82A}">
                    <a16:rowId xmlns:a16="http://schemas.microsoft.com/office/drawing/2014/main" val="628080101"/>
                  </a:ext>
                </a:extLst>
              </a:tr>
              <a:tr h="417343">
                <a:tc>
                  <a:txBody>
                    <a:bodyPr/>
                    <a:lstStyle/>
                    <a:p>
                      <a:pPr algn="ctr">
                        <a:lnSpc>
                          <a:spcPct val="115000"/>
                        </a:lnSpc>
                        <a:spcAft>
                          <a:spcPts val="0"/>
                        </a:spcAft>
                      </a:pPr>
                      <a:r>
                        <a:rPr lang="en-GB" sz="1600" dirty="0">
                          <a:solidFill>
                            <a:schemeClr val="tx1"/>
                          </a:solidFill>
                          <a:effectLst/>
                          <a:latin typeface="+mj-lt"/>
                        </a:rPr>
                        <a:t>340,337</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GB" sz="1600">
                          <a:solidFill>
                            <a:schemeClr val="tx1"/>
                          </a:solidFill>
                          <a:effectLst/>
                          <a:latin typeface="+mj-lt"/>
                        </a:rPr>
                        <a:t>378,649</a:t>
                      </a:r>
                      <a:endParaRPr lang="en-US" sz="160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GB" sz="1600">
                          <a:solidFill>
                            <a:schemeClr val="tx1"/>
                          </a:solidFill>
                          <a:effectLst/>
                          <a:latin typeface="+mj-lt"/>
                        </a:rPr>
                        <a:t>374,574</a:t>
                      </a:r>
                      <a:endParaRPr lang="en-US" sz="160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GB" sz="1600" dirty="0">
                          <a:solidFill>
                            <a:schemeClr val="tx1"/>
                          </a:solidFill>
                          <a:effectLst/>
                          <a:latin typeface="+mj-lt"/>
                        </a:rPr>
                        <a:t>411,637</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pl-PL" sz="1600">
                          <a:solidFill>
                            <a:schemeClr val="tx1"/>
                          </a:solidFill>
                          <a:effectLst/>
                          <a:latin typeface="+mj-lt"/>
                        </a:rPr>
                        <a:t>404,632</a:t>
                      </a:r>
                      <a:endParaRPr lang="en-US" sz="160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US" sz="1600" dirty="0">
                          <a:solidFill>
                            <a:schemeClr val="tx1"/>
                          </a:solidFill>
                          <a:effectLst/>
                          <a:latin typeface="+mj-lt"/>
                        </a:rPr>
                        <a:t>522.805</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US" sz="1600" b="1" dirty="0">
                          <a:solidFill>
                            <a:schemeClr val="tx1"/>
                          </a:solidFill>
                          <a:effectLst/>
                          <a:latin typeface="+mj-lt"/>
                        </a:rPr>
                        <a:t>667.694</a:t>
                      </a:r>
                      <a:endParaRPr lang="en-US" sz="1600" b="1"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600" kern="1200" dirty="0">
                          <a:solidFill>
                            <a:schemeClr val="tx1"/>
                          </a:solidFill>
                          <a:effectLst/>
                          <a:latin typeface="+mn-lt"/>
                          <a:ea typeface="+mn-ea"/>
                          <a:cs typeface="+mn-cs"/>
                        </a:rPr>
                        <a:t>589.659</a:t>
                      </a:r>
                      <a:endParaRPr lang="en-US" sz="1600" kern="1200"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endParaRPr lang="en-US" sz="1600" b="1"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extLst>
                  <a:ext uri="{0D108BD9-81ED-4DB2-BD59-A6C34878D82A}">
                    <a16:rowId xmlns:a16="http://schemas.microsoft.com/office/drawing/2014/main" val="1375746714"/>
                  </a:ext>
                </a:extLst>
              </a:tr>
              <a:tr h="678594">
                <a:tc>
                  <a:txBody>
                    <a:bodyPr/>
                    <a:lstStyle/>
                    <a:p>
                      <a:pPr algn="ctr">
                        <a:lnSpc>
                          <a:spcPct val="115000"/>
                        </a:lnSpc>
                        <a:spcAft>
                          <a:spcPts val="0"/>
                        </a:spcAft>
                      </a:pPr>
                      <a:r>
                        <a:rPr lang="pl-PL" sz="1600" dirty="0">
                          <a:solidFill>
                            <a:schemeClr val="bg2"/>
                          </a:solidFill>
                          <a:effectLst/>
                          <a:latin typeface="+mj-lt"/>
                        </a:rPr>
                        <a:t>2016.</a:t>
                      </a:r>
                      <a:endParaRPr lang="en-US" sz="1600" dirty="0">
                        <a:solidFill>
                          <a:schemeClr val="bg2"/>
                        </a:solidFill>
                        <a:effectLst/>
                        <a:latin typeface="+mj-lt"/>
                        <a:ea typeface="Calibri" panose="020F0502020204030204" pitchFamily="34" charset="0"/>
                        <a:cs typeface="Times New Roman" panose="02020603050405020304" pitchFamily="18" charset="0"/>
                      </a:endParaRP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rPr>
                        <a:t>2017.</a:t>
                      </a:r>
                      <a:endParaRPr lang="en-US" sz="1600" dirty="0">
                        <a:solidFill>
                          <a:schemeClr val="bg2"/>
                        </a:solidFill>
                        <a:effectLst/>
                        <a:latin typeface="+mj-lt"/>
                        <a:ea typeface="Calibri" panose="020F0502020204030204" pitchFamily="34" charset="0"/>
                        <a:cs typeface="Times New Roman" panose="02020603050405020304" pitchFamily="18" charset="0"/>
                      </a:endParaRP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rPr>
                        <a:t>2018.</a:t>
                      </a:r>
                      <a:endParaRPr lang="en-US" sz="1600" dirty="0">
                        <a:solidFill>
                          <a:schemeClr val="bg2"/>
                        </a:solidFill>
                        <a:effectLst/>
                        <a:latin typeface="+mj-lt"/>
                        <a:ea typeface="Calibri" panose="020F0502020204030204" pitchFamily="34" charset="0"/>
                        <a:cs typeface="Times New Roman" panose="02020603050405020304" pitchFamily="18" charset="0"/>
                      </a:endParaRP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rPr>
                        <a:t>2019. </a:t>
                      </a:r>
                      <a:endParaRPr lang="en-US" sz="1600" dirty="0">
                        <a:solidFill>
                          <a:schemeClr val="bg2"/>
                        </a:solidFill>
                        <a:effectLst/>
                        <a:latin typeface="+mj-lt"/>
                        <a:ea typeface="Calibri" panose="020F0502020204030204" pitchFamily="34" charset="0"/>
                        <a:cs typeface="Times New Roman" panose="02020603050405020304" pitchFamily="18" charset="0"/>
                      </a:endParaRPr>
                    </a:p>
                  </a:txBody>
                  <a:tcPr marL="43669" marR="43669" marT="0" marB="0">
                    <a:solidFill>
                      <a:schemeClr val="tx1"/>
                    </a:solidFill>
                  </a:tcPr>
                </a:tc>
                <a:tc>
                  <a:txBody>
                    <a:bodyPr/>
                    <a:lstStyle/>
                    <a:p>
                      <a:pPr algn="ctr">
                        <a:lnSpc>
                          <a:spcPct val="115000"/>
                        </a:lnSpc>
                        <a:spcAft>
                          <a:spcPts val="0"/>
                        </a:spcAft>
                      </a:pPr>
                      <a:r>
                        <a:rPr lang="pl-PL" sz="1600" dirty="0">
                          <a:solidFill>
                            <a:schemeClr val="bg2"/>
                          </a:solidFill>
                          <a:effectLst/>
                          <a:latin typeface="+mj-lt"/>
                        </a:rPr>
                        <a:t>2020.</a:t>
                      </a:r>
                      <a:endParaRPr lang="en-US" sz="1600" dirty="0">
                        <a:solidFill>
                          <a:schemeClr val="bg2"/>
                        </a:solidFill>
                        <a:effectLst/>
                        <a:latin typeface="+mj-lt"/>
                        <a:ea typeface="Calibri" panose="020F0502020204030204" pitchFamily="34" charset="0"/>
                        <a:cs typeface="Times New Roman" panose="02020603050405020304" pitchFamily="18" charset="0"/>
                      </a:endParaRP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ea typeface="Calibri" panose="020F0502020204030204" pitchFamily="34" charset="0"/>
                          <a:cs typeface="Times New Roman" panose="02020603050405020304" pitchFamily="18" charset="0"/>
                        </a:rPr>
                        <a:t>2021.</a:t>
                      </a: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ea typeface="Calibri" panose="020F0502020204030204" pitchFamily="34" charset="0"/>
                          <a:cs typeface="Times New Roman" panose="02020603050405020304" pitchFamily="18" charset="0"/>
                        </a:rPr>
                        <a:t>2022</a:t>
                      </a:r>
                    </a:p>
                  </a:txBody>
                  <a:tcPr marL="43669" marR="43669" marT="0" marB="0">
                    <a:solidFill>
                      <a:schemeClr val="tx1"/>
                    </a:solidFill>
                  </a:tcPr>
                </a:tc>
                <a:tc>
                  <a:txBody>
                    <a:bodyPr/>
                    <a:lstStyle/>
                    <a:p>
                      <a:pPr algn="ctr">
                        <a:lnSpc>
                          <a:spcPct val="115000"/>
                        </a:lnSpc>
                        <a:spcAft>
                          <a:spcPts val="0"/>
                        </a:spcAft>
                      </a:pPr>
                      <a:r>
                        <a:rPr lang="en-US" sz="1600" dirty="0">
                          <a:solidFill>
                            <a:schemeClr val="bg2"/>
                          </a:solidFill>
                          <a:effectLst/>
                          <a:latin typeface="+mj-lt"/>
                          <a:ea typeface="Calibri" panose="020F0502020204030204" pitchFamily="34" charset="0"/>
                          <a:cs typeface="Times New Roman" panose="02020603050405020304" pitchFamily="18" charset="0"/>
                        </a:rPr>
                        <a:t>2023</a:t>
                      </a:r>
                    </a:p>
                  </a:txBody>
                  <a:tcPr marL="43669" marR="43669" marT="0" marB="0">
                    <a:solidFill>
                      <a:schemeClr val="tx1"/>
                    </a:solidFill>
                  </a:tcPr>
                </a:tc>
                <a:extLst>
                  <a:ext uri="{0D108BD9-81ED-4DB2-BD59-A6C34878D82A}">
                    <a16:rowId xmlns:a16="http://schemas.microsoft.com/office/drawing/2014/main" val="3721164336"/>
                  </a:ext>
                </a:extLst>
              </a:tr>
              <a:tr h="417343">
                <a:tc>
                  <a:txBody>
                    <a:bodyPr/>
                    <a:lstStyle/>
                    <a:p>
                      <a:pPr algn="ctr">
                        <a:lnSpc>
                          <a:spcPct val="115000"/>
                        </a:lnSpc>
                        <a:spcAft>
                          <a:spcPts val="0"/>
                        </a:spcAft>
                      </a:pPr>
                      <a:r>
                        <a:rPr lang="en-GB" sz="1600" dirty="0">
                          <a:solidFill>
                            <a:schemeClr val="tx1"/>
                          </a:solidFill>
                          <a:effectLst/>
                          <a:latin typeface="+mj-lt"/>
                        </a:rPr>
                        <a:t>446.000</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GB" sz="1600" dirty="0">
                          <a:solidFill>
                            <a:schemeClr val="tx1"/>
                          </a:solidFill>
                          <a:effectLst/>
                          <a:latin typeface="+mj-lt"/>
                        </a:rPr>
                        <a:t>509.878</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GB" sz="1600" dirty="0">
                          <a:solidFill>
                            <a:schemeClr val="tx1"/>
                          </a:solidFill>
                          <a:effectLst/>
                          <a:latin typeface="+mj-lt"/>
                        </a:rPr>
                        <a:t> 471.285</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pPr algn="ctr">
                        <a:lnSpc>
                          <a:spcPct val="115000"/>
                        </a:lnSpc>
                        <a:spcAft>
                          <a:spcPts val="0"/>
                        </a:spcAft>
                      </a:pPr>
                      <a:r>
                        <a:rPr lang="en-US" sz="1600" b="1" kern="1200" dirty="0">
                          <a:solidFill>
                            <a:schemeClr val="tx1"/>
                          </a:solidFill>
                          <a:effectLst/>
                          <a:latin typeface="+mj-lt"/>
                          <a:ea typeface="+mn-ea"/>
                          <a:cs typeface="+mn-cs"/>
                        </a:rPr>
                        <a:t>417</a:t>
                      </a:r>
                      <a:r>
                        <a:rPr lang="en-US" sz="1600" b="1" kern="1200" dirty="0">
                          <a:solidFill>
                            <a:schemeClr val="lt1"/>
                          </a:solidFill>
                          <a:effectLst/>
                          <a:latin typeface="+mj-lt"/>
                          <a:ea typeface="+mn-ea"/>
                          <a:cs typeface="+mn-cs"/>
                        </a:rPr>
                        <a:t> </a:t>
                      </a:r>
                      <a:r>
                        <a:rPr lang="en-RS" sz="1600" dirty="0">
                          <a:effectLst/>
                          <a:latin typeface="+mj-lt"/>
                        </a:rPr>
                        <a:t> </a:t>
                      </a:r>
                      <a:endParaRPr lang="en-US" sz="1600" dirty="0">
                        <a:solidFill>
                          <a:schemeClr val="tx1"/>
                        </a:solidFill>
                        <a:effectLst/>
                        <a:latin typeface="+mj-lt"/>
                        <a:ea typeface="Calibri" panose="020F0502020204030204" pitchFamily="34" charset="0"/>
                        <a:cs typeface="Times New Roman" panose="02020603050405020304" pitchFamily="18" charset="0"/>
                      </a:endParaRPr>
                    </a:p>
                  </a:txBody>
                  <a:tcPr marL="43669" marR="43669" marT="0" marB="0"/>
                </a:tc>
                <a:tc>
                  <a:txBody>
                    <a:bodyPr/>
                    <a:lstStyle/>
                    <a:p>
                      <a:r>
                        <a:rPr lang="en-RS" sz="1600" dirty="0">
                          <a:latin typeface="+mj-lt"/>
                        </a:rPr>
                        <a:t>636.111</a:t>
                      </a:r>
                    </a:p>
                  </a:txBody>
                  <a:tcPr/>
                </a:tc>
                <a:tc>
                  <a:txBody>
                    <a:bodyPr/>
                    <a:lstStyle/>
                    <a:p>
                      <a:r>
                        <a:rPr lang="en-RS" sz="1600" dirty="0">
                          <a:latin typeface="+mj-lt"/>
                        </a:rPr>
                        <a:t>700.000</a:t>
                      </a:r>
                    </a:p>
                  </a:txBody>
                  <a:tcPr/>
                </a:tc>
                <a:tc>
                  <a:txBody>
                    <a:bodyPr/>
                    <a:lstStyle/>
                    <a:p>
                      <a:r>
                        <a:rPr lang="en-RS" sz="1600" dirty="0">
                          <a:latin typeface="+mj-lt"/>
                        </a:rPr>
                        <a:t>1 054000</a:t>
                      </a:r>
                    </a:p>
                  </a:txBody>
                  <a:tcPr/>
                </a:tc>
                <a:tc>
                  <a:txBody>
                    <a:bodyPr/>
                    <a:lstStyle/>
                    <a:p>
                      <a:r>
                        <a:rPr lang="en-RS" sz="1600" dirty="0">
                          <a:latin typeface="+mj-lt"/>
                        </a:rPr>
                        <a:t>1220000</a:t>
                      </a:r>
                    </a:p>
                  </a:txBody>
                  <a:tcPr/>
                </a:tc>
                <a:extLst>
                  <a:ext uri="{0D108BD9-81ED-4DB2-BD59-A6C34878D82A}">
                    <a16:rowId xmlns:a16="http://schemas.microsoft.com/office/drawing/2014/main" val="304787901"/>
                  </a:ext>
                </a:extLst>
              </a:tr>
            </a:tbl>
          </a:graphicData>
        </a:graphic>
      </p:graphicFrame>
    </p:spTree>
    <p:extLst>
      <p:ext uri="{BB962C8B-B14F-4D97-AF65-F5344CB8AC3E}">
        <p14:creationId xmlns:p14="http://schemas.microsoft.com/office/powerpoint/2010/main" val="291695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518-DC54-FE44-872D-15CC66BD91B4}"/>
              </a:ext>
            </a:extLst>
          </p:cNvPr>
          <p:cNvSpPr>
            <a:spLocks noGrp="1"/>
          </p:cNvSpPr>
          <p:nvPr>
            <p:ph type="title"/>
          </p:nvPr>
        </p:nvSpPr>
        <p:spPr>
          <a:xfrm>
            <a:off x="531894" y="574759"/>
            <a:ext cx="4426755" cy="1800282"/>
          </a:xfrm>
        </p:spPr>
        <p:txBody>
          <a:bodyPr vert="horz" lIns="91440" tIns="45720" rIns="91440" bIns="45720" rtlCol="0" anchor="ctr">
            <a:normAutofit/>
          </a:bodyPr>
          <a:lstStyle/>
          <a:p>
            <a:r>
              <a:rPr lang="en-US" sz="2800" kern="1200" dirty="0">
                <a:solidFill>
                  <a:schemeClr val="tx1"/>
                </a:solidFill>
                <a:latin typeface="+mj-lt"/>
                <a:ea typeface="+mj-ea"/>
                <a:cs typeface="+mj-cs"/>
              </a:rPr>
              <a:t>How do you feel about finance management and fundraising?</a:t>
            </a:r>
          </a:p>
        </p:txBody>
      </p:sp>
      <p:sp>
        <p:nvSpPr>
          <p:cNvPr id="3" name="Text Placeholder 2">
            <a:extLst>
              <a:ext uri="{FF2B5EF4-FFF2-40B4-BE49-F238E27FC236}">
                <a16:creationId xmlns:a16="http://schemas.microsoft.com/office/drawing/2014/main" id="{72CC2413-F3A5-D54A-86B6-339B3B975513}"/>
              </a:ext>
            </a:extLst>
          </p:cNvPr>
          <p:cNvSpPr>
            <a:spLocks noGrp="1"/>
          </p:cNvSpPr>
          <p:nvPr>
            <p:ph type="body" sz="quarter" idx="10"/>
          </p:nvPr>
        </p:nvSpPr>
        <p:spPr>
          <a:xfrm>
            <a:off x="913872" y="2110721"/>
            <a:ext cx="4426757" cy="2020825"/>
          </a:xfrm>
        </p:spPr>
        <p:txBody>
          <a:bodyPr vert="horz" lIns="91440" tIns="45720" rIns="91440" bIns="45720" rtlCol="0" anchor="t">
            <a:normAutofit/>
          </a:bodyPr>
          <a:lstStyle/>
          <a:p>
            <a:pPr indent="-228600">
              <a:buFont typeface="Arial" panose="020B0604020202020204" pitchFamily="34" charset="0"/>
              <a:buChar char="•"/>
            </a:pPr>
            <a:endParaRPr lang="en-US" sz="1800" dirty="0">
              <a:solidFill>
                <a:schemeClr val="tx1"/>
              </a:solidFill>
              <a:latin typeface="+mn-lt"/>
            </a:endParaRPr>
          </a:p>
          <a:p>
            <a:pPr indent="-228600">
              <a:buFont typeface="Arial" panose="020B0604020202020204" pitchFamily="34" charset="0"/>
              <a:buChar char="•"/>
            </a:pPr>
            <a:endParaRPr lang="en-US" sz="1800" dirty="0">
              <a:solidFill>
                <a:schemeClr val="tx1"/>
              </a:solidFill>
              <a:latin typeface="+mn-lt"/>
            </a:endParaRPr>
          </a:p>
          <a:p>
            <a:pPr indent="-228600">
              <a:buFont typeface="Arial" panose="020B0604020202020204" pitchFamily="34" charset="0"/>
              <a:buChar char="•"/>
            </a:pPr>
            <a:endParaRPr lang="en-US" sz="1800" dirty="0">
              <a:solidFill>
                <a:schemeClr val="tx1"/>
              </a:solidFill>
              <a:latin typeface="+mn-lt"/>
            </a:endParaRPr>
          </a:p>
        </p:txBody>
      </p:sp>
      <p:sp>
        <p:nvSpPr>
          <p:cNvPr id="21" name="Oval 2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person, wall, standing&#10;&#10;Description automatically generated">
            <a:extLst>
              <a:ext uri="{FF2B5EF4-FFF2-40B4-BE49-F238E27FC236}">
                <a16:creationId xmlns:a16="http://schemas.microsoft.com/office/drawing/2014/main" id="{B64C941F-29A5-0347-A058-36A4BFE2B8C2}"/>
              </a:ext>
            </a:extLst>
          </p:cNvPr>
          <p:cNvPicPr>
            <a:picLocks noChangeAspect="1"/>
          </p:cNvPicPr>
          <p:nvPr/>
        </p:nvPicPr>
        <p:blipFill rotWithShape="1">
          <a:blip r:embed="rId2">
            <a:extLst>
              <a:ext uri="{28A0092B-C50C-407E-A947-70E740481C1C}">
                <a14:useLocalDpi xmlns:a14="http://schemas.microsoft.com/office/drawing/2010/main" val="0"/>
              </a:ext>
            </a:extLst>
          </a:blip>
          <a:srcRect l="3516" r="19531"/>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3" name="Freeform: Shape 2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erson with her hand on her chin&#10;&#10;Description automatically generated with medium confidence">
            <a:extLst>
              <a:ext uri="{FF2B5EF4-FFF2-40B4-BE49-F238E27FC236}">
                <a16:creationId xmlns:a16="http://schemas.microsoft.com/office/drawing/2014/main" id="{283AAEC3-FFC6-2D4F-8E83-3920F16CAEE2}"/>
              </a:ext>
            </a:extLst>
          </p:cNvPr>
          <p:cNvPicPr>
            <a:picLocks noChangeAspect="1"/>
          </p:cNvPicPr>
          <p:nvPr/>
        </p:nvPicPr>
        <p:blipFill rotWithShape="1">
          <a:blip r:embed="rId3">
            <a:extLst>
              <a:ext uri="{28A0092B-C50C-407E-A947-70E740481C1C}">
                <a14:useLocalDpi xmlns:a14="http://schemas.microsoft.com/office/drawing/2010/main" val="0"/>
              </a:ext>
            </a:extLst>
          </a:blip>
          <a:srcRect l="17637" r="15817" b="-1"/>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4" name="Picture 13" descr="A person sitting at a desk with her hands up&#10;&#10;Description automatically generated with low confidence">
            <a:extLst>
              <a:ext uri="{FF2B5EF4-FFF2-40B4-BE49-F238E27FC236}">
                <a16:creationId xmlns:a16="http://schemas.microsoft.com/office/drawing/2014/main" id="{E4D837B1-2523-5A43-9800-6CFAEC1B0E87}"/>
              </a:ext>
            </a:extLst>
          </p:cNvPr>
          <p:cNvPicPr>
            <a:picLocks noChangeAspect="1"/>
          </p:cNvPicPr>
          <p:nvPr/>
        </p:nvPicPr>
        <p:blipFill rotWithShape="1">
          <a:blip r:embed="rId4">
            <a:extLst>
              <a:ext uri="{28A0092B-C50C-407E-A947-70E740481C1C}">
                <a14:useLocalDpi xmlns:a14="http://schemas.microsoft.com/office/drawing/2010/main" val="0"/>
              </a:ext>
            </a:extLst>
          </a:blip>
          <a:srcRect l="11480" r="24005"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7" name="Freeform: Shape 2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with their hands on their face&#10;&#10;Description automatically generated with low confidence">
            <a:extLst>
              <a:ext uri="{FF2B5EF4-FFF2-40B4-BE49-F238E27FC236}">
                <a16:creationId xmlns:a16="http://schemas.microsoft.com/office/drawing/2014/main" id="{E173E981-E48F-0748-89C9-16E4D11A82F8}"/>
              </a:ext>
            </a:extLst>
          </p:cNvPr>
          <p:cNvPicPr>
            <a:picLocks noChangeAspect="1"/>
          </p:cNvPicPr>
          <p:nvPr/>
        </p:nvPicPr>
        <p:blipFill rotWithShape="1">
          <a:blip r:embed="rId5">
            <a:extLst>
              <a:ext uri="{28A0092B-C50C-407E-A947-70E740481C1C}">
                <a14:useLocalDpi xmlns:a14="http://schemas.microsoft.com/office/drawing/2010/main" val="0"/>
              </a:ext>
            </a:extLst>
          </a:blip>
          <a:srcRect l="14789" r="21622"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2" name="Picture 11" descr="A picture containing text, suit&#10;&#10;Description automatically generated">
            <a:extLst>
              <a:ext uri="{FF2B5EF4-FFF2-40B4-BE49-F238E27FC236}">
                <a16:creationId xmlns:a16="http://schemas.microsoft.com/office/drawing/2014/main" id="{124BDF45-800C-EE43-9DFB-F2F2A9D672C2}"/>
              </a:ext>
            </a:extLst>
          </p:cNvPr>
          <p:cNvPicPr>
            <a:picLocks noChangeAspect="1"/>
          </p:cNvPicPr>
          <p:nvPr/>
        </p:nvPicPr>
        <p:blipFill rotWithShape="1">
          <a:blip r:embed="rId6">
            <a:extLst>
              <a:ext uri="{28A0092B-C50C-407E-A947-70E740481C1C}">
                <a14:useLocalDpi xmlns:a14="http://schemas.microsoft.com/office/drawing/2010/main" val="0"/>
              </a:ext>
            </a:extLst>
          </a:blip>
          <a:srcRect r="-3" b="5587"/>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1" name="Freeform: Shape 3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Graphical user interface, website&#10;&#10;Description automatically generated">
            <a:extLst>
              <a:ext uri="{FF2B5EF4-FFF2-40B4-BE49-F238E27FC236}">
                <a16:creationId xmlns:a16="http://schemas.microsoft.com/office/drawing/2014/main" id="{D506B67A-D3AA-A34D-BE65-9EBEF39649C1}"/>
              </a:ext>
            </a:extLst>
          </p:cNvPr>
          <p:cNvPicPr>
            <a:picLocks noChangeAspect="1"/>
          </p:cNvPicPr>
          <p:nvPr/>
        </p:nvPicPr>
        <p:blipFill rotWithShape="1">
          <a:blip r:embed="rId7">
            <a:extLst>
              <a:ext uri="{28A0092B-C50C-407E-A947-70E740481C1C}">
                <a14:useLocalDpi xmlns:a14="http://schemas.microsoft.com/office/drawing/2010/main" val="0"/>
              </a:ext>
            </a:extLst>
          </a:blip>
          <a:srcRect l="4290" r="9823"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4" name="Picture 23" descr="A picture containing ground, outdoor, sidewalk&#10;&#10;Description automatically generated">
            <a:extLst>
              <a:ext uri="{FF2B5EF4-FFF2-40B4-BE49-F238E27FC236}">
                <a16:creationId xmlns:a16="http://schemas.microsoft.com/office/drawing/2014/main" id="{47018EA7-99EF-2D4F-BD9A-85C2C56570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6814" y="2690084"/>
            <a:ext cx="2098040" cy="1348740"/>
          </a:xfrm>
          <a:prstGeom prst="rect">
            <a:avLst/>
          </a:prstGeom>
        </p:spPr>
      </p:pic>
    </p:spTree>
    <p:extLst>
      <p:ext uri="{BB962C8B-B14F-4D97-AF65-F5344CB8AC3E}">
        <p14:creationId xmlns:p14="http://schemas.microsoft.com/office/powerpoint/2010/main" val="117791491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r>
              <a:rPr lang="es-AR" sz="4000" dirty="0"/>
              <a:t>INTRO SURVEY</a:t>
            </a:r>
            <a:br>
              <a:rPr lang="es-AR" sz="4000" dirty="0"/>
            </a:br>
            <a:br>
              <a:rPr lang="es-AR" sz="4000" dirty="0"/>
            </a:br>
            <a:r>
              <a:rPr lang="es-AR" sz="4000" dirty="0">
                <a:hlinkClick r:id="rId2"/>
              </a:rPr>
              <a:t>https://docs.google.com/forms/d/e/1FAIpQLSfP67FsDVfRcRvMVcLuZxy5uy0wWMkRVnDrJG6bgPS4PVpcsQ/viewform</a:t>
            </a:r>
            <a:r>
              <a:rPr lang="es-AR" sz="4000" dirty="0"/>
              <a:t> </a:t>
            </a:r>
          </a:p>
        </p:txBody>
      </p:sp>
    </p:spTree>
    <p:extLst>
      <p:ext uri="{BB962C8B-B14F-4D97-AF65-F5344CB8AC3E}">
        <p14:creationId xmlns:p14="http://schemas.microsoft.com/office/powerpoint/2010/main" val="284196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52600" y="154378"/>
            <a:ext cx="8915400" cy="1064821"/>
          </a:xfrm>
          <a:prstGeom prst="rect">
            <a:avLst/>
          </a:prstGeom>
          <a:solidFill>
            <a:schemeClr val="accent2"/>
          </a:solidFill>
          <a:ln w="19050">
            <a:noFill/>
            <a:miter lim="800000"/>
            <a:headEnd/>
            <a:tailEnd/>
          </a:ln>
        </p:spPr>
        <p:txBody>
          <a:bodyPr anchor="ctr"/>
          <a:lstStyle/>
          <a:p>
            <a:pPr algn="ctr"/>
            <a:r>
              <a:rPr lang="es-CL" sz="2800" b="1" dirty="0">
                <a:latin typeface="+mj-lt"/>
              </a:rPr>
              <a:t>  Financial Suistanability is just a componet of Organizational Sustainability </a:t>
            </a:r>
            <a:endParaRPr lang="en-US" sz="2800" b="1" dirty="0">
              <a:latin typeface="+mj-lt"/>
            </a:endParaRPr>
          </a:p>
        </p:txBody>
      </p:sp>
      <p:sp>
        <p:nvSpPr>
          <p:cNvPr id="15363" name="Rectangle 3"/>
          <p:cNvSpPr>
            <a:spLocks noGrp="1" noChangeArrowheads="1"/>
          </p:cNvSpPr>
          <p:nvPr>
            <p:ph type="body" sz="half" idx="1"/>
          </p:nvPr>
        </p:nvSpPr>
        <p:spPr>
          <a:xfrm>
            <a:off x="8077199" y="1600200"/>
            <a:ext cx="2923309" cy="3714750"/>
          </a:xfrm>
          <a:noFill/>
        </p:spPr>
        <p:txBody>
          <a:bodyPr>
            <a:noAutofit/>
          </a:bodyPr>
          <a:lstStyle/>
          <a:p>
            <a:pPr marL="0" indent="0">
              <a:lnSpc>
                <a:spcPct val="80000"/>
              </a:lnSpc>
              <a:buNone/>
            </a:pPr>
            <a:r>
              <a:rPr lang="en-US" sz="2400" b="1" dirty="0">
                <a:latin typeface="+mj-lt"/>
              </a:rPr>
              <a:t>Organizational sustainability</a:t>
            </a:r>
            <a:r>
              <a:rPr lang="en-US" sz="2400" dirty="0">
                <a:latin typeface="+mj-lt"/>
              </a:rPr>
              <a:t> is not strictly a financial consideration;</a:t>
            </a:r>
          </a:p>
          <a:p>
            <a:pPr marL="0" indent="0">
              <a:lnSpc>
                <a:spcPct val="80000"/>
              </a:lnSpc>
              <a:buNone/>
            </a:pPr>
            <a:endParaRPr lang="en-US" sz="2400" dirty="0">
              <a:latin typeface="+mj-lt"/>
            </a:endParaRPr>
          </a:p>
          <a:p>
            <a:pPr marL="0" indent="0">
              <a:lnSpc>
                <a:spcPct val="80000"/>
              </a:lnSpc>
              <a:buNone/>
            </a:pPr>
            <a:r>
              <a:rPr lang="en-US" sz="2400" b="1" dirty="0">
                <a:latin typeface="+mj-lt"/>
              </a:rPr>
              <a:t>Financial sustainability</a:t>
            </a:r>
            <a:r>
              <a:rPr lang="en-US" sz="2400" dirty="0">
                <a:latin typeface="+mj-lt"/>
              </a:rPr>
              <a:t> is only one of several factors contributing to a TT’s overall sustainability and resilience;  </a:t>
            </a:r>
          </a:p>
          <a:p>
            <a:pPr marL="0" indent="0">
              <a:lnSpc>
                <a:spcPct val="80000"/>
              </a:lnSpc>
              <a:buNone/>
            </a:pPr>
            <a:endParaRPr lang="en-US" sz="1600" dirty="0">
              <a:latin typeface="+mj-lt"/>
            </a:endParaRPr>
          </a:p>
        </p:txBody>
      </p:sp>
      <p:pic>
        <p:nvPicPr>
          <p:cNvPr id="15364" name="Picture 4" descr="Sustainability Puzzle"/>
          <p:cNvPicPr>
            <a:picLocks noGrp="1" noChangeAspect="1" noChangeArrowheads="1"/>
          </p:cNvPicPr>
          <p:nvPr>
            <p:ph sz="half" idx="2"/>
          </p:nvPr>
        </p:nvPicPr>
        <p:blipFill>
          <a:blip r:embed="rId3" cstate="print"/>
          <a:srcRect l="13852" t="25328" r="10532" b="35568"/>
          <a:stretch>
            <a:fillRect/>
          </a:stretch>
        </p:blipFill>
        <p:spPr>
          <a:xfrm>
            <a:off x="1752600" y="1371600"/>
            <a:ext cx="6248400" cy="4572000"/>
          </a:xfrm>
          <a:noFill/>
        </p:spPr>
      </p:pic>
    </p:spTree>
    <p:extLst>
      <p:ext uri="{BB962C8B-B14F-4D97-AF65-F5344CB8AC3E}">
        <p14:creationId xmlns:p14="http://schemas.microsoft.com/office/powerpoint/2010/main" val="20074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7A65-4391-DC40-9F4F-BB9D10F6F83F}"/>
              </a:ext>
            </a:extLst>
          </p:cNvPr>
          <p:cNvSpPr>
            <a:spLocks noGrp="1"/>
          </p:cNvSpPr>
          <p:nvPr>
            <p:ph type="title"/>
          </p:nvPr>
        </p:nvSpPr>
        <p:spPr/>
        <p:txBody>
          <a:bodyPr>
            <a:normAutofit/>
          </a:bodyPr>
          <a:lstStyle/>
          <a:p>
            <a:r>
              <a:rPr lang="en-RS" sz="4400" dirty="0"/>
              <a:t>Meetings</a:t>
            </a:r>
          </a:p>
        </p:txBody>
      </p:sp>
      <p:sp>
        <p:nvSpPr>
          <p:cNvPr id="3" name="Text Placeholder 2">
            <a:extLst>
              <a:ext uri="{FF2B5EF4-FFF2-40B4-BE49-F238E27FC236}">
                <a16:creationId xmlns:a16="http://schemas.microsoft.com/office/drawing/2014/main" id="{46B6C6AE-7C9A-BF42-9991-1B6CAB4C31C4}"/>
              </a:ext>
            </a:extLst>
          </p:cNvPr>
          <p:cNvSpPr>
            <a:spLocks noGrp="1"/>
          </p:cNvSpPr>
          <p:nvPr>
            <p:ph type="body" idx="1"/>
          </p:nvPr>
        </p:nvSpPr>
        <p:spPr>
          <a:xfrm>
            <a:off x="1631949" y="1501541"/>
            <a:ext cx="9478011" cy="4273617"/>
          </a:xfrm>
        </p:spPr>
        <p:txBody>
          <a:bodyPr>
            <a:normAutofit fontScale="47500" lnSpcReduction="20000"/>
          </a:bodyPr>
          <a:lstStyle/>
          <a:p>
            <a:pPr marL="0" lvl="0" indent="0"/>
            <a:endParaRPr lang="en-GB" sz="3100" dirty="0"/>
          </a:p>
          <a:p>
            <a:pPr marL="685800" indent="-457200">
              <a:buFont typeface="+mj-lt"/>
              <a:buAutoNum type="arabicPeriod"/>
            </a:pPr>
            <a:r>
              <a:rPr lang="en-RS" sz="5500" dirty="0"/>
              <a:t>How much time (%) do you spend in meetings every week?</a:t>
            </a:r>
          </a:p>
          <a:p>
            <a:pPr marL="685800" indent="-457200">
              <a:buFont typeface="+mj-lt"/>
              <a:buAutoNum type="arabicPeriod"/>
            </a:pPr>
            <a:endParaRPr lang="en-RS" sz="5500" dirty="0"/>
          </a:p>
          <a:p>
            <a:pPr marL="685800" indent="-457200">
              <a:buFont typeface="+mj-lt"/>
              <a:buAutoNum type="arabicPeriod"/>
            </a:pPr>
            <a:r>
              <a:rPr lang="en-RS" sz="5500" dirty="0"/>
              <a:t>How much time within your organisation is spent on different </a:t>
            </a:r>
            <a:r>
              <a:rPr lang="en-RS" sz="5500" u="sng" dirty="0"/>
              <a:t>regular meetings within your team</a:t>
            </a:r>
            <a:r>
              <a:rPr lang="en-RS" sz="5500" dirty="0"/>
              <a:t>? </a:t>
            </a:r>
          </a:p>
          <a:p>
            <a:pPr marL="685800" indent="-457200">
              <a:buFont typeface="+mj-lt"/>
              <a:buAutoNum type="arabicPeriod"/>
            </a:pPr>
            <a:endParaRPr lang="en-RS" sz="5500" dirty="0"/>
          </a:p>
          <a:p>
            <a:pPr marL="685800" indent="-457200">
              <a:buFont typeface="+mj-lt"/>
              <a:buAutoNum type="arabicPeriod"/>
            </a:pPr>
            <a:r>
              <a:rPr lang="en-RS" sz="5500" dirty="0"/>
              <a:t>What kind of decisions are made at different meetings? </a:t>
            </a:r>
          </a:p>
          <a:p>
            <a:pPr marL="685800" indent="-457200">
              <a:buFont typeface="+mj-lt"/>
              <a:buAutoNum type="arabicPeriod"/>
            </a:pPr>
            <a:endParaRPr lang="en-RS" sz="5500" dirty="0"/>
          </a:p>
          <a:p>
            <a:pPr marL="685800" indent="-457200">
              <a:buFont typeface="+mj-lt"/>
              <a:buAutoNum type="arabicPeriod"/>
            </a:pPr>
            <a:r>
              <a:rPr lang="en-RS" sz="5500" dirty="0"/>
              <a:t>Who is included? </a:t>
            </a:r>
          </a:p>
        </p:txBody>
      </p:sp>
    </p:spTree>
    <p:extLst>
      <p:ext uri="{BB962C8B-B14F-4D97-AF65-F5344CB8AC3E}">
        <p14:creationId xmlns:p14="http://schemas.microsoft.com/office/powerpoint/2010/main" val="1602875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E6FF6-31B3-4114-B0BB-E4C127E70FA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000" dirty="0">
                <a:latin typeface="+mj-lt"/>
              </a:rPr>
              <a:t>Pillars of Financial Management</a:t>
            </a:r>
            <a:br>
              <a:rPr lang="en-US" sz="4000" dirty="0">
                <a:latin typeface="+mj-lt"/>
              </a:rPr>
            </a:br>
            <a:endParaRPr lang="en-US" sz="4000" dirty="0">
              <a:latin typeface="+mj-l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9804CCF-53EF-477F-B31D-91B1CD147C79}"/>
              </a:ext>
            </a:extLst>
          </p:cNvPr>
          <p:cNvSpPr>
            <a:spLocks noGrp="1"/>
          </p:cNvSpPr>
          <p:nvPr>
            <p:ph type="body" sz="quarter" idx="10"/>
          </p:nvPr>
        </p:nvSpPr>
        <p:spPr>
          <a:xfrm>
            <a:off x="640080" y="2623570"/>
            <a:ext cx="4760595" cy="3569997"/>
          </a:xfrm>
        </p:spPr>
        <p:txBody>
          <a:bodyPr vert="horz" lIns="91440" tIns="45720" rIns="91440" bIns="45720" rtlCol="0">
            <a:noAutofit/>
          </a:bodyPr>
          <a:lstStyle/>
          <a:p>
            <a:pPr marL="457200" indent="-457200">
              <a:buFont typeface="+mj-lt"/>
              <a:buAutoNum type="arabicPeriod"/>
            </a:pPr>
            <a:r>
              <a:rPr lang="en-US" sz="2200" b="1" dirty="0">
                <a:latin typeface="+mn-lt"/>
              </a:rPr>
              <a:t>Business and Financial Model </a:t>
            </a:r>
          </a:p>
          <a:p>
            <a:pPr marL="457200" indent="-457200">
              <a:buFont typeface="+mj-lt"/>
              <a:buAutoNum type="arabicPeriod"/>
            </a:pPr>
            <a:r>
              <a:rPr lang="en-US" sz="2200" b="1" dirty="0">
                <a:latin typeface="+mn-lt"/>
              </a:rPr>
              <a:t>Budgeting</a:t>
            </a:r>
            <a:r>
              <a:rPr lang="en-US" sz="2200" dirty="0">
                <a:latin typeface="+mn-lt"/>
              </a:rPr>
              <a:t> (costing, revenues and operating reserves)</a:t>
            </a:r>
          </a:p>
          <a:p>
            <a:pPr marL="457200" indent="-457200">
              <a:buFont typeface="+mj-lt"/>
              <a:buAutoNum type="arabicPeriod"/>
            </a:pPr>
            <a:r>
              <a:rPr lang="en-US" sz="2200" b="1" dirty="0">
                <a:latin typeface="+mn-lt"/>
              </a:rPr>
              <a:t>Budget monitoring </a:t>
            </a:r>
            <a:r>
              <a:rPr lang="en-US" sz="2200" dirty="0">
                <a:latin typeface="+mn-lt"/>
              </a:rPr>
              <a:t> cashflows</a:t>
            </a:r>
          </a:p>
          <a:p>
            <a:pPr marL="457200" indent="-457200">
              <a:buFont typeface="+mj-lt"/>
              <a:buAutoNum type="arabicPeriod"/>
            </a:pPr>
            <a:r>
              <a:rPr lang="en-US" sz="2200" b="1" dirty="0">
                <a:latin typeface="+mn-lt"/>
              </a:rPr>
              <a:t>Operations</a:t>
            </a:r>
            <a:r>
              <a:rPr lang="en-US" sz="2200" dirty="0">
                <a:latin typeface="+mn-lt"/>
              </a:rPr>
              <a:t>: division of </a:t>
            </a:r>
            <a:r>
              <a:rPr lang="en-US" sz="2200" dirty="0" err="1">
                <a:latin typeface="+mn-lt"/>
              </a:rPr>
              <a:t>labour</a:t>
            </a:r>
            <a:r>
              <a:rPr lang="en-US" sz="2200" dirty="0">
                <a:latin typeface="+mn-lt"/>
              </a:rPr>
              <a:t>, responsibility and reporting</a:t>
            </a:r>
          </a:p>
          <a:p>
            <a:pPr marL="457200" indent="-457200">
              <a:buFont typeface="+mj-lt"/>
              <a:buAutoNum type="arabicPeriod"/>
            </a:pPr>
            <a:r>
              <a:rPr lang="en-US" sz="2200" b="1" dirty="0">
                <a:latin typeface="+mn-lt"/>
              </a:rPr>
              <a:t>Accountability, transparency and integrity</a:t>
            </a:r>
          </a:p>
        </p:txBody>
      </p:sp>
      <p:pic>
        <p:nvPicPr>
          <p:cNvPr id="5" name="Picture 4" descr="A picture containing chart&#10;&#10;Description automatically generated">
            <a:extLst>
              <a:ext uri="{FF2B5EF4-FFF2-40B4-BE49-F238E27FC236}">
                <a16:creationId xmlns:a16="http://schemas.microsoft.com/office/drawing/2014/main" id="{02EA31DF-FDF6-724A-ADF4-B5A4EFECFF7C}"/>
              </a:ext>
            </a:extLst>
          </p:cNvPr>
          <p:cNvPicPr>
            <a:picLocks noChangeAspect="1"/>
          </p:cNvPicPr>
          <p:nvPr/>
        </p:nvPicPr>
        <p:blipFill rotWithShape="1">
          <a:blip r:embed="rId3">
            <a:extLst>
              <a:ext uri="{28A0092B-C50C-407E-A947-70E740481C1C}">
                <a14:useLocalDpi xmlns:a14="http://schemas.microsoft.com/office/drawing/2010/main" val="0"/>
              </a:ext>
            </a:extLst>
          </a:blip>
          <a:srcRect l="7008" r="12749" b="-1"/>
          <a:stretch/>
        </p:blipFill>
        <p:spPr>
          <a:xfrm>
            <a:off x="5102593" y="25341"/>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0938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359150" y="1841032"/>
            <a:ext cx="7285038" cy="3175936"/>
          </a:xfrm>
        </p:spPr>
        <p:txBody>
          <a:bodyPr>
            <a:normAutofit fontScale="90000"/>
          </a:bodyPr>
          <a:lstStyle/>
          <a:p>
            <a:br>
              <a:rPr lang="es-AR" dirty="0"/>
            </a:br>
            <a:br>
              <a:rPr lang="es-AR" dirty="0"/>
            </a:br>
            <a:r>
              <a:rPr lang="es-AR" sz="4900" dirty="0"/>
              <a:t>Difference between </a:t>
            </a:r>
            <a:br>
              <a:rPr lang="es-AR" sz="4900" dirty="0"/>
            </a:br>
            <a:r>
              <a:rPr lang="es-AR" sz="4900" dirty="0"/>
              <a:t>business and funding models</a:t>
            </a:r>
            <a:br>
              <a:rPr lang="es-AR" dirty="0"/>
            </a:br>
            <a:endParaRPr lang="es-AR" dirty="0"/>
          </a:p>
        </p:txBody>
      </p:sp>
    </p:spTree>
    <p:extLst>
      <p:ext uri="{BB962C8B-B14F-4D97-AF65-F5344CB8AC3E}">
        <p14:creationId xmlns:p14="http://schemas.microsoft.com/office/powerpoint/2010/main" val="3526126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165F8B3-948D-A84E-B166-D700395CD15B}"/>
              </a:ext>
            </a:extLst>
          </p:cNvPr>
          <p:cNvGraphicFramePr>
            <a:graphicFrameLocks noGrp="1"/>
          </p:cNvGraphicFramePr>
          <p:nvPr>
            <p:extLst>
              <p:ext uri="{D42A27DB-BD31-4B8C-83A1-F6EECF244321}">
                <p14:modId xmlns:p14="http://schemas.microsoft.com/office/powerpoint/2010/main" val="3990739952"/>
              </p:ext>
            </p:extLst>
          </p:nvPr>
        </p:nvGraphicFramePr>
        <p:xfrm>
          <a:off x="374645" y="1"/>
          <a:ext cx="11014083" cy="6865428"/>
        </p:xfrm>
        <a:graphic>
          <a:graphicData uri="http://schemas.openxmlformats.org/drawingml/2006/table">
            <a:tbl>
              <a:tblPr firstRow="1" firstCol="1" bandRow="1">
                <a:tableStyleId>{5C22544A-7EE6-4342-B048-85BDC9FD1C3A}</a:tableStyleId>
              </a:tblPr>
              <a:tblGrid>
                <a:gridCol w="1613915">
                  <a:extLst>
                    <a:ext uri="{9D8B030D-6E8A-4147-A177-3AD203B41FA5}">
                      <a16:colId xmlns:a16="http://schemas.microsoft.com/office/drawing/2014/main" val="2523217809"/>
                    </a:ext>
                  </a:extLst>
                </a:gridCol>
                <a:gridCol w="3897890">
                  <a:extLst>
                    <a:ext uri="{9D8B030D-6E8A-4147-A177-3AD203B41FA5}">
                      <a16:colId xmlns:a16="http://schemas.microsoft.com/office/drawing/2014/main" val="1572322565"/>
                    </a:ext>
                  </a:extLst>
                </a:gridCol>
                <a:gridCol w="5502278">
                  <a:extLst>
                    <a:ext uri="{9D8B030D-6E8A-4147-A177-3AD203B41FA5}">
                      <a16:colId xmlns:a16="http://schemas.microsoft.com/office/drawing/2014/main" val="3592636555"/>
                    </a:ext>
                  </a:extLst>
                </a:gridCol>
              </a:tblGrid>
              <a:tr h="463295">
                <a:tc>
                  <a:txBody>
                    <a:bodyPr/>
                    <a:lstStyle/>
                    <a:p>
                      <a:endParaRPr lang="en-US" sz="1800">
                        <a:effectLst/>
                        <a:latin typeface="+mj-lt"/>
                        <a:cs typeface="Times New Roman" panose="02020603050405020304" pitchFamily="18" charset="0"/>
                      </a:endParaRPr>
                    </a:p>
                  </a:txBody>
                  <a:tcPr marL="0" marR="204439" marT="102219" marB="102219" anchor="b"/>
                </a:tc>
                <a:tc>
                  <a:txBody>
                    <a:bodyPr/>
                    <a:lstStyle/>
                    <a:p>
                      <a:pPr>
                        <a:spcAft>
                          <a:spcPts val="0"/>
                        </a:spcAft>
                      </a:pPr>
                      <a:r>
                        <a:rPr lang="en-US" sz="1600">
                          <a:effectLst/>
                          <a:latin typeface="+mj-lt"/>
                        </a:rPr>
                        <a:t>Business Model</a:t>
                      </a:r>
                      <a:endParaRPr lang="en-US" sz="1600">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a:spcAft>
                          <a:spcPts val="0"/>
                        </a:spcAft>
                      </a:pPr>
                      <a:r>
                        <a:rPr lang="en-US" sz="1600" dirty="0">
                          <a:effectLst/>
                          <a:latin typeface="+mj-lt"/>
                        </a:rPr>
                        <a:t>Funding Model </a:t>
                      </a:r>
                      <a:endParaRPr lang="en-US" sz="1600" dirty="0">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1786897780"/>
                  </a:ext>
                </a:extLst>
              </a:tr>
              <a:tr h="1377657">
                <a:tc>
                  <a:txBody>
                    <a:bodyPr/>
                    <a:lstStyle/>
                    <a:p>
                      <a:pPr>
                        <a:spcAft>
                          <a:spcPts val="0"/>
                        </a:spcAft>
                      </a:pPr>
                      <a:r>
                        <a:rPr lang="en-US" sz="1600" dirty="0">
                          <a:effectLst/>
                          <a:latin typeface="+mj-lt"/>
                        </a:rPr>
                        <a:t>Focus</a:t>
                      </a: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txBody>
                  <a:tcPr marL="0" marR="204439" marT="102219" marB="102219" anchor="b"/>
                </a:tc>
                <a:tc>
                  <a:txBody>
                    <a:bodyPr/>
                    <a:lstStyle/>
                    <a:p>
                      <a:pPr fontAlgn="ctr">
                        <a:spcAft>
                          <a:spcPts val="0"/>
                        </a:spcAft>
                      </a:pPr>
                      <a:r>
                        <a:rPr lang="en-US" sz="1600" b="1" dirty="0">
                          <a:solidFill>
                            <a:schemeClr val="tx2"/>
                          </a:solidFill>
                          <a:effectLst/>
                          <a:latin typeface="+mj-lt"/>
                        </a:rPr>
                        <a:t>Value creation </a:t>
                      </a:r>
                      <a:r>
                        <a:rPr lang="en-US" sz="1600" dirty="0">
                          <a:solidFill>
                            <a:schemeClr val="tx2"/>
                          </a:solidFill>
                          <a:effectLst/>
                          <a:latin typeface="+mj-lt"/>
                        </a:rPr>
                        <a:t>(unique) and delivery, cultivation of trust and reputation</a:t>
                      </a:r>
                    </a:p>
                    <a:p>
                      <a:pPr fontAlgn="ctr">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algn="l">
                        <a:spcAft>
                          <a:spcPts val="0"/>
                        </a:spcAft>
                      </a:pPr>
                      <a:r>
                        <a:rPr lang="en-US" sz="1600" b="1" dirty="0">
                          <a:solidFill>
                            <a:schemeClr val="tx2"/>
                          </a:solidFill>
                          <a:effectLst/>
                          <a:latin typeface="+mj-lt"/>
                        </a:rPr>
                        <a:t>Revenue generation </a:t>
                      </a:r>
                      <a:r>
                        <a:rPr lang="en-US" sz="1600" dirty="0">
                          <a:solidFill>
                            <a:schemeClr val="tx2"/>
                          </a:solidFill>
                          <a:effectLst/>
                          <a:latin typeface="+mj-lt"/>
                        </a:rPr>
                        <a:t>– what kind of sources? What is the proportion of different sources in the budget? What is duration/funding circles?</a:t>
                      </a:r>
                    </a:p>
                    <a:p>
                      <a:pPr algn="l">
                        <a:spcAft>
                          <a:spcPts val="0"/>
                        </a:spcAft>
                      </a:pPr>
                      <a:r>
                        <a:rPr lang="en-US" sz="1600" b="1" dirty="0">
                          <a:solidFill>
                            <a:schemeClr val="tx2"/>
                          </a:solidFill>
                          <a:effectLst/>
                          <a:latin typeface="+mj-lt"/>
                        </a:rPr>
                        <a:t>The cost structure: </a:t>
                      </a:r>
                      <a:r>
                        <a:rPr lang="en-US" sz="1600" b="0" dirty="0">
                          <a:solidFill>
                            <a:schemeClr val="tx2"/>
                          </a:solidFill>
                          <a:effectLst/>
                          <a:latin typeface="+mj-lt"/>
                        </a:rPr>
                        <a:t>% operational costs (rent, research, overhead…)</a:t>
                      </a:r>
                      <a:r>
                        <a:rPr lang="en-US" sz="1600" b="0" dirty="0">
                          <a:solidFill>
                            <a:schemeClr val="tx2"/>
                          </a:solidFill>
                          <a:effectLst/>
                          <a:latin typeface="+mj-lt"/>
                          <a:cs typeface="Times New Roman" panose="02020603050405020304" pitchFamily="18" charset="0"/>
                        </a:rPr>
                        <a:t>, partner costs…</a:t>
                      </a:r>
                      <a:endParaRPr lang="en-US" sz="1600" b="0" dirty="0">
                        <a:solidFill>
                          <a:schemeClr val="tx2"/>
                        </a:solidFill>
                        <a:effectLst/>
                        <a:latin typeface="+mj-lt"/>
                      </a:endParaRPr>
                    </a:p>
                  </a:txBody>
                  <a:tcPr marL="0" marR="204439" marT="102219" marB="102219" anchor="b"/>
                </a:tc>
                <a:extLst>
                  <a:ext uri="{0D108BD9-81ED-4DB2-BD59-A6C34878D82A}">
                    <a16:rowId xmlns:a16="http://schemas.microsoft.com/office/drawing/2014/main" val="3188627430"/>
                  </a:ext>
                </a:extLst>
              </a:tr>
              <a:tr h="669764">
                <a:tc>
                  <a:txBody>
                    <a:bodyPr/>
                    <a:lstStyle/>
                    <a:p>
                      <a:pPr>
                        <a:spcAft>
                          <a:spcPts val="0"/>
                        </a:spcAft>
                      </a:pPr>
                      <a:r>
                        <a:rPr lang="en-US" sz="1600">
                          <a:effectLst/>
                          <a:latin typeface="+mj-lt"/>
                        </a:rPr>
                        <a:t>Activities</a:t>
                      </a:r>
                      <a:endParaRPr lang="en-US" sz="1600">
                        <a:effectLst/>
                        <a:latin typeface="+mj-lt"/>
                        <a:ea typeface="Times New Roman" panose="02020603050405020304" pitchFamily="18" charset="0"/>
                        <a:cs typeface="Times New Roman" panose="02020603050405020304" pitchFamily="18" charset="0"/>
                      </a:endParaRPr>
                    </a:p>
                  </a:txBody>
                  <a:tcPr marL="0" marR="204439" marT="102219" marB="102219" anchor="b"/>
                </a:tc>
                <a:tc>
                  <a:txBody>
                    <a:bodyPr/>
                    <a:lstStyle/>
                    <a:p>
                      <a:pPr>
                        <a:spcAft>
                          <a:spcPts val="0"/>
                        </a:spcAft>
                      </a:pPr>
                      <a:r>
                        <a:rPr lang="en-US" sz="1600" dirty="0">
                          <a:solidFill>
                            <a:schemeClr val="tx2"/>
                          </a:solidFill>
                          <a:effectLst/>
                          <a:latin typeface="+mj-lt"/>
                        </a:rPr>
                        <a:t>  Research performed and communicated</a:t>
                      </a:r>
                    </a:p>
                    <a:p>
                      <a:pPr>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algn="l">
                        <a:spcAft>
                          <a:spcPts val="0"/>
                        </a:spcAft>
                      </a:pPr>
                      <a:r>
                        <a:rPr lang="en-US" sz="1600" dirty="0">
                          <a:solidFill>
                            <a:schemeClr val="tx2"/>
                          </a:solidFill>
                          <a:effectLst/>
                          <a:latin typeface="+mj-lt"/>
                        </a:rPr>
                        <a:t> Raise, receive, account for, report on funds</a:t>
                      </a:r>
                    </a:p>
                    <a:p>
                      <a:pPr algn="l">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1161564169"/>
                  </a:ext>
                </a:extLst>
              </a:tr>
              <a:tr h="1141693">
                <a:tc>
                  <a:txBody>
                    <a:bodyPr/>
                    <a:lstStyle/>
                    <a:p>
                      <a:pPr>
                        <a:spcAft>
                          <a:spcPts val="0"/>
                        </a:spcAft>
                      </a:pPr>
                      <a:r>
                        <a:rPr lang="en-US" sz="1600" dirty="0">
                          <a:effectLst/>
                          <a:latin typeface="+mj-lt"/>
                        </a:rPr>
                        <a:t>Staff</a:t>
                      </a:r>
                      <a:endParaRPr lang="en-US" sz="1600" dirty="0">
                        <a:effectLst/>
                        <a:latin typeface="+mj-lt"/>
                        <a:ea typeface="Times New Roman" panose="02020603050405020304" pitchFamily="18" charset="0"/>
                        <a:cs typeface="Times New Roman" panose="02020603050405020304" pitchFamily="18" charset="0"/>
                      </a:endParaRPr>
                    </a:p>
                  </a:txBody>
                  <a:tcPr marL="0" marR="204439" marT="102219" marB="102219" anchor="b"/>
                </a:tc>
                <a:tc>
                  <a:txBody>
                    <a:bodyPr/>
                    <a:lstStyle/>
                    <a:p>
                      <a:pPr>
                        <a:spcAft>
                          <a:spcPts val="0"/>
                        </a:spcAft>
                      </a:pPr>
                      <a:r>
                        <a:rPr lang="en-US" sz="1600" dirty="0">
                          <a:solidFill>
                            <a:schemeClr val="tx2"/>
                          </a:solidFill>
                          <a:effectLst/>
                          <a:latin typeface="+mj-lt"/>
                        </a:rPr>
                        <a:t>   All staff, Board, peer-reviewers</a:t>
                      </a:r>
                    </a:p>
                    <a:p>
                      <a:pPr>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marL="285750" indent="-285750" algn="l">
                        <a:spcAft>
                          <a:spcPts val="0"/>
                        </a:spcAft>
                        <a:buFont typeface="Arial" panose="020B0604020202020204" pitchFamily="34" charset="0"/>
                        <a:buChar char="•"/>
                      </a:pPr>
                      <a:r>
                        <a:rPr lang="en-US" sz="1600" dirty="0">
                          <a:solidFill>
                            <a:schemeClr val="tx2"/>
                          </a:solidFill>
                          <a:effectLst/>
                          <a:latin typeface="+mj-lt"/>
                        </a:rPr>
                        <a:t>Director, Financial Officer (+book-keeper, auditor), Board</a:t>
                      </a:r>
                    </a:p>
                    <a:p>
                      <a:pPr marL="285750" indent="-285750" algn="l">
                        <a:spcAft>
                          <a:spcPts val="0"/>
                        </a:spcAft>
                        <a:buFont typeface="Arial" panose="020B0604020202020204" pitchFamily="34" charset="0"/>
                        <a:buChar char="•"/>
                      </a:pPr>
                      <a:r>
                        <a:rPr lang="en-US" sz="1600" dirty="0">
                          <a:solidFill>
                            <a:schemeClr val="tx2"/>
                          </a:solidFill>
                          <a:effectLst/>
                          <a:latin typeface="+mj-lt"/>
                        </a:rPr>
                        <a:t>Project Officer or Researchers or specialized fundraising team</a:t>
                      </a: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1902345724"/>
                  </a:ext>
                </a:extLst>
              </a:tr>
              <a:tr h="671123">
                <a:tc>
                  <a:txBody>
                    <a:bodyPr/>
                    <a:lstStyle/>
                    <a:p>
                      <a:pPr>
                        <a:spcAft>
                          <a:spcPts val="0"/>
                        </a:spcAft>
                      </a:pPr>
                      <a:endParaRPr lang="en-US" sz="1600" dirty="0">
                        <a:effectLst/>
                        <a:latin typeface="+mj-lt"/>
                      </a:endParaRPr>
                    </a:p>
                    <a:p>
                      <a:pPr>
                        <a:spcAft>
                          <a:spcPts val="0"/>
                        </a:spcAft>
                      </a:pPr>
                      <a:r>
                        <a:rPr lang="en-US" sz="1600" dirty="0">
                          <a:effectLst/>
                          <a:latin typeface="+mj-lt"/>
                        </a:rPr>
                        <a:t>Goal</a:t>
                      </a:r>
                    </a:p>
                    <a:p>
                      <a:pPr>
                        <a:spcAft>
                          <a:spcPts val="0"/>
                        </a:spcAft>
                      </a:pPr>
                      <a:endParaRPr lang="en-US" sz="1600" dirty="0">
                        <a:effectLst/>
                        <a:latin typeface="+mj-lt"/>
                      </a:endParaRPr>
                    </a:p>
                    <a:p>
                      <a:pPr>
                        <a:spcAft>
                          <a:spcPts val="0"/>
                        </a:spcAft>
                      </a:pPr>
                      <a:endParaRPr lang="en-US" sz="1600" dirty="0">
                        <a:effectLst/>
                        <a:latin typeface="+mj-lt"/>
                      </a:endParaRPr>
                    </a:p>
                    <a:p>
                      <a:pPr>
                        <a:spcAft>
                          <a:spcPts val="0"/>
                        </a:spcAft>
                      </a:pPr>
                      <a:endParaRPr lang="en-US" sz="1600" dirty="0">
                        <a:effectLst/>
                        <a:latin typeface="+mj-lt"/>
                      </a:endParaRPr>
                    </a:p>
                    <a:p>
                      <a:pPr>
                        <a:spcAft>
                          <a:spcPts val="0"/>
                        </a:spcAft>
                      </a:pPr>
                      <a:endParaRPr lang="en-US" sz="1600" dirty="0">
                        <a:effectLst/>
                        <a:latin typeface="+mj-lt"/>
                      </a:endParaRPr>
                    </a:p>
                  </a:txBody>
                  <a:tcPr marL="0" marR="204439" marT="102219" marB="102219" anchor="b"/>
                </a:tc>
                <a:tc>
                  <a:txBody>
                    <a:bodyPr/>
                    <a:lstStyle/>
                    <a:p>
                      <a:pPr>
                        <a:spcAft>
                          <a:spcPts val="0"/>
                        </a:spcAft>
                      </a:pPr>
                      <a:r>
                        <a:rPr lang="en-US" sz="1600" dirty="0">
                          <a:solidFill>
                            <a:schemeClr val="tx2"/>
                          </a:solidFill>
                          <a:effectLst/>
                          <a:latin typeface="+mj-lt"/>
                        </a:rPr>
                        <a:t> </a:t>
                      </a:r>
                      <a:r>
                        <a:rPr lang="en-US" sz="1600" dirty="0" err="1">
                          <a:solidFill>
                            <a:schemeClr val="tx2"/>
                          </a:solidFill>
                          <a:effectLst/>
                          <a:latin typeface="+mj-lt"/>
                        </a:rPr>
                        <a:t>Organisation</a:t>
                      </a:r>
                      <a:r>
                        <a:rPr lang="en-US" sz="1600" dirty="0">
                          <a:solidFill>
                            <a:schemeClr val="tx2"/>
                          </a:solidFill>
                          <a:effectLst/>
                          <a:latin typeface="+mj-lt"/>
                        </a:rPr>
                        <a:t> is empowered to achieve its mission  on a continuous basis</a:t>
                      </a:r>
                    </a:p>
                    <a:p>
                      <a:pPr>
                        <a:spcAft>
                          <a:spcPts val="0"/>
                        </a:spcAft>
                      </a:pPr>
                      <a:endParaRPr lang="en-US" sz="1600" dirty="0">
                        <a:solidFill>
                          <a:schemeClr val="tx2"/>
                        </a:solidFill>
                        <a:effectLst/>
                        <a:latin typeface="+mj-lt"/>
                        <a:cs typeface="Times New Roman" panose="02020603050405020304" pitchFamily="18" charset="0"/>
                      </a:endParaRPr>
                    </a:p>
                    <a:p>
                      <a:pPr>
                        <a:spcAft>
                          <a:spcPts val="0"/>
                        </a:spcAft>
                      </a:pPr>
                      <a:endParaRPr lang="en-US" sz="1600" dirty="0">
                        <a:solidFill>
                          <a:schemeClr val="tx2"/>
                        </a:solidFill>
                        <a:effectLst/>
                        <a:latin typeface="+mj-lt"/>
                        <a:cs typeface="Times New Roman" panose="02020603050405020304" pitchFamily="18" charset="0"/>
                      </a:endParaRPr>
                    </a:p>
                    <a:p>
                      <a:pPr>
                        <a:spcAft>
                          <a:spcPts val="0"/>
                        </a:spcAft>
                      </a:pPr>
                      <a:endParaRPr lang="en-US" sz="1600" dirty="0">
                        <a:solidFill>
                          <a:schemeClr val="tx2"/>
                        </a:solidFill>
                        <a:effectLst/>
                        <a:latin typeface="+mj-lt"/>
                        <a:cs typeface="Times New Roman" panose="02020603050405020304" pitchFamily="18" charset="0"/>
                      </a:endParaRPr>
                    </a:p>
                  </a:txBody>
                  <a:tcPr marL="0" marR="0" marT="102219" marB="102219" anchor="b"/>
                </a:tc>
                <a:tc>
                  <a:txBody>
                    <a:bodyPr/>
                    <a:lstStyle/>
                    <a:p>
                      <a:pPr marL="342900" indent="-342900" algn="l">
                        <a:spcAft>
                          <a:spcPts val="0"/>
                        </a:spcAft>
                        <a:buFont typeface="Arial" panose="020B0604020202020204" pitchFamily="34" charset="0"/>
                        <a:buChar char="•"/>
                      </a:pPr>
                      <a:r>
                        <a:rPr lang="en-US" sz="1600" dirty="0">
                          <a:solidFill>
                            <a:schemeClr val="tx2"/>
                          </a:solidFill>
                          <a:effectLst/>
                          <a:latin typeface="+mj-lt"/>
                        </a:rPr>
                        <a:t>cash in the bank, </a:t>
                      </a:r>
                    </a:p>
                    <a:p>
                      <a:pPr marL="342900" indent="-342900" algn="l">
                        <a:spcAft>
                          <a:spcPts val="0"/>
                        </a:spcAft>
                        <a:buFont typeface="Arial" panose="020B0604020202020204" pitchFamily="34" charset="0"/>
                        <a:buChar char="•"/>
                      </a:pPr>
                      <a:r>
                        <a:rPr lang="en-US" sz="1600" dirty="0">
                          <a:solidFill>
                            <a:schemeClr val="tx2"/>
                          </a:solidFill>
                          <a:effectLst/>
                          <a:latin typeface="+mj-lt"/>
                        </a:rPr>
                        <a:t>audit reports signed off, </a:t>
                      </a:r>
                    </a:p>
                    <a:p>
                      <a:pPr marL="342900" indent="-342900" algn="l">
                        <a:spcAft>
                          <a:spcPts val="0"/>
                        </a:spcAft>
                        <a:buFont typeface="Arial" panose="020B0604020202020204" pitchFamily="34" charset="0"/>
                        <a:buChar char="•"/>
                      </a:pPr>
                      <a:r>
                        <a:rPr lang="en-US" sz="1600" dirty="0">
                          <a:solidFill>
                            <a:schemeClr val="tx2"/>
                          </a:solidFill>
                          <a:effectLst/>
                          <a:latin typeface="+mj-lt"/>
                        </a:rPr>
                        <a:t>funders’ support maintained over time due to correct financial processes and management</a:t>
                      </a:r>
                    </a:p>
                    <a:p>
                      <a:pPr marL="342900" indent="-342900" algn="l">
                        <a:spcAft>
                          <a:spcPts val="0"/>
                        </a:spcAft>
                        <a:buFont typeface="Arial" panose="020B0604020202020204" pitchFamily="34" charset="0"/>
                        <a:buChar char="•"/>
                      </a:pPr>
                      <a:endParaRPr lang="en-US" sz="1600" dirty="0">
                        <a:solidFill>
                          <a:schemeClr val="tx2"/>
                        </a:solidFill>
                        <a:effectLst/>
                        <a:latin typeface="+mj-lt"/>
                        <a:cs typeface="Times New Roman" panose="02020603050405020304" pitchFamily="18" charset="0"/>
                      </a:endParaRPr>
                    </a:p>
                  </a:txBody>
                  <a:tcPr marL="0" marR="204439" marT="102219" marB="102219" anchor="b"/>
                </a:tc>
                <a:extLst>
                  <a:ext uri="{0D108BD9-81ED-4DB2-BD59-A6C34878D82A}">
                    <a16:rowId xmlns:a16="http://schemas.microsoft.com/office/drawing/2014/main" val="3930504734"/>
                  </a:ext>
                </a:extLst>
              </a:tr>
              <a:tr h="1377657">
                <a:tc>
                  <a:txBody>
                    <a:bodyPr/>
                    <a:lstStyle/>
                    <a:p>
                      <a:pPr>
                        <a:spcAft>
                          <a:spcPts val="0"/>
                        </a:spcAft>
                      </a:pPr>
                      <a:r>
                        <a:rPr lang="en-US" sz="1600" dirty="0">
                          <a:effectLst/>
                          <a:latin typeface="+mj-lt"/>
                        </a:rPr>
                        <a:t>Key stakeholders</a:t>
                      </a: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p>
                      <a:pPr>
                        <a:spcAft>
                          <a:spcPts val="0"/>
                        </a:spcAft>
                      </a:pPr>
                      <a:endParaRPr lang="en-US" sz="1600" dirty="0">
                        <a:effectLst/>
                        <a:latin typeface="+mj-lt"/>
                        <a:ea typeface="Times New Roman" panose="02020603050405020304" pitchFamily="18" charset="0"/>
                        <a:cs typeface="Times New Roman" panose="02020603050405020304" pitchFamily="18" charset="0"/>
                      </a:endParaRPr>
                    </a:p>
                  </a:txBody>
                  <a:tcPr marL="0" marR="204439" marT="102219" marB="102219" anchor="b"/>
                </a:tc>
                <a:tc>
                  <a:txBody>
                    <a:bodyPr/>
                    <a:lstStyle/>
                    <a:p>
                      <a:pPr lvl="1" algn="l">
                        <a:spcAft>
                          <a:spcPts val="0"/>
                        </a:spcAft>
                      </a:pPr>
                      <a:r>
                        <a:rPr lang="en-US" sz="1600" dirty="0">
                          <a:solidFill>
                            <a:schemeClr val="tx2"/>
                          </a:solidFill>
                          <a:effectLst/>
                          <a:latin typeface="+mj-lt"/>
                        </a:rPr>
                        <a:t>Research community writ large, policymakers, private sector and third sector actors, donors, ordinary citizens</a:t>
                      </a:r>
                    </a:p>
                    <a:p>
                      <a:pPr lvl="1" algn="l">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algn="l">
                        <a:spcAft>
                          <a:spcPts val="0"/>
                        </a:spcAft>
                      </a:pPr>
                      <a:r>
                        <a:rPr lang="en-US" sz="1600" dirty="0">
                          <a:solidFill>
                            <a:schemeClr val="tx2"/>
                          </a:solidFill>
                          <a:effectLst/>
                          <a:latin typeface="+mj-lt"/>
                        </a:rPr>
                        <a:t>  Donors (individuals, companies, governments,  philanthropic </a:t>
                      </a:r>
                      <a:r>
                        <a:rPr lang="en-US" sz="1600" dirty="0" err="1">
                          <a:solidFill>
                            <a:schemeClr val="tx2"/>
                          </a:solidFill>
                          <a:effectLst/>
                          <a:latin typeface="+mj-lt"/>
                        </a:rPr>
                        <a:t>organisations</a:t>
                      </a:r>
                      <a:r>
                        <a:rPr lang="en-US" sz="1600" dirty="0">
                          <a:solidFill>
                            <a:schemeClr val="tx2"/>
                          </a:solidFill>
                          <a:effectLst/>
                          <a:latin typeface="+mj-lt"/>
                        </a:rPr>
                        <a:t>)</a:t>
                      </a:r>
                    </a:p>
                    <a:p>
                      <a:pPr algn="l">
                        <a:spcAft>
                          <a:spcPts val="0"/>
                        </a:spcAft>
                      </a:pPr>
                      <a:endParaRPr lang="en-US" sz="1600" dirty="0">
                        <a:solidFill>
                          <a:schemeClr val="tx2"/>
                        </a:solidFill>
                        <a:effectLst/>
                        <a:latin typeface="+mj-lt"/>
                      </a:endParaRPr>
                    </a:p>
                    <a:p>
                      <a:pPr algn="l">
                        <a:spcAft>
                          <a:spcPts val="0"/>
                        </a:spcAft>
                      </a:pPr>
                      <a:endParaRPr lang="en-US" sz="1600" dirty="0">
                        <a:solidFill>
                          <a:schemeClr val="tx2"/>
                        </a:solidFill>
                        <a:effectLst/>
                        <a:latin typeface="+mj-lt"/>
                      </a:endParaRPr>
                    </a:p>
                    <a:p>
                      <a:pPr algn="l">
                        <a:spcAft>
                          <a:spcPts val="0"/>
                        </a:spcAft>
                      </a:pPr>
                      <a:endParaRPr lang="en-US" sz="1600" dirty="0">
                        <a:solidFill>
                          <a:schemeClr val="tx2"/>
                        </a:solidFill>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2053892816"/>
                  </a:ext>
                </a:extLst>
              </a:tr>
            </a:tbl>
          </a:graphicData>
        </a:graphic>
      </p:graphicFrame>
    </p:spTree>
    <p:extLst>
      <p:ext uri="{BB962C8B-B14F-4D97-AF65-F5344CB8AC3E}">
        <p14:creationId xmlns:p14="http://schemas.microsoft.com/office/powerpoint/2010/main" val="3183402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165F8B3-948D-A84E-B166-D700395CD15B}"/>
              </a:ext>
            </a:extLst>
          </p:cNvPr>
          <p:cNvGraphicFramePr>
            <a:graphicFrameLocks noGrp="1"/>
          </p:cNvGraphicFramePr>
          <p:nvPr>
            <p:extLst>
              <p:ext uri="{D42A27DB-BD31-4B8C-83A1-F6EECF244321}">
                <p14:modId xmlns:p14="http://schemas.microsoft.com/office/powerpoint/2010/main" val="1158021425"/>
              </p:ext>
            </p:extLst>
          </p:nvPr>
        </p:nvGraphicFramePr>
        <p:xfrm>
          <a:off x="588958" y="775855"/>
          <a:ext cx="11014083" cy="5072316"/>
        </p:xfrm>
        <a:graphic>
          <a:graphicData uri="http://schemas.openxmlformats.org/drawingml/2006/table">
            <a:tbl>
              <a:tblPr firstRow="1" firstCol="1" bandRow="1">
                <a:tableStyleId>{5C22544A-7EE6-4342-B048-85BDC9FD1C3A}</a:tableStyleId>
              </a:tblPr>
              <a:tblGrid>
                <a:gridCol w="1516933">
                  <a:extLst>
                    <a:ext uri="{9D8B030D-6E8A-4147-A177-3AD203B41FA5}">
                      <a16:colId xmlns:a16="http://schemas.microsoft.com/office/drawing/2014/main" val="2523217809"/>
                    </a:ext>
                  </a:extLst>
                </a:gridCol>
                <a:gridCol w="4135440">
                  <a:extLst>
                    <a:ext uri="{9D8B030D-6E8A-4147-A177-3AD203B41FA5}">
                      <a16:colId xmlns:a16="http://schemas.microsoft.com/office/drawing/2014/main" val="1572322565"/>
                    </a:ext>
                  </a:extLst>
                </a:gridCol>
                <a:gridCol w="5361710">
                  <a:extLst>
                    <a:ext uri="{9D8B030D-6E8A-4147-A177-3AD203B41FA5}">
                      <a16:colId xmlns:a16="http://schemas.microsoft.com/office/drawing/2014/main" val="3592636555"/>
                    </a:ext>
                  </a:extLst>
                </a:gridCol>
              </a:tblGrid>
              <a:tr h="419945">
                <a:tc>
                  <a:txBody>
                    <a:bodyPr/>
                    <a:lstStyle/>
                    <a:p>
                      <a:endParaRPr lang="en-US" sz="1800">
                        <a:effectLst/>
                        <a:latin typeface="+mj-lt"/>
                        <a:cs typeface="Times New Roman" panose="02020603050405020304" pitchFamily="18" charset="0"/>
                      </a:endParaRPr>
                    </a:p>
                  </a:txBody>
                  <a:tcPr marL="0" marR="204439" marT="102219" marB="102219" anchor="b"/>
                </a:tc>
                <a:tc>
                  <a:txBody>
                    <a:bodyPr/>
                    <a:lstStyle/>
                    <a:p>
                      <a:pPr>
                        <a:spcAft>
                          <a:spcPts val="0"/>
                        </a:spcAft>
                      </a:pPr>
                      <a:r>
                        <a:rPr lang="en-US" sz="1800">
                          <a:effectLst/>
                          <a:latin typeface="+mj-lt"/>
                        </a:rPr>
                        <a:t>Business Model</a:t>
                      </a:r>
                      <a:endParaRPr lang="en-US" sz="1800">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a:spcAft>
                          <a:spcPts val="0"/>
                        </a:spcAft>
                      </a:pPr>
                      <a:r>
                        <a:rPr lang="en-US" sz="1800" dirty="0">
                          <a:effectLst/>
                          <a:latin typeface="+mj-lt"/>
                        </a:rPr>
                        <a:t>Funding Model </a:t>
                      </a:r>
                      <a:endParaRPr lang="en-US" sz="1800" dirty="0">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1786897780"/>
                  </a:ext>
                </a:extLst>
              </a:tr>
              <a:tr h="1636515">
                <a:tc>
                  <a:txBody>
                    <a:bodyPr/>
                    <a:lstStyle/>
                    <a:p>
                      <a:pPr>
                        <a:spcAft>
                          <a:spcPts val="0"/>
                        </a:spcAft>
                      </a:pPr>
                      <a:r>
                        <a:rPr lang="en-US" sz="1800" dirty="0">
                          <a:effectLst/>
                          <a:latin typeface="+mj-lt"/>
                        </a:rPr>
                        <a:t>Example statement</a:t>
                      </a: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p>
                      <a:pPr>
                        <a:spcAft>
                          <a:spcPts val="0"/>
                        </a:spcAft>
                      </a:pPr>
                      <a:endParaRPr lang="en-US" sz="1800" dirty="0">
                        <a:effectLst/>
                        <a:latin typeface="+mj-lt"/>
                        <a:ea typeface="Times New Roman" panose="02020603050405020304" pitchFamily="18" charset="0"/>
                        <a:cs typeface="Times New Roman" panose="02020603050405020304" pitchFamily="18" charset="0"/>
                      </a:endParaRPr>
                    </a:p>
                  </a:txBody>
                  <a:tcPr marL="0" marR="204439" marT="102219" marB="102219" anchor="b"/>
                </a:tc>
                <a:tc>
                  <a:txBody>
                    <a:bodyPr/>
                    <a:lstStyle/>
                    <a:p>
                      <a:pPr>
                        <a:spcAft>
                          <a:spcPts val="0"/>
                        </a:spcAft>
                      </a:pPr>
                      <a:r>
                        <a:rPr lang="en-US" sz="1800" dirty="0" err="1">
                          <a:solidFill>
                            <a:schemeClr val="tx2"/>
                          </a:solidFill>
                          <a:effectLst/>
                          <a:latin typeface="+mj-lt"/>
                        </a:rPr>
                        <a:t>Organisation</a:t>
                      </a:r>
                      <a:r>
                        <a:rPr lang="en-US" sz="1800" dirty="0">
                          <a:solidFill>
                            <a:schemeClr val="tx2"/>
                          </a:solidFill>
                          <a:effectLst/>
                          <a:latin typeface="+mj-lt"/>
                        </a:rPr>
                        <a:t> X conducts and disseminates original research on key public policy issues in Country Y. </a:t>
                      </a:r>
                    </a:p>
                    <a:p>
                      <a:pPr>
                        <a:spcAft>
                          <a:spcPts val="0"/>
                        </a:spcAft>
                      </a:pPr>
                      <a:endParaRPr lang="en-US" sz="1800" dirty="0">
                        <a:solidFill>
                          <a:schemeClr val="tx2"/>
                        </a:solidFill>
                        <a:effectLst/>
                        <a:latin typeface="+mj-lt"/>
                      </a:endParaRPr>
                    </a:p>
                    <a:p>
                      <a:pPr>
                        <a:spcAft>
                          <a:spcPts val="0"/>
                        </a:spcAft>
                      </a:pPr>
                      <a:r>
                        <a:rPr lang="en-US" sz="1800" dirty="0">
                          <a:solidFill>
                            <a:schemeClr val="tx2"/>
                          </a:solidFill>
                          <a:effectLst/>
                          <a:latin typeface="+mj-lt"/>
                        </a:rPr>
                        <a:t>It receives financial support from: three sources, which enable it to employ the services of a team of professionals, including a high-level and widely cited and respected policy researcher.</a:t>
                      </a:r>
                    </a:p>
                    <a:p>
                      <a:pPr>
                        <a:spcAft>
                          <a:spcPts val="0"/>
                        </a:spcAft>
                      </a:pPr>
                      <a:r>
                        <a:rPr lang="en-US" sz="1800" dirty="0">
                          <a:solidFill>
                            <a:schemeClr val="tx2"/>
                          </a:solidFill>
                          <a:effectLst/>
                          <a:latin typeface="+mj-lt"/>
                        </a:rPr>
                        <a:t> </a:t>
                      </a:r>
                    </a:p>
                    <a:p>
                      <a:pPr>
                        <a:spcAft>
                          <a:spcPts val="0"/>
                        </a:spcAft>
                      </a:pPr>
                      <a:r>
                        <a:rPr lang="en-US" sz="1800" dirty="0">
                          <a:solidFill>
                            <a:schemeClr val="tx2"/>
                          </a:solidFill>
                          <a:effectLst/>
                          <a:latin typeface="+mj-lt"/>
                        </a:rPr>
                        <a:t>The director of </a:t>
                      </a:r>
                      <a:r>
                        <a:rPr lang="en-US" sz="1800" dirty="0" err="1">
                          <a:solidFill>
                            <a:schemeClr val="tx2"/>
                          </a:solidFill>
                          <a:effectLst/>
                          <a:latin typeface="+mj-lt"/>
                        </a:rPr>
                        <a:t>Organisation</a:t>
                      </a:r>
                      <a:r>
                        <a:rPr lang="en-US" sz="1800" dirty="0">
                          <a:solidFill>
                            <a:schemeClr val="tx2"/>
                          </a:solidFill>
                          <a:effectLst/>
                          <a:latin typeface="+mj-lt"/>
                        </a:rPr>
                        <a:t> X is widely regarded too by the research community, and its Board is made up of individuals that leverage their positions to create new policy influence and funding opportunities.</a:t>
                      </a:r>
                      <a:endParaRPr lang="en-US" sz="1800" dirty="0">
                        <a:solidFill>
                          <a:schemeClr val="tx2"/>
                        </a:solidFill>
                        <a:effectLst/>
                        <a:latin typeface="+mj-lt"/>
                        <a:ea typeface="Times New Roman" panose="02020603050405020304" pitchFamily="18" charset="0"/>
                        <a:cs typeface="Times New Roman" panose="02020603050405020304" pitchFamily="18" charset="0"/>
                      </a:endParaRPr>
                    </a:p>
                  </a:txBody>
                  <a:tcPr marL="0" marR="0" marT="102219" marB="102219" anchor="b"/>
                </a:tc>
                <a:tc>
                  <a:txBody>
                    <a:bodyPr/>
                    <a:lstStyle/>
                    <a:p>
                      <a:pPr lvl="1">
                        <a:spcAft>
                          <a:spcPts val="0"/>
                        </a:spcAft>
                      </a:pPr>
                      <a:r>
                        <a:rPr lang="en-US" sz="1800" dirty="0" err="1">
                          <a:solidFill>
                            <a:schemeClr val="tx2"/>
                          </a:solidFill>
                          <a:effectLst/>
                          <a:latin typeface="+mj-lt"/>
                        </a:rPr>
                        <a:t>Organisation</a:t>
                      </a:r>
                      <a:r>
                        <a:rPr lang="en-US" sz="1800" dirty="0">
                          <a:solidFill>
                            <a:schemeClr val="tx2"/>
                          </a:solidFill>
                          <a:effectLst/>
                          <a:latin typeface="+mj-lt"/>
                        </a:rPr>
                        <a:t> X derives </a:t>
                      </a:r>
                    </a:p>
                    <a:p>
                      <a:pPr marL="628650" lvl="1" indent="-171450">
                        <a:spcAft>
                          <a:spcPts val="0"/>
                        </a:spcAft>
                        <a:buFont typeface="Arial" panose="020B0604020202020204" pitchFamily="34" charset="0"/>
                        <a:buChar char="•"/>
                      </a:pPr>
                      <a:r>
                        <a:rPr lang="en-US" sz="1800" u="sng" dirty="0">
                          <a:solidFill>
                            <a:schemeClr val="tx2"/>
                          </a:solidFill>
                          <a:effectLst/>
                          <a:latin typeface="+mj-lt"/>
                        </a:rPr>
                        <a:t>20% of its budget </a:t>
                      </a:r>
                      <a:r>
                        <a:rPr lang="en-US" sz="1800" dirty="0">
                          <a:solidFill>
                            <a:schemeClr val="tx2"/>
                          </a:solidFill>
                          <a:effectLst/>
                          <a:latin typeface="+mj-lt"/>
                        </a:rPr>
                        <a:t>from subscriptions to its flagship publication; </a:t>
                      </a:r>
                    </a:p>
                    <a:p>
                      <a:pPr marL="628650" lvl="1" indent="-171450">
                        <a:spcAft>
                          <a:spcPts val="0"/>
                        </a:spcAft>
                        <a:buFont typeface="Arial" panose="020B0604020202020204" pitchFamily="34" charset="0"/>
                        <a:buChar char="•"/>
                      </a:pPr>
                      <a:r>
                        <a:rPr lang="en-US" sz="1800" u="sng" dirty="0">
                          <a:solidFill>
                            <a:schemeClr val="tx2"/>
                          </a:solidFill>
                          <a:effectLst/>
                          <a:latin typeface="+mj-lt"/>
                        </a:rPr>
                        <a:t>30%</a:t>
                      </a:r>
                      <a:r>
                        <a:rPr lang="en-US" sz="1800" dirty="0">
                          <a:solidFill>
                            <a:schemeClr val="tx2"/>
                          </a:solidFill>
                          <a:effectLst/>
                          <a:latin typeface="+mj-lt"/>
                        </a:rPr>
                        <a:t> from research contracts; </a:t>
                      </a:r>
                    </a:p>
                    <a:p>
                      <a:pPr marL="628650" lvl="1" indent="-171450">
                        <a:spcAft>
                          <a:spcPts val="0"/>
                        </a:spcAft>
                        <a:buFont typeface="Arial" panose="020B0604020202020204" pitchFamily="34" charset="0"/>
                        <a:buChar char="•"/>
                      </a:pPr>
                      <a:r>
                        <a:rPr lang="en-US" sz="1800" u="sng" dirty="0">
                          <a:solidFill>
                            <a:schemeClr val="tx2"/>
                          </a:solidFill>
                          <a:effectLst/>
                          <a:latin typeface="+mj-lt"/>
                        </a:rPr>
                        <a:t>and 50% </a:t>
                      </a:r>
                      <a:r>
                        <a:rPr lang="en-US" sz="1800" dirty="0">
                          <a:solidFill>
                            <a:schemeClr val="tx2"/>
                          </a:solidFill>
                          <a:effectLst/>
                          <a:latin typeface="+mj-lt"/>
                        </a:rPr>
                        <a:t>from international sponsors. </a:t>
                      </a:r>
                    </a:p>
                    <a:p>
                      <a:pPr marL="628650" lvl="1" indent="-171450">
                        <a:spcAft>
                          <a:spcPts val="0"/>
                        </a:spcAft>
                        <a:buFont typeface="Arial" panose="020B0604020202020204" pitchFamily="34" charset="0"/>
                        <a:buChar char="•"/>
                      </a:pPr>
                      <a:endParaRPr lang="en-US" sz="1800" dirty="0">
                        <a:solidFill>
                          <a:schemeClr val="tx2"/>
                        </a:solidFill>
                        <a:effectLst/>
                        <a:latin typeface="+mj-lt"/>
                      </a:endParaRPr>
                    </a:p>
                    <a:p>
                      <a:pPr marL="628650" lvl="1" indent="-171450">
                        <a:spcAft>
                          <a:spcPts val="0"/>
                        </a:spcAft>
                        <a:buFont typeface="Arial" panose="020B0604020202020204" pitchFamily="34" charset="0"/>
                        <a:buChar char="•"/>
                      </a:pPr>
                      <a:r>
                        <a:rPr lang="en-US" sz="1800" dirty="0">
                          <a:solidFill>
                            <a:schemeClr val="tx2"/>
                          </a:solidFill>
                          <a:effectLst/>
                          <a:latin typeface="+mj-lt"/>
                        </a:rPr>
                        <a:t>This funding model requires the full-time services of </a:t>
                      </a:r>
                      <a:r>
                        <a:rPr lang="en-US" sz="1800" u="sng" dirty="0">
                          <a:solidFill>
                            <a:schemeClr val="tx2"/>
                          </a:solidFill>
                          <a:effectLst/>
                          <a:latin typeface="+mj-lt"/>
                        </a:rPr>
                        <a:t>a book-keeper, the part-time services of a financial manager, and an external audit partner</a:t>
                      </a:r>
                      <a:r>
                        <a:rPr lang="en-US" sz="1800" dirty="0">
                          <a:solidFill>
                            <a:schemeClr val="tx2"/>
                          </a:solidFill>
                          <a:effectLst/>
                          <a:latin typeface="+mj-lt"/>
                        </a:rPr>
                        <a:t>. The inputs of middle-management and the </a:t>
                      </a:r>
                      <a:r>
                        <a:rPr lang="en-US" sz="1800" dirty="0" err="1">
                          <a:solidFill>
                            <a:schemeClr val="tx2"/>
                          </a:solidFill>
                          <a:effectLst/>
                          <a:latin typeface="+mj-lt"/>
                        </a:rPr>
                        <a:t>organisation’s</a:t>
                      </a:r>
                      <a:r>
                        <a:rPr lang="en-US" sz="1800" dirty="0">
                          <a:solidFill>
                            <a:schemeClr val="tx2"/>
                          </a:solidFill>
                          <a:effectLst/>
                          <a:latin typeface="+mj-lt"/>
                        </a:rPr>
                        <a:t> director are also required month-on-month to ensure steady revenue generation and correct financial reporting.</a:t>
                      </a:r>
                    </a:p>
                    <a:p>
                      <a:pPr marL="628650" lvl="1" indent="-171450">
                        <a:spcAft>
                          <a:spcPts val="0"/>
                        </a:spcAft>
                        <a:buFont typeface="Arial" panose="020B0604020202020204" pitchFamily="34" charset="0"/>
                        <a:buChar char="•"/>
                      </a:pPr>
                      <a:endParaRPr lang="en-US" sz="1800" dirty="0">
                        <a:solidFill>
                          <a:schemeClr val="tx2"/>
                        </a:solidFill>
                        <a:effectLst/>
                        <a:latin typeface="+mj-lt"/>
                        <a:ea typeface="Times New Roman" panose="02020603050405020304" pitchFamily="18" charset="0"/>
                        <a:cs typeface="Times New Roman" panose="02020603050405020304" pitchFamily="18" charset="0"/>
                      </a:endParaRPr>
                    </a:p>
                    <a:p>
                      <a:pPr marL="628650" lvl="1" indent="-171450">
                        <a:spcAft>
                          <a:spcPts val="0"/>
                        </a:spcAft>
                        <a:buFont typeface="Arial" panose="020B0604020202020204" pitchFamily="34" charset="0"/>
                        <a:buChar char="•"/>
                      </a:pPr>
                      <a:endParaRPr lang="en-US" sz="1800" dirty="0">
                        <a:solidFill>
                          <a:schemeClr val="tx2"/>
                        </a:solidFill>
                        <a:effectLst/>
                        <a:latin typeface="+mj-lt"/>
                        <a:ea typeface="Times New Roman" panose="02020603050405020304" pitchFamily="18" charset="0"/>
                        <a:cs typeface="Times New Roman" panose="02020603050405020304" pitchFamily="18" charset="0"/>
                      </a:endParaRPr>
                    </a:p>
                  </a:txBody>
                  <a:tcPr marL="0" marR="204439" marT="102219" marB="102219" anchor="b"/>
                </a:tc>
                <a:extLst>
                  <a:ext uri="{0D108BD9-81ED-4DB2-BD59-A6C34878D82A}">
                    <a16:rowId xmlns:a16="http://schemas.microsoft.com/office/drawing/2014/main" val="3688569261"/>
                  </a:ext>
                </a:extLst>
              </a:tr>
            </a:tbl>
          </a:graphicData>
        </a:graphic>
      </p:graphicFrame>
    </p:spTree>
    <p:extLst>
      <p:ext uri="{BB962C8B-B14F-4D97-AF65-F5344CB8AC3E}">
        <p14:creationId xmlns:p14="http://schemas.microsoft.com/office/powerpoint/2010/main" val="142323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6086-9BBA-004E-9282-33810CF01273}"/>
              </a:ext>
            </a:extLst>
          </p:cNvPr>
          <p:cNvSpPr>
            <a:spLocks noGrp="1"/>
          </p:cNvSpPr>
          <p:nvPr>
            <p:ph type="title"/>
          </p:nvPr>
        </p:nvSpPr>
        <p:spPr/>
        <p:txBody>
          <a:bodyPr/>
          <a:lstStyle/>
          <a:p>
            <a:r>
              <a:rPr lang="en-RS" dirty="0"/>
              <a:t>Suistanability Matrix</a:t>
            </a:r>
          </a:p>
        </p:txBody>
      </p:sp>
      <p:sp>
        <p:nvSpPr>
          <p:cNvPr id="3" name="Text Placeholder 2">
            <a:extLst>
              <a:ext uri="{FF2B5EF4-FFF2-40B4-BE49-F238E27FC236}">
                <a16:creationId xmlns:a16="http://schemas.microsoft.com/office/drawing/2014/main" id="{E63D881D-7B25-774C-9E0E-0429B9A00D35}"/>
              </a:ext>
            </a:extLst>
          </p:cNvPr>
          <p:cNvSpPr>
            <a:spLocks noGrp="1"/>
          </p:cNvSpPr>
          <p:nvPr>
            <p:ph type="body" sz="quarter" idx="10"/>
          </p:nvPr>
        </p:nvSpPr>
        <p:spPr>
          <a:xfrm>
            <a:off x="7343205" y="1472967"/>
            <a:ext cx="4486845" cy="4273617"/>
          </a:xfrm>
        </p:spPr>
        <p:txBody>
          <a:bodyPr>
            <a:normAutofit fontScale="92500" lnSpcReduction="20000"/>
          </a:bodyPr>
          <a:lstStyle/>
          <a:p>
            <a:pPr>
              <a:lnSpc>
                <a:spcPct val="80000"/>
              </a:lnSpc>
            </a:pPr>
            <a:r>
              <a:rPr lang="en-US" dirty="0"/>
              <a:t>It is about finding the right mix for your </a:t>
            </a:r>
            <a:r>
              <a:rPr lang="en-US" dirty="0" err="1"/>
              <a:t>organisation</a:t>
            </a:r>
            <a:r>
              <a:rPr lang="en-US" dirty="0"/>
              <a:t>:</a:t>
            </a:r>
          </a:p>
          <a:p>
            <a:pPr>
              <a:lnSpc>
                <a:spcPct val="80000"/>
              </a:lnSpc>
            </a:pPr>
            <a:endParaRPr lang="en-US" dirty="0"/>
          </a:p>
          <a:p>
            <a:pPr>
              <a:lnSpc>
                <a:spcPct val="80000"/>
              </a:lnSpc>
              <a:buFont typeface="Wingdings" pitchFamily="2" charset="2"/>
              <a:buChar char="ü"/>
            </a:pPr>
            <a:r>
              <a:rPr lang="en-US" dirty="0"/>
              <a:t> </a:t>
            </a:r>
            <a:r>
              <a:rPr lang="en-US" b="1" dirty="0"/>
              <a:t>Fits your mission</a:t>
            </a:r>
          </a:p>
          <a:p>
            <a:pPr>
              <a:lnSpc>
                <a:spcPct val="80000"/>
              </a:lnSpc>
              <a:buFont typeface="Wingdings" pitchFamily="2" charset="2"/>
              <a:buChar char="ü"/>
            </a:pPr>
            <a:endParaRPr lang="en-US" b="1" dirty="0"/>
          </a:p>
          <a:p>
            <a:pPr>
              <a:lnSpc>
                <a:spcPct val="80000"/>
              </a:lnSpc>
              <a:buFont typeface="Wingdings" pitchFamily="2" charset="2"/>
              <a:buChar char="ü"/>
            </a:pPr>
            <a:r>
              <a:rPr lang="en-US" dirty="0"/>
              <a:t> </a:t>
            </a:r>
            <a:r>
              <a:rPr lang="en-US" b="1" dirty="0"/>
              <a:t>Combination of sources </a:t>
            </a:r>
            <a:r>
              <a:rPr lang="en-US" dirty="0"/>
              <a:t>and types of funding (not all eggs in one basket)</a:t>
            </a:r>
          </a:p>
          <a:p>
            <a:pPr>
              <a:lnSpc>
                <a:spcPct val="80000"/>
              </a:lnSpc>
              <a:buFont typeface="Wingdings" pitchFamily="2" charset="2"/>
              <a:buChar char="ü"/>
            </a:pPr>
            <a:endParaRPr lang="en-US" dirty="0"/>
          </a:p>
          <a:p>
            <a:pPr>
              <a:lnSpc>
                <a:spcPct val="80000"/>
              </a:lnSpc>
              <a:buFont typeface="Wingdings" pitchFamily="2" charset="2"/>
              <a:buChar char="ü"/>
            </a:pPr>
            <a:r>
              <a:rPr lang="en-US" b="1" dirty="0"/>
              <a:t> Allows you to do your core work </a:t>
            </a:r>
            <a:r>
              <a:rPr lang="en-US" dirty="0"/>
              <a:t>(long, reasonable costs)</a:t>
            </a:r>
          </a:p>
          <a:p>
            <a:pPr>
              <a:lnSpc>
                <a:spcPct val="80000"/>
              </a:lnSpc>
              <a:buFont typeface="Wingdings" pitchFamily="2" charset="2"/>
              <a:buChar char="ü"/>
            </a:pPr>
            <a:endParaRPr lang="en-US" dirty="0"/>
          </a:p>
          <a:p>
            <a:pPr>
              <a:lnSpc>
                <a:spcPct val="80000"/>
              </a:lnSpc>
            </a:pPr>
            <a:r>
              <a:rPr lang="en-US" dirty="0">
                <a:hlinkClick r:id="rId2"/>
              </a:rPr>
              <a:t>https://nonprofitquarterly.org/the-matrix-map-a-powerful-tool-for-mission-focused-nonprofits/</a:t>
            </a:r>
            <a:r>
              <a:rPr lang="en-US" dirty="0"/>
              <a:t> </a:t>
            </a:r>
          </a:p>
          <a:p>
            <a:endParaRPr lang="en-RS" dirty="0"/>
          </a:p>
        </p:txBody>
      </p:sp>
      <p:pic>
        <p:nvPicPr>
          <p:cNvPr id="4" name="Picture 3">
            <a:extLst>
              <a:ext uri="{FF2B5EF4-FFF2-40B4-BE49-F238E27FC236}">
                <a16:creationId xmlns:a16="http://schemas.microsoft.com/office/drawing/2014/main" id="{74627834-8872-E844-AB82-A37397D79378}"/>
              </a:ext>
            </a:extLst>
          </p:cNvPr>
          <p:cNvPicPr>
            <a:picLocks noChangeAspect="1"/>
          </p:cNvPicPr>
          <p:nvPr/>
        </p:nvPicPr>
        <p:blipFill>
          <a:blip r:embed="rId3"/>
          <a:stretch>
            <a:fillRect/>
          </a:stretch>
        </p:blipFill>
        <p:spPr>
          <a:xfrm>
            <a:off x="1422010" y="1299176"/>
            <a:ext cx="6106932" cy="4870280"/>
          </a:xfrm>
          <a:prstGeom prst="rect">
            <a:avLst/>
          </a:prstGeom>
          <a:ln w="9525">
            <a:noFill/>
          </a:ln>
        </p:spPr>
      </p:pic>
    </p:spTree>
    <p:extLst>
      <p:ext uri="{BB962C8B-B14F-4D97-AF65-F5344CB8AC3E}">
        <p14:creationId xmlns:p14="http://schemas.microsoft.com/office/powerpoint/2010/main" val="998005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E306E-06DC-A145-BCB0-0688C3AAF2EC}"/>
              </a:ext>
            </a:extLst>
          </p:cNvPr>
          <p:cNvSpPr/>
          <p:nvPr/>
        </p:nvSpPr>
        <p:spPr>
          <a:xfrm>
            <a:off x="1152525" y="486400"/>
            <a:ext cx="9886950" cy="5632311"/>
          </a:xfrm>
          <a:prstGeom prst="rect">
            <a:avLst/>
          </a:prstGeom>
          <a:solidFill>
            <a:schemeClr val="accent2"/>
          </a:solidFill>
        </p:spPr>
        <p:txBody>
          <a:bodyPr wrap="square">
            <a:spAutoFit/>
          </a:bodyPr>
          <a:lstStyle/>
          <a:p>
            <a:pPr lvl="0"/>
            <a:r>
              <a:rPr lang="en-US" sz="2400" b="1" dirty="0">
                <a:solidFill>
                  <a:schemeClr val="tx2"/>
                </a:solidFill>
                <a:latin typeface="+mj-lt"/>
              </a:rPr>
              <a:t>The adaption to the external context </a:t>
            </a:r>
            <a:r>
              <a:rPr lang="en-US" sz="2400" dirty="0">
                <a:solidFill>
                  <a:schemeClr val="tx2"/>
                </a:solidFill>
                <a:latin typeface="+mj-lt"/>
              </a:rPr>
              <a:t>is required to continue succeeding e.g. </a:t>
            </a:r>
          </a:p>
          <a:p>
            <a:pPr lvl="0"/>
            <a:endParaRPr lang="en-US" sz="2400" dirty="0">
              <a:solidFill>
                <a:schemeClr val="tx2"/>
              </a:solidFill>
              <a:latin typeface="+mj-lt"/>
            </a:endParaRPr>
          </a:p>
          <a:p>
            <a:pPr marL="342900" lvl="0" indent="-342900">
              <a:buFont typeface="Arial" panose="020B0604020202020204" pitchFamily="34" charset="0"/>
              <a:buChar char="•"/>
            </a:pPr>
            <a:r>
              <a:rPr lang="en-GB" sz="2400" b="1" dirty="0">
                <a:latin typeface="+mj-lt"/>
              </a:rPr>
              <a:t>What are sources of </a:t>
            </a:r>
            <a:r>
              <a:rPr lang="en-GB" sz="2400" dirty="0">
                <a:latin typeface="+mj-lt"/>
              </a:rPr>
              <a:t>money to be found?</a:t>
            </a:r>
          </a:p>
          <a:p>
            <a:pPr marL="342900" lvl="0" indent="-342900">
              <a:buFont typeface="Arial" panose="020B0604020202020204" pitchFamily="34" charset="0"/>
              <a:buChar char="•"/>
            </a:pPr>
            <a:endParaRPr lang="en-GB" sz="2400" dirty="0">
              <a:latin typeface="+mj-lt"/>
            </a:endParaRPr>
          </a:p>
          <a:p>
            <a:pPr marL="342900" indent="-342900">
              <a:buFont typeface="Arial" panose="020B0604020202020204" pitchFamily="34" charset="0"/>
              <a:buChar char="•"/>
            </a:pPr>
            <a:r>
              <a:rPr lang="en-GB" sz="2400" b="1" dirty="0">
                <a:latin typeface="+mj-lt"/>
              </a:rPr>
              <a:t>Policy environment: </a:t>
            </a:r>
            <a:r>
              <a:rPr lang="en-GB" sz="2400" dirty="0">
                <a:latin typeface="+mj-lt"/>
              </a:rPr>
              <a:t>Is there demand for research?</a:t>
            </a:r>
          </a:p>
          <a:p>
            <a:pPr lvl="0"/>
            <a:endParaRPr lang="en-GB" sz="2400" dirty="0">
              <a:latin typeface="+mj-lt"/>
            </a:endParaRPr>
          </a:p>
          <a:p>
            <a:pPr marL="342900" indent="-342900">
              <a:buFont typeface="Arial" panose="020B0604020202020204" pitchFamily="34" charset="0"/>
              <a:buChar char="•"/>
            </a:pPr>
            <a:r>
              <a:rPr lang="en-GB" sz="2400" b="1" dirty="0">
                <a:latin typeface="+mj-lt"/>
              </a:rPr>
              <a:t>Thinking about the Implications </a:t>
            </a:r>
            <a:r>
              <a:rPr lang="en-GB" sz="2400" dirty="0">
                <a:latin typeface="+mj-lt"/>
              </a:rPr>
              <a:t>on: </a:t>
            </a:r>
          </a:p>
          <a:p>
            <a:pPr marL="800100" lvl="1" indent="-342900">
              <a:buFont typeface="Arial" panose="020B0604020202020204" pitchFamily="34" charset="0"/>
              <a:buChar char="•"/>
            </a:pPr>
            <a:r>
              <a:rPr lang="en-GB" sz="2400" b="1" dirty="0">
                <a:solidFill>
                  <a:schemeClr val="tx2"/>
                </a:solidFill>
                <a:latin typeface="+mj-lt"/>
              </a:rPr>
              <a:t>human and other costs of running organisation</a:t>
            </a:r>
            <a:r>
              <a:rPr lang="en-GB" sz="2400" dirty="0">
                <a:solidFill>
                  <a:schemeClr val="tx2"/>
                </a:solidFill>
                <a:latin typeface="+mj-lt"/>
              </a:rPr>
              <a:t>: Research, Staff &amp; Project Management, Communications, and Policy influence.</a:t>
            </a:r>
          </a:p>
          <a:p>
            <a:pPr marL="800100" lvl="1" indent="-342900">
              <a:buFont typeface="Arial" panose="020B0604020202020204" pitchFamily="34" charset="0"/>
              <a:buChar char="•"/>
            </a:pPr>
            <a:r>
              <a:rPr lang="en-US" sz="2400" dirty="0">
                <a:solidFill>
                  <a:schemeClr val="tx2"/>
                </a:solidFill>
                <a:latin typeface="+mj-lt"/>
              </a:rPr>
              <a:t>in </a:t>
            </a:r>
            <a:r>
              <a:rPr lang="en-US" sz="2400" b="1" dirty="0">
                <a:solidFill>
                  <a:schemeClr val="tx2"/>
                </a:solidFill>
                <a:latin typeface="+mj-lt"/>
              </a:rPr>
              <a:t>the project market </a:t>
            </a:r>
            <a:r>
              <a:rPr lang="en-US" sz="2400" dirty="0">
                <a:solidFill>
                  <a:schemeClr val="tx2"/>
                </a:solidFill>
                <a:latin typeface="+mj-lt"/>
              </a:rPr>
              <a:t>(partnerships, brand communication, quality control, transparency and strategic orientation)</a:t>
            </a:r>
          </a:p>
          <a:p>
            <a:pPr marL="800100" lvl="1" indent="-342900">
              <a:buFont typeface="Arial" panose="020B0604020202020204" pitchFamily="34" charset="0"/>
              <a:buChar char="•"/>
            </a:pPr>
            <a:r>
              <a:rPr lang="en-US" sz="2400" dirty="0">
                <a:solidFill>
                  <a:schemeClr val="tx2"/>
                </a:solidFill>
                <a:latin typeface="+mj-lt"/>
              </a:rPr>
              <a:t>in </a:t>
            </a:r>
            <a:r>
              <a:rPr lang="en-US" sz="2400" b="1" dirty="0">
                <a:solidFill>
                  <a:schemeClr val="tx2"/>
                </a:solidFill>
                <a:latin typeface="+mj-lt"/>
              </a:rPr>
              <a:t>managing relationships with funders: </a:t>
            </a:r>
            <a:r>
              <a:rPr lang="en-US" sz="2400" dirty="0">
                <a:solidFill>
                  <a:schemeClr val="tx2"/>
                </a:solidFill>
                <a:latin typeface="+mj-lt"/>
              </a:rPr>
              <a:t>balancing demands and interference (</a:t>
            </a:r>
            <a:r>
              <a:rPr lang="en-US" sz="2400" u="sng" dirty="0">
                <a:solidFill>
                  <a:schemeClr val="tx2"/>
                </a:solidFill>
                <a:latin typeface="+mj-lt"/>
              </a:rPr>
              <a:t>how to guarantee independence?)</a:t>
            </a:r>
          </a:p>
        </p:txBody>
      </p:sp>
    </p:spTree>
    <p:extLst>
      <p:ext uri="{BB962C8B-B14F-4D97-AF65-F5344CB8AC3E}">
        <p14:creationId xmlns:p14="http://schemas.microsoft.com/office/powerpoint/2010/main" val="424168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731C-CC9B-DB4A-84BA-9C85C0D96488}"/>
              </a:ext>
            </a:extLst>
          </p:cNvPr>
          <p:cNvSpPr>
            <a:spLocks noGrp="1"/>
          </p:cNvSpPr>
          <p:nvPr>
            <p:ph type="title" idx="4294967295"/>
          </p:nvPr>
        </p:nvSpPr>
        <p:spPr>
          <a:xfrm>
            <a:off x="556532" y="643467"/>
            <a:ext cx="11210925" cy="744836"/>
          </a:xfrm>
          <a:solidFill>
            <a:schemeClr val="tx1"/>
          </a:solidFill>
        </p:spPr>
        <p:txBody>
          <a:bodyPr vert="horz" lIns="91440" tIns="45720" rIns="91440" bIns="45720" rtlCol="0" anchor="ctr">
            <a:normAutofit fontScale="90000"/>
          </a:bodyPr>
          <a:lstStyle/>
          <a:p>
            <a:pPr algn="ctr"/>
            <a:br>
              <a:rPr lang="en-US" sz="2200" kern="1200" dirty="0">
                <a:solidFill>
                  <a:schemeClr val="bg1"/>
                </a:solidFill>
                <a:latin typeface="+mj-lt"/>
                <a:ea typeface="+mj-ea"/>
                <a:cs typeface="+mj-cs"/>
              </a:rPr>
            </a:br>
            <a:r>
              <a:rPr lang="en-US" sz="2200" kern="1200" dirty="0">
                <a:solidFill>
                  <a:schemeClr val="bg1"/>
                </a:solidFill>
                <a:latin typeface="+mj-lt"/>
                <a:ea typeface="+mj-ea"/>
                <a:cs typeface="+mj-cs"/>
              </a:rPr>
              <a:t>The Transformation of BCSP’s business and financial model to the context</a:t>
            </a:r>
            <a:br>
              <a:rPr lang="en-US" sz="2200" kern="1200" dirty="0">
                <a:solidFill>
                  <a:schemeClr val="bg1"/>
                </a:solidFill>
                <a:latin typeface="+mj-lt"/>
                <a:ea typeface="+mj-ea"/>
                <a:cs typeface="+mj-cs"/>
              </a:rPr>
            </a:br>
            <a:endParaRPr lang="en-US" sz="2200" kern="1200" dirty="0">
              <a:solidFill>
                <a:schemeClr val="bg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3393A5B8-EF44-9B41-93B5-ACC2C055E014}"/>
              </a:ext>
            </a:extLst>
          </p:cNvPr>
          <p:cNvGraphicFramePr>
            <a:graphicFrameLocks noGrp="1"/>
          </p:cNvGraphicFramePr>
          <p:nvPr>
            <p:ph idx="4294967295"/>
            <p:extLst>
              <p:ext uri="{D42A27DB-BD31-4B8C-83A1-F6EECF244321}">
                <p14:modId xmlns:p14="http://schemas.microsoft.com/office/powerpoint/2010/main" val="2553475662"/>
              </p:ext>
            </p:extLst>
          </p:nvPr>
        </p:nvGraphicFramePr>
        <p:xfrm>
          <a:off x="556532" y="1651538"/>
          <a:ext cx="10905069" cy="3938183"/>
        </p:xfrm>
        <a:graphic>
          <a:graphicData uri="http://schemas.openxmlformats.org/drawingml/2006/table">
            <a:tbl>
              <a:tblPr firstRow="1" bandRow="1">
                <a:noFill/>
                <a:tableStyleId>{5C22544A-7EE6-4342-B048-85BDC9FD1C3A}</a:tableStyleId>
              </a:tblPr>
              <a:tblGrid>
                <a:gridCol w="1341541">
                  <a:extLst>
                    <a:ext uri="{9D8B030D-6E8A-4147-A177-3AD203B41FA5}">
                      <a16:colId xmlns:a16="http://schemas.microsoft.com/office/drawing/2014/main" val="724000958"/>
                    </a:ext>
                  </a:extLst>
                </a:gridCol>
                <a:gridCol w="2455500">
                  <a:extLst>
                    <a:ext uri="{9D8B030D-6E8A-4147-A177-3AD203B41FA5}">
                      <a16:colId xmlns:a16="http://schemas.microsoft.com/office/drawing/2014/main" val="898809034"/>
                    </a:ext>
                  </a:extLst>
                </a:gridCol>
                <a:gridCol w="2098355">
                  <a:extLst>
                    <a:ext uri="{9D8B030D-6E8A-4147-A177-3AD203B41FA5}">
                      <a16:colId xmlns:a16="http://schemas.microsoft.com/office/drawing/2014/main" val="567442586"/>
                    </a:ext>
                  </a:extLst>
                </a:gridCol>
                <a:gridCol w="2884068">
                  <a:extLst>
                    <a:ext uri="{9D8B030D-6E8A-4147-A177-3AD203B41FA5}">
                      <a16:colId xmlns:a16="http://schemas.microsoft.com/office/drawing/2014/main" val="4227132870"/>
                    </a:ext>
                  </a:extLst>
                </a:gridCol>
                <a:gridCol w="2125605">
                  <a:extLst>
                    <a:ext uri="{9D8B030D-6E8A-4147-A177-3AD203B41FA5}">
                      <a16:colId xmlns:a16="http://schemas.microsoft.com/office/drawing/2014/main" val="3575345816"/>
                    </a:ext>
                  </a:extLst>
                </a:gridCol>
              </a:tblGrid>
              <a:tr h="514255">
                <a:tc>
                  <a:txBody>
                    <a:bodyPr/>
                    <a:lstStyle/>
                    <a:p>
                      <a:pPr defTabSz="122400"/>
                      <a:r>
                        <a:rPr lang="en-US" sz="1600" b="1">
                          <a:solidFill>
                            <a:schemeClr val="accent1"/>
                          </a:solidFill>
                          <a:latin typeface="+mj-lt"/>
                        </a:rPr>
                        <a:t>Years</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latin typeface="+mj-lt"/>
                        </a:rPr>
                        <a:t>Context</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latin typeface="+mj-lt"/>
                        </a:rPr>
                        <a:t>Business Model</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latin typeface="+mj-lt"/>
                        </a:rPr>
                        <a:t>Capacities</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latin typeface="+mj-lt"/>
                        </a:rPr>
                        <a:t>Funding Model</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406154529"/>
                  </a:ext>
                </a:extLst>
              </a:tr>
              <a:tr h="810562">
                <a:tc>
                  <a:txBody>
                    <a:bodyPr/>
                    <a:lstStyle/>
                    <a:p>
                      <a:pPr defTabSz="122400"/>
                      <a:r>
                        <a:rPr lang="en-US" sz="1600">
                          <a:solidFill>
                            <a:schemeClr val="tx2"/>
                          </a:solidFill>
                          <a:latin typeface="+mj-lt"/>
                        </a:rPr>
                        <a:t>1997-2000</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dirty="0">
                          <a:solidFill>
                            <a:schemeClr val="tx2"/>
                          </a:solidFill>
                          <a:latin typeface="+mj-lt"/>
                        </a:rPr>
                        <a:t>Authoritarian Closed Country under international Sanctions</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a:solidFill>
                            <a:schemeClr val="tx1">
                              <a:lumMod val="75000"/>
                              <a:lumOff val="25000"/>
                            </a:schemeClr>
                          </a:solidFill>
                          <a:latin typeface="+mj-lt"/>
                        </a:rPr>
                        <a:t>Activist NGO</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dirty="0">
                          <a:solidFill>
                            <a:schemeClr val="tx2"/>
                          </a:solidFill>
                          <a:latin typeface="+mj-lt"/>
                        </a:rPr>
                        <a:t>Ideas and activism of 2 founders supported by friendly CSOs </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b="1">
                          <a:solidFill>
                            <a:schemeClr val="tx1">
                              <a:lumMod val="75000"/>
                              <a:lumOff val="25000"/>
                            </a:schemeClr>
                          </a:solidFill>
                          <a:latin typeface="+mj-lt"/>
                        </a:rPr>
                        <a:t>No money, </a:t>
                      </a:r>
                    </a:p>
                    <a:p>
                      <a:pPr defTabSz="122400"/>
                      <a:r>
                        <a:rPr lang="en-US" sz="1600" b="1">
                          <a:solidFill>
                            <a:schemeClr val="tx1">
                              <a:lumMod val="75000"/>
                              <a:lumOff val="25000"/>
                            </a:schemeClr>
                          </a:solidFill>
                          <a:latin typeface="+mj-lt"/>
                        </a:rPr>
                        <a:t>no trouble</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213855788"/>
                  </a:ext>
                </a:extLst>
              </a:tr>
              <a:tr h="1106869">
                <a:tc>
                  <a:txBody>
                    <a:bodyPr/>
                    <a:lstStyle/>
                    <a:p>
                      <a:pPr defTabSz="122400"/>
                      <a:r>
                        <a:rPr lang="en-US" sz="1600">
                          <a:solidFill>
                            <a:schemeClr val="tx2"/>
                          </a:solidFill>
                          <a:latin typeface="+mj-lt"/>
                        </a:rPr>
                        <a:t>2000-2006</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a:solidFill>
                            <a:schemeClr val="tx2"/>
                          </a:solidFill>
                          <a:latin typeface="+mj-lt"/>
                        </a:rPr>
                        <a:t>Democratic Transition</a:t>
                      </a:r>
                    </a:p>
                    <a:p>
                      <a:pPr defTabSz="122400"/>
                      <a:r>
                        <a:rPr lang="en-US" sz="1600">
                          <a:solidFill>
                            <a:schemeClr val="tx2"/>
                          </a:solidFill>
                          <a:latin typeface="+mj-lt"/>
                        </a:rPr>
                        <a:t>Golden Area of donors’ interest</a:t>
                      </a:r>
                    </a:p>
                    <a:p>
                      <a:pPr defTabSz="122400"/>
                      <a:r>
                        <a:rPr lang="en-US" sz="1600">
                          <a:solidFill>
                            <a:schemeClr val="tx2"/>
                          </a:solidFill>
                          <a:latin typeface="+mj-lt"/>
                        </a:rPr>
                        <a:t>No competition</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dirty="0">
                          <a:solidFill>
                            <a:schemeClr val="tx1">
                              <a:lumMod val="75000"/>
                              <a:lumOff val="25000"/>
                            </a:schemeClr>
                          </a:solidFill>
                          <a:latin typeface="+mj-lt"/>
                        </a:rPr>
                        <a:t>NGO with focus on research</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dirty="0">
                          <a:solidFill>
                            <a:schemeClr val="tx2"/>
                          </a:solidFill>
                          <a:latin typeface="+mj-lt"/>
                        </a:rPr>
                        <a:t>Founders and external research associated  </a:t>
                      </a:r>
                    </a:p>
                    <a:p>
                      <a:pPr defTabSz="122400"/>
                      <a:r>
                        <a:rPr lang="en-US" sz="1600" dirty="0">
                          <a:solidFill>
                            <a:schemeClr val="tx2"/>
                          </a:solidFill>
                          <a:latin typeface="+mj-lt"/>
                        </a:rPr>
                        <a:t>All in 1 person admin/finance</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defTabSz="122400"/>
                      <a:r>
                        <a:rPr lang="en-US" sz="1600" b="1">
                          <a:solidFill>
                            <a:schemeClr val="tx1">
                              <a:lumMod val="75000"/>
                              <a:lumOff val="25000"/>
                            </a:schemeClr>
                          </a:solidFill>
                          <a:latin typeface="+mj-lt"/>
                        </a:rPr>
                        <a:t>Projects from donors</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487840475"/>
                  </a:ext>
                </a:extLst>
              </a:tr>
              <a:tr h="1403176">
                <a:tc>
                  <a:txBody>
                    <a:bodyPr/>
                    <a:lstStyle/>
                    <a:p>
                      <a:pPr defTabSz="122400"/>
                      <a:r>
                        <a:rPr lang="en-US" sz="1600" dirty="0">
                          <a:solidFill>
                            <a:schemeClr val="tx2"/>
                          </a:solidFill>
                          <a:latin typeface="+mj-lt"/>
                        </a:rPr>
                        <a:t>2006-2012</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dirty="0">
                          <a:solidFill>
                            <a:schemeClr val="tx2"/>
                          </a:solidFill>
                          <a:latin typeface="+mj-lt"/>
                        </a:rPr>
                        <a:t>Democratic Consolidation </a:t>
                      </a:r>
                    </a:p>
                    <a:p>
                      <a:pPr defTabSz="122400"/>
                      <a:r>
                        <a:rPr lang="en-US" sz="1600" dirty="0">
                          <a:solidFill>
                            <a:schemeClr val="tx2"/>
                          </a:solidFill>
                          <a:latin typeface="+mj-lt"/>
                        </a:rPr>
                        <a:t>Increased national competition</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dirty="0">
                          <a:solidFill>
                            <a:schemeClr val="tx1">
                              <a:lumMod val="75000"/>
                              <a:lumOff val="25000"/>
                            </a:schemeClr>
                          </a:solidFill>
                          <a:latin typeface="+mj-lt"/>
                        </a:rPr>
                        <a:t>Transformation into Think Tank until 2010</a:t>
                      </a:r>
                    </a:p>
                    <a:p>
                      <a:pPr defTabSz="122400"/>
                      <a:endParaRPr lang="en-US" sz="1600" dirty="0">
                        <a:solidFill>
                          <a:schemeClr val="tx1">
                            <a:lumMod val="75000"/>
                            <a:lumOff val="25000"/>
                          </a:schemeClr>
                        </a:solidFill>
                        <a:latin typeface="+mj-lt"/>
                      </a:endParaRPr>
                    </a:p>
                    <a:p>
                      <a:pPr defTabSz="122400"/>
                      <a:r>
                        <a:rPr lang="en-US" sz="1600" dirty="0">
                          <a:solidFill>
                            <a:schemeClr val="tx1">
                              <a:lumMod val="75000"/>
                              <a:lumOff val="25000"/>
                            </a:schemeClr>
                          </a:solidFill>
                          <a:latin typeface="+mj-lt"/>
                        </a:rPr>
                        <a:t>Regional Leadership</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dirty="0">
                          <a:solidFill>
                            <a:schemeClr val="tx2"/>
                          </a:solidFill>
                          <a:latin typeface="+mj-lt"/>
                        </a:rPr>
                        <a:t>2 members in the Finance Team + 1 all other admin</a:t>
                      </a:r>
                    </a:p>
                    <a:p>
                      <a:pPr defTabSz="122400"/>
                      <a:r>
                        <a:rPr lang="en-US" sz="1600" dirty="0">
                          <a:solidFill>
                            <a:schemeClr val="tx2"/>
                          </a:solidFill>
                          <a:latin typeface="+mj-lt"/>
                        </a:rPr>
                        <a:t>Comms team</a:t>
                      </a:r>
                    </a:p>
                    <a:p>
                      <a:pPr defTabSz="122400"/>
                      <a:endParaRPr lang="en-US" sz="1600" dirty="0">
                        <a:solidFill>
                          <a:schemeClr val="tx2"/>
                        </a:solidFill>
                        <a:latin typeface="+mj-lt"/>
                      </a:endParaRP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b="1" dirty="0">
                          <a:solidFill>
                            <a:schemeClr val="tx1">
                              <a:lumMod val="75000"/>
                              <a:lumOff val="25000"/>
                            </a:schemeClr>
                          </a:solidFill>
                          <a:latin typeface="+mj-lt"/>
                        </a:rPr>
                        <a:t>Institutional Funding with smaller other projects</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extLst>
                  <a:ext uri="{0D108BD9-81ED-4DB2-BD59-A6C34878D82A}">
                    <a16:rowId xmlns:a16="http://schemas.microsoft.com/office/drawing/2014/main" val="3873355192"/>
                  </a:ext>
                </a:extLst>
              </a:tr>
            </a:tbl>
          </a:graphicData>
        </a:graphic>
      </p:graphicFrame>
    </p:spTree>
    <p:extLst>
      <p:ext uri="{BB962C8B-B14F-4D97-AF65-F5344CB8AC3E}">
        <p14:creationId xmlns:p14="http://schemas.microsoft.com/office/powerpoint/2010/main" val="3346361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731C-CC9B-DB4A-84BA-9C85C0D96488}"/>
              </a:ext>
            </a:extLst>
          </p:cNvPr>
          <p:cNvSpPr>
            <a:spLocks noGrp="1"/>
          </p:cNvSpPr>
          <p:nvPr>
            <p:ph type="title" idx="4294967295"/>
          </p:nvPr>
        </p:nvSpPr>
        <p:spPr>
          <a:xfrm>
            <a:off x="556532" y="643467"/>
            <a:ext cx="11210925" cy="744836"/>
          </a:xfrm>
          <a:solidFill>
            <a:schemeClr val="tx1"/>
          </a:solidFill>
          <a:ln>
            <a:solidFill>
              <a:schemeClr val="accent1"/>
            </a:solidFill>
          </a:ln>
        </p:spPr>
        <p:txBody>
          <a:bodyPr vert="horz" lIns="91440" tIns="45720" rIns="91440" bIns="45720" rtlCol="0" anchor="ctr">
            <a:normAutofit fontScale="90000"/>
          </a:bodyPr>
          <a:lstStyle/>
          <a:p>
            <a:pPr algn="ctr"/>
            <a:br>
              <a:rPr lang="en-US" sz="2200" kern="1200" dirty="0">
                <a:solidFill>
                  <a:schemeClr val="bg1"/>
                </a:solidFill>
                <a:latin typeface="+mj-lt"/>
                <a:ea typeface="+mj-ea"/>
                <a:cs typeface="+mj-cs"/>
              </a:rPr>
            </a:br>
            <a:r>
              <a:rPr lang="en-US" sz="2200" kern="1200" dirty="0">
                <a:solidFill>
                  <a:schemeClr val="bg1"/>
                </a:solidFill>
                <a:latin typeface="+mj-lt"/>
                <a:ea typeface="+mj-ea"/>
                <a:cs typeface="+mj-cs"/>
              </a:rPr>
              <a:t>The Transformation of BCSP</a:t>
            </a:r>
            <a:br>
              <a:rPr lang="en-US" sz="2200" kern="1200" dirty="0">
                <a:solidFill>
                  <a:schemeClr val="bg1"/>
                </a:solidFill>
                <a:latin typeface="+mj-lt"/>
                <a:ea typeface="+mj-ea"/>
                <a:cs typeface="+mj-cs"/>
              </a:rPr>
            </a:br>
            <a:endParaRPr lang="en-US" sz="2200" kern="1200" dirty="0">
              <a:solidFill>
                <a:schemeClr val="bg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3393A5B8-EF44-9B41-93B5-ACC2C055E014}"/>
              </a:ext>
            </a:extLst>
          </p:cNvPr>
          <p:cNvGraphicFramePr>
            <a:graphicFrameLocks noGrp="1"/>
          </p:cNvGraphicFramePr>
          <p:nvPr>
            <p:ph idx="4294967295"/>
            <p:extLst>
              <p:ext uri="{D42A27DB-BD31-4B8C-83A1-F6EECF244321}">
                <p14:modId xmlns:p14="http://schemas.microsoft.com/office/powerpoint/2010/main" val="4061994766"/>
              </p:ext>
            </p:extLst>
          </p:nvPr>
        </p:nvGraphicFramePr>
        <p:xfrm>
          <a:off x="556532" y="1388303"/>
          <a:ext cx="10905069" cy="5103768"/>
        </p:xfrm>
        <a:graphic>
          <a:graphicData uri="http://schemas.openxmlformats.org/drawingml/2006/table">
            <a:tbl>
              <a:tblPr firstRow="1" bandRow="1">
                <a:noFill/>
                <a:tableStyleId>{5C22544A-7EE6-4342-B048-85BDC9FD1C3A}</a:tableStyleId>
              </a:tblPr>
              <a:tblGrid>
                <a:gridCol w="953613">
                  <a:extLst>
                    <a:ext uri="{9D8B030D-6E8A-4147-A177-3AD203B41FA5}">
                      <a16:colId xmlns:a16="http://schemas.microsoft.com/office/drawing/2014/main" val="724000958"/>
                    </a:ext>
                  </a:extLst>
                </a:gridCol>
                <a:gridCol w="2843428">
                  <a:extLst>
                    <a:ext uri="{9D8B030D-6E8A-4147-A177-3AD203B41FA5}">
                      <a16:colId xmlns:a16="http://schemas.microsoft.com/office/drawing/2014/main" val="898809034"/>
                    </a:ext>
                  </a:extLst>
                </a:gridCol>
                <a:gridCol w="2098355">
                  <a:extLst>
                    <a:ext uri="{9D8B030D-6E8A-4147-A177-3AD203B41FA5}">
                      <a16:colId xmlns:a16="http://schemas.microsoft.com/office/drawing/2014/main" val="567442586"/>
                    </a:ext>
                  </a:extLst>
                </a:gridCol>
                <a:gridCol w="2884068">
                  <a:extLst>
                    <a:ext uri="{9D8B030D-6E8A-4147-A177-3AD203B41FA5}">
                      <a16:colId xmlns:a16="http://schemas.microsoft.com/office/drawing/2014/main" val="4227132870"/>
                    </a:ext>
                  </a:extLst>
                </a:gridCol>
                <a:gridCol w="2125605">
                  <a:extLst>
                    <a:ext uri="{9D8B030D-6E8A-4147-A177-3AD203B41FA5}">
                      <a16:colId xmlns:a16="http://schemas.microsoft.com/office/drawing/2014/main" val="3575345816"/>
                    </a:ext>
                  </a:extLst>
                </a:gridCol>
              </a:tblGrid>
              <a:tr h="335697">
                <a:tc>
                  <a:txBody>
                    <a:bodyPr/>
                    <a:lstStyle/>
                    <a:p>
                      <a:pPr defTabSz="122400"/>
                      <a:r>
                        <a:rPr lang="en-US" sz="1600" b="1">
                          <a:solidFill>
                            <a:schemeClr val="accent1"/>
                          </a:solidFill>
                        </a:rPr>
                        <a:t>Years</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rPr>
                        <a:t>Context</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rPr>
                        <a:t>Business Model</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a:solidFill>
                            <a:schemeClr val="accent1"/>
                          </a:solidFill>
                        </a:rPr>
                        <a:t>Capacities</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defTabSz="122400"/>
                      <a:r>
                        <a:rPr lang="en-US" sz="1600" b="1" dirty="0">
                          <a:solidFill>
                            <a:schemeClr val="accent1"/>
                          </a:solidFill>
                        </a:rPr>
                        <a:t>Funding Model</a:t>
                      </a:r>
                    </a:p>
                  </a:txBody>
                  <a:tcPr marL="156936" marR="117701" marT="78468" marB="78468">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406154529"/>
                  </a:ext>
                </a:extLst>
              </a:tr>
              <a:tr h="728099">
                <a:tc>
                  <a:txBody>
                    <a:bodyPr/>
                    <a:lstStyle/>
                    <a:p>
                      <a:pPr defTabSz="122400"/>
                      <a:r>
                        <a:rPr lang="en-US" sz="1600">
                          <a:solidFill>
                            <a:schemeClr val="tx2"/>
                          </a:solidFill>
                        </a:rPr>
                        <a:t>2012- 2015</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dirty="0">
                          <a:solidFill>
                            <a:schemeClr val="tx2"/>
                          </a:solidFill>
                        </a:rPr>
                        <a:t>EU Integration and the EU as a main donor in town</a:t>
                      </a:r>
                    </a:p>
                    <a:p>
                      <a:pPr defTabSz="122400"/>
                      <a:r>
                        <a:rPr lang="en-US" sz="1600" dirty="0">
                          <a:solidFill>
                            <a:schemeClr val="tx2"/>
                          </a:solidFill>
                        </a:rPr>
                        <a:t>Peace Talks on </a:t>
                      </a:r>
                      <a:r>
                        <a:rPr lang="en-US" sz="1600" dirty="0" err="1">
                          <a:solidFill>
                            <a:schemeClr val="tx2"/>
                          </a:solidFill>
                        </a:rPr>
                        <a:t>Normalisation</a:t>
                      </a:r>
                      <a:r>
                        <a:rPr lang="en-US" sz="1600" dirty="0">
                          <a:solidFill>
                            <a:schemeClr val="tx2"/>
                          </a:solidFill>
                        </a:rPr>
                        <a:t> of Relations with Kosovo</a:t>
                      </a:r>
                    </a:p>
                    <a:p>
                      <a:pPr defTabSz="122400"/>
                      <a:r>
                        <a:rPr lang="en-US" sz="1600" dirty="0">
                          <a:solidFill>
                            <a:schemeClr val="tx2"/>
                          </a:solidFill>
                        </a:rPr>
                        <a:t>Dense regional and national competition</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b="1" dirty="0">
                          <a:solidFill>
                            <a:schemeClr val="tx1">
                              <a:lumMod val="75000"/>
                              <a:lumOff val="25000"/>
                            </a:schemeClr>
                          </a:solidFill>
                        </a:rPr>
                        <a:t>Think Tank with Regional Focus</a:t>
                      </a:r>
                    </a:p>
                    <a:p>
                      <a:pPr defTabSz="122400"/>
                      <a:endParaRPr lang="en-US" sz="1600" b="1" dirty="0">
                        <a:solidFill>
                          <a:schemeClr val="tx1">
                            <a:lumMod val="75000"/>
                            <a:lumOff val="25000"/>
                          </a:schemeClr>
                        </a:solidFill>
                      </a:endParaRPr>
                    </a:p>
                    <a:p>
                      <a:pPr defTabSz="122400"/>
                      <a:r>
                        <a:rPr lang="en-US" sz="1600" b="1" dirty="0">
                          <a:solidFill>
                            <a:schemeClr val="tx1">
                              <a:lumMod val="75000"/>
                              <a:lumOff val="25000"/>
                            </a:schemeClr>
                          </a:solidFill>
                        </a:rPr>
                        <a:t>Policy Broker on Dialogues</a:t>
                      </a: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dirty="0">
                          <a:solidFill>
                            <a:schemeClr val="tx2"/>
                          </a:solidFill>
                        </a:rPr>
                        <a:t>Same</a:t>
                      </a:r>
                    </a:p>
                    <a:p>
                      <a:pPr marL="0" marR="0" lvl="0" indent="0" algn="l" defTabSz="122400" rtl="0" eaLnBrk="1" fontAlgn="auto" latinLnBrk="0" hangingPunct="1">
                        <a:lnSpc>
                          <a:spcPct val="100000"/>
                        </a:lnSpc>
                        <a:spcBef>
                          <a:spcPts val="0"/>
                        </a:spcBef>
                        <a:spcAft>
                          <a:spcPts val="0"/>
                        </a:spcAft>
                        <a:buClrTx/>
                        <a:buSzTx/>
                        <a:buFontTx/>
                        <a:buNone/>
                        <a:tabLst/>
                        <a:defRPr/>
                      </a:pPr>
                      <a:r>
                        <a:rPr lang="en-US" sz="1600" u="sng" dirty="0">
                          <a:solidFill>
                            <a:schemeClr val="tx2"/>
                          </a:solidFill>
                        </a:rPr>
                        <a:t>Project writing for all research staff</a:t>
                      </a:r>
                      <a:r>
                        <a:rPr lang="en-US" sz="1600" dirty="0">
                          <a:solidFill>
                            <a:schemeClr val="tx2"/>
                          </a:solidFill>
                        </a:rPr>
                        <a:t> as project management is with researchers</a:t>
                      </a:r>
                    </a:p>
                    <a:p>
                      <a:pPr marL="0" marR="0" lvl="0" indent="0" algn="l" defTabSz="122400" rtl="0" eaLnBrk="1" fontAlgn="auto" latinLnBrk="0" hangingPunct="1">
                        <a:lnSpc>
                          <a:spcPct val="100000"/>
                        </a:lnSpc>
                        <a:spcBef>
                          <a:spcPts val="0"/>
                        </a:spcBef>
                        <a:spcAft>
                          <a:spcPts val="0"/>
                        </a:spcAft>
                        <a:buClrTx/>
                        <a:buSzTx/>
                        <a:buFontTx/>
                        <a:buNone/>
                        <a:tabLst/>
                        <a:defRPr/>
                      </a:pPr>
                      <a:r>
                        <a:rPr lang="en-US" sz="1600" dirty="0">
                          <a:solidFill>
                            <a:schemeClr val="tx2"/>
                          </a:solidFill>
                        </a:rPr>
                        <a:t>Advance financial procedures and </a:t>
                      </a:r>
                      <a:r>
                        <a:rPr lang="en-US" sz="1600" u="sng" dirty="0" err="1">
                          <a:solidFill>
                            <a:schemeClr val="tx2"/>
                          </a:solidFill>
                        </a:rPr>
                        <a:t>organisational</a:t>
                      </a:r>
                      <a:r>
                        <a:rPr lang="en-US" sz="1600" u="sng" dirty="0">
                          <a:solidFill>
                            <a:schemeClr val="tx2"/>
                          </a:solidFill>
                        </a:rPr>
                        <a:t> audit</a:t>
                      </a:r>
                    </a:p>
                    <a:p>
                      <a:pPr defTabSz="122400"/>
                      <a:endParaRPr lang="en-US" sz="1600" dirty="0">
                        <a:solidFill>
                          <a:schemeClr val="tx2"/>
                        </a:solidFill>
                      </a:endParaRP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tc>
                  <a:txBody>
                    <a:bodyPr/>
                    <a:lstStyle/>
                    <a:p>
                      <a:pPr defTabSz="122400"/>
                      <a:r>
                        <a:rPr lang="en-US" sz="1600" b="1" dirty="0">
                          <a:solidFill>
                            <a:schemeClr val="tx1">
                              <a:lumMod val="75000"/>
                              <a:lumOff val="25000"/>
                            </a:schemeClr>
                          </a:solidFill>
                        </a:rPr>
                        <a:t>Phasing out institutional support </a:t>
                      </a:r>
                    </a:p>
                    <a:p>
                      <a:pPr defTabSz="122400"/>
                      <a:r>
                        <a:rPr lang="en-US" sz="1600" u="none" dirty="0"/>
                        <a:t>2015: no </a:t>
                      </a:r>
                    </a:p>
                    <a:p>
                      <a:pPr defTabSz="122400"/>
                      <a:r>
                        <a:rPr lang="en-US" sz="1600" u="none" dirty="0"/>
                        <a:t>2014: 10% </a:t>
                      </a:r>
                    </a:p>
                    <a:p>
                      <a:pPr defTabSz="122400"/>
                      <a:r>
                        <a:rPr lang="en-US" sz="1600" u="none" dirty="0"/>
                        <a:t>2012:  40%</a:t>
                      </a:r>
                      <a:endParaRPr lang="en-US" sz="1600" u="none" dirty="0">
                        <a:solidFill>
                          <a:schemeClr val="tx1">
                            <a:lumMod val="75000"/>
                            <a:lumOff val="25000"/>
                          </a:schemeClr>
                        </a:solidFill>
                      </a:endParaRPr>
                    </a:p>
                  </a:txBody>
                  <a:tcPr marL="156936" marR="117701" marT="78468" marB="78468">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round/>
                      <a:headEnd type="none" w="med" len="med"/>
                      <a:tailEnd type="none" w="med" len="med"/>
                    </a:lnB>
                    <a:noFill/>
                  </a:tcPr>
                </a:tc>
                <a:extLst>
                  <a:ext uri="{0D108BD9-81ED-4DB2-BD59-A6C34878D82A}">
                    <a16:rowId xmlns:a16="http://schemas.microsoft.com/office/drawing/2014/main" val="973630661"/>
                  </a:ext>
                </a:extLst>
              </a:tr>
              <a:tr h="946100">
                <a:tc>
                  <a:txBody>
                    <a:bodyPr/>
                    <a:lstStyle/>
                    <a:p>
                      <a:r>
                        <a:rPr lang="en-US" sz="1600" dirty="0">
                          <a:solidFill>
                            <a:schemeClr val="tx2"/>
                          </a:solidFill>
                        </a:rPr>
                        <a:t>2014 - 2019</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600" b="1" dirty="0">
                          <a:solidFill>
                            <a:schemeClr val="tx2"/>
                          </a:solidFill>
                        </a:rPr>
                        <a:t>State Capture</a:t>
                      </a:r>
                    </a:p>
                    <a:p>
                      <a:r>
                        <a:rPr lang="en-US" sz="1400" dirty="0">
                          <a:solidFill>
                            <a:schemeClr val="tx2"/>
                          </a:solidFill>
                        </a:rPr>
                        <a:t>Closing civic space and media freedoms </a:t>
                      </a:r>
                    </a:p>
                    <a:p>
                      <a:r>
                        <a:rPr lang="en-US" sz="1400" dirty="0">
                          <a:solidFill>
                            <a:schemeClr val="tx2"/>
                          </a:solidFill>
                        </a:rPr>
                        <a:t>Huge competition from other types of </a:t>
                      </a:r>
                      <a:r>
                        <a:rPr lang="en-US" sz="1400" dirty="0" err="1">
                          <a:solidFill>
                            <a:schemeClr val="tx2"/>
                          </a:solidFill>
                        </a:rPr>
                        <a:t>organisations</a:t>
                      </a:r>
                      <a:r>
                        <a:rPr lang="en-US" sz="1400" dirty="0">
                          <a:solidFill>
                            <a:schemeClr val="tx2"/>
                          </a:solidFill>
                        </a:rPr>
                        <a:t> (investigative journalists, fake NGOs)</a:t>
                      </a:r>
                    </a:p>
                    <a:p>
                      <a:r>
                        <a:rPr lang="en-US" sz="1400" dirty="0">
                          <a:solidFill>
                            <a:schemeClr val="tx2"/>
                          </a:solidFill>
                        </a:rPr>
                        <a:t>EU is the biggest and most cumbersome donor, bilateral donors retreat</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600" b="1" dirty="0">
                          <a:solidFill>
                            <a:schemeClr val="tx1">
                              <a:lumMod val="75000"/>
                              <a:lumOff val="25000"/>
                            </a:schemeClr>
                          </a:solidFill>
                        </a:rPr>
                        <a:t>Think Tank focusing more on citizens and other democracy-defenders</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600" dirty="0">
                          <a:solidFill>
                            <a:schemeClr val="tx2"/>
                          </a:solidFill>
                        </a:rPr>
                        <a:t>2 person finance</a:t>
                      </a:r>
                    </a:p>
                    <a:p>
                      <a:r>
                        <a:rPr lang="en-US" sz="1600" dirty="0">
                          <a:solidFill>
                            <a:schemeClr val="tx2"/>
                          </a:solidFill>
                        </a:rPr>
                        <a:t>EU funding</a:t>
                      </a:r>
                    </a:p>
                    <a:p>
                      <a:r>
                        <a:rPr lang="en-US" sz="1600" dirty="0">
                          <a:solidFill>
                            <a:schemeClr val="tx2"/>
                          </a:solidFill>
                        </a:rPr>
                        <a:t>Income-generating activities</a:t>
                      </a:r>
                    </a:p>
                    <a:p>
                      <a:endParaRPr lang="en-US" sz="1600" dirty="0">
                        <a:solidFill>
                          <a:schemeClr val="tx2"/>
                        </a:solidFill>
                      </a:endParaRPr>
                    </a:p>
                    <a:p>
                      <a:r>
                        <a:rPr lang="en-US" sz="1600" dirty="0">
                          <a:solidFill>
                            <a:schemeClr val="tx2"/>
                          </a:solidFill>
                        </a:rPr>
                        <a:t>Thinking of professionalization of </a:t>
                      </a:r>
                      <a:r>
                        <a:rPr lang="en-US" sz="1600" u="sng" dirty="0">
                          <a:solidFill>
                            <a:schemeClr val="tx2"/>
                          </a:solidFill>
                        </a:rPr>
                        <a:t>project management &amp; fundraising role</a:t>
                      </a:r>
                    </a:p>
                    <a:p>
                      <a:endParaRPr lang="en-US" sz="1600" dirty="0">
                        <a:solidFill>
                          <a:schemeClr val="tx2"/>
                        </a:solidFill>
                      </a:endParaRP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600" b="1" dirty="0">
                          <a:solidFill>
                            <a:schemeClr val="tx1">
                              <a:lumMod val="75000"/>
                              <a:lumOff val="25000"/>
                            </a:schemeClr>
                          </a:solidFill>
                        </a:rPr>
                        <a:t>Mixture</a:t>
                      </a:r>
                    </a:p>
                    <a:p>
                      <a:r>
                        <a:rPr lang="en-US" sz="1600" dirty="0">
                          <a:solidFill>
                            <a:schemeClr val="tx1">
                              <a:lumMod val="75000"/>
                              <a:lumOff val="25000"/>
                            </a:schemeClr>
                          </a:solidFill>
                        </a:rPr>
                        <a:t>EU different types</a:t>
                      </a:r>
                    </a:p>
                    <a:p>
                      <a:r>
                        <a:rPr lang="en-US" sz="1600" dirty="0">
                          <a:solidFill>
                            <a:schemeClr val="tx1">
                              <a:lumMod val="75000"/>
                              <a:lumOff val="25000"/>
                            </a:schemeClr>
                          </a:solidFill>
                        </a:rPr>
                        <a:t>International donors (</a:t>
                      </a:r>
                      <a:r>
                        <a:rPr lang="en-US" sz="1600" dirty="0" err="1">
                          <a:solidFill>
                            <a:schemeClr val="tx1">
                              <a:lumMod val="75000"/>
                              <a:lumOff val="25000"/>
                            </a:schemeClr>
                          </a:solidFill>
                        </a:rPr>
                        <a:t>govs</a:t>
                      </a:r>
                      <a:r>
                        <a:rPr lang="en-US" sz="1600" dirty="0">
                          <a:solidFill>
                            <a:schemeClr val="tx1">
                              <a:lumMod val="75000"/>
                              <a:lumOff val="25000"/>
                            </a:schemeClr>
                          </a:solidFill>
                        </a:rPr>
                        <a:t> and foundations)</a:t>
                      </a:r>
                    </a:p>
                    <a:p>
                      <a:r>
                        <a:rPr lang="en-US" sz="1600" dirty="0">
                          <a:solidFill>
                            <a:schemeClr val="tx1">
                              <a:lumMod val="75000"/>
                              <a:lumOff val="25000"/>
                            </a:schemeClr>
                          </a:solidFill>
                        </a:rPr>
                        <a:t>Income through consultancy work</a:t>
                      </a:r>
                    </a:p>
                    <a:p>
                      <a:r>
                        <a:rPr lang="en-US" sz="1600" dirty="0">
                          <a:solidFill>
                            <a:schemeClr val="tx1">
                              <a:lumMod val="75000"/>
                              <a:lumOff val="25000"/>
                            </a:schemeClr>
                          </a:solidFill>
                        </a:rPr>
                        <a:t>No gov funding</a:t>
                      </a:r>
                    </a:p>
                  </a:txBody>
                  <a:tcPr marL="156936" marR="117701" marT="78468" marB="784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969960024"/>
                  </a:ext>
                </a:extLst>
              </a:tr>
            </a:tbl>
          </a:graphicData>
        </a:graphic>
      </p:graphicFrame>
    </p:spTree>
    <p:extLst>
      <p:ext uri="{BB962C8B-B14F-4D97-AF65-F5344CB8AC3E}">
        <p14:creationId xmlns:p14="http://schemas.microsoft.com/office/powerpoint/2010/main" val="3717319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DDBF-5CFB-4444-9F5A-93A7DD5609AE}"/>
              </a:ext>
            </a:extLst>
          </p:cNvPr>
          <p:cNvSpPr>
            <a:spLocks noGrp="1"/>
          </p:cNvSpPr>
          <p:nvPr>
            <p:ph type="title"/>
          </p:nvPr>
        </p:nvSpPr>
        <p:spPr>
          <a:xfrm>
            <a:off x="863600" y="475815"/>
            <a:ext cx="9721849" cy="607026"/>
          </a:xfrm>
        </p:spPr>
        <p:txBody>
          <a:bodyPr>
            <a:normAutofit/>
          </a:bodyPr>
          <a:lstStyle/>
          <a:p>
            <a:r>
              <a:rPr lang="en-RS" sz="2400" dirty="0"/>
              <a:t>The context matters for funding opportunities</a:t>
            </a:r>
          </a:p>
        </p:txBody>
      </p:sp>
      <p:sp>
        <p:nvSpPr>
          <p:cNvPr id="3" name="Text Placeholder 2">
            <a:extLst>
              <a:ext uri="{FF2B5EF4-FFF2-40B4-BE49-F238E27FC236}">
                <a16:creationId xmlns:a16="http://schemas.microsoft.com/office/drawing/2014/main" id="{3AFD1BD3-68D9-A14A-9EAE-C1FC0230909C}"/>
              </a:ext>
            </a:extLst>
          </p:cNvPr>
          <p:cNvSpPr>
            <a:spLocks noGrp="1"/>
          </p:cNvSpPr>
          <p:nvPr>
            <p:ph type="body" sz="quarter" idx="10"/>
          </p:nvPr>
        </p:nvSpPr>
        <p:spPr>
          <a:xfrm>
            <a:off x="1052945" y="1299177"/>
            <a:ext cx="10305617" cy="4475982"/>
          </a:xfrm>
        </p:spPr>
        <p:txBody>
          <a:bodyPr>
            <a:noAutofit/>
          </a:bodyPr>
          <a:lstStyle/>
          <a:p>
            <a:r>
              <a:rPr lang="en-GB" sz="2000" b="1" dirty="0">
                <a:latin typeface="+mj-lt"/>
              </a:rPr>
              <a:t>POLICY ENVIRIONMENT: </a:t>
            </a:r>
            <a:r>
              <a:rPr lang="en-GB" sz="2000" b="1" dirty="0">
                <a:solidFill>
                  <a:schemeClr val="tx1"/>
                </a:solidFill>
                <a:latin typeface="+mj-lt"/>
              </a:rPr>
              <a:t>Is there demand for research and what is a competition?</a:t>
            </a:r>
            <a:r>
              <a:rPr lang="en-US" sz="2000" b="1" dirty="0">
                <a:solidFill>
                  <a:schemeClr val="tx1"/>
                </a:solidFill>
                <a:latin typeface="+mj-lt"/>
              </a:rPr>
              <a:t> </a:t>
            </a:r>
          </a:p>
          <a:p>
            <a:r>
              <a:rPr lang="en-US" sz="2000" dirty="0">
                <a:latin typeface="+mj-lt"/>
              </a:rPr>
              <a:t>A lot of </a:t>
            </a:r>
            <a:r>
              <a:rPr lang="en-US" sz="2000" b="1" dirty="0">
                <a:latin typeface="+mj-lt"/>
              </a:rPr>
              <a:t>media interest </a:t>
            </a:r>
            <a:r>
              <a:rPr lang="en-US" sz="2000" dirty="0">
                <a:latin typeface="+mj-lt"/>
              </a:rPr>
              <a:t>in security topics, but on wrong topics. The War in Ukraine shifted the focus away and more to the geo-political competition. </a:t>
            </a:r>
            <a:r>
              <a:rPr lang="en-US" sz="2000" b="1" dirty="0" err="1">
                <a:latin typeface="+mj-lt"/>
              </a:rPr>
              <a:t>Democratisation</a:t>
            </a:r>
            <a:r>
              <a:rPr lang="en-US" sz="2000" b="1" dirty="0">
                <a:latin typeface="+mj-lt"/>
              </a:rPr>
              <a:t> agenda </a:t>
            </a:r>
            <a:r>
              <a:rPr lang="en-US" sz="2000" dirty="0">
                <a:latin typeface="+mj-lt"/>
              </a:rPr>
              <a:t>is almost dead on donor’s agenda. </a:t>
            </a:r>
            <a:r>
              <a:rPr lang="en-US" sz="2000" b="1" dirty="0">
                <a:solidFill>
                  <a:schemeClr val="tx1"/>
                </a:solidFill>
                <a:latin typeface="+mj-lt"/>
              </a:rPr>
              <a:t>How to stay true to the mission? </a:t>
            </a:r>
          </a:p>
          <a:p>
            <a:endParaRPr lang="en-GB" sz="1800" b="1" dirty="0">
              <a:latin typeface="+mj-lt"/>
            </a:endParaRPr>
          </a:p>
          <a:p>
            <a:pPr>
              <a:lnSpc>
                <a:spcPct val="100000"/>
              </a:lnSpc>
              <a:spcBef>
                <a:spcPts val="0"/>
              </a:spcBef>
            </a:pPr>
            <a:r>
              <a:rPr lang="en-GB" sz="2000" b="1" dirty="0">
                <a:latin typeface="+mj-lt"/>
              </a:rPr>
              <a:t>FUNDING ENVIRIONMENT: </a:t>
            </a:r>
            <a:r>
              <a:rPr lang="en-GB" sz="2000" b="1" dirty="0">
                <a:solidFill>
                  <a:schemeClr val="tx1"/>
                </a:solidFill>
                <a:latin typeface="+mj-lt"/>
              </a:rPr>
              <a:t>Is there money to be found? </a:t>
            </a:r>
          </a:p>
          <a:p>
            <a:pPr marL="285750" indent="-285750">
              <a:lnSpc>
                <a:spcPct val="100000"/>
              </a:lnSpc>
              <a:spcBef>
                <a:spcPts val="0"/>
              </a:spcBef>
              <a:buFont typeface="Arial" panose="020B0604020202020204" pitchFamily="34" charset="0"/>
              <a:buChar char="•"/>
            </a:pPr>
            <a:r>
              <a:rPr lang="en-US" sz="1800" b="1" dirty="0">
                <a:latin typeface="+mj-lt"/>
              </a:rPr>
              <a:t>Foreign funding sources </a:t>
            </a:r>
            <a:r>
              <a:rPr lang="en-US" sz="1800" dirty="0">
                <a:latin typeface="+mj-lt"/>
              </a:rPr>
              <a:t>for civil society: the biggest is EU, but few cumbersome opportunities as it is very demanding for administration (co-funding demand, liquidity), Bilateral donors retreat from the Balkans except Kos &amp; </a:t>
            </a:r>
            <a:r>
              <a:rPr lang="en-US" sz="1800" dirty="0" err="1">
                <a:latin typeface="+mj-lt"/>
              </a:rPr>
              <a:t>BiH</a:t>
            </a:r>
            <a:r>
              <a:rPr lang="en-US" sz="1800" dirty="0">
                <a:latin typeface="+mj-lt"/>
              </a:rPr>
              <a:t>. A number of small grants by individual foundations and embassies. De-</a:t>
            </a:r>
            <a:r>
              <a:rPr lang="en-US" sz="1800" dirty="0" err="1">
                <a:latin typeface="+mj-lt"/>
              </a:rPr>
              <a:t>legitimisation</a:t>
            </a:r>
            <a:r>
              <a:rPr lang="en-US" sz="1800" dirty="0">
                <a:latin typeface="+mj-lt"/>
              </a:rPr>
              <a:t> of foreign funded NGOs</a:t>
            </a:r>
          </a:p>
          <a:p>
            <a:pPr marL="285750" indent="-285750">
              <a:lnSpc>
                <a:spcPct val="100000"/>
              </a:lnSpc>
              <a:spcBef>
                <a:spcPts val="0"/>
              </a:spcBef>
              <a:buFont typeface="Arial" panose="020B0604020202020204" pitchFamily="34" charset="0"/>
              <a:buChar char="•"/>
            </a:pPr>
            <a:r>
              <a:rPr lang="en-US" sz="1800" b="1" dirty="0">
                <a:latin typeface="+mj-lt"/>
              </a:rPr>
              <a:t>Government funding: </a:t>
            </a:r>
            <a:r>
              <a:rPr lang="en-US" sz="1800" dirty="0">
                <a:latin typeface="+mj-lt"/>
              </a:rPr>
              <a:t>The biggest donor at the local level – non-transparent, funding technical &amp;  QUANGOs. Not any more independent oversight bodies (e.g. Anti-Corruption Agency, Ombudsperson) used to have transparent competition for NGO funding</a:t>
            </a:r>
          </a:p>
          <a:p>
            <a:pPr marL="285750" indent="-285750">
              <a:lnSpc>
                <a:spcPct val="100000"/>
              </a:lnSpc>
              <a:spcBef>
                <a:spcPts val="0"/>
              </a:spcBef>
              <a:buFont typeface="Arial" panose="020B0604020202020204" pitchFamily="34" charset="0"/>
              <a:buChar char="•"/>
            </a:pPr>
            <a:r>
              <a:rPr lang="en-US" sz="1800" b="1" dirty="0">
                <a:latin typeface="+mj-lt"/>
              </a:rPr>
              <a:t>Private/corporate </a:t>
            </a:r>
            <a:r>
              <a:rPr lang="en-US" sz="1800" dirty="0">
                <a:latin typeface="+mj-lt"/>
              </a:rPr>
              <a:t>funding for our policy area is limited and dubious</a:t>
            </a:r>
          </a:p>
          <a:p>
            <a:pPr marL="285750" indent="-285750">
              <a:lnSpc>
                <a:spcPct val="100000"/>
              </a:lnSpc>
              <a:spcBef>
                <a:spcPts val="0"/>
              </a:spcBef>
              <a:buFont typeface="Arial" panose="020B0604020202020204" pitchFamily="34" charset="0"/>
              <a:buChar char="•"/>
            </a:pPr>
            <a:r>
              <a:rPr lang="en-US" sz="1800" dirty="0">
                <a:latin typeface="+mj-lt"/>
              </a:rPr>
              <a:t>Increased opportunities for </a:t>
            </a:r>
            <a:r>
              <a:rPr lang="en-US" sz="1800" b="1" dirty="0">
                <a:latin typeface="+mj-lt"/>
              </a:rPr>
              <a:t>consultancy work </a:t>
            </a:r>
            <a:r>
              <a:rPr lang="en-US" sz="1800" dirty="0">
                <a:latin typeface="+mj-lt"/>
              </a:rPr>
              <a:t>and academic and international partnerships</a:t>
            </a:r>
          </a:p>
          <a:p>
            <a:pPr marL="285750" indent="-285750">
              <a:lnSpc>
                <a:spcPct val="100000"/>
              </a:lnSpc>
              <a:spcBef>
                <a:spcPts val="0"/>
              </a:spcBef>
              <a:buFont typeface="Arial" panose="020B0604020202020204" pitchFamily="34" charset="0"/>
              <a:buChar char="•"/>
            </a:pPr>
            <a:r>
              <a:rPr lang="en-US" sz="1800" b="1" dirty="0">
                <a:latin typeface="+mj-lt"/>
              </a:rPr>
              <a:t>Crowd-funding</a:t>
            </a:r>
            <a:r>
              <a:rPr lang="en-US" sz="1800" dirty="0">
                <a:latin typeface="+mj-lt"/>
              </a:rPr>
              <a:t> for think tanks is a terra incognita</a:t>
            </a:r>
          </a:p>
        </p:txBody>
      </p:sp>
    </p:spTree>
    <p:extLst>
      <p:ext uri="{BB962C8B-B14F-4D97-AF65-F5344CB8AC3E}">
        <p14:creationId xmlns:p14="http://schemas.microsoft.com/office/powerpoint/2010/main" val="1783207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A1E41-9595-FBF2-6B0C-5C431F0C1EAD}"/>
              </a:ext>
            </a:extLst>
          </p:cNvPr>
          <p:cNvPicPr>
            <a:picLocks noChangeAspect="1"/>
          </p:cNvPicPr>
          <p:nvPr/>
        </p:nvPicPr>
        <p:blipFill>
          <a:blip r:embed="rId2"/>
          <a:stretch>
            <a:fillRect/>
          </a:stretch>
        </p:blipFill>
        <p:spPr>
          <a:xfrm>
            <a:off x="1154036" y="635000"/>
            <a:ext cx="9234564" cy="5220873"/>
          </a:xfrm>
          <a:prstGeom prst="rect">
            <a:avLst/>
          </a:prstGeom>
        </p:spPr>
      </p:pic>
    </p:spTree>
    <p:extLst>
      <p:ext uri="{BB962C8B-B14F-4D97-AF65-F5344CB8AC3E}">
        <p14:creationId xmlns:p14="http://schemas.microsoft.com/office/powerpoint/2010/main" val="2148310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2D4A-8A88-794C-9293-F7B79641A1FA}"/>
              </a:ext>
            </a:extLst>
          </p:cNvPr>
          <p:cNvSpPr>
            <a:spLocks noGrp="1"/>
          </p:cNvSpPr>
          <p:nvPr>
            <p:ph type="title"/>
          </p:nvPr>
        </p:nvSpPr>
        <p:spPr>
          <a:xfrm>
            <a:off x="1636713" y="692149"/>
            <a:ext cx="9721849" cy="3960061"/>
          </a:xfrm>
        </p:spPr>
        <p:txBody>
          <a:bodyPr>
            <a:normAutofit/>
          </a:bodyPr>
          <a:lstStyle/>
          <a:p>
            <a:br>
              <a:rPr lang="en-GB" sz="5300" dirty="0"/>
            </a:br>
            <a:br>
              <a:rPr lang="en-GB" sz="5300" dirty="0"/>
            </a:br>
            <a:r>
              <a:rPr lang="en-GB" sz="5300" dirty="0"/>
              <a:t>T</a:t>
            </a:r>
            <a:r>
              <a:rPr lang="en-RS" sz="5300" dirty="0"/>
              <a:t>hink tank is only as good as </a:t>
            </a:r>
            <a:br>
              <a:rPr lang="en-RS" sz="5300" dirty="0"/>
            </a:br>
            <a:r>
              <a:rPr lang="en-RS" sz="5300" dirty="0"/>
              <a:t>it is governed and managed</a:t>
            </a:r>
          </a:p>
        </p:txBody>
      </p:sp>
    </p:spTree>
    <p:extLst>
      <p:ext uri="{BB962C8B-B14F-4D97-AF65-F5344CB8AC3E}">
        <p14:creationId xmlns:p14="http://schemas.microsoft.com/office/powerpoint/2010/main" val="1560384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246656-4331-8945-9ABB-AA9CC4084473}"/>
              </a:ext>
            </a:extLst>
          </p:cNvPr>
          <p:cNvGraphicFramePr>
            <a:graphicFrameLocks noGrp="1"/>
          </p:cNvGraphicFramePr>
          <p:nvPr>
            <p:extLst>
              <p:ext uri="{D42A27DB-BD31-4B8C-83A1-F6EECF244321}">
                <p14:modId xmlns:p14="http://schemas.microsoft.com/office/powerpoint/2010/main" val="228269613"/>
              </p:ext>
            </p:extLst>
          </p:nvPr>
        </p:nvGraphicFramePr>
        <p:xfrm>
          <a:off x="414834" y="316256"/>
          <a:ext cx="11044851" cy="6316928"/>
        </p:xfrm>
        <a:graphic>
          <a:graphicData uri="http://schemas.openxmlformats.org/drawingml/2006/table">
            <a:tbl>
              <a:tblPr firstRow="1" bandRow="1">
                <a:tableStyleId>{5C22544A-7EE6-4342-B048-85BDC9FD1C3A}</a:tableStyleId>
              </a:tblPr>
              <a:tblGrid>
                <a:gridCol w="2283484">
                  <a:extLst>
                    <a:ext uri="{9D8B030D-6E8A-4147-A177-3AD203B41FA5}">
                      <a16:colId xmlns:a16="http://schemas.microsoft.com/office/drawing/2014/main" val="4096646188"/>
                    </a:ext>
                  </a:extLst>
                </a:gridCol>
                <a:gridCol w="1141742">
                  <a:extLst>
                    <a:ext uri="{9D8B030D-6E8A-4147-A177-3AD203B41FA5}">
                      <a16:colId xmlns:a16="http://schemas.microsoft.com/office/drawing/2014/main" val="3643307713"/>
                    </a:ext>
                  </a:extLst>
                </a:gridCol>
                <a:gridCol w="1934952">
                  <a:extLst>
                    <a:ext uri="{9D8B030D-6E8A-4147-A177-3AD203B41FA5}">
                      <a16:colId xmlns:a16="http://schemas.microsoft.com/office/drawing/2014/main" val="489454401"/>
                    </a:ext>
                  </a:extLst>
                </a:gridCol>
                <a:gridCol w="2115227">
                  <a:extLst>
                    <a:ext uri="{9D8B030D-6E8A-4147-A177-3AD203B41FA5}">
                      <a16:colId xmlns:a16="http://schemas.microsoft.com/office/drawing/2014/main" val="3760514434"/>
                    </a:ext>
                  </a:extLst>
                </a:gridCol>
                <a:gridCol w="1694586">
                  <a:extLst>
                    <a:ext uri="{9D8B030D-6E8A-4147-A177-3AD203B41FA5}">
                      <a16:colId xmlns:a16="http://schemas.microsoft.com/office/drawing/2014/main" val="4031253528"/>
                    </a:ext>
                  </a:extLst>
                </a:gridCol>
                <a:gridCol w="733118">
                  <a:extLst>
                    <a:ext uri="{9D8B030D-6E8A-4147-A177-3AD203B41FA5}">
                      <a16:colId xmlns:a16="http://schemas.microsoft.com/office/drawing/2014/main" val="4011098819"/>
                    </a:ext>
                  </a:extLst>
                </a:gridCol>
                <a:gridCol w="1141742">
                  <a:extLst>
                    <a:ext uri="{9D8B030D-6E8A-4147-A177-3AD203B41FA5}">
                      <a16:colId xmlns:a16="http://schemas.microsoft.com/office/drawing/2014/main" val="3460999015"/>
                    </a:ext>
                  </a:extLst>
                </a:gridCol>
              </a:tblGrid>
              <a:tr h="486496">
                <a:tc rowSpan="2">
                  <a:txBody>
                    <a:bodyPr/>
                    <a:lstStyle/>
                    <a:p>
                      <a:r>
                        <a:rPr lang="en-US" sz="1400" dirty="0">
                          <a:latin typeface="+mj-lt"/>
                        </a:rPr>
                        <a:t>FUNDING </a:t>
                      </a:r>
                    </a:p>
                    <a:p>
                      <a:r>
                        <a:rPr lang="en-US" sz="1400" dirty="0">
                          <a:latin typeface="+mj-lt"/>
                        </a:rPr>
                        <a:t>MODEL</a:t>
                      </a:r>
                    </a:p>
                  </a:txBody>
                  <a:tcPr/>
                </a:tc>
                <a:tc rowSpan="2">
                  <a:txBody>
                    <a:bodyPr/>
                    <a:lstStyle/>
                    <a:p>
                      <a:r>
                        <a:rPr lang="en-US" sz="1400" dirty="0">
                          <a:latin typeface="+mj-lt"/>
                        </a:rPr>
                        <a:t>Research Agenda</a:t>
                      </a:r>
                    </a:p>
                  </a:txBody>
                  <a:tcPr/>
                </a:tc>
                <a:tc gridSpan="3">
                  <a:txBody>
                    <a:bodyPr/>
                    <a:lstStyle/>
                    <a:p>
                      <a:r>
                        <a:rPr lang="en-US" sz="1400" dirty="0">
                          <a:latin typeface="+mj-lt"/>
                        </a:rPr>
                        <a:t>Policy Influence</a:t>
                      </a:r>
                    </a:p>
                  </a:txBody>
                  <a:tcPr/>
                </a:tc>
                <a:tc hMerge="1">
                  <a:txBody>
                    <a:bodyPr/>
                    <a:lstStyle/>
                    <a:p>
                      <a:endParaRPr lang="en-US" dirty="0"/>
                    </a:p>
                  </a:txBody>
                  <a:tcPr/>
                </a:tc>
                <a:tc hMerge="1">
                  <a:txBody>
                    <a:bodyPr/>
                    <a:lstStyle/>
                    <a:p>
                      <a:endParaRPr lang="en-US" dirty="0"/>
                    </a:p>
                  </a:txBody>
                  <a:tcPr/>
                </a:tc>
                <a:tc rowSpan="2">
                  <a:txBody>
                    <a:bodyPr/>
                    <a:lstStyle/>
                    <a:p>
                      <a:r>
                        <a:rPr lang="en-US" sz="1400" dirty="0">
                          <a:latin typeface="+mj-lt"/>
                        </a:rPr>
                        <a:t>Staff</a:t>
                      </a:r>
                    </a:p>
                  </a:txBody>
                  <a:tcPr/>
                </a:tc>
                <a:tc rowSpan="2">
                  <a:txBody>
                    <a:bodyPr/>
                    <a:lstStyle/>
                    <a:p>
                      <a:r>
                        <a:rPr lang="en-US" sz="1400" dirty="0">
                          <a:latin typeface="+mj-lt"/>
                        </a:rPr>
                        <a:t>Fiscal Stability</a:t>
                      </a:r>
                    </a:p>
                  </a:txBody>
                  <a:tcPr/>
                </a:tc>
                <a:extLst>
                  <a:ext uri="{0D108BD9-81ED-4DB2-BD59-A6C34878D82A}">
                    <a16:rowId xmlns:a16="http://schemas.microsoft.com/office/drawing/2014/main" val="3548408449"/>
                  </a:ext>
                </a:extLst>
              </a:tr>
              <a:tr h="628558">
                <a:tc vMerge="1">
                  <a:txBody>
                    <a:bodyPr/>
                    <a:lstStyle/>
                    <a:p>
                      <a:endParaRPr lang="en-US"/>
                    </a:p>
                  </a:txBody>
                  <a:tcPr/>
                </a:tc>
                <a:tc vMerge="1">
                  <a:txBody>
                    <a:bodyPr/>
                    <a:lstStyle/>
                    <a:p>
                      <a:endParaRPr lang="en-US"/>
                    </a:p>
                  </a:txBody>
                  <a:tcPr/>
                </a:tc>
                <a:tc>
                  <a:txBody>
                    <a:bodyPr/>
                    <a:lstStyle/>
                    <a:p>
                      <a:r>
                        <a:rPr lang="en-US" sz="1400" dirty="0">
                          <a:solidFill>
                            <a:schemeClr val="tx2"/>
                          </a:solidFill>
                          <a:latin typeface="+mj-lt"/>
                        </a:rPr>
                        <a:t>Allows to conduct relevant research?</a:t>
                      </a:r>
                    </a:p>
                  </a:txBody>
                  <a:tcPr/>
                </a:tc>
                <a:tc>
                  <a:txBody>
                    <a:bodyPr/>
                    <a:lstStyle/>
                    <a:p>
                      <a:r>
                        <a:rPr lang="en-US" sz="1400" dirty="0">
                          <a:solidFill>
                            <a:schemeClr val="tx2"/>
                          </a:solidFill>
                          <a:latin typeface="+mj-lt"/>
                        </a:rPr>
                        <a:t>Allows to take advantage of policy windows?</a:t>
                      </a:r>
                    </a:p>
                  </a:txBody>
                  <a:tcPr/>
                </a:tc>
                <a:tc>
                  <a:txBody>
                    <a:bodyPr/>
                    <a:lstStyle/>
                    <a:p>
                      <a:r>
                        <a:rPr lang="en-US" sz="1400" dirty="0">
                          <a:solidFill>
                            <a:schemeClr val="tx2"/>
                          </a:solidFill>
                          <a:latin typeface="+mj-lt"/>
                        </a:rPr>
                        <a:t>Covers operating costs</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50831520"/>
                  </a:ext>
                </a:extLst>
              </a:tr>
              <a:tr h="545924">
                <a:tc>
                  <a:txBody>
                    <a:bodyPr/>
                    <a:lstStyle/>
                    <a:p>
                      <a:r>
                        <a:rPr lang="en-US" sz="1400" b="1" dirty="0">
                          <a:solidFill>
                            <a:schemeClr val="tx2"/>
                          </a:solidFill>
                          <a:latin typeface="+mj-lt"/>
                        </a:rPr>
                        <a:t>Core/Institutional funding</a:t>
                      </a:r>
                    </a:p>
                  </a:txBody>
                  <a:tcPr/>
                </a:tc>
                <a:tc>
                  <a:txBody>
                    <a:bodyPr/>
                    <a:lstStyle/>
                    <a:p>
                      <a:endParaRPr lang="en-US" sz="1400" dirty="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extLst>
                  <a:ext uri="{0D108BD9-81ED-4DB2-BD59-A6C34878D82A}">
                    <a16:rowId xmlns:a16="http://schemas.microsoft.com/office/drawing/2014/main" val="3439673529"/>
                  </a:ext>
                </a:extLst>
              </a:tr>
              <a:tr h="545924">
                <a:tc>
                  <a:txBody>
                    <a:bodyPr/>
                    <a:lstStyle/>
                    <a:p>
                      <a:r>
                        <a:rPr lang="en-US" sz="1400" b="1" dirty="0">
                          <a:solidFill>
                            <a:schemeClr val="tx2"/>
                          </a:solidFill>
                          <a:latin typeface="+mj-lt"/>
                        </a:rPr>
                        <a:t>Grants/</a:t>
                      </a:r>
                    </a:p>
                    <a:p>
                      <a:r>
                        <a:rPr lang="en-US" sz="1400" b="1" dirty="0">
                          <a:solidFill>
                            <a:schemeClr val="tx2"/>
                          </a:solidFill>
                          <a:latin typeface="+mj-lt"/>
                        </a:rPr>
                        <a:t>Project Funding</a:t>
                      </a:r>
                    </a:p>
                  </a:txBody>
                  <a:tcPr/>
                </a:tc>
                <a:tc>
                  <a:txBody>
                    <a:bodyPr/>
                    <a:lstStyle/>
                    <a:p>
                      <a:endParaRPr lang="en-US" sz="1400" dirty="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extLst>
                  <a:ext uri="{0D108BD9-81ED-4DB2-BD59-A6C34878D82A}">
                    <a16:rowId xmlns:a16="http://schemas.microsoft.com/office/drawing/2014/main" val="3759835157"/>
                  </a:ext>
                </a:extLst>
              </a:tr>
              <a:tr h="545924">
                <a:tc>
                  <a:txBody>
                    <a:bodyPr/>
                    <a:lstStyle/>
                    <a:p>
                      <a:r>
                        <a:rPr lang="en-US" sz="1400" b="1" dirty="0">
                          <a:solidFill>
                            <a:schemeClr val="tx2"/>
                          </a:solidFill>
                          <a:latin typeface="+mj-lt"/>
                        </a:rPr>
                        <a:t>Corporate or Private Sector Funding</a:t>
                      </a:r>
                    </a:p>
                  </a:txBody>
                  <a:tcPr/>
                </a:tc>
                <a:tc>
                  <a:txBody>
                    <a:bodyPr/>
                    <a:lstStyle/>
                    <a:p>
                      <a:endParaRPr lang="en-US" sz="1400" dirty="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extLst>
                  <a:ext uri="{0D108BD9-81ED-4DB2-BD59-A6C34878D82A}">
                    <a16:rowId xmlns:a16="http://schemas.microsoft.com/office/drawing/2014/main" val="2280062378"/>
                  </a:ext>
                </a:extLst>
              </a:tr>
              <a:tr h="545924">
                <a:tc>
                  <a:txBody>
                    <a:bodyPr/>
                    <a:lstStyle/>
                    <a:p>
                      <a:r>
                        <a:rPr lang="en-US" sz="1400" b="1" dirty="0">
                          <a:solidFill>
                            <a:schemeClr val="tx2"/>
                          </a:solidFill>
                          <a:latin typeface="+mj-lt"/>
                        </a:rPr>
                        <a:t>Government funding</a:t>
                      </a: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extLst>
                  <a:ext uri="{0D108BD9-81ED-4DB2-BD59-A6C34878D82A}">
                    <a16:rowId xmlns:a16="http://schemas.microsoft.com/office/drawing/2014/main" val="2185797427"/>
                  </a:ext>
                </a:extLst>
              </a:tr>
              <a:tr h="545924">
                <a:tc>
                  <a:txBody>
                    <a:bodyPr/>
                    <a:lstStyle/>
                    <a:p>
                      <a:r>
                        <a:rPr lang="en-US" sz="1400" b="1" dirty="0">
                          <a:solidFill>
                            <a:schemeClr val="tx2"/>
                          </a:solidFill>
                          <a:latin typeface="+mj-lt"/>
                        </a:rPr>
                        <a:t>Membership</a:t>
                      </a: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tc>
                  <a:txBody>
                    <a:bodyPr/>
                    <a:lstStyle/>
                    <a:p>
                      <a:endParaRPr lang="en-US" sz="1400">
                        <a:latin typeface="+mj-lt"/>
                      </a:endParaRPr>
                    </a:p>
                  </a:txBody>
                  <a:tcPr/>
                </a:tc>
                <a:extLst>
                  <a:ext uri="{0D108BD9-81ED-4DB2-BD59-A6C34878D82A}">
                    <a16:rowId xmlns:a16="http://schemas.microsoft.com/office/drawing/2014/main" val="99595433"/>
                  </a:ext>
                </a:extLst>
              </a:tr>
              <a:tr h="545924">
                <a:tc>
                  <a:txBody>
                    <a:bodyPr/>
                    <a:lstStyle/>
                    <a:p>
                      <a:r>
                        <a:rPr lang="en-US" sz="1400" b="1" dirty="0">
                          <a:solidFill>
                            <a:schemeClr val="tx2"/>
                          </a:solidFill>
                          <a:latin typeface="+mj-lt"/>
                        </a:rPr>
                        <a:t>Crowd-funding</a:t>
                      </a: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extLst>
                  <a:ext uri="{0D108BD9-81ED-4DB2-BD59-A6C34878D82A}">
                    <a16:rowId xmlns:a16="http://schemas.microsoft.com/office/drawing/2014/main" val="2141190238"/>
                  </a:ext>
                </a:extLst>
              </a:tr>
              <a:tr h="545924">
                <a:tc>
                  <a:txBody>
                    <a:bodyPr/>
                    <a:lstStyle/>
                    <a:p>
                      <a:r>
                        <a:rPr lang="en-US" sz="1400" b="1" dirty="0">
                          <a:solidFill>
                            <a:schemeClr val="tx2"/>
                          </a:solidFill>
                          <a:latin typeface="+mj-lt"/>
                        </a:rPr>
                        <a:t>Consultancy work (service and product sold commercially)</a:t>
                      </a: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extLst>
                  <a:ext uri="{0D108BD9-81ED-4DB2-BD59-A6C34878D82A}">
                    <a16:rowId xmlns:a16="http://schemas.microsoft.com/office/drawing/2014/main" val="1234414020"/>
                  </a:ext>
                </a:extLst>
              </a:tr>
              <a:tr h="545924">
                <a:tc>
                  <a:txBody>
                    <a:bodyPr/>
                    <a:lstStyle/>
                    <a:p>
                      <a:r>
                        <a:rPr lang="en-US" sz="1400" b="1" dirty="0">
                          <a:solidFill>
                            <a:schemeClr val="tx2"/>
                          </a:solidFill>
                          <a:latin typeface="+mj-lt"/>
                        </a:rPr>
                        <a:t>Academic research funding</a:t>
                      </a: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extLst>
                  <a:ext uri="{0D108BD9-81ED-4DB2-BD59-A6C34878D82A}">
                    <a16:rowId xmlns:a16="http://schemas.microsoft.com/office/drawing/2014/main" val="3952894207"/>
                  </a:ext>
                </a:extLst>
              </a:tr>
              <a:tr h="545924">
                <a:tc>
                  <a:txBody>
                    <a:bodyPr/>
                    <a:lstStyle/>
                    <a:p>
                      <a:r>
                        <a:rPr lang="en-US" sz="1400" b="1" dirty="0">
                          <a:solidFill>
                            <a:schemeClr val="tx2"/>
                          </a:solidFill>
                          <a:latin typeface="+mj-lt"/>
                        </a:rPr>
                        <a:t>Endowment</a:t>
                      </a:r>
                    </a:p>
                  </a:txBody>
                  <a:tcPr/>
                </a:tc>
                <a:tc>
                  <a:txBody>
                    <a:bodyPr/>
                    <a:lstStyle/>
                    <a:p>
                      <a:endParaRPr lang="en-US" sz="1400" dirty="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a:latin typeface="+mj-lt"/>
                      </a:endParaRPr>
                    </a:p>
                  </a:txBody>
                  <a:tcPr/>
                </a:tc>
                <a:tc>
                  <a:txBody>
                    <a:bodyPr/>
                    <a:lstStyle/>
                    <a:p>
                      <a:endParaRPr lang="en-US" sz="1400" dirty="0">
                        <a:latin typeface="+mj-lt"/>
                      </a:endParaRPr>
                    </a:p>
                  </a:txBody>
                  <a:tcPr/>
                </a:tc>
                <a:tc>
                  <a:txBody>
                    <a:bodyPr/>
                    <a:lstStyle/>
                    <a:p>
                      <a:endParaRPr lang="en-US" sz="1400" dirty="0">
                        <a:latin typeface="+mj-lt"/>
                      </a:endParaRPr>
                    </a:p>
                  </a:txBody>
                  <a:tcPr/>
                </a:tc>
                <a:extLst>
                  <a:ext uri="{0D108BD9-81ED-4DB2-BD59-A6C34878D82A}">
                    <a16:rowId xmlns:a16="http://schemas.microsoft.com/office/drawing/2014/main" val="2237339329"/>
                  </a:ext>
                </a:extLst>
              </a:tr>
            </a:tbl>
          </a:graphicData>
        </a:graphic>
      </p:graphicFrame>
    </p:spTree>
    <p:extLst>
      <p:ext uri="{BB962C8B-B14F-4D97-AF65-F5344CB8AC3E}">
        <p14:creationId xmlns:p14="http://schemas.microsoft.com/office/powerpoint/2010/main" val="3038519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472540" y="77963"/>
            <a:ext cx="8458200" cy="1219200"/>
          </a:xfrm>
          <a:prstGeom prst="rect">
            <a:avLst/>
          </a:prstGeom>
          <a:solidFill>
            <a:schemeClr val="accent1"/>
          </a:solidFill>
          <a:ln w="19050">
            <a:noFill/>
            <a:miter lim="800000"/>
            <a:headEnd/>
            <a:tailEnd/>
          </a:ln>
        </p:spPr>
        <p:txBody>
          <a:bodyPr anchor="ctr"/>
          <a:lstStyle/>
          <a:p>
            <a:r>
              <a:rPr lang="en-US" dirty="0">
                <a:solidFill>
                  <a:schemeClr val="bg2"/>
                </a:solidFill>
                <a:latin typeface="+mj-lt"/>
              </a:rPr>
              <a:t>Revenues: Understanding the Options</a:t>
            </a:r>
            <a:br>
              <a:rPr lang="en-US" dirty="0">
                <a:solidFill>
                  <a:schemeClr val="bg2"/>
                </a:solidFill>
                <a:latin typeface="+mj-lt"/>
              </a:rPr>
            </a:br>
            <a:r>
              <a:rPr lang="en-US" dirty="0">
                <a:solidFill>
                  <a:schemeClr val="bg2"/>
                </a:solidFill>
                <a:latin typeface="+mj-lt"/>
              </a:rPr>
              <a:t>Gifts and Grants</a:t>
            </a:r>
          </a:p>
        </p:txBody>
      </p:sp>
      <p:sp>
        <p:nvSpPr>
          <p:cNvPr id="48131" name="Text Box 3"/>
          <p:cNvSpPr txBox="1">
            <a:spLocks noChangeArrowheads="1"/>
          </p:cNvSpPr>
          <p:nvPr/>
        </p:nvSpPr>
        <p:spPr bwMode="auto">
          <a:xfrm>
            <a:off x="1380506" y="1326738"/>
            <a:ext cx="7467600" cy="366713"/>
          </a:xfrm>
          <a:prstGeom prst="rect">
            <a:avLst/>
          </a:prstGeom>
          <a:noFill/>
          <a:ln w="9525">
            <a:noFill/>
            <a:miter lim="800000"/>
            <a:headEnd/>
            <a:tailEnd/>
          </a:ln>
        </p:spPr>
        <p:txBody>
          <a:bodyPr>
            <a:spAutoFit/>
          </a:bodyPr>
          <a:lstStyle/>
          <a:p>
            <a:pPr>
              <a:spcBef>
                <a:spcPct val="50000"/>
              </a:spcBef>
            </a:pPr>
            <a:r>
              <a:rPr lang="en-US" dirty="0">
                <a:latin typeface="Frutiger 45 Light" pitchFamily="34" charset="0"/>
              </a:rPr>
              <a:t>Here are some typical sources and pros and cons.</a:t>
            </a:r>
          </a:p>
        </p:txBody>
      </p:sp>
      <p:graphicFrame>
        <p:nvGraphicFramePr>
          <p:cNvPr id="1074235" name="Group 59"/>
          <p:cNvGraphicFramePr>
            <a:graphicFrameLocks noGrp="1"/>
          </p:cNvGraphicFramePr>
          <p:nvPr>
            <p:extLst>
              <p:ext uri="{D42A27DB-BD31-4B8C-83A1-F6EECF244321}">
                <p14:modId xmlns:p14="http://schemas.microsoft.com/office/powerpoint/2010/main" val="820226689"/>
              </p:ext>
            </p:extLst>
          </p:nvPr>
        </p:nvGraphicFramePr>
        <p:xfrm>
          <a:off x="1472540" y="1752601"/>
          <a:ext cx="9195460" cy="3822637"/>
        </p:xfrm>
        <a:graphic>
          <a:graphicData uri="http://schemas.openxmlformats.org/drawingml/2006/table">
            <a:tbl>
              <a:tblPr/>
              <a:tblGrid>
                <a:gridCol w="1781299">
                  <a:extLst>
                    <a:ext uri="{9D8B030D-6E8A-4147-A177-3AD203B41FA5}">
                      <a16:colId xmlns:a16="http://schemas.microsoft.com/office/drawing/2014/main" val="20000"/>
                    </a:ext>
                  </a:extLst>
                </a:gridCol>
                <a:gridCol w="3396343">
                  <a:extLst>
                    <a:ext uri="{9D8B030D-6E8A-4147-A177-3AD203B41FA5}">
                      <a16:colId xmlns:a16="http://schemas.microsoft.com/office/drawing/2014/main" val="20001"/>
                    </a:ext>
                  </a:extLst>
                </a:gridCol>
                <a:gridCol w="4017818">
                  <a:extLst>
                    <a:ext uri="{9D8B030D-6E8A-4147-A177-3AD203B41FA5}">
                      <a16:colId xmlns:a16="http://schemas.microsoft.com/office/drawing/2014/main" val="20002"/>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dirty="0">
                          <a:ln>
                            <a:noFill/>
                          </a:ln>
                          <a:solidFill>
                            <a:schemeClr val="tx1"/>
                          </a:solidFill>
                          <a:effectLst/>
                          <a:latin typeface="+mj-lt"/>
                          <a:cs typeface="Arial" charset="0"/>
                        </a:rPr>
                        <a:t>Source Description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a:ln>
                            <a:noFill/>
                          </a:ln>
                          <a:solidFill>
                            <a:schemeClr val="tx2"/>
                          </a:solidFill>
                          <a:effectLst/>
                          <a:latin typeface="+mj-lt"/>
                          <a:cs typeface="Arial" charset="0"/>
                        </a:rPr>
                        <a:t>Pros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a:ln>
                            <a:noFill/>
                          </a:ln>
                          <a:solidFill>
                            <a:schemeClr val="tx2"/>
                          </a:solidFill>
                          <a:effectLst/>
                          <a:latin typeface="+mj-lt"/>
                          <a:cs typeface="Arial" charset="0"/>
                        </a:rPr>
                        <a:t>Cons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dirty="0">
                          <a:ln>
                            <a:noFill/>
                          </a:ln>
                          <a:solidFill>
                            <a:schemeClr val="tx1"/>
                          </a:solidFill>
                          <a:effectLst/>
                          <a:latin typeface="+mj-lt"/>
                          <a:cs typeface="Arial" charset="0"/>
                        </a:rPr>
                        <a:t>Individuals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Donations tend to be less tied to specific program outcomes, more untied revenues.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Can provide ongoing revenue streams if repeat donors. </a:t>
                      </a:r>
                      <a:r>
                        <a:rPr kumimoji="0" lang="en-US" sz="1200" b="0" i="0" u="none" strike="noStrike" cap="none" normalizeH="0" baseline="0" dirty="0">
                          <a:ln>
                            <a:noFill/>
                          </a:ln>
                          <a:solidFill>
                            <a:schemeClr val="tx2"/>
                          </a:solidFill>
                          <a:effectLst/>
                          <a:latin typeface="+mj-lt"/>
                          <a:cs typeface="Arial" charset="0"/>
                        </a:rPr>
                        <a:t>Individuals can be cultivated over time for larger gifts.</a:t>
                      </a:r>
                      <a:endParaRPr kumimoji="0" lang="en-US" sz="1200" b="0" i="0" u="none" strike="noStrike" cap="none" normalizeH="0" baseline="0" dirty="0">
                        <a:ln>
                          <a:noFill/>
                        </a:ln>
                        <a:solidFill>
                          <a:schemeClr val="tx2"/>
                        </a:solidFill>
                        <a:effectLst/>
                        <a:latin typeface="+mj-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Building an individual donor base of repeat donors who give increasing amounts  is a long term process that requires continuous communication.  </a:t>
                      </a:r>
                      <a:endParaRPr kumimoji="0" lang="en-US" sz="1200" b="0" i="0" u="none" strike="noStrike" cap="none" normalizeH="0" baseline="0" dirty="0">
                        <a:ln>
                          <a:noFill/>
                        </a:ln>
                        <a:solidFill>
                          <a:schemeClr val="tx2"/>
                        </a:solidFill>
                        <a:effectLst/>
                        <a:latin typeface="+mj-lt"/>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200" b="0" i="0" u="none" strike="noStrike" cap="none" normalizeH="0" baseline="0" dirty="0">
                        <a:ln>
                          <a:noFill/>
                        </a:ln>
                        <a:solidFill>
                          <a:schemeClr val="tx2"/>
                        </a:solidFill>
                        <a:effectLst/>
                        <a:latin typeface="+mj-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a:ln>
                            <a:noFill/>
                          </a:ln>
                          <a:solidFill>
                            <a:schemeClr val="tx1"/>
                          </a:solidFill>
                          <a:effectLst/>
                          <a:latin typeface="+mj-lt"/>
                          <a:cs typeface="Arial" charset="0"/>
                        </a:rPr>
                        <a:t>Corporations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Tend to fund projects with high levels of visibility and marketing opportunities.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Often ask for names to appear on publications, events etc. also smaller amounts for the most part.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Fluctuate with corporate profits.</a:t>
                      </a:r>
                      <a:endParaRPr kumimoji="0" lang="en-US" sz="1200" b="0" i="0" u="none" strike="noStrike" cap="none" normalizeH="0" baseline="0" dirty="0">
                        <a:ln>
                          <a:noFill/>
                        </a:ln>
                        <a:solidFill>
                          <a:schemeClr val="tx2"/>
                        </a:solidFill>
                        <a:effectLst/>
                        <a:latin typeface="+mj-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dirty="0">
                          <a:ln>
                            <a:noFill/>
                          </a:ln>
                          <a:solidFill>
                            <a:schemeClr val="tx1"/>
                          </a:solidFill>
                          <a:effectLst/>
                          <a:latin typeface="+mj-lt"/>
                          <a:cs typeface="Arial" charset="0"/>
                        </a:rPr>
                        <a:t>Foundations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Tend to fund innovative projects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With a few exceptions fund the same organization for no more than a few years</a:t>
                      </a:r>
                      <a:endParaRPr kumimoji="0" lang="en-US" sz="1200" b="0" i="0" u="none" strike="noStrike" cap="none" normalizeH="0" baseline="0" dirty="0">
                        <a:ln>
                          <a:noFill/>
                        </a:ln>
                        <a:solidFill>
                          <a:schemeClr val="tx2"/>
                        </a:solidFill>
                        <a:effectLst/>
                        <a:latin typeface="+mj-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a:ln>
                            <a:noFill/>
                          </a:ln>
                          <a:solidFill>
                            <a:schemeClr val="tx1"/>
                          </a:solidFill>
                          <a:effectLst/>
                          <a:latin typeface="+mj-lt"/>
                          <a:cs typeface="Arial" charset="0"/>
                        </a:rPr>
                        <a:t>Government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Times New Roman" pitchFamily="18" charset="0"/>
                        </a:rPr>
                        <a:t>Fund larger scale projects or smaller short term one year projects</a:t>
                      </a:r>
                      <a:r>
                        <a:rPr kumimoji="0" lang="en-US" sz="1200" b="0" i="0" u="none" strike="noStrike" cap="none" normalizeH="0" baseline="0" dirty="0">
                          <a:ln>
                            <a:noFill/>
                          </a:ln>
                          <a:solidFill>
                            <a:schemeClr val="tx2"/>
                          </a:solidFill>
                          <a:effectLst/>
                          <a:latin typeface="+mj-lt"/>
                          <a:cs typeface="Arial" charset="0"/>
                        </a:rPr>
                        <a:t>, risk of politization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a:ln>
                            <a:noFill/>
                          </a:ln>
                          <a:solidFill>
                            <a:schemeClr val="tx2"/>
                          </a:solidFill>
                          <a:effectLst/>
                          <a:latin typeface="+mj-lt"/>
                          <a:cs typeface="Times New Roman" pitchFamily="18" charset="0"/>
                        </a:rPr>
                        <a:t>Require a great deal of report detail.</a:t>
                      </a:r>
                      <a:endParaRPr kumimoji="0" lang="en-US" sz="1200" b="0" i="0" u="none" strike="noStrike" cap="none" normalizeH="0" baseline="0">
                        <a:ln>
                          <a:noFill/>
                        </a:ln>
                        <a:solidFill>
                          <a:schemeClr val="tx2"/>
                        </a:solidFill>
                        <a:effectLst/>
                        <a:latin typeface="+mj-lt"/>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a:ln>
                            <a:noFill/>
                          </a:ln>
                          <a:solidFill>
                            <a:schemeClr val="tx2"/>
                          </a:solidFill>
                          <a:effectLst/>
                          <a:latin typeface="+mj-lt"/>
                          <a:cs typeface="Arial" charset="0"/>
                        </a:rPr>
                        <a:t>Restrictions on line items expenditures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a:ln>
                            <a:noFill/>
                          </a:ln>
                          <a:solidFill>
                            <a:schemeClr val="tx2"/>
                          </a:solidFill>
                          <a:effectLst/>
                          <a:latin typeface="+mj-lt"/>
                          <a:cs typeface="Arial" charset="0"/>
                        </a:rPr>
                        <a:t>Change with each election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64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dirty="0">
                          <a:ln>
                            <a:noFill/>
                          </a:ln>
                          <a:solidFill>
                            <a:schemeClr val="tx1"/>
                          </a:solidFill>
                          <a:effectLst/>
                          <a:latin typeface="+mj-lt"/>
                          <a:cs typeface="Arial" charset="0"/>
                        </a:rPr>
                        <a:t>National/</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1" i="0" u="none" strike="noStrike" cap="none" normalizeH="0" baseline="0" dirty="0">
                          <a:ln>
                            <a:noFill/>
                          </a:ln>
                          <a:solidFill>
                            <a:schemeClr val="tx1"/>
                          </a:solidFill>
                          <a:effectLst/>
                          <a:latin typeface="+mj-lt"/>
                          <a:cs typeface="Arial" charset="0"/>
                        </a:rPr>
                        <a:t>International Agencies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Arial" charset="0"/>
                        </a:rPr>
                        <a:t>Grants tend to be significant size and require significant capacity to manage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200" b="0" i="0" u="none" strike="noStrike" cap="none" normalizeH="0" baseline="0" dirty="0">
                          <a:ln>
                            <a:noFill/>
                          </a:ln>
                          <a:solidFill>
                            <a:schemeClr val="tx2"/>
                          </a:solidFill>
                          <a:effectLst/>
                          <a:latin typeface="+mj-lt"/>
                          <a:cs typeface="Arial" charset="0"/>
                        </a:rPr>
                        <a:t>Discontinue funding when region no longer of strategic interest.  High reporting requirements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30415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69880" y="320040"/>
            <a:ext cx="914400"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52</a:t>
            </a:fld>
            <a:endParaRPr lang="en-US"/>
          </a:p>
        </p:txBody>
      </p:sp>
      <p:sp>
        <p:nvSpPr>
          <p:cNvPr id="2" name="Title 1"/>
          <p:cNvSpPr>
            <a:spLocks noGrp="1"/>
          </p:cNvSpPr>
          <p:nvPr>
            <p:ph type="title" idx="4294967295"/>
          </p:nvPr>
        </p:nvSpPr>
        <p:spPr>
          <a:xfrm>
            <a:off x="1240791" y="404553"/>
            <a:ext cx="7930918" cy="677305"/>
          </a:xfrm>
        </p:spPr>
        <p:txBody>
          <a:bodyPr>
            <a:normAutofit/>
          </a:bodyPr>
          <a:lstStyle/>
          <a:p>
            <a:r>
              <a:rPr lang="en-US" sz="3200" dirty="0"/>
              <a:t>Funding Mix – Types of Revenues</a:t>
            </a:r>
          </a:p>
        </p:txBody>
      </p:sp>
      <p:graphicFrame>
        <p:nvGraphicFramePr>
          <p:cNvPr id="10" name="Table 9"/>
          <p:cNvGraphicFramePr>
            <a:graphicFrameLocks noGrp="1"/>
          </p:cNvGraphicFramePr>
          <p:nvPr>
            <p:extLst>
              <p:ext uri="{D42A27DB-BD31-4B8C-83A1-F6EECF244321}">
                <p14:modId xmlns:p14="http://schemas.microsoft.com/office/powerpoint/2010/main" val="2437306541"/>
              </p:ext>
            </p:extLst>
          </p:nvPr>
        </p:nvGraphicFramePr>
        <p:xfrm>
          <a:off x="1357745" y="1417638"/>
          <a:ext cx="9112135" cy="4358504"/>
        </p:xfrm>
        <a:graphic>
          <a:graphicData uri="http://schemas.openxmlformats.org/drawingml/2006/table">
            <a:tbl>
              <a:tblPr firstRow="1" bandRow="1">
                <a:tableStyleId>{5C22544A-7EE6-4342-B048-85BDC9FD1C3A}</a:tableStyleId>
              </a:tblPr>
              <a:tblGrid>
                <a:gridCol w="5219786">
                  <a:extLst>
                    <a:ext uri="{9D8B030D-6E8A-4147-A177-3AD203B41FA5}">
                      <a16:colId xmlns:a16="http://schemas.microsoft.com/office/drawing/2014/main" val="20000"/>
                    </a:ext>
                  </a:extLst>
                </a:gridCol>
                <a:gridCol w="1810281">
                  <a:extLst>
                    <a:ext uri="{9D8B030D-6E8A-4147-A177-3AD203B41FA5}">
                      <a16:colId xmlns:a16="http://schemas.microsoft.com/office/drawing/2014/main" val="20001"/>
                    </a:ext>
                  </a:extLst>
                </a:gridCol>
                <a:gridCol w="2082068">
                  <a:extLst>
                    <a:ext uri="{9D8B030D-6E8A-4147-A177-3AD203B41FA5}">
                      <a16:colId xmlns:a16="http://schemas.microsoft.com/office/drawing/2014/main" val="20002"/>
                    </a:ext>
                  </a:extLst>
                </a:gridCol>
              </a:tblGrid>
              <a:tr h="409777">
                <a:tc>
                  <a:txBody>
                    <a:bodyPr/>
                    <a:lstStyle/>
                    <a:p>
                      <a:pPr marL="0" marR="0">
                        <a:lnSpc>
                          <a:spcPct val="107000"/>
                        </a:lnSpc>
                        <a:spcBef>
                          <a:spcPts val="0"/>
                        </a:spcBef>
                        <a:spcAft>
                          <a:spcPts val="0"/>
                        </a:spcAft>
                      </a:pPr>
                      <a:r>
                        <a:rPr lang="en-US" sz="1800" b="1" dirty="0">
                          <a:solidFill>
                            <a:schemeClr val="bg2"/>
                          </a:solidFill>
                          <a:latin typeface="+mn-lt"/>
                          <a:ea typeface="Times New Roman"/>
                          <a:cs typeface="Arial"/>
                        </a:rPr>
                        <a:t>REVENUES (EUR)</a:t>
                      </a:r>
                      <a:endParaRPr lang="en-US" sz="1800" dirty="0">
                        <a:solidFill>
                          <a:schemeClr val="bg2"/>
                        </a:solidFill>
                        <a:latin typeface="+mn-lt"/>
                        <a:ea typeface="Calibri"/>
                        <a:cs typeface="Times New Roman"/>
                      </a:endParaRPr>
                    </a:p>
                  </a:txBody>
                  <a:tcPr marL="68580" marR="68580" marT="0" marB="0" anchor="ctr"/>
                </a:tc>
                <a:tc>
                  <a:txBody>
                    <a:bodyPr/>
                    <a:lstStyle/>
                    <a:p>
                      <a:pPr marL="0" marR="0" algn="l">
                        <a:lnSpc>
                          <a:spcPct val="107000"/>
                        </a:lnSpc>
                        <a:spcBef>
                          <a:spcPts val="0"/>
                        </a:spcBef>
                        <a:spcAft>
                          <a:spcPts val="0"/>
                        </a:spcAft>
                      </a:pPr>
                      <a:r>
                        <a:rPr lang="en-US" sz="1800" b="1" dirty="0">
                          <a:solidFill>
                            <a:schemeClr val="bg2"/>
                          </a:solidFill>
                          <a:latin typeface="+mn-lt"/>
                          <a:ea typeface="Times New Roman"/>
                          <a:cs typeface="Arial"/>
                        </a:rPr>
                        <a:t>2015</a:t>
                      </a:r>
                      <a:endParaRPr lang="en-US" sz="1800" dirty="0">
                        <a:solidFill>
                          <a:schemeClr val="bg2"/>
                        </a:solidFill>
                        <a:latin typeface="+mn-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b="1" dirty="0">
                          <a:solidFill>
                            <a:schemeClr val="bg2"/>
                          </a:solidFill>
                          <a:latin typeface="+mn-lt"/>
                          <a:ea typeface="Times New Roman"/>
                          <a:cs typeface="Arial"/>
                        </a:rPr>
                        <a:t>2016</a:t>
                      </a:r>
                      <a:endParaRPr lang="en-US" sz="1800" dirty="0">
                        <a:solidFill>
                          <a:schemeClr val="bg2"/>
                        </a:solidFill>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671785">
                <a:tc>
                  <a:txBody>
                    <a:bodyPr/>
                    <a:lstStyle/>
                    <a:p>
                      <a:pPr marL="0" marR="0">
                        <a:lnSpc>
                          <a:spcPct val="107000"/>
                        </a:lnSpc>
                        <a:spcBef>
                          <a:spcPts val="0"/>
                        </a:spcBef>
                        <a:spcAft>
                          <a:spcPts val="0"/>
                        </a:spcAft>
                      </a:pPr>
                      <a:r>
                        <a:rPr lang="en-US" sz="1800" dirty="0">
                          <a:solidFill>
                            <a:schemeClr val="bg1">
                              <a:lumMod val="10000"/>
                            </a:schemeClr>
                          </a:solidFill>
                          <a:latin typeface="+mj-lt"/>
                          <a:ea typeface="Calibri"/>
                          <a:cs typeface="Arial"/>
                        </a:rPr>
                        <a:t>Grants (International Contributors)</a:t>
                      </a:r>
                    </a:p>
                    <a:p>
                      <a:pPr marL="0" marR="0">
                        <a:lnSpc>
                          <a:spcPct val="107000"/>
                        </a:lnSpc>
                        <a:spcBef>
                          <a:spcPts val="0"/>
                        </a:spcBef>
                        <a:spcAft>
                          <a:spcPts val="0"/>
                        </a:spcAft>
                      </a:pPr>
                      <a:endParaRPr lang="en-US" sz="1800" dirty="0">
                        <a:solidFill>
                          <a:schemeClr val="bg1">
                            <a:lumMod val="10000"/>
                          </a:schemeClr>
                        </a:solidFill>
                        <a:latin typeface="+mj-lt"/>
                        <a:ea typeface="Calibri"/>
                        <a:cs typeface="Times New Roman"/>
                      </a:endParaRPr>
                    </a:p>
                  </a:txBody>
                  <a:tcPr marL="68580" marR="68580" marT="0" marB="0" anchor="b"/>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Times New Roman"/>
                          <a:cs typeface="Arial"/>
                        </a:rPr>
                        <a:t>83,9%</a:t>
                      </a:r>
                      <a:endParaRPr lang="en-US" sz="1800" dirty="0">
                        <a:solidFill>
                          <a:schemeClr val="bg1">
                            <a:lumMod val="10000"/>
                          </a:schemeClr>
                        </a:solidFill>
                        <a:latin typeface="+mj-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Calibri"/>
                          <a:cs typeface="Arial"/>
                        </a:rPr>
                        <a:t>82,9%</a:t>
                      </a:r>
                      <a:endParaRPr lang="en-US" sz="1800" dirty="0">
                        <a:solidFill>
                          <a:schemeClr val="bg1">
                            <a:lumMod val="10000"/>
                          </a:schemeClr>
                        </a:solidFill>
                        <a:latin typeface="+mj-lt"/>
                        <a:ea typeface="Calibri"/>
                        <a:cs typeface="Times New Roman"/>
                      </a:endParaRPr>
                    </a:p>
                  </a:txBody>
                  <a:tcPr marL="68580" marR="68580" marT="0" marB="0"/>
                </a:tc>
                <a:extLst>
                  <a:ext uri="{0D108BD9-81ED-4DB2-BD59-A6C34878D82A}">
                    <a16:rowId xmlns:a16="http://schemas.microsoft.com/office/drawing/2014/main" val="10001"/>
                  </a:ext>
                </a:extLst>
              </a:tr>
              <a:tr h="409777">
                <a:tc>
                  <a:txBody>
                    <a:bodyPr/>
                    <a:lstStyle/>
                    <a:p>
                      <a:pPr marL="0" marR="0">
                        <a:lnSpc>
                          <a:spcPct val="107000"/>
                        </a:lnSpc>
                        <a:spcBef>
                          <a:spcPts val="0"/>
                        </a:spcBef>
                        <a:spcAft>
                          <a:spcPts val="0"/>
                        </a:spcAft>
                      </a:pPr>
                      <a:r>
                        <a:rPr lang="en-US" sz="1800" dirty="0">
                          <a:solidFill>
                            <a:schemeClr val="bg1">
                              <a:lumMod val="10000"/>
                            </a:schemeClr>
                          </a:solidFill>
                          <a:latin typeface="+mj-lt"/>
                          <a:ea typeface="Calibri"/>
                          <a:cs typeface="Arial"/>
                        </a:rPr>
                        <a:t>Grants (Domestic Contributors)</a:t>
                      </a:r>
                    </a:p>
                    <a:p>
                      <a:pPr marL="0" marR="0">
                        <a:lnSpc>
                          <a:spcPct val="107000"/>
                        </a:lnSpc>
                        <a:spcBef>
                          <a:spcPts val="0"/>
                        </a:spcBef>
                        <a:spcAft>
                          <a:spcPts val="0"/>
                        </a:spcAft>
                      </a:pPr>
                      <a:endParaRPr lang="en-US" sz="1800" dirty="0">
                        <a:solidFill>
                          <a:schemeClr val="bg1">
                            <a:lumMod val="10000"/>
                          </a:schemeClr>
                        </a:solidFill>
                        <a:latin typeface="+mj-lt"/>
                        <a:ea typeface="Calibri"/>
                        <a:cs typeface="Times New Roman"/>
                      </a:endParaRPr>
                    </a:p>
                  </a:txBody>
                  <a:tcPr marL="68580" marR="68580" marT="0" marB="0" anchor="b"/>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Times New Roman"/>
                          <a:cs typeface="Arial"/>
                        </a:rPr>
                        <a:t>10,4%</a:t>
                      </a:r>
                      <a:endParaRPr lang="en-US" sz="1800" dirty="0">
                        <a:solidFill>
                          <a:schemeClr val="bg1">
                            <a:lumMod val="10000"/>
                          </a:schemeClr>
                        </a:solidFill>
                        <a:latin typeface="+mj-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a:solidFill>
                            <a:schemeClr val="bg1">
                              <a:lumMod val="10000"/>
                            </a:schemeClr>
                          </a:solidFill>
                          <a:latin typeface="+mj-lt"/>
                          <a:ea typeface="Calibri"/>
                          <a:cs typeface="Arial"/>
                        </a:rPr>
                        <a:t>2,8%</a:t>
                      </a:r>
                      <a:endParaRPr lang="en-US" sz="1800">
                        <a:solidFill>
                          <a:schemeClr val="bg1">
                            <a:lumMod val="10000"/>
                          </a:schemeClr>
                        </a:solidFill>
                        <a:latin typeface="+mj-lt"/>
                        <a:ea typeface="Calibri"/>
                        <a:cs typeface="Times New Roman"/>
                      </a:endParaRPr>
                    </a:p>
                  </a:txBody>
                  <a:tcPr marL="68580" marR="68580" marT="0" marB="0"/>
                </a:tc>
                <a:extLst>
                  <a:ext uri="{0D108BD9-81ED-4DB2-BD59-A6C34878D82A}">
                    <a16:rowId xmlns:a16="http://schemas.microsoft.com/office/drawing/2014/main" val="10002"/>
                  </a:ext>
                </a:extLst>
              </a:tr>
              <a:tr h="1019527">
                <a:tc>
                  <a:txBody>
                    <a:bodyPr/>
                    <a:lstStyle/>
                    <a:p>
                      <a:pPr marL="0" marR="0">
                        <a:lnSpc>
                          <a:spcPct val="107000"/>
                        </a:lnSpc>
                        <a:spcBef>
                          <a:spcPts val="0"/>
                        </a:spcBef>
                        <a:spcAft>
                          <a:spcPts val="0"/>
                        </a:spcAft>
                      </a:pPr>
                      <a:r>
                        <a:rPr lang="en-US" sz="1800" dirty="0">
                          <a:solidFill>
                            <a:schemeClr val="bg1">
                              <a:lumMod val="10000"/>
                            </a:schemeClr>
                          </a:solidFill>
                          <a:latin typeface="+mj-lt"/>
                          <a:ea typeface="Calibri"/>
                          <a:cs typeface="Arial"/>
                        </a:rPr>
                        <a:t>Earned Income - Consultation Services (International Contributors)</a:t>
                      </a:r>
                    </a:p>
                    <a:p>
                      <a:pPr marL="0" marR="0">
                        <a:lnSpc>
                          <a:spcPct val="107000"/>
                        </a:lnSpc>
                        <a:spcBef>
                          <a:spcPts val="0"/>
                        </a:spcBef>
                        <a:spcAft>
                          <a:spcPts val="0"/>
                        </a:spcAft>
                      </a:pPr>
                      <a:endParaRPr lang="en-US" sz="1800" dirty="0">
                        <a:solidFill>
                          <a:schemeClr val="bg1">
                            <a:lumMod val="10000"/>
                          </a:schemeClr>
                        </a:solidFill>
                        <a:latin typeface="+mj-lt"/>
                        <a:ea typeface="Calibri"/>
                        <a:cs typeface="Times New Roman"/>
                      </a:endParaRPr>
                    </a:p>
                  </a:txBody>
                  <a:tcPr marL="68580" marR="68580" marT="0" marB="0" anchor="b"/>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Times New Roman"/>
                          <a:cs typeface="Arial"/>
                        </a:rPr>
                        <a:t>0,2%</a:t>
                      </a:r>
                      <a:endParaRPr lang="en-US" sz="1800" dirty="0">
                        <a:solidFill>
                          <a:schemeClr val="bg1">
                            <a:lumMod val="10000"/>
                          </a:schemeClr>
                        </a:solidFill>
                        <a:latin typeface="+mj-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Calibri"/>
                          <a:cs typeface="Arial"/>
                        </a:rPr>
                        <a:t>9,2%</a:t>
                      </a:r>
                      <a:endParaRPr lang="en-US" sz="1800" dirty="0">
                        <a:solidFill>
                          <a:schemeClr val="bg1">
                            <a:lumMod val="10000"/>
                          </a:schemeClr>
                        </a:solidFill>
                        <a:latin typeface="+mj-lt"/>
                        <a:ea typeface="Calibri"/>
                        <a:cs typeface="Times New Roman"/>
                      </a:endParaRPr>
                    </a:p>
                  </a:txBody>
                  <a:tcPr marL="68580" marR="68580" marT="0" marB="0"/>
                </a:tc>
                <a:extLst>
                  <a:ext uri="{0D108BD9-81ED-4DB2-BD59-A6C34878D82A}">
                    <a16:rowId xmlns:a16="http://schemas.microsoft.com/office/drawing/2014/main" val="10003"/>
                  </a:ext>
                </a:extLst>
              </a:tr>
              <a:tr h="1019527">
                <a:tc>
                  <a:txBody>
                    <a:bodyPr/>
                    <a:lstStyle/>
                    <a:p>
                      <a:pPr marL="0" marR="0">
                        <a:lnSpc>
                          <a:spcPct val="107000"/>
                        </a:lnSpc>
                        <a:spcBef>
                          <a:spcPts val="0"/>
                        </a:spcBef>
                        <a:spcAft>
                          <a:spcPts val="0"/>
                        </a:spcAft>
                      </a:pPr>
                      <a:r>
                        <a:rPr lang="en-US" sz="1800" dirty="0">
                          <a:solidFill>
                            <a:schemeClr val="bg1">
                              <a:lumMod val="10000"/>
                            </a:schemeClr>
                          </a:solidFill>
                          <a:latin typeface="+mj-lt"/>
                          <a:ea typeface="Calibri"/>
                          <a:cs typeface="Arial"/>
                        </a:rPr>
                        <a:t>Earned Income - Consultation Services (Domestic Contributors)</a:t>
                      </a:r>
                      <a:endParaRPr lang="en-US" sz="1800" dirty="0">
                        <a:solidFill>
                          <a:schemeClr val="bg1">
                            <a:lumMod val="10000"/>
                          </a:schemeClr>
                        </a:solidFill>
                        <a:latin typeface="+mj-lt"/>
                        <a:ea typeface="Calibri"/>
                        <a:cs typeface="Times New Roman"/>
                      </a:endParaRPr>
                    </a:p>
                    <a:p>
                      <a:pPr marL="0" marR="0">
                        <a:lnSpc>
                          <a:spcPct val="107000"/>
                        </a:lnSpc>
                        <a:spcBef>
                          <a:spcPts val="0"/>
                        </a:spcBef>
                        <a:spcAft>
                          <a:spcPts val="0"/>
                        </a:spcAft>
                      </a:pPr>
                      <a:endParaRPr lang="en-US" sz="1800" dirty="0">
                        <a:solidFill>
                          <a:schemeClr val="bg1">
                            <a:lumMod val="10000"/>
                          </a:schemeClr>
                        </a:solidFill>
                        <a:latin typeface="+mj-lt"/>
                        <a:ea typeface="Calibri"/>
                        <a:cs typeface="Arial"/>
                      </a:endParaRPr>
                    </a:p>
                  </a:txBody>
                  <a:tcPr marL="68580" marR="68580" marT="0" marB="0" anchor="b"/>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Times New Roman"/>
                          <a:cs typeface="Arial"/>
                        </a:rPr>
                        <a:t>5,3%</a:t>
                      </a:r>
                      <a:endParaRPr lang="en-US" sz="1800" dirty="0">
                        <a:solidFill>
                          <a:schemeClr val="bg1">
                            <a:lumMod val="10000"/>
                          </a:schemeClr>
                        </a:solidFill>
                        <a:latin typeface="+mj-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Calibri"/>
                          <a:cs typeface="Arial"/>
                        </a:rPr>
                        <a:t>2,0%</a:t>
                      </a:r>
                      <a:endParaRPr lang="en-US" sz="1800" dirty="0">
                        <a:solidFill>
                          <a:schemeClr val="bg1">
                            <a:lumMod val="10000"/>
                          </a:schemeClr>
                        </a:solidFill>
                        <a:latin typeface="+mj-lt"/>
                        <a:ea typeface="Calibri"/>
                        <a:cs typeface="Times New Roman"/>
                      </a:endParaRPr>
                    </a:p>
                  </a:txBody>
                  <a:tcPr marL="68580" marR="68580" marT="0" marB="0"/>
                </a:tc>
                <a:extLst>
                  <a:ext uri="{0D108BD9-81ED-4DB2-BD59-A6C34878D82A}">
                    <a16:rowId xmlns:a16="http://schemas.microsoft.com/office/drawing/2014/main" val="10004"/>
                  </a:ext>
                </a:extLst>
              </a:tr>
              <a:tr h="671785">
                <a:tc>
                  <a:txBody>
                    <a:bodyPr/>
                    <a:lstStyle/>
                    <a:p>
                      <a:pPr marL="0" marR="0">
                        <a:lnSpc>
                          <a:spcPct val="107000"/>
                        </a:lnSpc>
                        <a:spcBef>
                          <a:spcPts val="0"/>
                        </a:spcBef>
                        <a:spcAft>
                          <a:spcPts val="0"/>
                        </a:spcAft>
                      </a:pPr>
                      <a:r>
                        <a:rPr lang="en-US" sz="1800" dirty="0">
                          <a:solidFill>
                            <a:schemeClr val="bg1">
                              <a:lumMod val="10000"/>
                            </a:schemeClr>
                          </a:solidFill>
                          <a:latin typeface="+mj-lt"/>
                          <a:ea typeface="Calibri"/>
                          <a:cs typeface="Arial"/>
                        </a:rPr>
                        <a:t>Other income (Reimbursement of maternity leave, </a:t>
                      </a:r>
                      <a:r>
                        <a:rPr lang="en-US" sz="1800" dirty="0" err="1">
                          <a:solidFill>
                            <a:schemeClr val="bg1">
                              <a:lumMod val="10000"/>
                            </a:schemeClr>
                          </a:solidFill>
                          <a:latin typeface="+mj-lt"/>
                          <a:ea typeface="Calibri"/>
                          <a:cs typeface="Arial"/>
                        </a:rPr>
                        <a:t>etc</a:t>
                      </a:r>
                      <a:r>
                        <a:rPr lang="en-US" sz="1800" dirty="0">
                          <a:solidFill>
                            <a:schemeClr val="bg1">
                              <a:lumMod val="10000"/>
                            </a:schemeClr>
                          </a:solidFill>
                          <a:latin typeface="+mj-lt"/>
                          <a:ea typeface="Calibri"/>
                          <a:cs typeface="Arial"/>
                        </a:rPr>
                        <a:t>)</a:t>
                      </a:r>
                      <a:endParaRPr lang="en-US" sz="1800" dirty="0">
                        <a:solidFill>
                          <a:schemeClr val="bg1">
                            <a:lumMod val="10000"/>
                          </a:schemeClr>
                        </a:solidFill>
                        <a:latin typeface="+mj-lt"/>
                        <a:ea typeface="Calibri"/>
                        <a:cs typeface="Times New Roman"/>
                      </a:endParaRPr>
                    </a:p>
                  </a:txBody>
                  <a:tcPr marL="68580" marR="68580" marT="0" marB="0" anchor="b"/>
                </a:tc>
                <a:tc>
                  <a:txBody>
                    <a:bodyPr/>
                    <a:lstStyle/>
                    <a:p>
                      <a:pPr marL="0" marR="0" algn="l">
                        <a:lnSpc>
                          <a:spcPct val="107000"/>
                        </a:lnSpc>
                        <a:spcBef>
                          <a:spcPts val="0"/>
                        </a:spcBef>
                        <a:spcAft>
                          <a:spcPts val="0"/>
                        </a:spcAft>
                      </a:pPr>
                      <a:r>
                        <a:rPr lang="en-US" sz="1800">
                          <a:solidFill>
                            <a:schemeClr val="bg1">
                              <a:lumMod val="10000"/>
                            </a:schemeClr>
                          </a:solidFill>
                          <a:latin typeface="+mj-lt"/>
                          <a:ea typeface="Calibri"/>
                          <a:cs typeface="Arial"/>
                        </a:rPr>
                        <a:t>0,2%</a:t>
                      </a:r>
                      <a:endParaRPr lang="en-US" sz="1800">
                        <a:solidFill>
                          <a:schemeClr val="bg1">
                            <a:lumMod val="10000"/>
                          </a:schemeClr>
                        </a:solidFill>
                        <a:latin typeface="+mj-lt"/>
                        <a:ea typeface="Calibri"/>
                        <a:cs typeface="Times New Roman"/>
                      </a:endParaRPr>
                    </a:p>
                  </a:txBody>
                  <a:tcPr marL="68580" marR="68580" marT="0" marB="0"/>
                </a:tc>
                <a:tc>
                  <a:txBody>
                    <a:bodyPr/>
                    <a:lstStyle/>
                    <a:p>
                      <a:pPr marL="0" marR="0" algn="l">
                        <a:lnSpc>
                          <a:spcPct val="107000"/>
                        </a:lnSpc>
                        <a:spcBef>
                          <a:spcPts val="0"/>
                        </a:spcBef>
                        <a:spcAft>
                          <a:spcPts val="0"/>
                        </a:spcAft>
                      </a:pPr>
                      <a:r>
                        <a:rPr lang="en-US" sz="1800" dirty="0">
                          <a:solidFill>
                            <a:schemeClr val="bg1">
                              <a:lumMod val="10000"/>
                            </a:schemeClr>
                          </a:solidFill>
                          <a:latin typeface="+mj-lt"/>
                          <a:ea typeface="Calibri"/>
                          <a:cs typeface="Arial"/>
                        </a:rPr>
                        <a:t>3%</a:t>
                      </a:r>
                      <a:endParaRPr lang="en-US" sz="1800" dirty="0">
                        <a:solidFill>
                          <a:schemeClr val="bg1">
                            <a:lumMod val="10000"/>
                          </a:schemeClr>
                        </a:solidFill>
                        <a:latin typeface="+mj-lt"/>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9638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dirty="0"/>
              <a:t>SUCCESSFUL FUNDING</a:t>
            </a:r>
            <a:br>
              <a:rPr lang="es-AR" dirty="0"/>
            </a:br>
            <a:endParaRPr lang="es-AR" dirty="0"/>
          </a:p>
        </p:txBody>
      </p:sp>
    </p:spTree>
    <p:extLst>
      <p:ext uri="{BB962C8B-B14F-4D97-AF65-F5344CB8AC3E}">
        <p14:creationId xmlns:p14="http://schemas.microsoft.com/office/powerpoint/2010/main" val="4114897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362200" y="392440"/>
            <a:ext cx="8153400" cy="523220"/>
          </a:xfrm>
          <a:prstGeom prst="rect">
            <a:avLst/>
          </a:prstGeom>
          <a:solidFill>
            <a:schemeClr val="accent1"/>
          </a:solidFill>
          <a:ln w="9525">
            <a:noFill/>
            <a:miter lim="800000"/>
            <a:headEnd/>
            <a:tailEnd/>
          </a:ln>
        </p:spPr>
        <p:txBody>
          <a:bodyPr anchor="ctr">
            <a:spAutoFit/>
          </a:bodyPr>
          <a:lstStyle/>
          <a:p>
            <a:pPr>
              <a:tabLst>
                <a:tab pos="449263" algn="r"/>
                <a:tab pos="2743200" algn="ctr"/>
                <a:tab pos="5486400" algn="r"/>
              </a:tabLst>
            </a:pPr>
            <a:r>
              <a:rPr lang="en-US" sz="2800" b="1" dirty="0">
                <a:solidFill>
                  <a:schemeClr val="bg2"/>
                </a:solidFill>
                <a:latin typeface="Frutiger 45 Light" pitchFamily="34" charset="0"/>
              </a:rPr>
              <a:t>Is this Sustainable Think Tanks Financing?</a:t>
            </a:r>
            <a:endParaRPr lang="cs-CZ" sz="2800" b="1" dirty="0">
              <a:solidFill>
                <a:schemeClr val="bg2"/>
              </a:solidFill>
              <a:latin typeface="Frutiger 45 Light" pitchFamily="34" charset="0"/>
            </a:endParaRPr>
          </a:p>
        </p:txBody>
      </p:sp>
      <p:pic>
        <p:nvPicPr>
          <p:cNvPr id="30723" name="Picture 3" descr="TURT_LEE"/>
          <p:cNvPicPr>
            <a:picLocks noChangeAspect="1" noChangeArrowheads="1"/>
          </p:cNvPicPr>
          <p:nvPr/>
        </p:nvPicPr>
        <p:blipFill>
          <a:blip r:embed="rId3" cstate="print"/>
          <a:srcRect/>
          <a:stretch>
            <a:fillRect/>
          </a:stretch>
        </p:blipFill>
        <p:spPr bwMode="auto">
          <a:xfrm>
            <a:off x="2208214" y="2227263"/>
            <a:ext cx="3959225" cy="2919412"/>
          </a:xfrm>
          <a:prstGeom prst="rect">
            <a:avLst/>
          </a:prstGeom>
          <a:noFill/>
          <a:ln w="9525">
            <a:noFill/>
            <a:miter lim="800000"/>
            <a:headEnd/>
            <a:tailEnd/>
          </a:ln>
        </p:spPr>
      </p:pic>
      <p:sp>
        <p:nvSpPr>
          <p:cNvPr id="1072133" name="Rectangle 5"/>
          <p:cNvSpPr>
            <a:spLocks noChangeArrowheads="1"/>
          </p:cNvSpPr>
          <p:nvPr/>
        </p:nvSpPr>
        <p:spPr bwMode="auto">
          <a:xfrm>
            <a:off x="6240464" y="1495128"/>
            <a:ext cx="5426817" cy="4893647"/>
          </a:xfrm>
          <a:prstGeom prst="rect">
            <a:avLst/>
          </a:prstGeom>
          <a:noFill/>
          <a:ln w="9525" algn="ctr">
            <a:noFill/>
            <a:miter lim="800000"/>
            <a:headEnd/>
            <a:tailEnd/>
          </a:ln>
        </p:spPr>
        <p:txBody>
          <a:bodyPr wrap="square" anchor="ctr">
            <a:spAutoFit/>
          </a:bodyPr>
          <a:lstStyle/>
          <a:p>
            <a:pPr marL="342900" indent="-342900">
              <a:buFontTx/>
              <a:buChar char="•"/>
            </a:pPr>
            <a:endParaRPr lang="en-US" sz="2400" dirty="0">
              <a:solidFill>
                <a:schemeClr val="bg1">
                  <a:lumMod val="10000"/>
                </a:schemeClr>
              </a:solidFill>
              <a:latin typeface="Arial" charset="0"/>
            </a:endParaRPr>
          </a:p>
          <a:p>
            <a:pPr marL="342900" indent="-342900">
              <a:buFont typeface="Wingdings" pitchFamily="2" charset="2"/>
              <a:buChar char="ü"/>
            </a:pPr>
            <a:r>
              <a:rPr lang="en-US" sz="2400" dirty="0">
                <a:solidFill>
                  <a:schemeClr val="bg1">
                    <a:lumMod val="10000"/>
                  </a:schemeClr>
                </a:solidFill>
                <a:latin typeface="+mj-lt"/>
              </a:rPr>
              <a:t>more steady flow of secured income - </a:t>
            </a:r>
            <a:r>
              <a:rPr lang="en-US" sz="2400" b="1" dirty="0">
                <a:solidFill>
                  <a:schemeClr val="bg1">
                    <a:lumMod val="10000"/>
                  </a:schemeClr>
                </a:solidFill>
                <a:latin typeface="+mj-lt"/>
              </a:rPr>
              <a:t>reliability</a:t>
            </a:r>
          </a:p>
          <a:p>
            <a:pPr marL="342900" indent="-342900">
              <a:buFont typeface="Wingdings" pitchFamily="2" charset="2"/>
              <a:buChar char="ü"/>
            </a:pPr>
            <a:endParaRPr lang="cs-CZ" sz="2400" dirty="0">
              <a:solidFill>
                <a:schemeClr val="bg1">
                  <a:lumMod val="10000"/>
                </a:schemeClr>
              </a:solidFill>
              <a:latin typeface="+mj-lt"/>
            </a:endParaRPr>
          </a:p>
          <a:p>
            <a:pPr marL="342900" indent="-342900">
              <a:buFont typeface="Wingdings" pitchFamily="2" charset="2"/>
              <a:buChar char="ü"/>
            </a:pPr>
            <a:r>
              <a:rPr lang="en-US" sz="2400" dirty="0">
                <a:solidFill>
                  <a:schemeClr val="bg1">
                    <a:lumMod val="10000"/>
                  </a:schemeClr>
                </a:solidFill>
                <a:latin typeface="+mj-lt"/>
              </a:rPr>
              <a:t>diverse funding sources, decreased dependence - </a:t>
            </a:r>
            <a:r>
              <a:rPr lang="en-US" sz="2400" b="1" dirty="0">
                <a:solidFill>
                  <a:schemeClr val="bg1">
                    <a:lumMod val="10000"/>
                  </a:schemeClr>
                </a:solidFill>
                <a:latin typeface="+mj-lt"/>
              </a:rPr>
              <a:t>diversification</a:t>
            </a:r>
          </a:p>
          <a:p>
            <a:pPr marL="342900" indent="-342900">
              <a:buFont typeface="Wingdings" pitchFamily="2" charset="2"/>
              <a:buChar char="ü"/>
            </a:pPr>
            <a:endParaRPr lang="en-US" sz="2400" dirty="0">
              <a:solidFill>
                <a:schemeClr val="bg1">
                  <a:lumMod val="10000"/>
                </a:schemeClr>
              </a:solidFill>
              <a:latin typeface="+mj-lt"/>
            </a:endParaRPr>
          </a:p>
          <a:p>
            <a:pPr marL="342900" indent="-342900">
              <a:buFont typeface="Wingdings" pitchFamily="2" charset="2"/>
              <a:buChar char="ü"/>
            </a:pPr>
            <a:r>
              <a:rPr lang="en-US" sz="2400" dirty="0">
                <a:solidFill>
                  <a:schemeClr val="bg1">
                    <a:lumMod val="10000"/>
                  </a:schemeClr>
                </a:solidFill>
                <a:latin typeface="+mj-lt"/>
              </a:rPr>
              <a:t>more unrestricted income (</a:t>
            </a:r>
            <a:r>
              <a:rPr lang="en-US" sz="2400" b="1" dirty="0">
                <a:solidFill>
                  <a:schemeClr val="bg1">
                    <a:lumMod val="10000"/>
                  </a:schemeClr>
                </a:solidFill>
                <a:latin typeface="+mj-lt"/>
              </a:rPr>
              <a:t>reserves</a:t>
            </a:r>
            <a:r>
              <a:rPr lang="en-US" sz="2400" dirty="0">
                <a:solidFill>
                  <a:schemeClr val="bg1">
                    <a:lumMod val="10000"/>
                  </a:schemeClr>
                </a:solidFill>
                <a:latin typeface="+mj-lt"/>
              </a:rPr>
              <a:t>) - </a:t>
            </a:r>
            <a:r>
              <a:rPr lang="en-US" sz="2400" b="1" dirty="0">
                <a:solidFill>
                  <a:schemeClr val="bg1">
                    <a:lumMod val="10000"/>
                  </a:schemeClr>
                </a:solidFill>
                <a:latin typeface="+mj-lt"/>
              </a:rPr>
              <a:t>flexibility</a:t>
            </a:r>
          </a:p>
          <a:p>
            <a:pPr marL="342900" indent="-342900">
              <a:buFont typeface="Wingdings" pitchFamily="2" charset="2"/>
              <a:buChar char="ü"/>
            </a:pPr>
            <a:endParaRPr lang="en-US" sz="2400" dirty="0">
              <a:solidFill>
                <a:schemeClr val="bg1">
                  <a:lumMod val="10000"/>
                </a:schemeClr>
              </a:solidFill>
              <a:latin typeface="+mj-lt"/>
            </a:endParaRPr>
          </a:p>
          <a:p>
            <a:pPr marL="342900" indent="-342900">
              <a:buFont typeface="Wingdings" pitchFamily="2" charset="2"/>
              <a:buChar char="ü"/>
            </a:pPr>
            <a:r>
              <a:rPr lang="en-US" sz="2400" dirty="0">
                <a:solidFill>
                  <a:schemeClr val="bg1">
                    <a:lumMod val="10000"/>
                  </a:schemeClr>
                </a:solidFill>
                <a:latin typeface="+mj-lt"/>
              </a:rPr>
              <a:t>ability to think and plan </a:t>
            </a:r>
            <a:r>
              <a:rPr lang="en-US" sz="2400" b="1" dirty="0">
                <a:solidFill>
                  <a:schemeClr val="bg1">
                    <a:lumMod val="10000"/>
                  </a:schemeClr>
                </a:solidFill>
                <a:latin typeface="+mj-lt"/>
              </a:rPr>
              <a:t>more long-term </a:t>
            </a:r>
          </a:p>
          <a:p>
            <a:pPr marL="342900" indent="-342900">
              <a:buFont typeface="Arial" panose="020B0604020202020204" pitchFamily="34" charset="0"/>
              <a:buChar char="•"/>
            </a:pPr>
            <a:endParaRPr lang="cs-CZ" sz="2400" dirty="0">
              <a:latin typeface="Arial" charset="0"/>
            </a:endParaRPr>
          </a:p>
        </p:txBody>
      </p:sp>
    </p:spTree>
    <p:extLst>
      <p:ext uri="{BB962C8B-B14F-4D97-AF65-F5344CB8AC3E}">
        <p14:creationId xmlns:p14="http://schemas.microsoft.com/office/powerpoint/2010/main" val="18509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2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1D750-8AC2-4646-8BC3-4B62F671EEF2}"/>
              </a:ext>
            </a:extLst>
          </p:cNvPr>
          <p:cNvSpPr/>
          <p:nvPr/>
        </p:nvSpPr>
        <p:spPr>
          <a:xfrm>
            <a:off x="457200" y="742950"/>
            <a:ext cx="11186932" cy="5416868"/>
          </a:xfrm>
          <a:prstGeom prst="rect">
            <a:avLst/>
          </a:prstGeom>
        </p:spPr>
        <p:txBody>
          <a:bodyPr wrap="square">
            <a:spAutoFit/>
          </a:bodyPr>
          <a:lstStyle/>
          <a:p>
            <a:pPr lvl="0" fontAlgn="base">
              <a:spcAft>
                <a:spcPts val="0"/>
              </a:spcAft>
              <a:buSzPts val="1000"/>
              <a:tabLst>
                <a:tab pos="457200" algn="l"/>
              </a:tabLst>
            </a:pPr>
            <a:endParaRPr lang="en-US" sz="1400" dirty="0">
              <a:ea typeface="Times New Roman" panose="02020603050405020304" pitchFamily="18" charset="0"/>
            </a:endParaRPr>
          </a:p>
          <a:p>
            <a:pPr marL="228600"/>
            <a:r>
              <a:rPr lang="en-US" sz="1400" b="1" dirty="0">
                <a:ea typeface="Times New Roman" panose="02020603050405020304" pitchFamily="18" charset="0"/>
              </a:rPr>
              <a:t>                                        </a:t>
            </a:r>
            <a:r>
              <a:rPr lang="en-US" sz="1600" b="1" dirty="0">
                <a:solidFill>
                  <a:schemeClr val="accent1"/>
                </a:solidFill>
                <a:latin typeface="+mj-lt"/>
                <a:ea typeface="Times New Roman" panose="02020603050405020304" pitchFamily="18" charset="0"/>
              </a:rPr>
              <a:t>Under which conditions are we getting funds?</a:t>
            </a:r>
            <a:endParaRPr lang="en-US" sz="1600" dirty="0">
              <a:solidFill>
                <a:schemeClr val="accent1"/>
              </a:solidFill>
              <a:latin typeface="+mj-lt"/>
              <a:ea typeface="Times New Roman" panose="02020603050405020304" pitchFamily="18" charset="0"/>
            </a:endParaRPr>
          </a:p>
          <a:p>
            <a:pPr marL="342900" lvl="0" indent="-342900">
              <a:buSzPts val="1000"/>
              <a:buFont typeface="Wingdings" pitchFamily="2" charset="2"/>
              <a:buChar char="ü"/>
              <a:tabLst>
                <a:tab pos="914400" algn="l"/>
              </a:tabLst>
            </a:pPr>
            <a:endParaRPr lang="en-US" sz="1600" b="1" dirty="0">
              <a:solidFill>
                <a:schemeClr val="bg1">
                  <a:lumMod val="10000"/>
                </a:schemeClr>
              </a:solidFill>
              <a:latin typeface="+mj-lt"/>
              <a:ea typeface="Times New Roman" panose="02020603050405020304" pitchFamily="18" charset="0"/>
            </a:endParaRPr>
          </a:p>
          <a:p>
            <a:pPr marL="342900" lvl="0" indent="-342900">
              <a:buSzPts val="1000"/>
              <a:buFont typeface="Wingdings" pitchFamily="2" charset="2"/>
              <a:buChar char="ü"/>
              <a:tabLst>
                <a:tab pos="914400" algn="l"/>
              </a:tabLst>
            </a:pPr>
            <a:r>
              <a:rPr lang="en-US" sz="1600" b="1" dirty="0">
                <a:solidFill>
                  <a:schemeClr val="bg1">
                    <a:lumMod val="10000"/>
                  </a:schemeClr>
                </a:solidFill>
                <a:latin typeface="+mj-lt"/>
                <a:ea typeface="Times New Roman" panose="02020603050405020304" pitchFamily="18" charset="0"/>
              </a:rPr>
              <a:t>Relationship to mission:  </a:t>
            </a:r>
            <a:r>
              <a:rPr lang="en-US" sz="1600" dirty="0">
                <a:solidFill>
                  <a:schemeClr val="bg1">
                    <a:lumMod val="10000"/>
                  </a:schemeClr>
                </a:solidFill>
                <a:latin typeface="+mj-lt"/>
                <a:ea typeface="Times New Roman" panose="02020603050405020304" pitchFamily="18" charset="0"/>
              </a:rPr>
              <a:t>Does this source enhance or detract from your mission?  Does it enhance or detract from your reputation? </a:t>
            </a:r>
          </a:p>
          <a:p>
            <a:pPr marL="342900" lvl="0" indent="-342900">
              <a:buSzPts val="1000"/>
              <a:buFont typeface="Wingdings" pitchFamily="2" charset="2"/>
              <a:buChar char="ü"/>
              <a:tabLst>
                <a:tab pos="914400" algn="l"/>
              </a:tabLst>
            </a:pPr>
            <a:r>
              <a:rPr lang="en-US" sz="1600" b="1" dirty="0">
                <a:solidFill>
                  <a:schemeClr val="bg1">
                    <a:lumMod val="10000"/>
                  </a:schemeClr>
                </a:solidFill>
                <a:latin typeface="+mj-lt"/>
                <a:ea typeface="Times New Roman" panose="02020603050405020304" pitchFamily="18" charset="0"/>
              </a:rPr>
              <a:t>Acceptable conditions:</a:t>
            </a:r>
            <a:r>
              <a:rPr lang="en-US" sz="1600" dirty="0">
                <a:solidFill>
                  <a:schemeClr val="bg1">
                    <a:lumMod val="10000"/>
                  </a:schemeClr>
                </a:solidFill>
                <a:latin typeface="+mj-lt"/>
                <a:ea typeface="Times New Roman" panose="02020603050405020304" pitchFamily="18" charset="0"/>
              </a:rPr>
              <a:t> Whatever </a:t>
            </a:r>
            <a:r>
              <a:rPr lang="en-US" sz="1600" u="sng" dirty="0">
                <a:solidFill>
                  <a:schemeClr val="bg1">
                    <a:lumMod val="10000"/>
                  </a:schemeClr>
                </a:solidFill>
                <a:latin typeface="+mj-lt"/>
                <a:ea typeface="Times New Roman" panose="02020603050405020304" pitchFamily="18" charset="0"/>
              </a:rPr>
              <a:t>administrative, contractual and/or programmatic conditions </a:t>
            </a:r>
            <a:r>
              <a:rPr lang="en-US" sz="1600" dirty="0">
                <a:solidFill>
                  <a:schemeClr val="bg1">
                    <a:lumMod val="10000"/>
                  </a:schemeClr>
                </a:solidFill>
                <a:latin typeface="+mj-lt"/>
                <a:ea typeface="Times New Roman" panose="02020603050405020304" pitchFamily="18" charset="0"/>
              </a:rPr>
              <a:t>are attached to funds, they should enable the think tank to do their policy work to the best of their abilities. </a:t>
            </a:r>
          </a:p>
          <a:p>
            <a:pPr marL="342900" lvl="0" indent="-342900">
              <a:buSzPts val="1000"/>
              <a:buFont typeface="Wingdings" pitchFamily="2" charset="2"/>
              <a:buChar char="ü"/>
              <a:tabLst>
                <a:tab pos="914400" algn="l"/>
              </a:tabLst>
            </a:pPr>
            <a:r>
              <a:rPr lang="en-US" sz="1600" b="1" dirty="0">
                <a:solidFill>
                  <a:schemeClr val="bg1">
                    <a:lumMod val="10000"/>
                  </a:schemeClr>
                </a:solidFill>
                <a:latin typeface="+mj-lt"/>
                <a:ea typeface="Times New Roman" panose="02020603050405020304" pitchFamily="18" charset="0"/>
              </a:rPr>
              <a:t>Independence:</a:t>
            </a:r>
            <a:r>
              <a:rPr lang="en-US" sz="1600" dirty="0">
                <a:solidFill>
                  <a:schemeClr val="bg1">
                    <a:lumMod val="10000"/>
                  </a:schemeClr>
                </a:solidFill>
                <a:latin typeface="+mj-lt"/>
                <a:ea typeface="Times New Roman" panose="02020603050405020304" pitchFamily="18" charset="0"/>
              </a:rPr>
              <a:t> A basic condition of a good funding model is for it to guarantee that a think tank remains </a:t>
            </a:r>
            <a:r>
              <a:rPr lang="en-US" sz="1600" u="sng" dirty="0">
                <a:solidFill>
                  <a:schemeClr val="bg1">
                    <a:lumMod val="10000"/>
                  </a:schemeClr>
                </a:solidFill>
                <a:latin typeface="+mj-lt"/>
                <a:ea typeface="Times New Roman" panose="02020603050405020304" pitchFamily="18" charset="0"/>
              </a:rPr>
              <a:t>independent to govern itself and define its policy research agenda</a:t>
            </a:r>
            <a:r>
              <a:rPr lang="en-US" sz="1600" dirty="0">
                <a:solidFill>
                  <a:schemeClr val="bg1">
                    <a:lumMod val="10000"/>
                  </a:schemeClr>
                </a:solidFill>
                <a:latin typeface="+mj-lt"/>
                <a:ea typeface="Times New Roman" panose="02020603050405020304" pitchFamily="18" charset="0"/>
              </a:rPr>
              <a:t>: deciding how to run the </a:t>
            </a:r>
            <a:r>
              <a:rPr lang="en-US" sz="1600" dirty="0" err="1">
                <a:solidFill>
                  <a:schemeClr val="bg1">
                    <a:lumMod val="10000"/>
                  </a:schemeClr>
                </a:solidFill>
                <a:latin typeface="+mj-lt"/>
                <a:ea typeface="Times New Roman" panose="02020603050405020304" pitchFamily="18" charset="0"/>
              </a:rPr>
              <a:t>organisation</a:t>
            </a:r>
            <a:r>
              <a:rPr lang="en-US" sz="1600" dirty="0">
                <a:solidFill>
                  <a:schemeClr val="bg1">
                    <a:lumMod val="10000"/>
                  </a:schemeClr>
                </a:solidFill>
                <a:latin typeface="+mj-lt"/>
                <a:ea typeface="Times New Roman" panose="02020603050405020304" pitchFamily="18" charset="0"/>
              </a:rPr>
              <a:t>, which issues to pursue, etc. </a:t>
            </a:r>
          </a:p>
          <a:p>
            <a:pPr marL="342900" lvl="0" indent="-342900">
              <a:buSzPts val="1000"/>
              <a:buFont typeface="Wingdings" pitchFamily="2" charset="2"/>
              <a:buChar char="ü"/>
              <a:tabLst>
                <a:tab pos="914400" algn="l"/>
              </a:tabLst>
            </a:pPr>
            <a:r>
              <a:rPr lang="en-US" sz="1600" b="1" dirty="0">
                <a:solidFill>
                  <a:schemeClr val="bg1">
                    <a:lumMod val="10000"/>
                  </a:schemeClr>
                </a:solidFill>
                <a:latin typeface="+mj-lt"/>
                <a:ea typeface="Times New Roman" panose="02020603050405020304" pitchFamily="18" charset="0"/>
              </a:rPr>
              <a:t>Transparency:</a:t>
            </a:r>
            <a:r>
              <a:rPr lang="en-US" sz="1600" dirty="0">
                <a:solidFill>
                  <a:schemeClr val="bg1">
                    <a:lumMod val="10000"/>
                  </a:schemeClr>
                </a:solidFill>
                <a:latin typeface="+mj-lt"/>
                <a:ea typeface="Times New Roman" panose="02020603050405020304" pitchFamily="18" charset="0"/>
              </a:rPr>
              <a:t> A growing concern related to funding models has to do with being able to </a:t>
            </a:r>
            <a:r>
              <a:rPr lang="en-US" sz="1600" u="sng" dirty="0">
                <a:solidFill>
                  <a:schemeClr val="bg1">
                    <a:lumMod val="10000"/>
                  </a:schemeClr>
                </a:solidFill>
                <a:latin typeface="+mj-lt"/>
                <a:ea typeface="Times New Roman" panose="02020603050405020304" pitchFamily="18" charset="0"/>
              </a:rPr>
              <a:t>track the origin of funds </a:t>
            </a:r>
            <a:r>
              <a:rPr lang="en-US" sz="1600" dirty="0">
                <a:solidFill>
                  <a:schemeClr val="bg1">
                    <a:lumMod val="10000"/>
                  </a:schemeClr>
                </a:solidFill>
                <a:latin typeface="+mj-lt"/>
                <a:ea typeface="Times New Roman" panose="02020603050405020304" pitchFamily="18" charset="0"/>
              </a:rPr>
              <a:t>that think tanks receive and </a:t>
            </a:r>
            <a:r>
              <a:rPr lang="en-US" sz="1600" u="sng" dirty="0">
                <a:solidFill>
                  <a:schemeClr val="bg1">
                    <a:lumMod val="10000"/>
                  </a:schemeClr>
                </a:solidFill>
                <a:latin typeface="+mj-lt"/>
                <a:ea typeface="Times New Roman" panose="02020603050405020304" pitchFamily="18" charset="0"/>
              </a:rPr>
              <a:t>the main conditions attached to them</a:t>
            </a:r>
            <a:r>
              <a:rPr lang="en-US" sz="1600" dirty="0">
                <a:solidFill>
                  <a:schemeClr val="bg1">
                    <a:lumMod val="10000"/>
                  </a:schemeClr>
                </a:solidFill>
                <a:latin typeface="+mj-lt"/>
                <a:ea typeface="Times New Roman" panose="02020603050405020304" pitchFamily="18" charset="0"/>
              </a:rPr>
              <a:t>. </a:t>
            </a:r>
          </a:p>
          <a:p>
            <a:pPr marL="342900" lvl="0" indent="-342900">
              <a:spcAft>
                <a:spcPts val="0"/>
              </a:spcAft>
              <a:buSzPts val="1000"/>
              <a:buFont typeface="Wingdings" pitchFamily="2" charset="2"/>
              <a:buChar char="ü"/>
              <a:tabLst>
                <a:tab pos="914400" algn="l"/>
              </a:tabLst>
            </a:pPr>
            <a:r>
              <a:rPr lang="en-US" sz="1600" b="1" dirty="0">
                <a:solidFill>
                  <a:schemeClr val="bg1">
                    <a:lumMod val="10000"/>
                  </a:schemeClr>
                </a:solidFill>
                <a:latin typeface="+mj-lt"/>
                <a:ea typeface="Times New Roman" panose="02020603050405020304" pitchFamily="18" charset="0"/>
              </a:rPr>
              <a:t>Visibility:  </a:t>
            </a:r>
            <a:r>
              <a:rPr lang="en-US" sz="1600" dirty="0">
                <a:solidFill>
                  <a:schemeClr val="bg1">
                    <a:lumMod val="10000"/>
                  </a:schemeClr>
                </a:solidFill>
                <a:latin typeface="+mj-lt"/>
                <a:ea typeface="Times New Roman" panose="02020603050405020304" pitchFamily="18" charset="0"/>
              </a:rPr>
              <a:t>Does this source have </a:t>
            </a:r>
            <a:r>
              <a:rPr lang="en-US" sz="1600" u="sng" dirty="0">
                <a:solidFill>
                  <a:schemeClr val="bg1">
                    <a:lumMod val="10000"/>
                  </a:schemeClr>
                </a:solidFill>
                <a:latin typeface="+mj-lt"/>
                <a:ea typeface="Times New Roman" panose="02020603050405020304" pitchFamily="18" charset="0"/>
              </a:rPr>
              <a:t>positive public relations </a:t>
            </a:r>
            <a:r>
              <a:rPr lang="en-US" sz="1600" dirty="0">
                <a:solidFill>
                  <a:schemeClr val="bg1">
                    <a:lumMod val="10000"/>
                  </a:schemeClr>
                </a:solidFill>
                <a:latin typeface="+mj-lt"/>
                <a:ea typeface="Times New Roman" panose="02020603050405020304" pitchFamily="18" charset="0"/>
              </a:rPr>
              <a:t>or visibility benefits? What are the costs to our reputation and credibility?</a:t>
            </a:r>
          </a:p>
          <a:p>
            <a:pPr lvl="0">
              <a:spcAft>
                <a:spcPts val="0"/>
              </a:spcAft>
              <a:buSzPts val="1000"/>
              <a:tabLst>
                <a:tab pos="914400" algn="l"/>
              </a:tabLst>
            </a:pPr>
            <a:endParaRPr lang="en-US" sz="1600" dirty="0">
              <a:solidFill>
                <a:schemeClr val="accent1"/>
              </a:solidFill>
              <a:latin typeface="+mj-lt"/>
              <a:ea typeface="Times New Roman" panose="02020603050405020304" pitchFamily="18" charset="0"/>
            </a:endParaRPr>
          </a:p>
          <a:p>
            <a:pPr lvl="0">
              <a:spcAft>
                <a:spcPts val="0"/>
              </a:spcAft>
              <a:buSzPts val="1000"/>
              <a:tabLst>
                <a:tab pos="914400" algn="l"/>
              </a:tabLst>
            </a:pPr>
            <a:r>
              <a:rPr lang="en-US" sz="1600" dirty="0">
                <a:solidFill>
                  <a:schemeClr val="accent1"/>
                </a:solidFill>
                <a:latin typeface="+mj-lt"/>
                <a:ea typeface="Times New Roman" panose="02020603050405020304" pitchFamily="18" charset="0"/>
              </a:rPr>
              <a:t>     What are the </a:t>
            </a:r>
            <a:r>
              <a:rPr lang="en-US" sz="1600" b="1" dirty="0">
                <a:solidFill>
                  <a:schemeClr val="accent1"/>
                </a:solidFill>
                <a:latin typeface="+mj-lt"/>
                <a:ea typeface="Times New Roman" panose="02020603050405020304" pitchFamily="18" charset="0"/>
              </a:rPr>
              <a:t>costs and investments </a:t>
            </a:r>
            <a:r>
              <a:rPr lang="en-US" sz="1600" dirty="0">
                <a:solidFill>
                  <a:schemeClr val="accent1"/>
                </a:solidFill>
                <a:latin typeface="+mj-lt"/>
                <a:ea typeface="Times New Roman" panose="02020603050405020304" pitchFamily="18" charset="0"/>
              </a:rPr>
              <a:t>required in relation to benefits:</a:t>
            </a:r>
          </a:p>
          <a:p>
            <a:pPr marL="342900" lvl="0" indent="-342900">
              <a:spcAft>
                <a:spcPts val="0"/>
              </a:spcAft>
              <a:buFont typeface="Wingdings" pitchFamily="2" charset="2"/>
              <a:buChar char="ü"/>
              <a:tabLst>
                <a:tab pos="457200" algn="l"/>
              </a:tabLst>
            </a:pPr>
            <a:r>
              <a:rPr lang="en-US" sz="1600" b="1" dirty="0">
                <a:solidFill>
                  <a:schemeClr val="bg1">
                    <a:lumMod val="10000"/>
                  </a:schemeClr>
                </a:solidFill>
                <a:latin typeface="+mj-lt"/>
                <a:ea typeface="Times New Roman" panose="02020603050405020304" pitchFamily="18" charset="0"/>
              </a:rPr>
              <a:t>Start-Up Costs:  </a:t>
            </a:r>
            <a:r>
              <a:rPr lang="en-US" sz="1600" dirty="0">
                <a:solidFill>
                  <a:schemeClr val="bg1">
                    <a:lumMod val="10000"/>
                  </a:schemeClr>
                </a:solidFill>
                <a:latin typeface="+mj-lt"/>
                <a:ea typeface="Times New Roman" panose="02020603050405020304" pitchFamily="18" charset="0"/>
              </a:rPr>
              <a:t>How difficult and costly is it to begin receiving income from this source?</a:t>
            </a:r>
          </a:p>
          <a:p>
            <a:pPr marL="342900" lvl="0" indent="-342900">
              <a:spcAft>
                <a:spcPts val="0"/>
              </a:spcAft>
              <a:buFont typeface="Wingdings" pitchFamily="2" charset="2"/>
              <a:buChar char="ü"/>
              <a:tabLst>
                <a:tab pos="457200" algn="l"/>
              </a:tabLst>
            </a:pPr>
            <a:r>
              <a:rPr lang="en-US" sz="1600" b="1" dirty="0">
                <a:solidFill>
                  <a:schemeClr val="bg1">
                    <a:lumMod val="10000"/>
                  </a:schemeClr>
                </a:solidFill>
                <a:latin typeface="+mj-lt"/>
                <a:ea typeface="Times New Roman" panose="02020603050405020304" pitchFamily="18" charset="0"/>
              </a:rPr>
              <a:t>Continuing Costs:  </a:t>
            </a:r>
            <a:r>
              <a:rPr lang="en-US" sz="1600" dirty="0">
                <a:solidFill>
                  <a:schemeClr val="bg1">
                    <a:lumMod val="10000"/>
                  </a:schemeClr>
                </a:solidFill>
                <a:latin typeface="+mj-lt"/>
                <a:ea typeface="Times New Roman" panose="02020603050405020304" pitchFamily="18" charset="0"/>
              </a:rPr>
              <a:t>How difficult and costly is it to obtain this source of revenue (staff time to perform work or report, infrastructure investment, etc.)</a:t>
            </a:r>
          </a:p>
          <a:p>
            <a:pPr marL="342900" lvl="0" indent="-342900">
              <a:spcAft>
                <a:spcPts val="0"/>
              </a:spcAft>
              <a:buFont typeface="Wingdings" pitchFamily="2" charset="2"/>
              <a:buChar char="ü"/>
              <a:tabLst>
                <a:tab pos="457200" algn="l"/>
              </a:tabLst>
            </a:pPr>
            <a:r>
              <a:rPr lang="en-US" sz="1600" b="1" dirty="0">
                <a:solidFill>
                  <a:schemeClr val="bg1">
                    <a:lumMod val="10000"/>
                  </a:schemeClr>
                </a:solidFill>
                <a:latin typeface="+mj-lt"/>
                <a:ea typeface="Times New Roman" panose="02020603050405020304" pitchFamily="18" charset="0"/>
              </a:rPr>
              <a:t>Organizational Capacity:  </a:t>
            </a:r>
            <a:r>
              <a:rPr lang="en-US" sz="1600" dirty="0">
                <a:solidFill>
                  <a:schemeClr val="bg1">
                    <a:lumMod val="10000"/>
                  </a:schemeClr>
                </a:solidFill>
                <a:latin typeface="+mj-lt"/>
                <a:ea typeface="Times New Roman" panose="02020603050405020304" pitchFamily="18" charset="0"/>
              </a:rPr>
              <a:t>Do you have the capacity (staff, infrastructure, financial, cultural) to develop and maintain this source</a:t>
            </a:r>
            <a:r>
              <a:rPr lang="en-US" sz="1400" dirty="0">
                <a:solidFill>
                  <a:schemeClr val="bg1">
                    <a:lumMod val="10000"/>
                  </a:schemeClr>
                </a:solidFill>
                <a:latin typeface="+mj-lt"/>
                <a:ea typeface="Times New Roman" panose="02020603050405020304" pitchFamily="18" charset="0"/>
              </a:rPr>
              <a:t>?</a:t>
            </a:r>
          </a:p>
          <a:p>
            <a:pPr marL="457200">
              <a:spcAft>
                <a:spcPts val="0"/>
              </a:spcAft>
            </a:pPr>
            <a:r>
              <a:rPr lang="en-US" sz="1200" dirty="0">
                <a:ea typeface="Times New Roman" panose="02020603050405020304" pitchFamily="18" charset="0"/>
              </a:rPr>
              <a:t> </a:t>
            </a:r>
          </a:p>
        </p:txBody>
      </p:sp>
      <p:pic>
        <p:nvPicPr>
          <p:cNvPr id="6" name="Picture 5">
            <a:extLst>
              <a:ext uri="{FF2B5EF4-FFF2-40B4-BE49-F238E27FC236}">
                <a16:creationId xmlns:a16="http://schemas.microsoft.com/office/drawing/2014/main" id="{35BC1A33-156B-9049-98A5-A3E009902F4D}"/>
              </a:ext>
            </a:extLst>
          </p:cNvPr>
          <p:cNvPicPr>
            <a:picLocks noChangeAspect="1"/>
          </p:cNvPicPr>
          <p:nvPr/>
        </p:nvPicPr>
        <p:blipFill>
          <a:blip r:embed="rId2"/>
          <a:stretch>
            <a:fillRect/>
          </a:stretch>
        </p:blipFill>
        <p:spPr>
          <a:xfrm>
            <a:off x="9494837" y="411163"/>
            <a:ext cx="1689100" cy="1206500"/>
          </a:xfrm>
          <a:prstGeom prst="rect">
            <a:avLst/>
          </a:prstGeom>
        </p:spPr>
      </p:pic>
      <p:pic>
        <p:nvPicPr>
          <p:cNvPr id="4" name="Picture 3">
            <a:extLst>
              <a:ext uri="{FF2B5EF4-FFF2-40B4-BE49-F238E27FC236}">
                <a16:creationId xmlns:a16="http://schemas.microsoft.com/office/drawing/2014/main" id="{F2AD2E75-E0FC-714F-9644-9AA858DB9A89}"/>
              </a:ext>
            </a:extLst>
          </p:cNvPr>
          <p:cNvPicPr>
            <a:picLocks noChangeAspect="1"/>
          </p:cNvPicPr>
          <p:nvPr/>
        </p:nvPicPr>
        <p:blipFill>
          <a:blip r:embed="rId3"/>
          <a:stretch>
            <a:fillRect/>
          </a:stretch>
        </p:blipFill>
        <p:spPr>
          <a:xfrm>
            <a:off x="258983" y="158389"/>
            <a:ext cx="1905000" cy="1066800"/>
          </a:xfrm>
          <a:prstGeom prst="rect">
            <a:avLst/>
          </a:prstGeom>
        </p:spPr>
      </p:pic>
    </p:spTree>
    <p:extLst>
      <p:ext uri="{BB962C8B-B14F-4D97-AF65-F5344CB8AC3E}">
        <p14:creationId xmlns:p14="http://schemas.microsoft.com/office/powerpoint/2010/main" val="99824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table&#10;&#10;Description automatically generated">
            <a:extLst>
              <a:ext uri="{FF2B5EF4-FFF2-40B4-BE49-F238E27FC236}">
                <a16:creationId xmlns:a16="http://schemas.microsoft.com/office/drawing/2014/main" id="{AD6F8608-508B-5A48-8FB9-B9AF029BD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10" y="938068"/>
            <a:ext cx="6350000" cy="3568700"/>
          </a:xfrm>
          <a:prstGeom prst="rect">
            <a:avLst/>
          </a:prstGeom>
        </p:spPr>
      </p:pic>
      <p:sp>
        <p:nvSpPr>
          <p:cNvPr id="4" name="Rectangle 3">
            <a:extLst>
              <a:ext uri="{FF2B5EF4-FFF2-40B4-BE49-F238E27FC236}">
                <a16:creationId xmlns:a16="http://schemas.microsoft.com/office/drawing/2014/main" id="{A22F8A8A-6FF2-D147-99BF-706F0A58F89C}"/>
              </a:ext>
            </a:extLst>
          </p:cNvPr>
          <p:cNvSpPr/>
          <p:nvPr/>
        </p:nvSpPr>
        <p:spPr>
          <a:xfrm>
            <a:off x="1766469" y="5017716"/>
            <a:ext cx="7849019" cy="646331"/>
          </a:xfrm>
          <a:prstGeom prst="rect">
            <a:avLst/>
          </a:prstGeom>
        </p:spPr>
        <p:txBody>
          <a:bodyPr wrap="square">
            <a:spAutoFit/>
          </a:bodyPr>
          <a:lstStyle/>
          <a:p>
            <a:r>
              <a:rPr lang="en-GB" dirty="0">
                <a:solidFill>
                  <a:schemeClr val="tx2"/>
                </a:solidFill>
              </a:rPr>
              <a:t>“What if pizza shops were funded like non-profits?”</a:t>
            </a:r>
          </a:p>
          <a:p>
            <a:r>
              <a:rPr lang="en-RS" dirty="0">
                <a:hlinkClick r:id="rId3"/>
              </a:rPr>
              <a:t>https://youtu.be/-gELZnORV4U</a:t>
            </a:r>
            <a:r>
              <a:rPr lang="en-RS" dirty="0"/>
              <a:t> </a:t>
            </a:r>
          </a:p>
        </p:txBody>
      </p:sp>
      <p:sp>
        <p:nvSpPr>
          <p:cNvPr id="2" name="TextBox 1">
            <a:extLst>
              <a:ext uri="{FF2B5EF4-FFF2-40B4-BE49-F238E27FC236}">
                <a16:creationId xmlns:a16="http://schemas.microsoft.com/office/drawing/2014/main" id="{B7BB56CD-B25E-C24F-B8BD-3B869AB551CC}"/>
              </a:ext>
            </a:extLst>
          </p:cNvPr>
          <p:cNvSpPr txBox="1"/>
          <p:nvPr/>
        </p:nvSpPr>
        <p:spPr>
          <a:xfrm>
            <a:off x="7815264" y="2104662"/>
            <a:ext cx="3200400" cy="3416320"/>
          </a:xfrm>
          <a:prstGeom prst="rect">
            <a:avLst/>
          </a:prstGeom>
          <a:noFill/>
        </p:spPr>
        <p:txBody>
          <a:bodyPr wrap="square" rtlCol="0">
            <a:spAutoFit/>
          </a:bodyPr>
          <a:lstStyle/>
          <a:p>
            <a:r>
              <a:rPr lang="en-RS" dirty="0">
                <a:solidFill>
                  <a:schemeClr val="tx2"/>
                </a:solidFill>
              </a:rPr>
              <a:t>Lesson:</a:t>
            </a:r>
          </a:p>
          <a:p>
            <a:r>
              <a:rPr lang="en-RS" dirty="0"/>
              <a:t>Make your organization’s matrix for</a:t>
            </a:r>
          </a:p>
          <a:p>
            <a:r>
              <a:rPr lang="en-GB" dirty="0"/>
              <a:t>a</a:t>
            </a:r>
            <a:r>
              <a:rPr lang="en-RS" dirty="0"/>
              <a:t>ssessment of funding opportunities</a:t>
            </a:r>
          </a:p>
          <a:p>
            <a:endParaRPr lang="en-RS" dirty="0"/>
          </a:p>
          <a:p>
            <a:endParaRPr lang="en-RS" dirty="0"/>
          </a:p>
          <a:p>
            <a:r>
              <a:rPr lang="en-RS" dirty="0"/>
              <a:t>Dillema:</a:t>
            </a:r>
          </a:p>
          <a:p>
            <a:endParaRPr lang="en-RS" dirty="0"/>
          </a:p>
          <a:p>
            <a:r>
              <a:rPr lang="en-GB" dirty="0">
                <a:solidFill>
                  <a:schemeClr val="tx2"/>
                </a:solidFill>
              </a:rPr>
              <a:t>W</a:t>
            </a:r>
            <a:r>
              <a:rPr lang="en-RS" dirty="0">
                <a:solidFill>
                  <a:schemeClr val="tx2"/>
                </a:solidFill>
              </a:rPr>
              <a:t>ho should be in charge of fundraising: research or specialised person/team</a:t>
            </a:r>
          </a:p>
        </p:txBody>
      </p:sp>
    </p:spTree>
    <p:extLst>
      <p:ext uri="{BB962C8B-B14F-4D97-AF65-F5344CB8AC3E}">
        <p14:creationId xmlns:p14="http://schemas.microsoft.com/office/powerpoint/2010/main" val="927832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7C94-D0C0-DC40-974E-6D80757F2431}"/>
              </a:ext>
            </a:extLst>
          </p:cNvPr>
          <p:cNvSpPr>
            <a:spLocks noGrp="1"/>
          </p:cNvSpPr>
          <p:nvPr>
            <p:ph type="title"/>
          </p:nvPr>
        </p:nvSpPr>
        <p:spPr/>
        <p:txBody>
          <a:bodyPr/>
          <a:lstStyle/>
          <a:p>
            <a:r>
              <a:rPr lang="en-RS" dirty="0"/>
              <a:t>Lessons learned on budget structure </a:t>
            </a:r>
          </a:p>
        </p:txBody>
      </p:sp>
      <p:sp>
        <p:nvSpPr>
          <p:cNvPr id="3" name="Text Placeholder 2">
            <a:extLst>
              <a:ext uri="{FF2B5EF4-FFF2-40B4-BE49-F238E27FC236}">
                <a16:creationId xmlns:a16="http://schemas.microsoft.com/office/drawing/2014/main" id="{880CC64C-EDE3-2F40-B0AA-286597993AF3}"/>
              </a:ext>
            </a:extLst>
          </p:cNvPr>
          <p:cNvSpPr>
            <a:spLocks noGrp="1"/>
          </p:cNvSpPr>
          <p:nvPr>
            <p:ph type="body" sz="quarter" idx="10"/>
          </p:nvPr>
        </p:nvSpPr>
        <p:spPr/>
        <p:txBody>
          <a:bodyPr>
            <a:normAutofit/>
          </a:bodyPr>
          <a:lstStyle/>
          <a:p>
            <a:pPr>
              <a:lnSpc>
                <a:spcPct val="110000"/>
              </a:lnSpc>
            </a:pPr>
            <a:r>
              <a:rPr lang="en-US" sz="1800" b="1" dirty="0">
                <a:latin typeface="+mj-lt"/>
              </a:rPr>
              <a:t>Growth is not necessarily a good thing! </a:t>
            </a:r>
            <a:r>
              <a:rPr lang="en-US" sz="1800" dirty="0">
                <a:latin typeface="+mj-lt"/>
              </a:rPr>
              <a:t>Increased budget over years, but not operational budget same</a:t>
            </a:r>
          </a:p>
          <a:p>
            <a:r>
              <a:rPr lang="en-US" sz="1800" b="1" dirty="0">
                <a:latin typeface="+mj-lt"/>
              </a:rPr>
              <a:t>Partnerships are both an opportunity </a:t>
            </a:r>
            <a:r>
              <a:rPr lang="en-US" sz="1800" dirty="0">
                <a:latin typeface="+mj-lt"/>
              </a:rPr>
              <a:t>(for longer </a:t>
            </a:r>
            <a:r>
              <a:rPr lang="en-US" sz="1800" dirty="0" err="1">
                <a:latin typeface="+mj-lt"/>
              </a:rPr>
              <a:t>programme</a:t>
            </a:r>
            <a:r>
              <a:rPr lang="en-US" sz="1800" dirty="0">
                <a:latin typeface="+mj-lt"/>
              </a:rPr>
              <a:t> research and advocacy and defense against attacks) </a:t>
            </a:r>
            <a:r>
              <a:rPr lang="en-US" sz="1800" b="1" dirty="0">
                <a:latin typeface="+mj-lt"/>
              </a:rPr>
              <a:t>and challenge to manage </a:t>
            </a:r>
            <a:r>
              <a:rPr lang="en-US" sz="1800" dirty="0">
                <a:latin typeface="+mj-lt"/>
              </a:rPr>
              <a:t>(coordination costs and high burden on financial staff of coordinator, co-funding requirements)</a:t>
            </a:r>
          </a:p>
        </p:txBody>
      </p:sp>
      <p:graphicFrame>
        <p:nvGraphicFramePr>
          <p:cNvPr id="4" name="Content Placeholder 6">
            <a:extLst>
              <a:ext uri="{FF2B5EF4-FFF2-40B4-BE49-F238E27FC236}">
                <a16:creationId xmlns:a16="http://schemas.microsoft.com/office/drawing/2014/main" id="{996056A1-5406-1342-94F2-FB15507F1552}"/>
              </a:ext>
            </a:extLst>
          </p:cNvPr>
          <p:cNvGraphicFramePr>
            <a:graphicFrameLocks/>
          </p:cNvGraphicFramePr>
          <p:nvPr>
            <p:extLst>
              <p:ext uri="{D42A27DB-BD31-4B8C-83A1-F6EECF244321}">
                <p14:modId xmlns:p14="http://schemas.microsoft.com/office/powerpoint/2010/main" val="2375669344"/>
              </p:ext>
            </p:extLst>
          </p:nvPr>
        </p:nvGraphicFramePr>
        <p:xfrm>
          <a:off x="2181798" y="3014662"/>
          <a:ext cx="8095130" cy="2519866"/>
        </p:xfrm>
        <a:graphic>
          <a:graphicData uri="http://schemas.openxmlformats.org/drawingml/2006/table">
            <a:tbl>
              <a:tblPr firstRow="1" bandRow="1">
                <a:tableStyleId>{5C22544A-7EE6-4342-B048-85BDC9FD1C3A}</a:tableStyleId>
              </a:tblPr>
              <a:tblGrid>
                <a:gridCol w="2092032">
                  <a:extLst>
                    <a:ext uri="{9D8B030D-6E8A-4147-A177-3AD203B41FA5}">
                      <a16:colId xmlns:a16="http://schemas.microsoft.com/office/drawing/2014/main" val="20000"/>
                    </a:ext>
                  </a:extLst>
                </a:gridCol>
                <a:gridCol w="1510913">
                  <a:extLst>
                    <a:ext uri="{9D8B030D-6E8A-4147-A177-3AD203B41FA5}">
                      <a16:colId xmlns:a16="http://schemas.microsoft.com/office/drawing/2014/main" val="20001"/>
                    </a:ext>
                  </a:extLst>
                </a:gridCol>
                <a:gridCol w="1278462">
                  <a:extLst>
                    <a:ext uri="{9D8B030D-6E8A-4147-A177-3AD203B41FA5}">
                      <a16:colId xmlns:a16="http://schemas.microsoft.com/office/drawing/2014/main" val="20002"/>
                    </a:ext>
                  </a:extLst>
                </a:gridCol>
                <a:gridCol w="1659641">
                  <a:extLst>
                    <a:ext uri="{9D8B030D-6E8A-4147-A177-3AD203B41FA5}">
                      <a16:colId xmlns:a16="http://schemas.microsoft.com/office/drawing/2014/main" val="20003"/>
                    </a:ext>
                  </a:extLst>
                </a:gridCol>
                <a:gridCol w="1554082">
                  <a:extLst>
                    <a:ext uri="{9D8B030D-6E8A-4147-A177-3AD203B41FA5}">
                      <a16:colId xmlns:a16="http://schemas.microsoft.com/office/drawing/2014/main" val="20004"/>
                    </a:ext>
                  </a:extLst>
                </a:gridCol>
              </a:tblGrid>
              <a:tr h="285949">
                <a:tc>
                  <a:txBody>
                    <a:bodyPr/>
                    <a:lstStyle/>
                    <a:p>
                      <a:pPr marL="0" marR="0" algn="ctr">
                        <a:lnSpc>
                          <a:spcPct val="107000"/>
                        </a:lnSpc>
                        <a:spcBef>
                          <a:spcPts val="0"/>
                        </a:spcBef>
                        <a:spcAft>
                          <a:spcPts val="800"/>
                        </a:spcAft>
                      </a:pPr>
                      <a:r>
                        <a:rPr lang="en-US" sz="1600" b="1" dirty="0">
                          <a:solidFill>
                            <a:schemeClr val="bg2"/>
                          </a:solidFill>
                          <a:latin typeface="+mj-lt"/>
                          <a:ea typeface="Times New Roman"/>
                          <a:cs typeface="Arial"/>
                        </a:rPr>
                        <a:t>Description</a:t>
                      </a:r>
                      <a:endParaRPr lang="en-US" sz="1600" dirty="0">
                        <a:solidFill>
                          <a:schemeClr val="bg2"/>
                        </a:solidFill>
                        <a:latin typeface="+mj-lt"/>
                        <a:ea typeface="Calibri"/>
                        <a:cs typeface="Times New Roman"/>
                      </a:endParaRPr>
                    </a:p>
                  </a:txBody>
                  <a:tcPr marL="68580" marR="68580" marT="0" marB="0" anchor="ctr"/>
                </a:tc>
                <a:tc gridSpan="2">
                  <a:txBody>
                    <a:bodyPr/>
                    <a:lstStyle/>
                    <a:p>
                      <a:pPr marL="0" marR="0" algn="ctr">
                        <a:lnSpc>
                          <a:spcPct val="107000"/>
                        </a:lnSpc>
                        <a:spcBef>
                          <a:spcPts val="0"/>
                        </a:spcBef>
                        <a:spcAft>
                          <a:spcPts val="800"/>
                        </a:spcAft>
                      </a:pPr>
                      <a:r>
                        <a:rPr lang="en-US" sz="1600" b="1">
                          <a:solidFill>
                            <a:schemeClr val="bg2"/>
                          </a:solidFill>
                          <a:latin typeface="+mj-lt"/>
                          <a:ea typeface="Times New Roman"/>
                          <a:cs typeface="Arial"/>
                        </a:rPr>
                        <a:t>2014</a:t>
                      </a:r>
                      <a:endParaRPr lang="en-US" sz="1600">
                        <a:solidFill>
                          <a:schemeClr val="bg2"/>
                        </a:solidFill>
                        <a:latin typeface="+mj-lt"/>
                        <a:ea typeface="Calibri"/>
                        <a:cs typeface="Times New Roman"/>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n-US" sz="1600" b="1">
                          <a:solidFill>
                            <a:schemeClr val="bg2"/>
                          </a:solidFill>
                          <a:latin typeface="+mj-lt"/>
                          <a:ea typeface="Times New Roman"/>
                          <a:cs typeface="Arial"/>
                        </a:rPr>
                        <a:t>2015</a:t>
                      </a:r>
                      <a:endParaRPr lang="en-US" sz="1600">
                        <a:solidFill>
                          <a:schemeClr val="bg2"/>
                        </a:solidFill>
                        <a:latin typeface="+mj-lt"/>
                        <a:ea typeface="Calibri"/>
                        <a:cs typeface="Times New Roman"/>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757887">
                <a:tc>
                  <a:txBody>
                    <a:bodyPr/>
                    <a:lstStyle/>
                    <a:p>
                      <a:pPr marL="0" marR="0" algn="ctr">
                        <a:lnSpc>
                          <a:spcPct val="107000"/>
                        </a:lnSpc>
                        <a:spcBef>
                          <a:spcPts val="0"/>
                        </a:spcBef>
                        <a:spcAft>
                          <a:spcPts val="800"/>
                        </a:spcAft>
                      </a:pPr>
                      <a:r>
                        <a:rPr lang="en-US" sz="1600" b="0">
                          <a:solidFill>
                            <a:srgbClr val="000000"/>
                          </a:solidFill>
                          <a:latin typeface="+mj-lt"/>
                          <a:ea typeface="Times New Roman"/>
                          <a:cs typeface="Arial"/>
                        </a:rPr>
                        <a:t>BCBP SHARE</a:t>
                      </a:r>
                      <a:endParaRPr lang="en-US" sz="1600" b="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b="1" dirty="0">
                          <a:solidFill>
                            <a:srgbClr val="000000"/>
                          </a:solidFill>
                          <a:latin typeface="+mj-lt"/>
                          <a:ea typeface="Times New Roman"/>
                          <a:cs typeface="Arial"/>
                        </a:rPr>
                        <a:t>269</a:t>
                      </a:r>
                      <a:endParaRPr lang="en-US" sz="1600" dirty="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a:solidFill>
                            <a:srgbClr val="000000"/>
                          </a:solidFill>
                          <a:latin typeface="+mj-lt"/>
                          <a:ea typeface="Times New Roman"/>
                          <a:cs typeface="Arial"/>
                        </a:rPr>
                        <a:t>58%</a:t>
                      </a:r>
                      <a:endParaRPr lang="en-US" sz="160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b="1">
                          <a:solidFill>
                            <a:srgbClr val="000000"/>
                          </a:solidFill>
                          <a:latin typeface="+mj-lt"/>
                          <a:ea typeface="Times New Roman"/>
                          <a:cs typeface="Arial"/>
                        </a:rPr>
                        <a:t>510.096</a:t>
                      </a:r>
                      <a:endParaRPr lang="en-US" sz="160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dirty="0">
                          <a:solidFill>
                            <a:srgbClr val="000000"/>
                          </a:solidFill>
                          <a:latin typeface="+mj-lt"/>
                          <a:ea typeface="Times New Roman"/>
                          <a:cs typeface="Arial"/>
                        </a:rPr>
                        <a:t>87%</a:t>
                      </a:r>
                      <a:endParaRPr lang="en-US" sz="1600" dirty="0">
                        <a:latin typeface="+mj-lt"/>
                        <a:ea typeface="Calibri"/>
                        <a:cs typeface="Times New Roman"/>
                      </a:endParaRPr>
                    </a:p>
                  </a:txBody>
                  <a:tcPr marL="68580" marR="68580" marT="0" marB="0" anchor="ctr"/>
                </a:tc>
                <a:extLst>
                  <a:ext uri="{0D108BD9-81ED-4DB2-BD59-A6C34878D82A}">
                    <a16:rowId xmlns:a16="http://schemas.microsoft.com/office/drawing/2014/main" val="10001"/>
                  </a:ext>
                </a:extLst>
              </a:tr>
              <a:tr h="757887">
                <a:tc>
                  <a:txBody>
                    <a:bodyPr/>
                    <a:lstStyle/>
                    <a:p>
                      <a:pPr marL="0" marR="0" algn="ctr">
                        <a:lnSpc>
                          <a:spcPct val="107000"/>
                        </a:lnSpc>
                        <a:spcBef>
                          <a:spcPts val="0"/>
                        </a:spcBef>
                        <a:spcAft>
                          <a:spcPts val="800"/>
                        </a:spcAft>
                      </a:pPr>
                      <a:r>
                        <a:rPr lang="en-US" sz="1600" b="0">
                          <a:solidFill>
                            <a:srgbClr val="000000"/>
                          </a:solidFill>
                          <a:latin typeface="+mj-lt"/>
                          <a:ea typeface="Times New Roman"/>
                          <a:cs typeface="Arial"/>
                        </a:rPr>
                        <a:t>PARTNERS SHARE</a:t>
                      </a:r>
                      <a:endParaRPr lang="en-US" sz="1600" b="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b="1" dirty="0">
                          <a:solidFill>
                            <a:srgbClr val="000000"/>
                          </a:solidFill>
                          <a:latin typeface="+mj-lt"/>
                          <a:ea typeface="Times New Roman"/>
                          <a:cs typeface="Arial"/>
                        </a:rPr>
                        <a:t>191</a:t>
                      </a:r>
                      <a:endParaRPr lang="en-US" sz="1600" dirty="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a:solidFill>
                            <a:srgbClr val="000000"/>
                          </a:solidFill>
                          <a:latin typeface="+mj-lt"/>
                          <a:ea typeface="Times New Roman"/>
                          <a:cs typeface="Arial"/>
                        </a:rPr>
                        <a:t>42%</a:t>
                      </a:r>
                      <a:endParaRPr lang="en-US" sz="160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b="1">
                          <a:solidFill>
                            <a:srgbClr val="000000"/>
                          </a:solidFill>
                          <a:latin typeface="+mj-lt"/>
                          <a:ea typeface="Times New Roman"/>
                          <a:cs typeface="Arial"/>
                        </a:rPr>
                        <a:t>75.087</a:t>
                      </a:r>
                      <a:endParaRPr lang="en-US" sz="1600">
                        <a:latin typeface="+mj-lt"/>
                        <a:ea typeface="Calibri"/>
                        <a:cs typeface="Times New Roman"/>
                      </a:endParaRPr>
                    </a:p>
                  </a:txBody>
                  <a:tcPr marL="68580" marR="68580" marT="0" marB="0" anchor="ctr"/>
                </a:tc>
                <a:tc>
                  <a:txBody>
                    <a:bodyPr/>
                    <a:lstStyle/>
                    <a:p>
                      <a:pPr marL="0" marR="0" algn="ctr">
                        <a:lnSpc>
                          <a:spcPct val="107000"/>
                        </a:lnSpc>
                        <a:spcBef>
                          <a:spcPts val="0"/>
                        </a:spcBef>
                        <a:spcAft>
                          <a:spcPts val="800"/>
                        </a:spcAft>
                      </a:pPr>
                      <a:r>
                        <a:rPr lang="en-US" sz="1600">
                          <a:solidFill>
                            <a:srgbClr val="000000"/>
                          </a:solidFill>
                          <a:latin typeface="+mj-lt"/>
                          <a:ea typeface="Times New Roman"/>
                          <a:cs typeface="Arial"/>
                        </a:rPr>
                        <a:t>13%</a:t>
                      </a:r>
                      <a:endParaRPr lang="en-US" sz="1600">
                        <a:latin typeface="+mj-lt"/>
                        <a:ea typeface="Calibri"/>
                        <a:cs typeface="Times New Roman"/>
                      </a:endParaRPr>
                    </a:p>
                  </a:txBody>
                  <a:tcPr marL="68580" marR="68580" marT="0" marB="0" anchor="ctr"/>
                </a:tc>
                <a:extLst>
                  <a:ext uri="{0D108BD9-81ED-4DB2-BD59-A6C34878D82A}">
                    <a16:rowId xmlns:a16="http://schemas.microsoft.com/office/drawing/2014/main" val="10002"/>
                  </a:ext>
                </a:extLst>
              </a:tr>
              <a:tr h="718143">
                <a:tc>
                  <a:txBody>
                    <a:bodyPr/>
                    <a:lstStyle/>
                    <a:p>
                      <a:pPr marL="0" marR="0" algn="ctr">
                        <a:lnSpc>
                          <a:spcPct val="107000"/>
                        </a:lnSpc>
                        <a:spcBef>
                          <a:spcPts val="0"/>
                        </a:spcBef>
                        <a:spcAft>
                          <a:spcPts val="800"/>
                        </a:spcAft>
                      </a:pPr>
                      <a:r>
                        <a:rPr lang="en-US" sz="1600" b="0" dirty="0">
                          <a:solidFill>
                            <a:srgbClr val="000000"/>
                          </a:solidFill>
                          <a:latin typeface="+mj-lt"/>
                          <a:ea typeface="Times New Roman"/>
                          <a:cs typeface="Arial"/>
                        </a:rPr>
                        <a:t>Total EUR</a:t>
                      </a:r>
                      <a:endParaRPr lang="en-US" sz="1600" b="0" dirty="0">
                        <a:latin typeface="+mj-lt"/>
                        <a:ea typeface="Calibri"/>
                        <a:cs typeface="Times New Roman"/>
                      </a:endParaRPr>
                    </a:p>
                  </a:txBody>
                  <a:tcPr marL="68580" marR="68580" marT="0" marB="0" anchor="ctr"/>
                </a:tc>
                <a:tc gridSpan="2">
                  <a:txBody>
                    <a:bodyPr/>
                    <a:lstStyle/>
                    <a:p>
                      <a:pPr marL="0" marR="0" algn="ctr">
                        <a:lnSpc>
                          <a:spcPct val="107000"/>
                        </a:lnSpc>
                        <a:spcBef>
                          <a:spcPts val="0"/>
                        </a:spcBef>
                        <a:spcAft>
                          <a:spcPts val="800"/>
                        </a:spcAft>
                      </a:pPr>
                      <a:r>
                        <a:rPr lang="en-US" sz="1600" b="1" dirty="0">
                          <a:solidFill>
                            <a:srgbClr val="000000"/>
                          </a:solidFill>
                          <a:latin typeface="+mj-lt"/>
                          <a:ea typeface="Times New Roman"/>
                          <a:cs typeface="Arial"/>
                        </a:rPr>
                        <a:t>460.000</a:t>
                      </a:r>
                      <a:endParaRPr lang="en-US" sz="1600" dirty="0">
                        <a:latin typeface="+mj-lt"/>
                        <a:ea typeface="Calibri"/>
                        <a:cs typeface="Times New Roman"/>
                      </a:endParaRPr>
                    </a:p>
                  </a:txBody>
                  <a:tcPr marL="68580" marR="68580" marT="0" marB="0" anchor="ctr"/>
                </a:tc>
                <a:tc hMerge="1">
                  <a:txBody>
                    <a:bodyPr/>
                    <a:lstStyle/>
                    <a:p>
                      <a:pPr marL="0" marR="0" algn="ctr">
                        <a:lnSpc>
                          <a:spcPct val="107000"/>
                        </a:lnSpc>
                        <a:spcBef>
                          <a:spcPts val="0"/>
                        </a:spcBef>
                        <a:spcAft>
                          <a:spcPts val="800"/>
                        </a:spcAft>
                      </a:pPr>
                      <a:endParaRPr lang="en-US" sz="1600" dirty="0">
                        <a:solidFill>
                          <a:srgbClr val="000000"/>
                        </a:solidFill>
                        <a:latin typeface="+mj-lt"/>
                        <a:ea typeface="Times New Roman"/>
                        <a:cs typeface="Arial"/>
                      </a:endParaRPr>
                    </a:p>
                  </a:txBody>
                  <a:tcPr marL="68580" marR="68580" marT="0" marB="0" anchor="ctr"/>
                </a:tc>
                <a:tc gridSpan="2">
                  <a:txBody>
                    <a:bodyPr/>
                    <a:lstStyle/>
                    <a:p>
                      <a:pPr marL="0" marR="0" algn="ctr">
                        <a:lnSpc>
                          <a:spcPct val="107000"/>
                        </a:lnSpc>
                        <a:spcBef>
                          <a:spcPts val="0"/>
                        </a:spcBef>
                        <a:spcAft>
                          <a:spcPts val="800"/>
                        </a:spcAft>
                      </a:pPr>
                      <a:r>
                        <a:rPr lang="en-US" sz="1600" b="1" dirty="0">
                          <a:solidFill>
                            <a:srgbClr val="000000"/>
                          </a:solidFill>
                          <a:latin typeface="+mj-lt"/>
                          <a:ea typeface="Times New Roman"/>
                          <a:cs typeface="Arial"/>
                        </a:rPr>
                        <a:t>585.183</a:t>
                      </a:r>
                      <a:endParaRPr lang="en-US" sz="1600" dirty="0">
                        <a:latin typeface="+mj-lt"/>
                        <a:ea typeface="Calibri"/>
                        <a:cs typeface="Times New Roman"/>
                      </a:endParaRPr>
                    </a:p>
                  </a:txBody>
                  <a:tcPr marL="68580" marR="68580" marT="0" marB="0" anchor="ctr"/>
                </a:tc>
                <a:tc hMerge="1">
                  <a:txBody>
                    <a:bodyPr/>
                    <a:lstStyle/>
                    <a:p>
                      <a:endParaRPr lang="en-US" sz="1600" dirty="0">
                        <a:latin typeface="+mj-lt"/>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91875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42913" y="692149"/>
            <a:ext cx="3382678" cy="5451476"/>
          </a:xfrm>
        </p:spPr>
        <p:txBody>
          <a:bodyPr>
            <a:noAutofit/>
          </a:bodyPr>
          <a:lstStyle/>
          <a:p>
            <a:pPr lvl="1"/>
            <a:r>
              <a:rPr lang="en-GB" dirty="0">
                <a:solidFill>
                  <a:schemeClr val="tx1"/>
                </a:solidFill>
                <a:latin typeface="+mj-lt"/>
              </a:rPr>
              <a:t>A </a:t>
            </a:r>
            <a:r>
              <a:rPr lang="en-GB" b="1" dirty="0">
                <a:solidFill>
                  <a:schemeClr val="tx1"/>
                </a:solidFill>
                <a:latin typeface="+mj-lt"/>
              </a:rPr>
              <a:t>budget</a:t>
            </a:r>
            <a:r>
              <a:rPr lang="en-GB" dirty="0">
                <a:solidFill>
                  <a:schemeClr val="tx1"/>
                </a:solidFill>
                <a:latin typeface="+mj-lt"/>
              </a:rPr>
              <a:t> is your organization’s strategy expressed in currency.​</a:t>
            </a:r>
            <a:br>
              <a:rPr lang="en-GB" dirty="0">
                <a:solidFill>
                  <a:schemeClr val="tx1"/>
                </a:solidFill>
                <a:latin typeface="+mj-lt"/>
              </a:rPr>
            </a:br>
            <a:br>
              <a:rPr lang="es-AR" dirty="0">
                <a:latin typeface="+mj-lt"/>
              </a:rPr>
            </a:br>
            <a:r>
              <a:rPr lang="es-AR" b="1" dirty="0">
                <a:solidFill>
                  <a:schemeClr val="tx2"/>
                </a:solidFill>
                <a:latin typeface="+mj-lt"/>
              </a:rPr>
              <a:t>1. Core organisational budget</a:t>
            </a:r>
            <a:br>
              <a:rPr lang="en-US" b="1" dirty="0">
                <a:latin typeface="+mj-lt"/>
              </a:rPr>
            </a:br>
            <a:r>
              <a:rPr lang="en-US" dirty="0">
                <a:latin typeface="+mj-lt"/>
              </a:rPr>
              <a:t>Salaries 23%</a:t>
            </a:r>
            <a:br>
              <a:rPr lang="en-US" dirty="0">
                <a:latin typeface="+mj-lt"/>
              </a:rPr>
            </a:br>
            <a:r>
              <a:rPr lang="en-US" dirty="0">
                <a:latin typeface="+mj-lt"/>
              </a:rPr>
              <a:t>Office costs 8% (11% with admin staff)</a:t>
            </a:r>
            <a:br>
              <a:rPr lang="es-AR" dirty="0">
                <a:solidFill>
                  <a:schemeClr val="tx2"/>
                </a:solidFill>
                <a:latin typeface="+mj-lt"/>
              </a:rPr>
            </a:br>
            <a:r>
              <a:rPr lang="es-AR" b="1" dirty="0">
                <a:solidFill>
                  <a:schemeClr val="tx2"/>
                </a:solidFill>
                <a:latin typeface="+mj-lt"/>
              </a:rPr>
              <a:t>2. Program costs</a:t>
            </a:r>
            <a:br>
              <a:rPr lang="en-US" b="1" dirty="0">
                <a:latin typeface="+mj-lt"/>
              </a:rPr>
            </a:br>
            <a:r>
              <a:rPr lang="en-US" dirty="0">
                <a:latin typeface="+mj-lt"/>
              </a:rPr>
              <a:t>Capacity building 3%</a:t>
            </a:r>
            <a:br>
              <a:rPr lang="en-US" dirty="0">
                <a:latin typeface="+mj-lt"/>
              </a:rPr>
            </a:br>
            <a:r>
              <a:rPr lang="en-US" dirty="0">
                <a:latin typeface="+mj-lt"/>
              </a:rPr>
              <a:t>Comm/advertisement 1%</a:t>
            </a:r>
            <a:br>
              <a:rPr lang="en-US" dirty="0">
                <a:latin typeface="+mj-lt"/>
              </a:rPr>
            </a:br>
            <a:r>
              <a:rPr lang="en-US" dirty="0">
                <a:latin typeface="+mj-lt"/>
              </a:rPr>
              <a:t>Public opinion survey 2%</a:t>
            </a:r>
            <a:br>
              <a:rPr lang="en-US" dirty="0">
                <a:latin typeface="+mj-lt"/>
              </a:rPr>
            </a:br>
            <a:r>
              <a:rPr lang="en-US" dirty="0">
                <a:latin typeface="+mj-lt"/>
              </a:rPr>
              <a:t>Publications 7%</a:t>
            </a:r>
            <a:br>
              <a:rPr lang="en-US" dirty="0">
                <a:latin typeface="+mj-lt"/>
              </a:rPr>
            </a:br>
            <a:r>
              <a:rPr lang="en-US" dirty="0">
                <a:latin typeface="+mj-lt"/>
              </a:rPr>
              <a:t>Other activities 23%</a:t>
            </a:r>
            <a:br>
              <a:rPr lang="es-AR" dirty="0">
                <a:solidFill>
                  <a:schemeClr val="tx2"/>
                </a:solidFill>
                <a:latin typeface="+mj-lt"/>
              </a:rPr>
            </a:br>
            <a:r>
              <a:rPr lang="es-AR" b="1" dirty="0">
                <a:solidFill>
                  <a:schemeClr val="tx2"/>
                </a:solidFill>
                <a:latin typeface="+mj-lt"/>
              </a:rPr>
              <a:t>3. Capacity-building and investment</a:t>
            </a:r>
            <a:br>
              <a:rPr lang="es-AR" dirty="0">
                <a:solidFill>
                  <a:schemeClr val="tx2"/>
                </a:solidFill>
                <a:latin typeface="+mj-lt"/>
              </a:rPr>
            </a:br>
            <a:r>
              <a:rPr lang="es-AR" dirty="0">
                <a:solidFill>
                  <a:schemeClr val="tx2"/>
                </a:solidFill>
                <a:latin typeface="+mj-lt"/>
              </a:rPr>
              <a:t>4</a:t>
            </a:r>
            <a:r>
              <a:rPr lang="es-AR" b="1" dirty="0">
                <a:solidFill>
                  <a:schemeClr val="tx2"/>
                </a:solidFill>
                <a:latin typeface="+mj-lt"/>
              </a:rPr>
              <a:t>. Contingency </a:t>
            </a:r>
            <a:br>
              <a:rPr lang="es-AR" b="1" dirty="0">
                <a:solidFill>
                  <a:schemeClr val="tx2"/>
                </a:solidFill>
                <a:latin typeface="+mj-lt"/>
              </a:rPr>
            </a:br>
            <a:br>
              <a:rPr lang="es-AR" b="1" dirty="0">
                <a:solidFill>
                  <a:schemeClr val="tx2"/>
                </a:solidFill>
                <a:latin typeface="+mj-lt"/>
              </a:rPr>
            </a:br>
            <a:r>
              <a:rPr lang="es-AR" b="1" dirty="0">
                <a:solidFill>
                  <a:schemeClr val="tx2"/>
                </a:solidFill>
                <a:latin typeface="+mj-lt"/>
              </a:rPr>
              <a:t> </a:t>
            </a:r>
            <a:r>
              <a:rPr lang="es-AR" b="1" dirty="0"/>
              <a:t>Lesson: </a:t>
            </a:r>
            <a:r>
              <a:rPr lang="es-AR" b="1" dirty="0">
                <a:solidFill>
                  <a:schemeClr val="tx1"/>
                </a:solidFill>
              </a:rPr>
              <a:t>For balanced budget, you may will need the reserve or unrestricted funds!</a:t>
            </a:r>
            <a:endParaRPr lang="es-AR" dirty="0">
              <a:solidFill>
                <a:schemeClr val="tx2"/>
              </a:solidFill>
            </a:endParaRPr>
          </a:p>
        </p:txBody>
      </p:sp>
      <p:graphicFrame>
        <p:nvGraphicFramePr>
          <p:cNvPr id="6" name="Marcador de gráfico 5"/>
          <p:cNvGraphicFramePr>
            <a:graphicFrameLocks noGrp="1"/>
          </p:cNvGraphicFramePr>
          <p:nvPr>
            <p:ph type="chart" sz="quarter" idx="11"/>
          </p:nvPr>
        </p:nvGraphicFramePr>
        <p:xfrm>
          <a:off x="4056063" y="692150"/>
          <a:ext cx="7032625" cy="4730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34DEF5C-F139-4649-9C7E-3A2EFCF25891}"/>
              </a:ext>
            </a:extLst>
          </p:cNvPr>
          <p:cNvGraphicFramePr/>
          <p:nvPr/>
        </p:nvGraphicFramePr>
        <p:xfrm>
          <a:off x="5741512" y="1156447"/>
          <a:ext cx="3661726" cy="3930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5872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518-DC54-FE44-872D-15CC66BD91B4}"/>
              </a:ext>
            </a:extLst>
          </p:cNvPr>
          <p:cNvSpPr>
            <a:spLocks noGrp="1"/>
          </p:cNvSpPr>
          <p:nvPr>
            <p:ph type="title"/>
          </p:nvPr>
        </p:nvSpPr>
        <p:spPr>
          <a:xfrm>
            <a:off x="1271589" y="692150"/>
            <a:ext cx="10086973" cy="607026"/>
          </a:xfrm>
        </p:spPr>
        <p:txBody>
          <a:bodyPr>
            <a:noAutofit/>
          </a:bodyPr>
          <a:lstStyle/>
          <a:p>
            <a:r>
              <a:rPr lang="en-GB" sz="2000" dirty="0"/>
              <a:t>What are the resources to be used to most effectively meet your mission and that your organization remains sustainable and accountable to its stakeholders​?</a:t>
            </a:r>
            <a:br>
              <a:rPr lang="en-GB" sz="2000" dirty="0"/>
            </a:br>
            <a:br>
              <a:rPr lang="en-GB" sz="2000" dirty="0"/>
            </a:br>
            <a:endParaRPr lang="en-RS" sz="2000" dirty="0"/>
          </a:p>
        </p:txBody>
      </p:sp>
      <p:sp>
        <p:nvSpPr>
          <p:cNvPr id="3" name="Text Placeholder 2">
            <a:extLst>
              <a:ext uri="{FF2B5EF4-FFF2-40B4-BE49-F238E27FC236}">
                <a16:creationId xmlns:a16="http://schemas.microsoft.com/office/drawing/2014/main" id="{72CC2413-F3A5-D54A-86B6-339B3B975513}"/>
              </a:ext>
            </a:extLst>
          </p:cNvPr>
          <p:cNvSpPr>
            <a:spLocks noGrp="1"/>
          </p:cNvSpPr>
          <p:nvPr>
            <p:ph type="body" sz="quarter" idx="10"/>
          </p:nvPr>
        </p:nvSpPr>
        <p:spPr>
          <a:xfrm>
            <a:off x="1271589" y="1501541"/>
            <a:ext cx="10086974" cy="4273617"/>
          </a:xfrm>
        </p:spPr>
        <p:txBody>
          <a:bodyPr>
            <a:normAutofit fontScale="92500" lnSpcReduction="10000"/>
          </a:bodyPr>
          <a:lstStyle/>
          <a:p>
            <a:pPr marL="457200" indent="-457200">
              <a:buAutoNum type="arabicPeriod"/>
            </a:pPr>
            <a:endParaRPr lang="en-GB" sz="2000" b="1" dirty="0"/>
          </a:p>
          <a:p>
            <a:pPr marL="457200" indent="-457200">
              <a:buAutoNum type="arabicPeriod"/>
            </a:pPr>
            <a:r>
              <a:rPr lang="en-GB" sz="2000" b="1" dirty="0">
                <a:latin typeface="+mj-lt"/>
              </a:rPr>
              <a:t>Assemble a budget team </a:t>
            </a:r>
            <a:r>
              <a:rPr lang="en-GB" sz="2000" dirty="0">
                <a:latin typeface="+mj-lt"/>
              </a:rPr>
              <a:t>(CEO, CFO – finance manager, development-fundraising person, program managers)</a:t>
            </a:r>
          </a:p>
          <a:p>
            <a:pPr marL="457200" indent="-457200">
              <a:buAutoNum type="arabicPeriod"/>
            </a:pPr>
            <a:r>
              <a:rPr lang="en-GB" sz="2000" b="1" dirty="0">
                <a:latin typeface="+mj-lt"/>
              </a:rPr>
              <a:t>Create a budget calendar </a:t>
            </a:r>
            <a:r>
              <a:rPr lang="en-GB" sz="2000" dirty="0">
                <a:latin typeface="+mj-lt"/>
              </a:rPr>
              <a:t>– enough advance time for this process</a:t>
            </a:r>
          </a:p>
          <a:p>
            <a:pPr marL="457200" indent="-457200">
              <a:buAutoNum type="arabicPeriod"/>
            </a:pPr>
            <a:r>
              <a:rPr lang="en-GB" sz="2000" b="1" dirty="0">
                <a:latin typeface="+mj-lt"/>
              </a:rPr>
              <a:t>Prepare for budget process </a:t>
            </a:r>
            <a:r>
              <a:rPr lang="en-GB" sz="2000" dirty="0">
                <a:latin typeface="+mj-lt"/>
              </a:rPr>
              <a:t>(set financial goals, reserves, data on spending for few years e.g. the types of costs donors do not want to support, </a:t>
            </a:r>
            <a:r>
              <a:rPr lang="en-GB" sz="2000" dirty="0" err="1">
                <a:latin typeface="+mj-lt"/>
              </a:rPr>
              <a:t>kickoff</a:t>
            </a:r>
            <a:r>
              <a:rPr lang="en-GB" sz="2000" dirty="0">
                <a:latin typeface="+mj-lt"/>
              </a:rPr>
              <a:t> mtg)</a:t>
            </a:r>
          </a:p>
          <a:p>
            <a:pPr marL="457200" indent="-457200">
              <a:buAutoNum type="arabicPeriod"/>
            </a:pPr>
            <a:r>
              <a:rPr lang="en-GB" sz="2000" b="1" dirty="0">
                <a:latin typeface="+mj-lt"/>
              </a:rPr>
              <a:t>Build the budget </a:t>
            </a:r>
            <a:r>
              <a:rPr lang="en-GB" sz="2000" dirty="0">
                <a:latin typeface="+mj-lt"/>
              </a:rPr>
              <a:t>(budget expenses: direct to delivery of services e.g. program costs, shared expenses and overhead, fundraising costs…), Revenues and risk analysis less predictable (scenario planning for risks), secure Board approval (finance committee)</a:t>
            </a:r>
          </a:p>
          <a:p>
            <a:pPr marL="457200" indent="-457200">
              <a:buFont typeface="Arial" panose="020B0604020202020204" pitchFamily="34" charset="0"/>
              <a:buAutoNum type="arabicPeriod"/>
            </a:pPr>
            <a:r>
              <a:rPr lang="en-GB" sz="2000" b="1" dirty="0">
                <a:latin typeface="+mj-lt"/>
              </a:rPr>
              <a:t>Monitoring the budget </a:t>
            </a:r>
            <a:endParaRPr lang="en-GB" sz="2000" dirty="0">
              <a:latin typeface="+mj-lt"/>
            </a:endParaRPr>
          </a:p>
          <a:p>
            <a:pPr marL="914400" lvl="1" indent="-457200">
              <a:buFont typeface="Arial" panose="020B0604020202020204" pitchFamily="34" charset="0"/>
              <a:buAutoNum type="arabicPeriod"/>
            </a:pPr>
            <a:r>
              <a:rPr lang="en-GB" dirty="0">
                <a:latin typeface="+mj-lt"/>
              </a:rPr>
              <a:t>Budget-to-actual revenue and expenses – program managers</a:t>
            </a:r>
          </a:p>
          <a:p>
            <a:pPr marL="914400" lvl="1" indent="-457200">
              <a:buFont typeface="Arial" panose="020B0604020202020204" pitchFamily="34" charset="0"/>
              <a:buAutoNum type="arabicPeriod"/>
            </a:pPr>
            <a:r>
              <a:rPr lang="en-GB" dirty="0">
                <a:latin typeface="+mj-lt"/>
              </a:rPr>
              <a:t>Executive director –budget-to-actual revenue and expenses for each program and organization-wide, balance sheet, year-end forecast, </a:t>
            </a:r>
          </a:p>
          <a:p>
            <a:pPr marL="914400" lvl="1" indent="-457200">
              <a:buFont typeface="Arial" panose="020B0604020202020204" pitchFamily="34" charset="0"/>
              <a:buAutoNum type="arabicPeriod"/>
            </a:pPr>
            <a:r>
              <a:rPr lang="en-GB" dirty="0">
                <a:latin typeface="+mj-lt"/>
              </a:rPr>
              <a:t>Board – same plus Dashboard (% against targets)</a:t>
            </a:r>
          </a:p>
        </p:txBody>
      </p:sp>
    </p:spTree>
    <p:extLst>
      <p:ext uri="{BB962C8B-B14F-4D97-AF65-F5344CB8AC3E}">
        <p14:creationId xmlns:p14="http://schemas.microsoft.com/office/powerpoint/2010/main" val="30335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C4AD6CA3-6358-72B1-5261-1A933572A5AD}"/>
            </a:ext>
          </a:extLst>
        </p:cNvPr>
        <p:cNvGrpSpPr/>
        <p:nvPr/>
      </p:nvGrpSpPr>
      <p:grpSpPr>
        <a:xfrm>
          <a:off x="0" y="0"/>
          <a:ext cx="0" cy="0"/>
          <a:chOff x="0" y="0"/>
          <a:chExt cx="0" cy="0"/>
        </a:xfrm>
      </p:grpSpPr>
      <p:sp>
        <p:nvSpPr>
          <p:cNvPr id="263" name="Google Shape;263;p17">
            <a:extLst>
              <a:ext uri="{FF2B5EF4-FFF2-40B4-BE49-F238E27FC236}">
                <a16:creationId xmlns:a16="http://schemas.microsoft.com/office/drawing/2014/main" id="{98065E5A-5B59-41A9-75B6-092B9435551A}"/>
              </a:ext>
            </a:extLst>
          </p:cNvPr>
          <p:cNvSpPr/>
          <p:nvPr/>
        </p:nvSpPr>
        <p:spPr>
          <a:xfrm>
            <a:off x="154616" y="347398"/>
            <a:ext cx="7058307" cy="1964266"/>
          </a:xfrm>
          <a:prstGeom prst="rect">
            <a:avLst/>
          </a:prstGeom>
          <a:solidFill>
            <a:srgbClr val="5C51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4" name="Google Shape;264;p17">
            <a:extLst>
              <a:ext uri="{FF2B5EF4-FFF2-40B4-BE49-F238E27FC236}">
                <a16:creationId xmlns:a16="http://schemas.microsoft.com/office/drawing/2014/main" id="{3C645847-9996-4192-A055-8CC7C458EE4F}"/>
              </a:ext>
            </a:extLst>
          </p:cNvPr>
          <p:cNvSpPr txBox="1">
            <a:spLocks noGrp="1"/>
          </p:cNvSpPr>
          <p:nvPr>
            <p:ph type="title" idx="4294967295"/>
          </p:nvPr>
        </p:nvSpPr>
        <p:spPr>
          <a:xfrm>
            <a:off x="386531" y="517524"/>
            <a:ext cx="6594475" cy="16240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dirty="0">
                <a:solidFill>
                  <a:srgbClr val="FFFFFF"/>
                </a:solidFill>
                <a:latin typeface="Arial"/>
                <a:ea typeface="Arial"/>
                <a:cs typeface="Arial"/>
                <a:sym typeface="Arial"/>
              </a:rPr>
              <a:t>Organizational Resilience </a:t>
            </a:r>
            <a:endParaRPr dirty="0">
              <a:solidFill>
                <a:srgbClr val="FFFFFF"/>
              </a:solidFill>
              <a:latin typeface="Arial"/>
              <a:ea typeface="Arial"/>
              <a:cs typeface="Arial"/>
              <a:sym typeface="Arial"/>
            </a:endParaRPr>
          </a:p>
        </p:txBody>
      </p:sp>
      <p:sp>
        <p:nvSpPr>
          <p:cNvPr id="269" name="Google Shape;269;p17">
            <a:extLst>
              <a:ext uri="{FF2B5EF4-FFF2-40B4-BE49-F238E27FC236}">
                <a16:creationId xmlns:a16="http://schemas.microsoft.com/office/drawing/2014/main" id="{FA7F1621-59B0-969C-3A16-B9A41CEE0153}"/>
              </a:ext>
            </a:extLst>
          </p:cNvPr>
          <p:cNvSpPr txBox="1">
            <a:spLocks noGrp="1"/>
          </p:cNvSpPr>
          <p:nvPr>
            <p:ph type="sldNum" idx="4294967295"/>
          </p:nvPr>
        </p:nvSpPr>
        <p:spPr>
          <a:xfrm>
            <a:off x="11218863" y="6535738"/>
            <a:ext cx="973137" cy="27305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sz="1050">
                <a:solidFill>
                  <a:srgbClr val="7F7F7F"/>
                </a:solidFill>
              </a:rPr>
              <a:t>6</a:t>
            </a:fld>
            <a:endParaRPr sz="1050">
              <a:solidFill>
                <a:srgbClr val="7F7F7F"/>
              </a:solidFill>
            </a:endParaRPr>
          </a:p>
        </p:txBody>
      </p:sp>
      <p:sp>
        <p:nvSpPr>
          <p:cNvPr id="265" name="Google Shape;265;p17">
            <a:extLst>
              <a:ext uri="{FF2B5EF4-FFF2-40B4-BE49-F238E27FC236}">
                <a16:creationId xmlns:a16="http://schemas.microsoft.com/office/drawing/2014/main" id="{94387866-058D-C56C-993F-FED130CE0A40}"/>
              </a:ext>
            </a:extLst>
          </p:cNvPr>
          <p:cNvSpPr/>
          <p:nvPr/>
        </p:nvSpPr>
        <p:spPr>
          <a:xfrm>
            <a:off x="329184" y="2432305"/>
            <a:ext cx="7056669" cy="4102852"/>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6" name="Google Shape;266;p17" descr="Diagram&#10;&#10;Description automatically generated">
            <a:extLst>
              <a:ext uri="{FF2B5EF4-FFF2-40B4-BE49-F238E27FC236}">
                <a16:creationId xmlns:a16="http://schemas.microsoft.com/office/drawing/2014/main" id="{07AC33C5-FCF2-DFBA-6FB7-BB5461D9106A}"/>
              </a:ext>
            </a:extLst>
          </p:cNvPr>
          <p:cNvPicPr preferRelativeResize="0"/>
          <p:nvPr/>
        </p:nvPicPr>
        <p:blipFill rotWithShape="1">
          <a:blip r:embed="rId3">
            <a:alphaModFix/>
          </a:blip>
          <a:srcRect/>
          <a:stretch/>
        </p:blipFill>
        <p:spPr>
          <a:xfrm>
            <a:off x="329184" y="2407809"/>
            <a:ext cx="6579910" cy="3500512"/>
          </a:xfrm>
          <a:prstGeom prst="rect">
            <a:avLst/>
          </a:prstGeom>
          <a:noFill/>
          <a:ln>
            <a:noFill/>
          </a:ln>
        </p:spPr>
      </p:pic>
      <p:pic>
        <p:nvPicPr>
          <p:cNvPr id="11" name="Picture 10">
            <a:extLst>
              <a:ext uri="{FF2B5EF4-FFF2-40B4-BE49-F238E27FC236}">
                <a16:creationId xmlns:a16="http://schemas.microsoft.com/office/drawing/2014/main" id="{5AC8961E-1FC8-013E-AB1F-607CFC5002DF}"/>
              </a:ext>
            </a:extLst>
          </p:cNvPr>
          <p:cNvPicPr>
            <a:picLocks noChangeAspect="1"/>
          </p:cNvPicPr>
          <p:nvPr/>
        </p:nvPicPr>
        <p:blipFill>
          <a:blip r:embed="rId4"/>
          <a:stretch>
            <a:fillRect/>
          </a:stretch>
        </p:blipFill>
        <p:spPr>
          <a:xfrm>
            <a:off x="7814691" y="2141537"/>
            <a:ext cx="4048125" cy="4159250"/>
          </a:xfrm>
          <a:prstGeom prst="rect">
            <a:avLst/>
          </a:prstGeom>
        </p:spPr>
      </p:pic>
      <p:sp>
        <p:nvSpPr>
          <p:cNvPr id="13" name="TextBox 12">
            <a:extLst>
              <a:ext uri="{FF2B5EF4-FFF2-40B4-BE49-F238E27FC236}">
                <a16:creationId xmlns:a16="http://schemas.microsoft.com/office/drawing/2014/main" id="{1CBD0E33-8B7E-2A37-B72D-4CB2CAEBCF6D}"/>
              </a:ext>
            </a:extLst>
          </p:cNvPr>
          <p:cNvSpPr txBox="1"/>
          <p:nvPr/>
        </p:nvSpPr>
        <p:spPr>
          <a:xfrm>
            <a:off x="7444838" y="557213"/>
            <a:ext cx="4417978" cy="1200329"/>
          </a:xfrm>
          <a:prstGeom prst="rect">
            <a:avLst/>
          </a:prstGeom>
          <a:noFill/>
        </p:spPr>
        <p:txBody>
          <a:bodyPr wrap="square">
            <a:spAutoFit/>
          </a:bodyPr>
          <a:lstStyle/>
          <a:p>
            <a:r>
              <a:rPr lang="en-GB" sz="1800" b="0" dirty="0">
                <a:solidFill>
                  <a:srgbClr val="3F3F3F"/>
                </a:solidFill>
                <a:effectLst/>
                <a:highlight>
                  <a:srgbClr val="FFFF00"/>
                </a:highlight>
                <a:latin typeface="SegoeUI"/>
              </a:rPr>
              <a:t>The greater </a:t>
            </a:r>
            <a:r>
              <a:rPr lang="en-GB" sz="1800" u="sng" dirty="0">
                <a:solidFill>
                  <a:srgbClr val="3F3F3F"/>
                </a:solidFill>
                <a:effectLst/>
                <a:highlight>
                  <a:srgbClr val="FFFF00"/>
                </a:highlight>
                <a:latin typeface="SegoeUI"/>
              </a:rPr>
              <a:t>the extent of internal vulnerabilities</a:t>
            </a:r>
            <a:r>
              <a:rPr lang="en-GB" sz="1800" b="0" dirty="0">
                <a:solidFill>
                  <a:srgbClr val="3F3F3F"/>
                </a:solidFill>
                <a:effectLst/>
                <a:highlight>
                  <a:srgbClr val="FFFF00"/>
                </a:highlight>
                <a:latin typeface="SegoeUI"/>
              </a:rPr>
              <a:t>, an organization is the </a:t>
            </a:r>
            <a:r>
              <a:rPr lang="en-GB" sz="1800" b="0" u="sng" dirty="0">
                <a:solidFill>
                  <a:srgbClr val="3F3F3F"/>
                </a:solidFill>
                <a:effectLst/>
                <a:highlight>
                  <a:srgbClr val="FFFF00"/>
                </a:highlight>
                <a:latin typeface="SegoeUI"/>
              </a:rPr>
              <a:t>more at risk </a:t>
            </a:r>
            <a:r>
              <a:rPr lang="en-GB" sz="1800" b="0" dirty="0">
                <a:solidFill>
                  <a:srgbClr val="3F3F3F"/>
                </a:solidFill>
                <a:effectLst/>
                <a:highlight>
                  <a:srgbClr val="FFFF00"/>
                </a:highlight>
                <a:latin typeface="SegoeUI"/>
              </a:rPr>
              <a:t>in increasingly hostile external environments. </a:t>
            </a:r>
            <a:endParaRPr lang="en-GB" dirty="0">
              <a:highlight>
                <a:srgbClr val="FFFF00"/>
              </a:highlight>
            </a:endParaRPr>
          </a:p>
        </p:txBody>
      </p:sp>
    </p:spTree>
    <p:extLst>
      <p:ext uri="{BB962C8B-B14F-4D97-AF65-F5344CB8AC3E}">
        <p14:creationId xmlns:p14="http://schemas.microsoft.com/office/powerpoint/2010/main" val="761242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DCD6CA-F14C-C149-A9EF-CF898B0F9A82}"/>
              </a:ext>
            </a:extLst>
          </p:cNvPr>
          <p:cNvSpPr/>
          <p:nvPr/>
        </p:nvSpPr>
        <p:spPr>
          <a:xfrm>
            <a:off x="5624513" y="1528942"/>
            <a:ext cx="6015037" cy="5632311"/>
          </a:xfrm>
          <a:prstGeom prst="rect">
            <a:avLst/>
          </a:prstGeom>
        </p:spPr>
        <p:txBody>
          <a:bodyPr wrap="square">
            <a:spAutoFit/>
          </a:bodyPr>
          <a:lstStyle/>
          <a:p>
            <a:pPr marL="742950" lvl="1" indent="-285750">
              <a:buFont typeface="Wingdings" pitchFamily="2" charset="2"/>
              <a:buChar char="ü"/>
            </a:pPr>
            <a:r>
              <a:rPr lang="en-US" dirty="0">
                <a:solidFill>
                  <a:schemeClr val="bg1">
                    <a:lumMod val="10000"/>
                  </a:schemeClr>
                </a:solidFill>
                <a:latin typeface="+mj-lt"/>
              </a:rPr>
              <a:t>Keeping track of income and expenses.</a:t>
            </a:r>
          </a:p>
          <a:p>
            <a:pPr marL="742950" lvl="1" indent="-285750" fontAlgn="base">
              <a:buFont typeface="Wingdings" pitchFamily="2" charset="2"/>
              <a:buChar char="ü"/>
            </a:pPr>
            <a:r>
              <a:rPr lang="en-US" dirty="0">
                <a:solidFill>
                  <a:schemeClr val="bg1">
                    <a:lumMod val="10000"/>
                  </a:schemeClr>
                </a:solidFill>
                <a:latin typeface="+mj-lt"/>
              </a:rPr>
              <a:t>Which are essential procedures/organizational budget, standardized coding costs and then different attribution (project, staffing…)</a:t>
            </a:r>
          </a:p>
          <a:p>
            <a:pPr marL="742950" lvl="1" indent="-285750" fontAlgn="base">
              <a:buFont typeface="Wingdings" pitchFamily="2" charset="2"/>
              <a:buChar char="ü"/>
            </a:pPr>
            <a:r>
              <a:rPr lang="en-US" dirty="0">
                <a:solidFill>
                  <a:schemeClr val="bg1">
                    <a:lumMod val="10000"/>
                  </a:schemeClr>
                </a:solidFill>
                <a:latin typeface="+mj-lt"/>
              </a:rPr>
              <a:t>Creating a </a:t>
            </a:r>
            <a:r>
              <a:rPr lang="en-US" b="1" dirty="0">
                <a:solidFill>
                  <a:schemeClr val="bg1">
                    <a:lumMod val="10000"/>
                  </a:schemeClr>
                </a:solidFill>
                <a:latin typeface="+mj-lt"/>
              </a:rPr>
              <a:t>sound finance team:</a:t>
            </a:r>
            <a:r>
              <a:rPr lang="en-US" dirty="0">
                <a:solidFill>
                  <a:schemeClr val="bg1">
                    <a:lumMod val="10000"/>
                  </a:schemeClr>
                </a:solidFill>
                <a:latin typeface="+mj-lt"/>
              </a:rPr>
              <a:t> roles and responsibilities.</a:t>
            </a:r>
          </a:p>
          <a:p>
            <a:pPr marL="742950" lvl="1" indent="-285750" fontAlgn="base">
              <a:buFont typeface="Wingdings" pitchFamily="2" charset="2"/>
              <a:buChar char="ü"/>
            </a:pPr>
            <a:r>
              <a:rPr lang="en-US" dirty="0">
                <a:solidFill>
                  <a:schemeClr val="bg1">
                    <a:lumMod val="10000"/>
                  </a:schemeClr>
                </a:solidFill>
                <a:latin typeface="+mj-lt"/>
              </a:rPr>
              <a:t>Know your targets for fundraising and reserves!</a:t>
            </a:r>
          </a:p>
          <a:p>
            <a:pPr marL="742950" lvl="1" indent="-285750" fontAlgn="base">
              <a:buFont typeface="Wingdings" pitchFamily="2" charset="2"/>
              <a:buChar char="ü"/>
            </a:pPr>
            <a:r>
              <a:rPr lang="en-US" dirty="0">
                <a:solidFill>
                  <a:schemeClr val="bg1">
                    <a:lumMod val="10000"/>
                  </a:schemeClr>
                </a:solidFill>
                <a:latin typeface="+mj-lt"/>
              </a:rPr>
              <a:t>How to be </a:t>
            </a:r>
            <a:r>
              <a:rPr lang="en-US" b="1" dirty="0">
                <a:solidFill>
                  <a:schemeClr val="bg1">
                    <a:lumMod val="10000"/>
                  </a:schemeClr>
                </a:solidFill>
                <a:latin typeface="+mj-lt"/>
              </a:rPr>
              <a:t>transparent</a:t>
            </a:r>
            <a:r>
              <a:rPr lang="en-US" dirty="0">
                <a:solidFill>
                  <a:schemeClr val="bg1">
                    <a:lumMod val="10000"/>
                  </a:schemeClr>
                </a:solidFill>
                <a:latin typeface="+mj-lt"/>
              </a:rPr>
              <a:t>? Lessons from </a:t>
            </a:r>
            <a:r>
              <a:rPr lang="en-US" dirty="0" err="1">
                <a:solidFill>
                  <a:schemeClr val="bg1">
                    <a:lumMod val="10000"/>
                  </a:schemeClr>
                </a:solidFill>
                <a:latin typeface="+mj-lt"/>
              </a:rPr>
              <a:t>Transparify</a:t>
            </a:r>
            <a:r>
              <a:rPr lang="en-US" dirty="0">
                <a:solidFill>
                  <a:schemeClr val="bg1">
                    <a:lumMod val="10000"/>
                  </a:schemeClr>
                </a:solidFill>
                <a:latin typeface="+mj-lt"/>
              </a:rPr>
              <a:t> </a:t>
            </a:r>
            <a:r>
              <a:rPr lang="en-US" dirty="0">
                <a:solidFill>
                  <a:schemeClr val="bg1">
                    <a:lumMod val="10000"/>
                  </a:schemeClr>
                </a:solidFill>
                <a:latin typeface="+mj-lt"/>
                <a:hlinkClick r:id="rId2">
                  <a:extLst>
                    <a:ext uri="{A12FA001-AC4F-418D-AE19-62706E023703}">
                      <ahyp:hlinkClr xmlns:ahyp="http://schemas.microsoft.com/office/drawing/2018/hyperlinkcolor" val="tx"/>
                    </a:ext>
                  </a:extLst>
                </a:hlinkClick>
              </a:rPr>
              <a:t>https://www.transparify.org</a:t>
            </a:r>
            <a:r>
              <a:rPr lang="en-US" dirty="0">
                <a:solidFill>
                  <a:schemeClr val="bg1">
                    <a:lumMod val="10000"/>
                  </a:schemeClr>
                </a:solidFill>
                <a:latin typeface="+mj-lt"/>
              </a:rPr>
              <a:t>  </a:t>
            </a:r>
          </a:p>
          <a:p>
            <a:pPr lvl="1" fontAlgn="base"/>
            <a:r>
              <a:rPr lang="en-US" sz="1600" dirty="0">
                <a:latin typeface="+mj-lt"/>
              </a:rPr>
              <a:t>Check out and adjust templates to your context </a:t>
            </a:r>
            <a:r>
              <a:rPr lang="en-US" sz="1600" dirty="0">
                <a:solidFill>
                  <a:schemeClr val="bg1">
                    <a:lumMod val="10000"/>
                  </a:schemeClr>
                </a:solidFill>
                <a:latin typeface="+mj-lt"/>
              </a:rPr>
              <a:t>(demands by domestic legislation, foreign funders….)</a:t>
            </a:r>
          </a:p>
          <a:p>
            <a:pPr lvl="1" fontAlgn="base"/>
            <a:r>
              <a:rPr lang="en-US" sz="1600" dirty="0">
                <a:solidFill>
                  <a:schemeClr val="bg1">
                    <a:lumMod val="10000"/>
                  </a:schemeClr>
                </a:solidFill>
                <a:latin typeface="+mj-lt"/>
                <a:hlinkClick r:id="rId3"/>
              </a:rPr>
              <a:t>https://www.wallacefoundation.org/knowledge-center/resources-for-financial-management/pages/default.aspx</a:t>
            </a:r>
            <a:r>
              <a:rPr lang="en-US" sz="1600" dirty="0">
                <a:solidFill>
                  <a:schemeClr val="bg1">
                    <a:lumMod val="10000"/>
                  </a:schemeClr>
                </a:solidFill>
                <a:latin typeface="+mj-lt"/>
              </a:rPr>
              <a:t> </a:t>
            </a:r>
          </a:p>
          <a:p>
            <a:pPr lvl="1" fontAlgn="base"/>
            <a:endParaRPr lang="en-US" sz="1600" dirty="0">
              <a:solidFill>
                <a:schemeClr val="bg1">
                  <a:lumMod val="10000"/>
                </a:schemeClr>
              </a:solidFill>
              <a:latin typeface="+mj-lt"/>
            </a:endParaRPr>
          </a:p>
          <a:p>
            <a:pPr lvl="1" fontAlgn="base"/>
            <a:r>
              <a:rPr lang="en-US" sz="1600" dirty="0">
                <a:latin typeface="+mj-lt"/>
              </a:rPr>
              <a:t>MANGO Guide for Financial Management for Non-profits </a:t>
            </a:r>
            <a:r>
              <a:rPr lang="en-US" sz="1600" dirty="0">
                <a:latin typeface="+mj-lt"/>
                <a:hlinkClick r:id="rId4"/>
              </a:rPr>
              <a:t>https://humentum.org/free-resources/guide/free-downloads</a:t>
            </a:r>
            <a:r>
              <a:rPr lang="en-US" sz="1600" dirty="0">
                <a:latin typeface="+mj-lt"/>
              </a:rPr>
              <a:t>?  </a:t>
            </a:r>
          </a:p>
          <a:p>
            <a:pPr lvl="1" fontAlgn="base"/>
            <a:endParaRPr lang="en-US" dirty="0">
              <a:solidFill>
                <a:schemeClr val="bg1">
                  <a:lumMod val="10000"/>
                </a:schemeClr>
              </a:solidFill>
            </a:endParaRPr>
          </a:p>
          <a:p>
            <a:pPr lvl="1" fontAlgn="base"/>
            <a:r>
              <a:rPr lang="en-US" dirty="0">
                <a:solidFill>
                  <a:schemeClr val="bg1">
                    <a:lumMod val="10000"/>
                  </a:schemeClr>
                </a:solidFill>
                <a:latin typeface="+mj-lt"/>
              </a:rPr>
              <a:t>  </a:t>
            </a:r>
          </a:p>
          <a:p>
            <a:pPr marL="742950" lvl="1" indent="-285750" fontAlgn="base">
              <a:buFont typeface="Wingdings" pitchFamily="2" charset="2"/>
              <a:buChar char="ü"/>
            </a:pPr>
            <a:endParaRPr lang="en-US" dirty="0">
              <a:solidFill>
                <a:schemeClr val="bg1">
                  <a:lumMod val="10000"/>
                </a:schemeClr>
              </a:solidFill>
              <a:latin typeface="+mj-lt"/>
            </a:endParaRPr>
          </a:p>
        </p:txBody>
      </p:sp>
      <p:pic>
        <p:nvPicPr>
          <p:cNvPr id="4" name="Picture 3">
            <a:extLst>
              <a:ext uri="{FF2B5EF4-FFF2-40B4-BE49-F238E27FC236}">
                <a16:creationId xmlns:a16="http://schemas.microsoft.com/office/drawing/2014/main" id="{8807DA7C-021F-3347-AFD3-9CC3EA40FFFE}"/>
              </a:ext>
            </a:extLst>
          </p:cNvPr>
          <p:cNvPicPr>
            <a:picLocks noChangeAspect="1"/>
          </p:cNvPicPr>
          <p:nvPr/>
        </p:nvPicPr>
        <p:blipFill>
          <a:blip r:embed="rId5"/>
          <a:stretch>
            <a:fillRect/>
          </a:stretch>
        </p:blipFill>
        <p:spPr>
          <a:xfrm>
            <a:off x="309562" y="1228725"/>
            <a:ext cx="5181600" cy="3886200"/>
          </a:xfrm>
          <a:prstGeom prst="rect">
            <a:avLst/>
          </a:prstGeom>
        </p:spPr>
      </p:pic>
      <p:sp>
        <p:nvSpPr>
          <p:cNvPr id="5" name="TextBox 4">
            <a:extLst>
              <a:ext uri="{FF2B5EF4-FFF2-40B4-BE49-F238E27FC236}">
                <a16:creationId xmlns:a16="http://schemas.microsoft.com/office/drawing/2014/main" id="{E89FE797-FD05-0B4D-83C7-0897A895E89E}"/>
              </a:ext>
            </a:extLst>
          </p:cNvPr>
          <p:cNvSpPr txBox="1"/>
          <p:nvPr/>
        </p:nvSpPr>
        <p:spPr>
          <a:xfrm>
            <a:off x="5719764" y="328613"/>
            <a:ext cx="5824536" cy="1200329"/>
          </a:xfrm>
          <a:prstGeom prst="rect">
            <a:avLst/>
          </a:prstGeom>
          <a:noFill/>
        </p:spPr>
        <p:txBody>
          <a:bodyPr wrap="square" rtlCol="0">
            <a:spAutoFit/>
          </a:bodyPr>
          <a:lstStyle/>
          <a:p>
            <a:pPr lvl="1" algn="r"/>
            <a:r>
              <a:rPr lang="en-US" b="1" dirty="0">
                <a:solidFill>
                  <a:schemeClr val="accent1"/>
                </a:solidFill>
                <a:latin typeface="+mj-lt"/>
              </a:rPr>
              <a:t>ORGANISATIONAL CAPACITY for </a:t>
            </a:r>
          </a:p>
          <a:p>
            <a:pPr lvl="1" algn="r"/>
            <a:r>
              <a:rPr lang="en-US" b="1" dirty="0">
                <a:solidFill>
                  <a:schemeClr val="accent1"/>
                </a:solidFill>
                <a:latin typeface="+mj-lt"/>
              </a:rPr>
              <a:t>sound financial management and accountability matters for your internal and external credibility, fundraising. </a:t>
            </a:r>
            <a:r>
              <a:rPr lang="en-US" dirty="0">
                <a:solidFill>
                  <a:schemeClr val="accent1"/>
                </a:solidFill>
                <a:latin typeface="+mj-lt"/>
              </a:rPr>
              <a:t> </a:t>
            </a:r>
          </a:p>
        </p:txBody>
      </p:sp>
    </p:spTree>
    <p:extLst>
      <p:ext uri="{BB962C8B-B14F-4D97-AF65-F5344CB8AC3E}">
        <p14:creationId xmlns:p14="http://schemas.microsoft.com/office/powerpoint/2010/main" val="339543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0613" y="618565"/>
            <a:ext cx="10497950" cy="680611"/>
          </a:xfrm>
        </p:spPr>
        <p:txBody>
          <a:bodyPr>
            <a:noAutofit/>
          </a:bodyPr>
          <a:lstStyle/>
          <a:p>
            <a:r>
              <a:rPr lang="es-AR" sz="2000" dirty="0"/>
              <a:t>Mistake of forgeting about Liquidity </a:t>
            </a:r>
            <a:br>
              <a:rPr lang="es-AR" sz="2000" dirty="0"/>
            </a:br>
            <a:r>
              <a:rPr lang="en-GB" sz="2000" dirty="0">
                <a:solidFill>
                  <a:schemeClr val="tx2"/>
                </a:solidFill>
              </a:rPr>
              <a:t>not just </a:t>
            </a:r>
            <a:r>
              <a:rPr lang="en-GB" sz="2000" i="1" dirty="0">
                <a:solidFill>
                  <a:schemeClr val="tx2"/>
                </a:solidFill>
              </a:rPr>
              <a:t>what</a:t>
            </a:r>
            <a:r>
              <a:rPr lang="en-GB" sz="2000" dirty="0">
                <a:solidFill>
                  <a:schemeClr val="tx2"/>
                </a:solidFill>
              </a:rPr>
              <a:t> an organization’s revenues and expenses look like, but </a:t>
            </a:r>
            <a:r>
              <a:rPr lang="en-GB" sz="2000" b="1" i="1" dirty="0">
                <a:solidFill>
                  <a:schemeClr val="tx2"/>
                </a:solidFill>
              </a:rPr>
              <a:t>when</a:t>
            </a:r>
            <a:r>
              <a:rPr lang="en-GB" sz="2000" b="1" dirty="0">
                <a:solidFill>
                  <a:schemeClr val="tx2"/>
                </a:solidFill>
              </a:rPr>
              <a:t> </a:t>
            </a:r>
            <a:r>
              <a:rPr lang="en-GB" sz="2000" dirty="0">
                <a:solidFill>
                  <a:schemeClr val="tx2"/>
                </a:solidFill>
              </a:rPr>
              <a:t>they come and go</a:t>
            </a:r>
            <a:endParaRPr lang="es-AR" sz="2000" dirty="0">
              <a:solidFill>
                <a:schemeClr val="tx2"/>
              </a:solidFill>
            </a:endParaRPr>
          </a:p>
        </p:txBody>
      </p:sp>
      <p:sp>
        <p:nvSpPr>
          <p:cNvPr id="3" name="Marcador de texto 2"/>
          <p:cNvSpPr>
            <a:spLocks noGrp="1"/>
          </p:cNvSpPr>
          <p:nvPr>
            <p:ph type="body" sz="quarter" idx="10"/>
          </p:nvPr>
        </p:nvSpPr>
        <p:spPr>
          <a:xfrm>
            <a:off x="860612" y="1465682"/>
            <a:ext cx="9726613" cy="4273617"/>
          </a:xfrm>
        </p:spPr>
        <p:txBody>
          <a:bodyPr>
            <a:noAutofit/>
          </a:bodyPr>
          <a:lstStyle/>
          <a:p>
            <a:r>
              <a:rPr lang="en-RS" sz="1600" u="sng" dirty="0">
                <a:latin typeface="+mj-lt"/>
              </a:rPr>
              <a:t>an organization with a balanced (or even surplus) budget can still end up running out of cash </a:t>
            </a:r>
            <a:r>
              <a:rPr lang="en-RS" sz="1600" b="1" dirty="0">
                <a:latin typeface="+mj-lt"/>
              </a:rPr>
              <a:t>healthy cash balance doesn’t necessarily translate to cash fluidity. </a:t>
            </a:r>
            <a:r>
              <a:rPr lang="en-RS" sz="1600" dirty="0">
                <a:latin typeface="+mj-lt"/>
              </a:rPr>
              <a:t>For instance, particularly in organizations that have </a:t>
            </a:r>
            <a:r>
              <a:rPr lang="en-RS" sz="1600" u="sng" dirty="0">
                <a:latin typeface="+mj-lt"/>
              </a:rPr>
              <a:t>multiple streams of funding for individual programs </a:t>
            </a:r>
            <a:r>
              <a:rPr lang="en-RS" sz="1600" dirty="0">
                <a:latin typeface="+mj-lt"/>
              </a:rPr>
              <a:t>(where, as alluded to earlier, some money is restricted to certain activities), </a:t>
            </a:r>
            <a:r>
              <a:rPr lang="en-RS" sz="1600" u="sng" dirty="0">
                <a:latin typeface="+mj-lt"/>
              </a:rPr>
              <a:t>it is easy to lose track of the purposes for which each stream may be used.</a:t>
            </a:r>
            <a:r>
              <a:rPr lang="en-RS" sz="1600" dirty="0">
                <a:latin typeface="+mj-lt"/>
              </a:rPr>
              <a:t> You may have enough money to run the program, but the money may end up being spent in ways other than what each funder requires. </a:t>
            </a:r>
            <a:r>
              <a:rPr lang="en-RS" sz="1600" u="sng" dirty="0">
                <a:latin typeface="+mj-lt"/>
              </a:rPr>
              <a:t>o the costs….</a:t>
            </a:r>
          </a:p>
          <a:p>
            <a:r>
              <a:rPr lang="en-RS" sz="1600" u="sng" dirty="0">
                <a:latin typeface="+mj-lt"/>
              </a:rPr>
              <a:t>Contracts with government entities pay for services only after the services are delivered</a:t>
            </a:r>
            <a:r>
              <a:rPr lang="en-RS" sz="1600" dirty="0">
                <a:latin typeface="+mj-lt"/>
              </a:rPr>
              <a:t>, forcing the service-providing nonprofit to cover the initial outlay of cash</a:t>
            </a:r>
            <a:endParaRPr lang="en-RS" sz="1600" u="sng" dirty="0">
              <a:latin typeface="+mj-lt"/>
            </a:endParaRPr>
          </a:p>
          <a:p>
            <a:r>
              <a:rPr lang="en-GB" sz="1600" u="sng" dirty="0">
                <a:latin typeface="+mj-lt"/>
              </a:rPr>
              <a:t>C</a:t>
            </a:r>
            <a:r>
              <a:rPr lang="en-RS" sz="1600" u="sng" dirty="0">
                <a:latin typeface="+mj-lt"/>
              </a:rPr>
              <a:t>alendars of foundations vary </a:t>
            </a:r>
          </a:p>
          <a:p>
            <a:r>
              <a:rPr lang="en-RS" sz="1600" b="1" dirty="0">
                <a:latin typeface="+mj-lt"/>
              </a:rPr>
              <a:t>If neither reserves nor credit are options in a cash crunch</a:t>
            </a:r>
            <a:r>
              <a:rPr lang="en-RS" sz="1600" dirty="0">
                <a:latin typeface="+mj-lt"/>
              </a:rPr>
              <a:t>, nonprofits may be forced to resort to less appealing means of riding out the storm. </a:t>
            </a:r>
          </a:p>
          <a:p>
            <a:pPr marL="285750" indent="-285750">
              <a:buFont typeface="Arial" panose="020B0604020202020204" pitchFamily="34" charset="0"/>
              <a:buChar char="•"/>
            </a:pPr>
            <a:r>
              <a:rPr lang="en-RS" sz="1600" dirty="0">
                <a:latin typeface="+mj-lt"/>
              </a:rPr>
              <a:t>approaching funders for accelerated or advanced payments </a:t>
            </a:r>
          </a:p>
          <a:p>
            <a:pPr marL="285750" indent="-285750">
              <a:buFont typeface="Arial" panose="020B0604020202020204" pitchFamily="34" charset="0"/>
              <a:buChar char="•"/>
            </a:pPr>
            <a:r>
              <a:rPr lang="en-RS" sz="1600" dirty="0">
                <a:latin typeface="+mj-lt"/>
              </a:rPr>
              <a:t>delaying payment of certain noncritical vendors. </a:t>
            </a:r>
          </a:p>
          <a:p>
            <a:pPr marL="285750" indent="-285750">
              <a:buFont typeface="Arial" panose="020B0604020202020204" pitchFamily="34" charset="0"/>
              <a:buChar char="•"/>
            </a:pPr>
            <a:r>
              <a:rPr lang="en-RS" sz="1600" dirty="0">
                <a:latin typeface="+mj-lt"/>
              </a:rPr>
              <a:t>a loan from a staff or board member, which could raise conflict-of-interest concerns. </a:t>
            </a:r>
          </a:p>
          <a:p>
            <a:pPr marL="285750" indent="-285750">
              <a:buFont typeface="Arial" panose="020B0604020202020204" pitchFamily="34" charset="0"/>
              <a:buChar char="•"/>
            </a:pPr>
            <a:r>
              <a:rPr lang="en-RS" sz="1600" dirty="0">
                <a:latin typeface="+mj-lt"/>
              </a:rPr>
              <a:t>the worst-case scenario is delaying payroll for some or all staff</a:t>
            </a:r>
          </a:p>
          <a:p>
            <a:pPr algn="r"/>
            <a:r>
              <a:rPr lang="es-AR" sz="1600" dirty="0">
                <a:latin typeface="+mj-lt"/>
                <a:hlinkClick r:id="rId2"/>
              </a:rPr>
              <a:t>https://www.wallacefoundation.org/knowledge-center/resources-for-financial-management/pages/cashflow.aspx</a:t>
            </a:r>
            <a:r>
              <a:rPr lang="es-AR" sz="1600" dirty="0">
                <a:latin typeface="+mj-lt"/>
              </a:rPr>
              <a:t> </a:t>
            </a:r>
          </a:p>
        </p:txBody>
      </p:sp>
    </p:spTree>
    <p:extLst>
      <p:ext uri="{BB962C8B-B14F-4D97-AF65-F5344CB8AC3E}">
        <p14:creationId xmlns:p14="http://schemas.microsoft.com/office/powerpoint/2010/main" val="606237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dirty="0"/>
              <a:t>FINANCIAL MANAGEMENT AND LEADERSHIP DURING</a:t>
            </a:r>
            <a:br>
              <a:rPr lang="es-AR" dirty="0"/>
            </a:br>
            <a:r>
              <a:rPr lang="es-AR" dirty="0"/>
              <a:t>A CRISIS</a:t>
            </a:r>
          </a:p>
        </p:txBody>
      </p:sp>
    </p:spTree>
    <p:extLst>
      <p:ext uri="{BB962C8B-B14F-4D97-AF65-F5344CB8AC3E}">
        <p14:creationId xmlns:p14="http://schemas.microsoft.com/office/powerpoint/2010/main" val="566894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518-DC54-FE44-872D-15CC66BD91B4}"/>
              </a:ext>
            </a:extLst>
          </p:cNvPr>
          <p:cNvSpPr>
            <a:spLocks noGrp="1"/>
          </p:cNvSpPr>
          <p:nvPr>
            <p:ph type="title"/>
          </p:nvPr>
        </p:nvSpPr>
        <p:spPr>
          <a:xfrm>
            <a:off x="1636714" y="692150"/>
            <a:ext cx="6509760" cy="607026"/>
          </a:xfrm>
        </p:spPr>
        <p:txBody>
          <a:bodyPr/>
          <a:lstStyle/>
          <a:p>
            <a:r>
              <a:rPr lang="en-RS" dirty="0"/>
              <a:t>Financial management in the crisis </a:t>
            </a:r>
          </a:p>
        </p:txBody>
      </p:sp>
      <p:sp>
        <p:nvSpPr>
          <p:cNvPr id="3" name="Text Placeholder 2">
            <a:extLst>
              <a:ext uri="{FF2B5EF4-FFF2-40B4-BE49-F238E27FC236}">
                <a16:creationId xmlns:a16="http://schemas.microsoft.com/office/drawing/2014/main" id="{72CC2413-F3A5-D54A-86B6-339B3B975513}"/>
              </a:ext>
            </a:extLst>
          </p:cNvPr>
          <p:cNvSpPr>
            <a:spLocks noGrp="1"/>
          </p:cNvSpPr>
          <p:nvPr>
            <p:ph type="body" sz="quarter" idx="10"/>
          </p:nvPr>
        </p:nvSpPr>
        <p:spPr>
          <a:xfrm>
            <a:off x="1631949" y="1501541"/>
            <a:ext cx="5073651" cy="4273617"/>
          </a:xfrm>
        </p:spPr>
        <p:txBody>
          <a:bodyPr>
            <a:normAutofit lnSpcReduction="10000"/>
          </a:bodyPr>
          <a:lstStyle/>
          <a:p>
            <a:r>
              <a:rPr lang="en-GB" sz="1800" b="1" dirty="0">
                <a:latin typeface="+mj-lt"/>
              </a:rPr>
              <a:t>I</a:t>
            </a:r>
            <a:r>
              <a:rPr lang="en-RS" sz="1800" b="1" dirty="0">
                <a:latin typeface="+mj-lt"/>
              </a:rPr>
              <a:t>ncreasingly unpredictable revenue</a:t>
            </a:r>
          </a:p>
          <a:p>
            <a:pPr marL="342900" indent="-342900">
              <a:buFont typeface="Arial" panose="020B0604020202020204" pitchFamily="34" charset="0"/>
              <a:buChar char="•"/>
            </a:pPr>
            <a:r>
              <a:rPr lang="en-GB" sz="1800" dirty="0">
                <a:latin typeface="+mj-lt"/>
              </a:rPr>
              <a:t>F</a:t>
            </a:r>
            <a:r>
              <a:rPr lang="en-RS" sz="1800" dirty="0">
                <a:latin typeface="+mj-lt"/>
              </a:rPr>
              <a:t>oundations recive the income from stock market</a:t>
            </a:r>
          </a:p>
          <a:p>
            <a:pPr marL="342900" indent="-342900">
              <a:buFont typeface="Arial" panose="020B0604020202020204" pitchFamily="34" charset="0"/>
              <a:buChar char="•"/>
            </a:pPr>
            <a:r>
              <a:rPr lang="en-GB" sz="1800" dirty="0">
                <a:latin typeface="+mj-lt"/>
              </a:rPr>
              <a:t>Donors are under the p</a:t>
            </a:r>
            <a:r>
              <a:rPr lang="en-RS" sz="1800" dirty="0">
                <a:latin typeface="+mj-lt"/>
              </a:rPr>
              <a:t>ressure to re-direct funding to Ukrainian assistance and geo-political competition</a:t>
            </a:r>
          </a:p>
          <a:p>
            <a:pPr marL="342900" indent="-342900">
              <a:buFont typeface="Arial" panose="020B0604020202020204" pitchFamily="34" charset="0"/>
              <a:buChar char="•"/>
            </a:pPr>
            <a:r>
              <a:rPr lang="en-GB" sz="1800" dirty="0">
                <a:latin typeface="+mj-lt"/>
              </a:rPr>
              <a:t>E</a:t>
            </a:r>
            <a:r>
              <a:rPr lang="en-RS" sz="1800" dirty="0">
                <a:latin typeface="+mj-lt"/>
              </a:rPr>
              <a:t>xpectation of funding to decrease </a:t>
            </a:r>
            <a:r>
              <a:rPr lang="en-GB" sz="1800" dirty="0">
                <a:latin typeface="+mj-lt"/>
              </a:rPr>
              <a:t>E</a:t>
            </a:r>
            <a:r>
              <a:rPr lang="en-RS" sz="1800" dirty="0">
                <a:latin typeface="+mj-lt"/>
              </a:rPr>
              <a:t>.g. almost half of members (48%) of </a:t>
            </a:r>
            <a:r>
              <a:rPr lang="en-RS" sz="1800" dirty="0">
                <a:latin typeface="+mj-lt"/>
                <a:hlinkClick r:id="rId3"/>
              </a:rPr>
              <a:t>BOND</a:t>
            </a:r>
            <a:r>
              <a:rPr lang="en-RS" sz="1800" dirty="0">
                <a:latin typeface="+mj-lt"/>
              </a:rPr>
              <a:t>, the leading UK network of INGOs leading on international development do not see themselves operaing in 2 years time</a:t>
            </a:r>
          </a:p>
          <a:p>
            <a:r>
              <a:rPr lang="en-GB" sz="1800" b="1" dirty="0">
                <a:latin typeface="+mj-lt"/>
              </a:rPr>
              <a:t>R</a:t>
            </a:r>
            <a:r>
              <a:rPr lang="en-RS" sz="1800" b="1" dirty="0">
                <a:latin typeface="+mj-lt"/>
              </a:rPr>
              <a:t>estrictive and polarised envirionment</a:t>
            </a:r>
          </a:p>
          <a:p>
            <a:pPr marL="342900" indent="-342900">
              <a:buFont typeface="Arial" panose="020B0604020202020204" pitchFamily="34" charset="0"/>
              <a:buChar char="•"/>
            </a:pPr>
            <a:r>
              <a:rPr lang="en-GB" sz="2000" dirty="0">
                <a:latin typeface="+mj-lt"/>
              </a:rPr>
              <a:t>F</a:t>
            </a:r>
            <a:r>
              <a:rPr lang="en-RS" sz="2000" dirty="0">
                <a:latin typeface="+mj-lt"/>
              </a:rPr>
              <a:t>oreign agent argument</a:t>
            </a:r>
          </a:p>
          <a:p>
            <a:pPr marL="342900" indent="-342900">
              <a:buFont typeface="Arial" panose="020B0604020202020204" pitchFamily="34" charset="0"/>
              <a:buChar char="•"/>
            </a:pPr>
            <a:r>
              <a:rPr lang="en-RS" sz="2000" dirty="0">
                <a:latin typeface="+mj-lt"/>
              </a:rPr>
              <a:t>”Bad” guys funding more</a:t>
            </a:r>
            <a:endParaRPr lang="en-RS" dirty="0"/>
          </a:p>
        </p:txBody>
      </p:sp>
      <p:pic>
        <p:nvPicPr>
          <p:cNvPr id="5" name="Picture 4" descr="A picture containing text, person, outdoor, sport&#10;&#10;Description automatically generated">
            <a:extLst>
              <a:ext uri="{FF2B5EF4-FFF2-40B4-BE49-F238E27FC236}">
                <a16:creationId xmlns:a16="http://schemas.microsoft.com/office/drawing/2014/main" id="{8E22B150-0A86-E34C-B5C8-80C9FEA1A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863" y="1299176"/>
            <a:ext cx="3886200" cy="5029200"/>
          </a:xfrm>
          <a:prstGeom prst="rect">
            <a:avLst/>
          </a:prstGeom>
        </p:spPr>
      </p:pic>
    </p:spTree>
    <p:extLst>
      <p:ext uri="{BB962C8B-B14F-4D97-AF65-F5344CB8AC3E}">
        <p14:creationId xmlns:p14="http://schemas.microsoft.com/office/powerpoint/2010/main" val="1603530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BEEA-36B1-D04D-BCB1-F805F708099E}"/>
              </a:ext>
            </a:extLst>
          </p:cNvPr>
          <p:cNvSpPr>
            <a:spLocks noGrp="1"/>
          </p:cNvSpPr>
          <p:nvPr>
            <p:ph type="title"/>
          </p:nvPr>
        </p:nvSpPr>
        <p:spPr/>
        <p:txBody>
          <a:bodyPr/>
          <a:lstStyle/>
          <a:p>
            <a:r>
              <a:rPr lang="en-US" dirty="0"/>
              <a:t>Group Work</a:t>
            </a:r>
          </a:p>
        </p:txBody>
      </p:sp>
      <p:sp>
        <p:nvSpPr>
          <p:cNvPr id="3" name="Content Placeholder 2">
            <a:extLst>
              <a:ext uri="{FF2B5EF4-FFF2-40B4-BE49-F238E27FC236}">
                <a16:creationId xmlns:a16="http://schemas.microsoft.com/office/drawing/2014/main" id="{65199090-01BD-C64B-AF72-3CB98D1D2E68}"/>
              </a:ext>
            </a:extLst>
          </p:cNvPr>
          <p:cNvSpPr>
            <a:spLocks noGrp="1"/>
          </p:cNvSpPr>
          <p:nvPr>
            <p:ph idx="1"/>
          </p:nvPr>
        </p:nvSpPr>
        <p:spPr/>
        <p:txBody>
          <a:bodyPr>
            <a:normAutofit/>
          </a:bodyPr>
          <a:lstStyle/>
          <a:p>
            <a:pPr marL="0" indent="0">
              <a:buNone/>
            </a:pPr>
            <a:r>
              <a:rPr lang="en-US" sz="2600" dirty="0">
                <a:solidFill>
                  <a:schemeClr val="tx1"/>
                </a:solidFill>
              </a:rPr>
              <a:t>Group 1 </a:t>
            </a:r>
            <a:r>
              <a:rPr lang="en-US" sz="2600" dirty="0"/>
              <a:t>- Good practice of </a:t>
            </a:r>
            <a:r>
              <a:rPr lang="en-US" sz="2600" b="1" dirty="0"/>
              <a:t>costing for project</a:t>
            </a:r>
            <a:r>
              <a:rPr lang="en-US" sz="2600" dirty="0"/>
              <a:t> (how do you get money for indirect costs…)</a:t>
            </a:r>
          </a:p>
          <a:p>
            <a:pPr marL="0" indent="0">
              <a:buNone/>
            </a:pPr>
            <a:endParaRPr lang="en-US" sz="2600" dirty="0"/>
          </a:p>
          <a:p>
            <a:pPr marL="0" indent="0">
              <a:buNone/>
            </a:pPr>
            <a:r>
              <a:rPr lang="en-US" sz="2600" dirty="0">
                <a:solidFill>
                  <a:schemeClr val="tx1"/>
                </a:solidFill>
              </a:rPr>
              <a:t>Group 2 </a:t>
            </a:r>
            <a:r>
              <a:rPr lang="en-US" sz="2600" dirty="0"/>
              <a:t>- List </a:t>
            </a:r>
            <a:r>
              <a:rPr lang="en-US" sz="2600" b="1" dirty="0"/>
              <a:t>the possible ways to earn income and make reserve</a:t>
            </a:r>
            <a:r>
              <a:rPr lang="en-US" sz="2600" dirty="0"/>
              <a:t>: sources, benefits, downfalls, best practices</a:t>
            </a:r>
          </a:p>
          <a:p>
            <a:endParaRPr lang="en-US" sz="2600" dirty="0"/>
          </a:p>
          <a:p>
            <a:pPr marL="0" indent="0">
              <a:buNone/>
            </a:pPr>
            <a:r>
              <a:rPr lang="en-US" sz="2600" dirty="0">
                <a:solidFill>
                  <a:schemeClr val="tx1"/>
                </a:solidFill>
              </a:rPr>
              <a:t>Group 3 </a:t>
            </a:r>
            <a:r>
              <a:rPr lang="en-US" sz="2600" dirty="0"/>
              <a:t>- </a:t>
            </a:r>
            <a:r>
              <a:rPr lang="en-US" sz="2600" b="1" dirty="0"/>
              <a:t>Create demand and donor for unpopular topic</a:t>
            </a:r>
            <a:r>
              <a:rPr lang="en-US" sz="2600" dirty="0"/>
              <a:t> or for which there is no call</a:t>
            </a:r>
          </a:p>
          <a:p>
            <a:endParaRPr lang="en-US" dirty="0"/>
          </a:p>
        </p:txBody>
      </p:sp>
    </p:spTree>
    <p:extLst>
      <p:ext uri="{BB962C8B-B14F-4D97-AF65-F5344CB8AC3E}">
        <p14:creationId xmlns:p14="http://schemas.microsoft.com/office/powerpoint/2010/main" val="284974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dirty="0"/>
              <a:t>USEFUL RESOURCES</a:t>
            </a:r>
            <a:br>
              <a:rPr lang="es-AR" dirty="0"/>
            </a:br>
            <a:endParaRPr lang="es-AR" dirty="0"/>
          </a:p>
        </p:txBody>
      </p:sp>
    </p:spTree>
    <p:extLst>
      <p:ext uri="{BB962C8B-B14F-4D97-AF65-F5344CB8AC3E}">
        <p14:creationId xmlns:p14="http://schemas.microsoft.com/office/powerpoint/2010/main" val="1531246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Recommended reading</a:t>
            </a:r>
          </a:p>
        </p:txBody>
      </p:sp>
      <p:sp>
        <p:nvSpPr>
          <p:cNvPr id="3" name="Marcador de texto 2"/>
          <p:cNvSpPr>
            <a:spLocks noGrp="1"/>
          </p:cNvSpPr>
          <p:nvPr>
            <p:ph type="body" sz="quarter" idx="10"/>
          </p:nvPr>
        </p:nvSpPr>
        <p:spPr/>
        <p:txBody>
          <a:bodyPr>
            <a:normAutofit lnSpcReduction="10000"/>
          </a:bodyPr>
          <a:lstStyle/>
          <a:p>
            <a:pPr marL="342900" lvl="0" indent="-342900">
              <a:buFont typeface="Arial" panose="020B0604020202020204" pitchFamily="34" charset="0"/>
              <a:buChar char="•"/>
            </a:pPr>
            <a:r>
              <a:rPr lang="en-US" sz="2000" dirty="0">
                <a:hlinkClick r:id="rId2"/>
              </a:rPr>
              <a:t>https://nonprofitquarterly.org/pizza-and-a-laugh-a-reminder-about-your-nonprofit-financial-stress-level/</a:t>
            </a:r>
            <a:r>
              <a:rPr lang="en-US" sz="2000" dirty="0"/>
              <a:t> </a:t>
            </a:r>
          </a:p>
          <a:p>
            <a:pPr marL="342900" lvl="0" indent="-342900">
              <a:buFont typeface="Arial" panose="020B0604020202020204" pitchFamily="34" charset="0"/>
              <a:buChar char="•"/>
            </a:pPr>
            <a:endParaRPr lang="en-US" sz="2000" dirty="0"/>
          </a:p>
          <a:p>
            <a:pPr marL="342900" lvl="0" indent="-342900">
              <a:buFont typeface="Arial" panose="020B0604020202020204" pitchFamily="34" charset="0"/>
              <a:buChar char="•"/>
            </a:pPr>
            <a:r>
              <a:rPr lang="en-US" sz="2000" dirty="0"/>
              <a:t>On Think </a:t>
            </a:r>
            <a:r>
              <a:rPr lang="en-US" sz="2000" dirty="0" err="1"/>
              <a:t>Tanks’s</a:t>
            </a:r>
            <a:r>
              <a:rPr lang="en-US" sz="2000" dirty="0"/>
              <a:t> section devoted to funding for think tanks: </a:t>
            </a:r>
            <a:r>
              <a:rPr lang="en-US" sz="2000" u="sng" dirty="0">
                <a:hlinkClick r:id="rId3"/>
              </a:rPr>
              <a:t>www.onthinktanks.org/themes/funding-and-supporting-think-tanks</a:t>
            </a:r>
            <a:r>
              <a:rPr lang="en-US" sz="2000" dirty="0"/>
              <a:t> </a:t>
            </a:r>
          </a:p>
          <a:p>
            <a:pPr lvl="0"/>
            <a:r>
              <a:rPr lang="en-US" sz="2000" dirty="0"/>
              <a:t>   </a:t>
            </a:r>
          </a:p>
          <a:p>
            <a:pPr marL="342900" lvl="0" indent="-342900">
              <a:buFont typeface="Arial" panose="020B0604020202020204" pitchFamily="34" charset="0"/>
              <a:buChar char="•"/>
            </a:pPr>
            <a:r>
              <a:rPr lang="en-US" sz="2000" dirty="0"/>
              <a:t>Nine webinars on sustainability </a:t>
            </a:r>
            <a:r>
              <a:rPr lang="en-US" sz="2000" dirty="0">
                <a:hlinkClick r:id="rId4"/>
              </a:rPr>
              <a:t>https://onthinktanks.org/resources/nine-webinars-on-sustainability-for-think-tanks/</a:t>
            </a:r>
            <a:r>
              <a:rPr lang="en-US" sz="2000" dirty="0"/>
              <a:t> (recommend How to create a smart project budget for a think tank &amp; Evidence-informed Fundraising Strategy)</a:t>
            </a:r>
          </a:p>
          <a:p>
            <a:pPr lvl="0"/>
            <a:endParaRPr lang="en-US" sz="2000" dirty="0"/>
          </a:p>
          <a:p>
            <a:pPr marL="342900" lvl="0" indent="-342900">
              <a:buFont typeface="Arial" panose="020B0604020202020204" pitchFamily="34" charset="0"/>
              <a:buChar char="•"/>
            </a:pPr>
            <a:r>
              <a:rPr lang="en-US" sz="2000" dirty="0"/>
              <a:t>Politics &amp; Ideas has a collection of articles that are based on a series of online course on funding models, which were delivered to dozens of think tanks in 2015, 2016 and 2017: </a:t>
            </a:r>
            <a:r>
              <a:rPr lang="en-US" sz="2000" dirty="0">
                <a:hlinkClick r:id="rId5"/>
              </a:rPr>
              <a:t>http://politicsandideas.org/tag/funding-model</a:t>
            </a:r>
            <a:r>
              <a:rPr lang="en-US" sz="2000" dirty="0"/>
              <a:t>  </a:t>
            </a:r>
          </a:p>
          <a:p>
            <a:endParaRPr lang="es-AR" dirty="0"/>
          </a:p>
        </p:txBody>
      </p:sp>
    </p:spTree>
    <p:extLst>
      <p:ext uri="{BB962C8B-B14F-4D97-AF65-F5344CB8AC3E}">
        <p14:creationId xmlns:p14="http://schemas.microsoft.com/office/powerpoint/2010/main" val="3899968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sz="2800" dirty="0"/>
              <a:t>Recommended reading on nonprofit finance and crisis</a:t>
            </a:r>
          </a:p>
        </p:txBody>
      </p:sp>
      <p:sp>
        <p:nvSpPr>
          <p:cNvPr id="3" name="Marcador de texto 2"/>
          <p:cNvSpPr>
            <a:spLocks noGrp="1"/>
          </p:cNvSpPr>
          <p:nvPr>
            <p:ph type="body" sz="quarter" idx="10"/>
          </p:nvPr>
        </p:nvSpPr>
        <p:spPr/>
        <p:txBody>
          <a:bodyPr/>
          <a:lstStyle/>
          <a:p>
            <a:pPr marL="285750" indent="-285750">
              <a:buFont typeface="Arial" panose="020B0604020202020204" pitchFamily="34" charset="0"/>
              <a:buChar char="•"/>
            </a:pPr>
            <a:r>
              <a:rPr lang="es-AR" sz="1800" dirty="0">
                <a:latin typeface="+mj-lt"/>
              </a:rPr>
              <a:t>NPQ (2010) The Four Horsemen of Nonprofit Finance Apocalypse  </a:t>
            </a:r>
            <a:r>
              <a:rPr lang="es-AR" sz="1800" dirty="0">
                <a:latin typeface="+mj-lt"/>
                <a:hlinkClick r:id="rId2"/>
              </a:rPr>
              <a:t>https://nonprofitquarterly.org/the-four-horsemen-of-the-nonprofit-financial-apocalypse</a:t>
            </a:r>
            <a:r>
              <a:rPr lang="es-AR" sz="1800" dirty="0">
                <a:latin typeface="+mj-lt"/>
              </a:rPr>
              <a:t>   </a:t>
            </a:r>
          </a:p>
          <a:p>
            <a:pPr marL="285750" indent="-285750">
              <a:buFont typeface="Arial" panose="020B0604020202020204" pitchFamily="34" charset="0"/>
              <a:buChar char="•"/>
            </a:pPr>
            <a:endParaRPr lang="es-AR" sz="1800" dirty="0">
              <a:latin typeface="+mj-lt"/>
            </a:endParaRPr>
          </a:p>
          <a:p>
            <a:pPr marL="285750" indent="-285750">
              <a:buFont typeface="Arial" panose="020B0604020202020204" pitchFamily="34" charset="0"/>
              <a:buChar char="•"/>
            </a:pPr>
            <a:r>
              <a:rPr lang="es-AR" sz="1800" dirty="0">
                <a:latin typeface="+mj-lt"/>
              </a:rPr>
              <a:t>NPQ (2020) Sustanability to Survavibility: 5 Nonprofit Must-Do’s in the Time of COVID  </a:t>
            </a:r>
            <a:r>
              <a:rPr lang="es-AR" sz="1800" dirty="0">
                <a:latin typeface="+mj-lt"/>
                <a:hlinkClick r:id="rId3"/>
              </a:rPr>
              <a:t>https://nonprofitquarterly.org/sustainability-to-survivability-nonprofit-finance-must-dos-in-the-time-of-covid</a:t>
            </a:r>
            <a:r>
              <a:rPr lang="es-AR" sz="1800" dirty="0">
                <a:latin typeface="+mj-lt"/>
              </a:rPr>
              <a:t>  </a:t>
            </a:r>
          </a:p>
          <a:p>
            <a:pPr marL="285750" indent="-285750">
              <a:buFont typeface="Arial" panose="020B0604020202020204" pitchFamily="34" charset="0"/>
              <a:buChar char="•"/>
            </a:pPr>
            <a:endParaRPr lang="es-AR" sz="1800" dirty="0">
              <a:latin typeface="+mj-lt"/>
            </a:endParaRPr>
          </a:p>
          <a:p>
            <a:pPr marL="285750" indent="-285750">
              <a:buFont typeface="Arial" panose="020B0604020202020204" pitchFamily="34" charset="0"/>
              <a:buChar char="•"/>
            </a:pPr>
            <a:r>
              <a:rPr lang="es-AR" sz="1800" dirty="0">
                <a:latin typeface="+mj-lt"/>
              </a:rPr>
              <a:t>Cash Flow Nonprofit Model </a:t>
            </a:r>
            <a:r>
              <a:rPr lang="es-AR" sz="1800" dirty="0">
                <a:latin typeface="+mj-lt"/>
                <a:hlinkClick r:id="rId4"/>
              </a:rPr>
              <a:t>https://nonprofitquarterly.org/cash-flow-nonprofit-business-model-question-whats-whens</a:t>
            </a:r>
            <a:r>
              <a:rPr lang="es-AR" sz="1800" dirty="0">
                <a:latin typeface="+mj-lt"/>
              </a:rPr>
              <a:t> </a:t>
            </a:r>
          </a:p>
          <a:p>
            <a:pPr marL="285750" indent="-285750">
              <a:buFont typeface="Arial" panose="020B0604020202020204" pitchFamily="34" charset="0"/>
              <a:buChar char="•"/>
            </a:pPr>
            <a:endParaRPr lang="es-AR" sz="1800" dirty="0">
              <a:latin typeface="+mj-lt"/>
            </a:endParaRPr>
          </a:p>
          <a:p>
            <a:pPr marL="285750" indent="-285750">
              <a:buFont typeface="Arial" panose="020B0604020202020204" pitchFamily="34" charset="0"/>
              <a:buChar char="•"/>
            </a:pPr>
            <a:r>
              <a:rPr lang="es-AR" sz="1800" dirty="0">
                <a:latin typeface="+mj-lt"/>
              </a:rPr>
              <a:t>Bond – 4 ways funders are supporting NGOs  </a:t>
            </a:r>
            <a:r>
              <a:rPr lang="es-AR" sz="1800" dirty="0">
                <a:latin typeface="+mj-lt"/>
                <a:hlinkClick r:id="rId5"/>
              </a:rPr>
              <a:t>https://www.bond.org.uk/news/2020/04/4-ways-funders-are-supporting-ngos-and-responding-to-coronavirus</a:t>
            </a:r>
            <a:r>
              <a:rPr lang="es-AR" sz="1800" dirty="0">
                <a:latin typeface="+mj-lt"/>
              </a:rPr>
              <a:t> </a:t>
            </a:r>
          </a:p>
          <a:p>
            <a:endParaRPr lang="es-AR" sz="1800" dirty="0"/>
          </a:p>
          <a:p>
            <a:endParaRPr lang="es-AR" sz="1800" dirty="0"/>
          </a:p>
          <a:p>
            <a:endParaRPr lang="es-AR" sz="1800" dirty="0"/>
          </a:p>
          <a:p>
            <a:endParaRPr lang="es-AR" dirty="0"/>
          </a:p>
        </p:txBody>
      </p:sp>
    </p:spTree>
    <p:extLst>
      <p:ext uri="{BB962C8B-B14F-4D97-AF65-F5344CB8AC3E}">
        <p14:creationId xmlns:p14="http://schemas.microsoft.com/office/powerpoint/2010/main" val="3216977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ED-BF30-6E4B-A0A8-57B7248C3B87}"/>
              </a:ext>
            </a:extLst>
          </p:cNvPr>
          <p:cNvSpPr>
            <a:spLocks noGrp="1"/>
          </p:cNvSpPr>
          <p:nvPr>
            <p:ph type="title"/>
          </p:nvPr>
        </p:nvSpPr>
        <p:spPr/>
        <p:txBody>
          <a:bodyPr>
            <a:normAutofit fontScale="90000"/>
          </a:bodyPr>
          <a:lstStyle/>
          <a:p>
            <a:r>
              <a:rPr lang="en-RS" sz="3600" dirty="0"/>
              <a:t>How to </a:t>
            </a:r>
            <a:r>
              <a:rPr lang="en-GB" sz="3600" b="1" dirty="0"/>
              <a:t>manage finances in </a:t>
            </a:r>
            <a:r>
              <a:rPr lang="en-GB" sz="3600" b="1" dirty="0" err="1"/>
              <a:t>nonprofits</a:t>
            </a:r>
            <a:br>
              <a:rPr lang="en-GB" sz="4000" b="1" dirty="0"/>
            </a:br>
            <a:r>
              <a:rPr lang="en-RS" dirty="0"/>
              <a:t> </a:t>
            </a:r>
          </a:p>
        </p:txBody>
      </p:sp>
      <p:sp>
        <p:nvSpPr>
          <p:cNvPr id="3" name="Text Placeholder 2">
            <a:extLst>
              <a:ext uri="{FF2B5EF4-FFF2-40B4-BE49-F238E27FC236}">
                <a16:creationId xmlns:a16="http://schemas.microsoft.com/office/drawing/2014/main" id="{43418374-041F-FF44-82ED-B5B8A6FCE236}"/>
              </a:ext>
            </a:extLst>
          </p:cNvPr>
          <p:cNvSpPr>
            <a:spLocks noGrp="1"/>
          </p:cNvSpPr>
          <p:nvPr>
            <p:ph type="body" sz="quarter" idx="10"/>
          </p:nvPr>
        </p:nvSpPr>
        <p:spPr/>
        <p:txBody>
          <a:bodyPr>
            <a:normAutofit fontScale="77500" lnSpcReduction="20000"/>
          </a:bodyPr>
          <a:lstStyle/>
          <a:p>
            <a:endParaRPr lang="en-GB" b="1" dirty="0">
              <a:latin typeface="+mj-lt"/>
            </a:endParaRPr>
          </a:p>
          <a:p>
            <a:pPr marL="342900" indent="-342900">
              <a:buFont typeface="Arial" panose="020B0604020202020204" pitchFamily="34" charset="0"/>
              <a:buChar char="•"/>
            </a:pPr>
            <a:r>
              <a:rPr lang="en-GB" dirty="0">
                <a:latin typeface="+mj-lt"/>
                <a:hlinkClick r:id="rId2"/>
              </a:rPr>
              <a:t>https://www.wallacefoundation.org/knowledge-center/financial-management-for-nonprofits/pages/default.aspx</a:t>
            </a:r>
            <a:endParaRPr lang="en-GB" dirty="0">
              <a:latin typeface="+mj-lt"/>
            </a:endParaRPr>
          </a:p>
          <a:p>
            <a:pPr marL="342900" indent="-342900">
              <a:buFont typeface="Arial" panose="020B0604020202020204" pitchFamily="34" charset="0"/>
              <a:buChar char="•"/>
            </a:pPr>
            <a:endParaRPr lang="en-GB" dirty="0">
              <a:latin typeface="+mj-lt"/>
            </a:endParaRPr>
          </a:p>
          <a:p>
            <a:pPr marL="342900" indent="-342900">
              <a:buFont typeface="Arial" panose="020B0604020202020204" pitchFamily="34" charset="0"/>
              <a:buChar char="•"/>
            </a:pPr>
            <a:r>
              <a:rPr lang="en-US" dirty="0">
                <a:latin typeface="+mj-lt"/>
              </a:rPr>
              <a:t>MANGO Guide for Financial Management for Non-profits </a:t>
            </a:r>
            <a:r>
              <a:rPr lang="en-US" dirty="0">
                <a:latin typeface="+mj-lt"/>
                <a:hlinkClick r:id="rId3"/>
              </a:rPr>
              <a:t>https://humentum.org/free-resources/guide/free-downloads</a:t>
            </a:r>
            <a:r>
              <a:rPr lang="en-US" dirty="0">
                <a:latin typeface="+mj-lt"/>
              </a:rPr>
              <a:t>?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Executive directors guide to financial leadership </a:t>
            </a:r>
            <a:r>
              <a:rPr lang="en-US" dirty="0">
                <a:latin typeface="+mj-lt"/>
                <a:hlinkClick r:id="rId4"/>
              </a:rPr>
              <a:t>https://nonprofitquarterly.org/executive-directors-guide-financial-leadership-2</a:t>
            </a:r>
            <a:r>
              <a:rPr lang="en-US" dirty="0">
                <a:latin typeface="+mj-lt"/>
              </a:rPr>
              <a:t>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Financial stress forecasting tool </a:t>
            </a:r>
            <a:r>
              <a:rPr lang="en-US" dirty="0">
                <a:latin typeface="+mj-lt"/>
                <a:hlinkClick r:id="rId5"/>
              </a:rPr>
              <a:t>https://onthinktanks.org/resources/think-tanks-stress-test-a-forecasting-tool/</a:t>
            </a:r>
            <a:r>
              <a:rPr lang="en-US" dirty="0">
                <a:latin typeface="+mj-lt"/>
              </a:rPr>
              <a:t> </a:t>
            </a:r>
          </a:p>
          <a:p>
            <a:endParaRPr lang="en-US" dirty="0">
              <a:latin typeface="+mj-lt"/>
            </a:endParaRPr>
          </a:p>
          <a:p>
            <a:pPr marL="342900" indent="-342900">
              <a:buFont typeface="Arial" panose="020B0604020202020204" pitchFamily="34" charset="0"/>
              <a:buChar char="•"/>
            </a:pPr>
            <a:r>
              <a:rPr lang="en-US" dirty="0" err="1">
                <a:latin typeface="+mj-lt"/>
              </a:rPr>
              <a:t>Transparify</a:t>
            </a:r>
            <a:r>
              <a:rPr lang="en-US" dirty="0">
                <a:latin typeface="+mj-lt"/>
              </a:rPr>
              <a:t> - transparency of funding </a:t>
            </a:r>
            <a:r>
              <a:rPr lang="en-US" dirty="0">
                <a:latin typeface="+mj-lt"/>
                <a:hlinkClick r:id="rId6"/>
              </a:rPr>
              <a:t>https://www.transparify.org/our-methodology</a:t>
            </a:r>
            <a:r>
              <a:rPr lang="en-US" dirty="0">
                <a:latin typeface="+mj-lt"/>
              </a:rPr>
              <a:t> </a:t>
            </a:r>
          </a:p>
          <a:p>
            <a:pPr marL="342900" indent="-342900">
              <a:buFont typeface="Arial" panose="020B0604020202020204" pitchFamily="34" charset="0"/>
              <a:buChar char="•"/>
            </a:pPr>
            <a:endParaRPr lang="en-RS" dirty="0"/>
          </a:p>
        </p:txBody>
      </p:sp>
    </p:spTree>
    <p:extLst>
      <p:ext uri="{BB962C8B-B14F-4D97-AF65-F5344CB8AC3E}">
        <p14:creationId xmlns:p14="http://schemas.microsoft.com/office/powerpoint/2010/main" val="2260130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Stay in touch</a:t>
            </a:r>
          </a:p>
        </p:txBody>
      </p:sp>
      <p:sp>
        <p:nvSpPr>
          <p:cNvPr id="3" name="Marcador de texto 2"/>
          <p:cNvSpPr>
            <a:spLocks noGrp="1"/>
          </p:cNvSpPr>
          <p:nvPr>
            <p:ph type="body" sz="quarter" idx="10"/>
          </p:nvPr>
        </p:nvSpPr>
        <p:spPr/>
        <p:txBody>
          <a:bodyPr/>
          <a:lstStyle/>
          <a:p>
            <a:pPr algn="ctr"/>
            <a:endParaRPr lang="en-US" dirty="0">
              <a:solidFill>
                <a:schemeClr val="tx1">
                  <a:alpha val="80000"/>
                </a:schemeClr>
              </a:solidFill>
            </a:endParaRPr>
          </a:p>
          <a:p>
            <a:pPr algn="ctr"/>
            <a:r>
              <a:rPr lang="en-US" sz="2800" dirty="0">
                <a:solidFill>
                  <a:schemeClr val="tx1">
                    <a:alpha val="80000"/>
                  </a:schemeClr>
                </a:solidFill>
              </a:rPr>
              <a:t>Sonja </a:t>
            </a:r>
            <a:r>
              <a:rPr lang="en-US" sz="2800" dirty="0" err="1">
                <a:solidFill>
                  <a:schemeClr val="tx1">
                    <a:alpha val="80000"/>
                  </a:schemeClr>
                </a:solidFill>
              </a:rPr>
              <a:t>Stojanović</a:t>
            </a:r>
            <a:r>
              <a:rPr lang="en-US" sz="2800" dirty="0">
                <a:solidFill>
                  <a:schemeClr val="tx1">
                    <a:alpha val="80000"/>
                  </a:schemeClr>
                </a:solidFill>
              </a:rPr>
              <a:t> </a:t>
            </a:r>
            <a:r>
              <a:rPr lang="en-US" sz="2800" dirty="0" err="1">
                <a:solidFill>
                  <a:schemeClr val="tx1">
                    <a:alpha val="80000"/>
                  </a:schemeClr>
                </a:solidFill>
              </a:rPr>
              <a:t>Gajić</a:t>
            </a:r>
            <a:endParaRPr lang="en-US" sz="2800" dirty="0">
              <a:solidFill>
                <a:schemeClr val="tx1">
                  <a:alpha val="80000"/>
                </a:schemeClr>
              </a:solidFill>
            </a:endParaRPr>
          </a:p>
          <a:p>
            <a:pPr algn="ctr"/>
            <a:endParaRPr lang="en-US" sz="2800" dirty="0">
              <a:solidFill>
                <a:schemeClr val="tx1">
                  <a:alpha val="80000"/>
                </a:schemeClr>
              </a:solidFill>
            </a:endParaRPr>
          </a:p>
          <a:p>
            <a:pPr algn="ctr"/>
            <a:r>
              <a:rPr lang="en-US" sz="2800" dirty="0">
                <a:solidFill>
                  <a:schemeClr val="tx2">
                    <a:alpha val="80000"/>
                  </a:schemeClr>
                </a:solidFill>
              </a:rPr>
              <a:t>Twitter: </a:t>
            </a:r>
            <a:r>
              <a:rPr lang="en-US" sz="2800" dirty="0">
                <a:solidFill>
                  <a:schemeClr val="tx1">
                    <a:alpha val="80000"/>
                  </a:schemeClr>
                </a:solidFill>
              </a:rPr>
              <a:t>@</a:t>
            </a:r>
            <a:r>
              <a:rPr lang="en-US" sz="2800" dirty="0" err="1">
                <a:solidFill>
                  <a:schemeClr val="tx1">
                    <a:alpha val="80000"/>
                  </a:schemeClr>
                </a:solidFill>
              </a:rPr>
              <a:t>StojanovicSonja</a:t>
            </a:r>
            <a:r>
              <a:rPr lang="en-US" sz="2800" dirty="0">
                <a:solidFill>
                  <a:schemeClr val="tx1">
                    <a:alpha val="80000"/>
                  </a:schemeClr>
                </a:solidFill>
              </a:rPr>
              <a:t> </a:t>
            </a:r>
          </a:p>
          <a:p>
            <a:pPr algn="ctr"/>
            <a:r>
              <a:rPr lang="en-US" sz="2800" dirty="0">
                <a:solidFill>
                  <a:schemeClr val="tx2">
                    <a:alpha val="80000"/>
                  </a:schemeClr>
                </a:solidFill>
              </a:rPr>
              <a:t>LinkedIn: </a:t>
            </a:r>
            <a:r>
              <a:rPr lang="en-US" sz="2800" dirty="0">
                <a:solidFill>
                  <a:schemeClr val="tx1">
                    <a:alpha val="80000"/>
                  </a:schemeClr>
                </a:solidFill>
              </a:rPr>
              <a:t>@</a:t>
            </a:r>
            <a:r>
              <a:rPr lang="en-US" sz="2800" dirty="0" err="1">
                <a:solidFill>
                  <a:schemeClr val="tx1">
                    <a:alpha val="80000"/>
                  </a:schemeClr>
                </a:solidFill>
              </a:rPr>
              <a:t>SonjaStojanovicGajic</a:t>
            </a:r>
            <a:endParaRPr lang="en-US" sz="2800" dirty="0">
              <a:solidFill>
                <a:schemeClr val="tx1">
                  <a:alpha val="80000"/>
                </a:schemeClr>
              </a:solidFill>
            </a:endParaRPr>
          </a:p>
          <a:p>
            <a:pPr algn="ctr"/>
            <a:r>
              <a:rPr lang="en-US" sz="2800" dirty="0">
                <a:solidFill>
                  <a:schemeClr val="tx2">
                    <a:alpha val="80000"/>
                  </a:schemeClr>
                </a:solidFill>
              </a:rPr>
              <a:t>Academia: </a:t>
            </a:r>
            <a:r>
              <a:rPr lang="en-US" sz="2800" dirty="0">
                <a:solidFill>
                  <a:schemeClr val="tx2">
                    <a:alpha val="80000"/>
                  </a:schemeClr>
                </a:solidFill>
                <a:hlinkClick r:id="rId2"/>
              </a:rPr>
              <a:t>https://ucl.academia.edu/SonjaStojanovicGajic</a:t>
            </a:r>
            <a:r>
              <a:rPr lang="en-US" sz="2800" dirty="0">
                <a:solidFill>
                  <a:schemeClr val="tx2">
                    <a:alpha val="80000"/>
                  </a:schemeClr>
                </a:solidFill>
              </a:rPr>
              <a:t> </a:t>
            </a:r>
          </a:p>
          <a:p>
            <a:pPr algn="ctr"/>
            <a:r>
              <a:rPr lang="en-US" sz="2800" dirty="0">
                <a:solidFill>
                  <a:schemeClr val="tx2">
                    <a:alpha val="80000"/>
                  </a:schemeClr>
                </a:solidFill>
              </a:rPr>
              <a:t>E-mail: </a:t>
            </a:r>
            <a:r>
              <a:rPr lang="en-US" sz="2800" dirty="0">
                <a:solidFill>
                  <a:schemeClr val="tx1">
                    <a:alpha val="80000"/>
                  </a:schemeClr>
                </a:solidFill>
                <a:hlinkClick r:id="rId3"/>
              </a:rPr>
              <a:t>sonja.stojanovic.gajic@outlook.com</a:t>
            </a:r>
            <a:r>
              <a:rPr lang="en-US" sz="2800" dirty="0">
                <a:solidFill>
                  <a:schemeClr val="tx1">
                    <a:alpha val="80000"/>
                  </a:schemeClr>
                </a:solidFill>
              </a:rPr>
              <a:t>  </a:t>
            </a:r>
          </a:p>
          <a:p>
            <a:endParaRPr lang="es-AR" dirty="0">
              <a:latin typeface="+mj-lt"/>
            </a:endParaRPr>
          </a:p>
        </p:txBody>
      </p:sp>
    </p:spTree>
    <p:extLst>
      <p:ext uri="{BB962C8B-B14F-4D97-AF65-F5344CB8AC3E}">
        <p14:creationId xmlns:p14="http://schemas.microsoft.com/office/powerpoint/2010/main" val="64201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AR" dirty="0"/>
              <a:t>GOVERNANCE</a:t>
            </a:r>
            <a:br>
              <a:rPr lang="es-AR" dirty="0"/>
            </a:br>
            <a:br>
              <a:rPr lang="en-GB" sz="5400" i="1" dirty="0"/>
            </a:br>
            <a:r>
              <a:rPr lang="en-GB" sz="4900" i="1" dirty="0"/>
              <a:t>how we are organized within the think tank </a:t>
            </a:r>
            <a:br>
              <a:rPr lang="en-GB" sz="4900" i="1" dirty="0"/>
            </a:br>
            <a:r>
              <a:rPr lang="en-GB" sz="4900" i="1" u="sng" dirty="0"/>
              <a:t>to make strategic and day-to-day decisions</a:t>
            </a:r>
            <a:endParaRPr lang="es-AR" dirty="0"/>
          </a:p>
        </p:txBody>
      </p:sp>
    </p:spTree>
    <p:extLst>
      <p:ext uri="{BB962C8B-B14F-4D97-AF65-F5344CB8AC3E}">
        <p14:creationId xmlns:p14="http://schemas.microsoft.com/office/powerpoint/2010/main" val="1657041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72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FBDC-06D7-4EF8-8034-F68FC134DAAC}"/>
              </a:ext>
            </a:extLst>
          </p:cNvPr>
          <p:cNvSpPr>
            <a:spLocks noGrp="1"/>
          </p:cNvSpPr>
          <p:nvPr>
            <p:ph type="title"/>
          </p:nvPr>
        </p:nvSpPr>
        <p:spPr>
          <a:xfrm>
            <a:off x="5021821" y="3812954"/>
            <a:ext cx="6465287" cy="1516014"/>
          </a:xfrm>
        </p:spPr>
        <p:txBody>
          <a:bodyPr vert="horz" lIns="91440" tIns="45720" rIns="91440" bIns="45720" rtlCol="0" anchor="b">
            <a:noAutofit/>
          </a:bodyPr>
          <a:lstStyle/>
          <a:p>
            <a:pPr algn="r"/>
            <a:r>
              <a:rPr lang="en-US" sz="2800" kern="1200" dirty="0">
                <a:latin typeface="+mj-lt"/>
                <a:ea typeface="+mj-ea"/>
                <a:cs typeface="+mj-cs"/>
              </a:rPr>
              <a:t>The structures of governance</a:t>
            </a:r>
            <a:br>
              <a:rPr lang="en-US" sz="2800" kern="1200" dirty="0">
                <a:latin typeface="+mj-lt"/>
                <a:ea typeface="+mj-ea"/>
                <a:cs typeface="+mj-cs"/>
              </a:rPr>
            </a:br>
            <a:r>
              <a:rPr lang="en-GB" sz="2400" dirty="0">
                <a:solidFill>
                  <a:schemeClr val="bg2"/>
                </a:solidFill>
              </a:rPr>
              <a:t>What these structures are trying to achieve?</a:t>
            </a:r>
            <a:br>
              <a:rPr lang="en-GB" sz="2400" dirty="0">
                <a:solidFill>
                  <a:schemeClr val="bg2"/>
                </a:solidFill>
              </a:rPr>
            </a:br>
            <a:r>
              <a:rPr lang="en-GB" sz="2400" dirty="0">
                <a:solidFill>
                  <a:schemeClr val="bg2"/>
                </a:solidFill>
              </a:rPr>
              <a:t> </a:t>
            </a:r>
            <a:br>
              <a:rPr lang="en-US" sz="2800" kern="1200" dirty="0">
                <a:solidFill>
                  <a:srgbClr val="FFFFFF"/>
                </a:solidFill>
                <a:latin typeface="+mj-lt"/>
                <a:ea typeface="+mj-ea"/>
                <a:cs typeface="+mj-cs"/>
              </a:rPr>
            </a:br>
            <a:r>
              <a:rPr lang="en-US" sz="1600" kern="1200" dirty="0">
                <a:solidFill>
                  <a:srgbClr val="FFFFFF"/>
                </a:solidFill>
                <a:latin typeface="+mj-lt"/>
                <a:ea typeface="+mj-ea"/>
                <a:cs typeface="+mj-cs"/>
              </a:rPr>
              <a:t>Centre for European Policy (Belgrade and Brussels)</a:t>
            </a:r>
          </a:p>
        </p:txBody>
      </p:sp>
      <p:pic>
        <p:nvPicPr>
          <p:cNvPr id="4" name="Picture 3">
            <a:extLst>
              <a:ext uri="{FF2B5EF4-FFF2-40B4-BE49-F238E27FC236}">
                <a16:creationId xmlns:a16="http://schemas.microsoft.com/office/drawing/2014/main" id="{F33F3093-B695-8949-ADA0-B8F070248E29}"/>
              </a:ext>
            </a:extLst>
          </p:cNvPr>
          <p:cNvPicPr>
            <a:picLocks noChangeAspect="1"/>
          </p:cNvPicPr>
          <p:nvPr/>
        </p:nvPicPr>
        <p:blipFill rotWithShape="1">
          <a:blip r:embed="rId2"/>
          <a:srcRect l="11200" r="5375" b="-2"/>
          <a:stretch/>
        </p:blipFill>
        <p:spPr>
          <a:xfrm>
            <a:off x="317635" y="321733"/>
            <a:ext cx="4160452" cy="6214534"/>
          </a:xfrm>
          <a:prstGeom prst="rect">
            <a:avLst/>
          </a:prstGeom>
        </p:spPr>
      </p:pic>
      <p:pic>
        <p:nvPicPr>
          <p:cNvPr id="3" name="Picture 2">
            <a:extLst>
              <a:ext uri="{FF2B5EF4-FFF2-40B4-BE49-F238E27FC236}">
                <a16:creationId xmlns:a16="http://schemas.microsoft.com/office/drawing/2014/main" id="{232BC798-D7A9-2948-8AAB-EF671BB00B7C}"/>
              </a:ext>
            </a:extLst>
          </p:cNvPr>
          <p:cNvPicPr>
            <a:picLocks noChangeAspect="1"/>
          </p:cNvPicPr>
          <p:nvPr/>
        </p:nvPicPr>
        <p:blipFill rotWithShape="1">
          <a:blip r:embed="rId3"/>
          <a:srcRect t="5007" r="2" b="264"/>
          <a:stretch/>
        </p:blipFill>
        <p:spPr>
          <a:xfrm>
            <a:off x="4654296" y="299363"/>
            <a:ext cx="7217085" cy="3008188"/>
          </a:xfrm>
          <a:prstGeom prst="rect">
            <a:avLst/>
          </a:prstGeom>
        </p:spPr>
      </p:pic>
    </p:spTree>
    <p:extLst>
      <p:ext uri="{BB962C8B-B14F-4D97-AF65-F5344CB8AC3E}">
        <p14:creationId xmlns:p14="http://schemas.microsoft.com/office/powerpoint/2010/main" val="98313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6E38-EA7A-9D4E-AAB4-5F7AC36A6EC3}"/>
              </a:ext>
            </a:extLst>
          </p:cNvPr>
          <p:cNvSpPr>
            <a:spLocks noGrp="1"/>
          </p:cNvSpPr>
          <p:nvPr>
            <p:ph type="title"/>
          </p:nvPr>
        </p:nvSpPr>
        <p:spPr/>
        <p:txBody>
          <a:bodyPr/>
          <a:lstStyle/>
          <a:p>
            <a:r>
              <a:rPr lang="en-RS" dirty="0"/>
              <a:t>Bruegel </a:t>
            </a:r>
            <a:r>
              <a:rPr lang="en-GB" sz="2000" dirty="0">
                <a:hlinkClick r:id="rId2"/>
              </a:rPr>
              <a:t>https://www.bruegel.org/about/</a:t>
            </a:r>
            <a:r>
              <a:rPr lang="en-GB" sz="2000" dirty="0"/>
              <a:t> </a:t>
            </a:r>
            <a:endParaRPr lang="en-RS" sz="2000" dirty="0"/>
          </a:p>
        </p:txBody>
      </p:sp>
      <p:sp>
        <p:nvSpPr>
          <p:cNvPr id="3" name="Text Placeholder 2">
            <a:extLst>
              <a:ext uri="{FF2B5EF4-FFF2-40B4-BE49-F238E27FC236}">
                <a16:creationId xmlns:a16="http://schemas.microsoft.com/office/drawing/2014/main" id="{B7856312-202B-D64B-A986-87F6B9F24493}"/>
              </a:ext>
            </a:extLst>
          </p:cNvPr>
          <p:cNvSpPr>
            <a:spLocks noGrp="1"/>
          </p:cNvSpPr>
          <p:nvPr>
            <p:ph type="body" idx="1"/>
          </p:nvPr>
        </p:nvSpPr>
        <p:spPr/>
        <p:txBody>
          <a:bodyPr>
            <a:normAutofit fontScale="70000" lnSpcReduction="20000"/>
          </a:bodyPr>
          <a:lstStyle/>
          <a:p>
            <a:pPr fontAlgn="base"/>
            <a:r>
              <a:rPr lang="en-GB" dirty="0"/>
              <a:t>Bruegel’s highest decision making forum is the </a:t>
            </a:r>
            <a:r>
              <a:rPr lang="en-GB" b="1" dirty="0"/>
              <a:t>General Assembly </a:t>
            </a:r>
            <a:r>
              <a:rPr lang="en-GB" dirty="0"/>
              <a:t>consisting of Bruegel’s members. It confirms the Board and elects six of its members directly. </a:t>
            </a:r>
          </a:p>
          <a:p>
            <a:pPr fontAlgn="base"/>
            <a:r>
              <a:rPr lang="en-GB" b="1" dirty="0">
                <a:hlinkClick r:id="rId3"/>
              </a:rPr>
              <a:t>The Board</a:t>
            </a:r>
            <a:r>
              <a:rPr lang="en-GB" b="1" dirty="0"/>
              <a:t> </a:t>
            </a:r>
            <a:r>
              <a:rPr lang="en-GB" dirty="0"/>
              <a:t>decides on </a:t>
            </a:r>
            <a:r>
              <a:rPr lang="en-GB" u="sng" dirty="0"/>
              <a:t>strategy, adopts the research programme and budget and appoints </a:t>
            </a:r>
            <a:r>
              <a:rPr lang="en-GB" dirty="0"/>
              <a:t>the </a:t>
            </a:r>
            <a:r>
              <a:rPr lang="en-GB" dirty="0">
                <a:hlinkClick r:id="rId4"/>
              </a:rPr>
              <a:t>Director</a:t>
            </a:r>
            <a:r>
              <a:rPr lang="en-GB" dirty="0"/>
              <a:t> and the </a:t>
            </a:r>
            <a:r>
              <a:rPr lang="en-GB" dirty="0">
                <a:hlinkClick r:id="rId5"/>
              </a:rPr>
              <a:t>Deputy Director</a:t>
            </a:r>
            <a:r>
              <a:rPr lang="en-GB" dirty="0"/>
              <a:t> each for a period of three years renewable twice. Bruegel’s former chairs Leszek Balcerowicz and Jean Claude Trichet are </a:t>
            </a:r>
            <a:r>
              <a:rPr lang="en-GB" b="1" dirty="0"/>
              <a:t>honorary chairmen </a:t>
            </a:r>
            <a:r>
              <a:rPr lang="en-GB" dirty="0"/>
              <a:t>of Bruegel. Mario Monti is the </a:t>
            </a:r>
            <a:r>
              <a:rPr lang="en-GB" b="1" dirty="0"/>
              <a:t>founding chairman </a:t>
            </a:r>
            <a:r>
              <a:rPr lang="en-GB" dirty="0"/>
              <a:t>of Bruegel.</a:t>
            </a:r>
          </a:p>
          <a:p>
            <a:pPr fontAlgn="base"/>
            <a:r>
              <a:rPr lang="en-GB" b="1" dirty="0"/>
              <a:t>The Director</a:t>
            </a:r>
            <a:r>
              <a:rPr lang="en-GB" dirty="0"/>
              <a:t> – is responsible for </a:t>
            </a:r>
            <a:r>
              <a:rPr lang="en-GB" u="sng" dirty="0"/>
              <a:t>the executive management of Bruegel</a:t>
            </a:r>
            <a:r>
              <a:rPr lang="en-GB" dirty="0"/>
              <a:t>, with the assistance of the Deputy Director, and other managers. They </a:t>
            </a:r>
            <a:r>
              <a:rPr lang="en-GB" u="sng" dirty="0"/>
              <a:t>prepare the Board meetings, the research programme, annual work plan, budget, and annual report </a:t>
            </a:r>
            <a:r>
              <a:rPr lang="en-GB" dirty="0"/>
              <a:t>and present them to the Board. </a:t>
            </a:r>
            <a:r>
              <a:rPr lang="en-GB" b="1" dirty="0"/>
              <a:t>The Director and Deputy</a:t>
            </a:r>
            <a:r>
              <a:rPr lang="en-GB" dirty="0"/>
              <a:t> are responsible for </a:t>
            </a:r>
            <a:r>
              <a:rPr lang="en-GB" u="sng" dirty="0"/>
              <a:t>the editorial direction, exercise editorial oversight of publications and control the quality of output</a:t>
            </a:r>
            <a:r>
              <a:rPr lang="en-GB" dirty="0"/>
              <a:t>. Bruegel takes no institutional standpoint and publications reflect the views of the authors only. </a:t>
            </a:r>
          </a:p>
          <a:p>
            <a:pPr fontAlgn="base"/>
            <a:r>
              <a:rPr lang="en-GB" dirty="0"/>
              <a:t>Bruegel’s </a:t>
            </a:r>
            <a:r>
              <a:rPr lang="en-GB" b="1" dirty="0"/>
              <a:t>Scientific Council </a:t>
            </a:r>
            <a:r>
              <a:rPr lang="en-GB" dirty="0"/>
              <a:t>advises on </a:t>
            </a:r>
            <a:r>
              <a:rPr lang="en-GB" u="sng" dirty="0"/>
              <a:t>research and provides regular academic appraisals of published papers</a:t>
            </a:r>
            <a:r>
              <a:rPr lang="en-GB" dirty="0"/>
              <a:t>. It is appointed by the Board and advises Bruegel’s management and staff, as well as the Board, on research. It also </a:t>
            </a:r>
            <a:r>
              <a:rPr lang="en-GB" u="sng" dirty="0"/>
              <a:t>evaluates the quality of Bruegel’s research</a:t>
            </a:r>
            <a:r>
              <a:rPr lang="en-GB" dirty="0"/>
              <a:t>. The chairperson of the Scientific Council attends Board meetings. Every three years the </a:t>
            </a:r>
            <a:r>
              <a:rPr lang="en-GB" dirty="0">
                <a:hlinkClick r:id="rId6"/>
              </a:rPr>
              <a:t>scientific council</a:t>
            </a:r>
            <a:r>
              <a:rPr lang="en-GB" dirty="0"/>
              <a:t> delivers an </a:t>
            </a:r>
            <a:r>
              <a:rPr lang="en-GB" dirty="0">
                <a:hlinkClick r:id="rId7"/>
              </a:rPr>
              <a:t>evaluation report</a:t>
            </a:r>
            <a:r>
              <a:rPr lang="en-GB" dirty="0"/>
              <a:t>. This report informs the research strategy and serves as a basis for the work of the review task force, a diverse and independent group appointed by members every three years to evaluate all aspects of Bruegel’s work, from research to management (</a:t>
            </a:r>
            <a:r>
              <a:rPr lang="en-GB" dirty="0">
                <a:hlinkClick r:id="rId8"/>
              </a:rPr>
              <a:t>Review Task Force Report 2019</a:t>
            </a:r>
            <a:r>
              <a:rPr lang="en-GB" dirty="0"/>
              <a:t>).</a:t>
            </a:r>
          </a:p>
          <a:p>
            <a:pPr fontAlgn="base"/>
            <a:endParaRPr lang="en-GB" dirty="0"/>
          </a:p>
          <a:p>
            <a:endParaRPr lang="en-RS" dirty="0"/>
          </a:p>
        </p:txBody>
      </p:sp>
    </p:spTree>
    <p:extLst>
      <p:ext uri="{BB962C8B-B14F-4D97-AF65-F5344CB8AC3E}">
        <p14:creationId xmlns:p14="http://schemas.microsoft.com/office/powerpoint/2010/main" val="2665432116"/>
      </p:ext>
    </p:extLst>
  </p:cSld>
  <p:clrMapOvr>
    <a:masterClrMapping/>
  </p:clrMapOvr>
</p:sld>
</file>

<file path=ppt/theme/theme1.xml><?xml version="1.0" encoding="utf-8"?>
<a:theme xmlns:a="http://schemas.openxmlformats.org/drawingml/2006/main" name="Tema de Office">
  <a:themeElements>
    <a:clrScheme name="School for Thinktankers">
      <a:dk1>
        <a:srgbClr val="E7004C"/>
      </a:dk1>
      <a:lt1>
        <a:srgbClr val="FCFCF1"/>
      </a:lt1>
      <a:dk2>
        <a:srgbClr val="111111"/>
      </a:dk2>
      <a:lt2>
        <a:srgbClr val="FFFFFF"/>
      </a:lt2>
      <a:accent1>
        <a:srgbClr val="E7004C"/>
      </a:accent1>
      <a:accent2>
        <a:srgbClr val="9EC9ED"/>
      </a:accent2>
      <a:accent3>
        <a:srgbClr val="878787"/>
      </a:accent3>
      <a:accent4>
        <a:srgbClr val="E7004C"/>
      </a:accent4>
      <a:accent5>
        <a:srgbClr val="9EC9ED"/>
      </a:accent5>
      <a:accent6>
        <a:srgbClr val="878787"/>
      </a:accent6>
      <a:hlink>
        <a:srgbClr val="E7004C"/>
      </a:hlink>
      <a:folHlink>
        <a:srgbClr val="9EC9ED"/>
      </a:folHlink>
    </a:clrScheme>
    <a:fontScheme name="School for Thinktankers">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5280</Words>
  <Application>Microsoft Macintosh PowerPoint</Application>
  <PresentationFormat>Widescreen</PresentationFormat>
  <Paragraphs>820</Paragraphs>
  <Slides>70</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Frutiger 45 Light</vt:lpstr>
      <vt:lpstr>Georgia</vt:lpstr>
      <vt:lpstr>SegoeUI</vt:lpstr>
      <vt:lpstr>Times New Roman</vt:lpstr>
      <vt:lpstr>Trebuchet MS</vt:lpstr>
      <vt:lpstr>Wingdings</vt:lpstr>
      <vt:lpstr>Tema de Office</vt:lpstr>
      <vt:lpstr>PowerPoint Presentation</vt:lpstr>
      <vt:lpstr>Governance and Management </vt:lpstr>
      <vt:lpstr>PowerPoint Presentation</vt:lpstr>
      <vt:lpstr>Meetings</vt:lpstr>
      <vt:lpstr>  Think tank is only as good as  it is governed and managed</vt:lpstr>
      <vt:lpstr>Organizational Resilience </vt:lpstr>
      <vt:lpstr>GOVERNANCE  how we are organized within the think tank  to make strategic and day-to-day decisions</vt:lpstr>
      <vt:lpstr>The structures of governance What these structures are trying to achieve?   Centre for European Policy (Belgrade and Brussels)</vt:lpstr>
      <vt:lpstr>Bruegel https://www.bruegel.org/about/ </vt:lpstr>
      <vt:lpstr>Governance</vt:lpstr>
      <vt:lpstr>PowerPoint Presentation</vt:lpstr>
      <vt:lpstr>What are roles of Board(s)?  </vt:lpstr>
      <vt:lpstr>Assess meaningful engagement of your board</vt:lpstr>
      <vt:lpstr>A planning guide for Board meetings agenda </vt:lpstr>
      <vt:lpstr>Even without Boards the structure can be  established in flat organisations vs. ‘we are family’ myth</vt:lpstr>
      <vt:lpstr>Leadership ⌿ Management</vt:lpstr>
      <vt:lpstr>Lets picture  an Ideal Think Tank Leader   </vt:lpstr>
      <vt:lpstr>What is the job od director in European policy organisations?</vt:lpstr>
      <vt:lpstr>Not ideal,  but good enough leader</vt:lpstr>
      <vt:lpstr>Differences of responsibility</vt:lpstr>
      <vt:lpstr>PowerPoint Presentation</vt:lpstr>
      <vt:lpstr>What keeps directors awake at night?</vt:lpstr>
      <vt:lpstr>Internal relations</vt:lpstr>
      <vt:lpstr>Internal relations</vt:lpstr>
      <vt:lpstr>Team Relationships</vt:lpstr>
      <vt:lpstr>External relations</vt:lpstr>
      <vt:lpstr>External relations/partnerships, politics </vt:lpstr>
      <vt:lpstr>How to manage external risks?</vt:lpstr>
      <vt:lpstr>Key takeaways:  Governance is the time you dedicate to working ‘on’ your business, rather than ‘in’ it.   Design governance systems that fit your context, organisational cultures, mission. Governance is not about formal structures, but also processes, practices, routines, people and culture nurtured.   Successful boards are diverse and engaged in a meaningful way, without interfering with day-to-day management of organisation.  Leaders are not born, but made. The successful leader is the one that helps others be their best and take responsibility for the organisation.     </vt:lpstr>
      <vt:lpstr>Useful resources</vt:lpstr>
      <vt:lpstr>Useful resources on governance and Boards</vt:lpstr>
      <vt:lpstr>Useful resources on leaderhsip</vt:lpstr>
      <vt:lpstr>Stay in touch</vt:lpstr>
      <vt:lpstr>Finance for  Non-financial Managers </vt:lpstr>
      <vt:lpstr>FOCUS </vt:lpstr>
      <vt:lpstr>BCSP budget over years in Euros</vt:lpstr>
      <vt:lpstr>How do you feel about finance management and fundraising?</vt:lpstr>
      <vt:lpstr>INTRO SURVEY  https://docs.google.com/forms/d/e/1FAIpQLSfP67FsDVfRcRvMVcLuZxy5uy0wWMkRVnDrJG6bgPS4PVpcsQ/viewform </vt:lpstr>
      <vt:lpstr>PowerPoint Presentation</vt:lpstr>
      <vt:lpstr>Pillars of Financial Management </vt:lpstr>
      <vt:lpstr>  Difference between  business and funding models </vt:lpstr>
      <vt:lpstr>PowerPoint Presentation</vt:lpstr>
      <vt:lpstr>PowerPoint Presentation</vt:lpstr>
      <vt:lpstr>Suistanability Matrix</vt:lpstr>
      <vt:lpstr>PowerPoint Presentation</vt:lpstr>
      <vt:lpstr> The Transformation of BCSP’s business and financial model to the context </vt:lpstr>
      <vt:lpstr> The Transformation of BCSP </vt:lpstr>
      <vt:lpstr>The context matters for funding opportunities</vt:lpstr>
      <vt:lpstr>PowerPoint Presentation</vt:lpstr>
      <vt:lpstr>PowerPoint Presentation</vt:lpstr>
      <vt:lpstr>PowerPoint Presentation</vt:lpstr>
      <vt:lpstr>Funding Mix – Types of Revenues</vt:lpstr>
      <vt:lpstr>SUCCESSFUL FUNDING </vt:lpstr>
      <vt:lpstr>PowerPoint Presentation</vt:lpstr>
      <vt:lpstr>PowerPoint Presentation</vt:lpstr>
      <vt:lpstr>PowerPoint Presentation</vt:lpstr>
      <vt:lpstr>Lessons learned on budget structure </vt:lpstr>
      <vt:lpstr>A budget is your organization’s strategy expressed in currency.​  1. Core organisational budget Salaries 23% Office costs 8% (11% with admin staff) 2. Program costs Capacity building 3% Comm/advertisement 1% Public opinion survey 2% Publications 7% Other activities 23% 3. Capacity-building and investment 4. Contingency    Lesson: For balanced budget, you may will need the reserve or unrestricted funds!</vt:lpstr>
      <vt:lpstr>What are the resources to be used to most effectively meet your mission and that your organization remains sustainable and accountable to its stakeholders​?  </vt:lpstr>
      <vt:lpstr>PowerPoint Presentation</vt:lpstr>
      <vt:lpstr>Mistake of forgeting about Liquidity  not just what an organization’s revenues and expenses look like, but when they come and go</vt:lpstr>
      <vt:lpstr>FINANCIAL MANAGEMENT AND LEADERSHIP DURING A CRISIS</vt:lpstr>
      <vt:lpstr>Financial management in the crisis </vt:lpstr>
      <vt:lpstr>Group Work</vt:lpstr>
      <vt:lpstr>USEFUL RESOURCES </vt:lpstr>
      <vt:lpstr>Recommended reading</vt:lpstr>
      <vt:lpstr>Recommended reading on nonprofit finance and crisis</vt:lpstr>
      <vt:lpstr>How to manage finances in nonprofits  </vt:lpstr>
      <vt:lpstr>Stay in touch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Stojanovic Gajic</dc:creator>
  <cp:lastModifiedBy>Sonja Stojanovic Gajic</cp:lastModifiedBy>
  <cp:revision>56</cp:revision>
  <dcterms:created xsi:type="dcterms:W3CDTF">2022-02-07T11:13:03Z</dcterms:created>
  <dcterms:modified xsi:type="dcterms:W3CDTF">2024-02-01T07:16:20Z</dcterms:modified>
</cp:coreProperties>
</file>