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 id="2147483708" r:id="rId5"/>
  </p:sldMasterIdLst>
  <p:notesMasterIdLst>
    <p:notesMasterId r:id="rId16"/>
  </p:notesMasterIdLst>
  <p:sldIdLst>
    <p:sldId id="256" r:id="rId6"/>
    <p:sldId id="259" r:id="rId7"/>
    <p:sldId id="258" r:id="rId8"/>
    <p:sldId id="288" r:id="rId9"/>
    <p:sldId id="287" r:id="rId10"/>
    <p:sldId id="286" r:id="rId11"/>
    <p:sldId id="261" r:id="rId12"/>
    <p:sldId id="265" r:id="rId13"/>
    <p:sldId id="285" r:id="rId14"/>
    <p:sldId id="263" r:id="rId15"/>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dre Krivaite" initials="IK" lastIdx="2" clrIdx="0">
    <p:extLst>
      <p:ext uri="{19B8F6BF-5375-455C-9EA6-DF929625EA0E}">
        <p15:presenceInfo xmlns:p15="http://schemas.microsoft.com/office/powerpoint/2012/main" userId="0338ba0c765eb8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2B"/>
    <a:srgbClr val="EC845A"/>
    <a:srgbClr val="632340"/>
    <a:srgbClr val="FF6000"/>
    <a:srgbClr val="183557"/>
    <a:srgbClr val="E48F0A"/>
    <a:srgbClr val="51B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C27F1-8A3B-4DFB-AAD5-BE81883BF2B6}" v="2" dt="2024-01-08T10:10:24.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65970" autoAdjust="0"/>
  </p:normalViewPr>
  <p:slideViewPr>
    <p:cSldViewPr snapToGrid="0" snapToObjects="1">
      <p:cViewPr varScale="1">
        <p:scale>
          <a:sx n="63" d="100"/>
          <a:sy n="63" d="100"/>
        </p:scale>
        <p:origin x="123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4792E-FF8F-084B-B89A-72F94573E3F6}" type="datetimeFigureOut">
              <a:rPr lang="en-CH" smtClean="0"/>
              <a:t>01/31/2024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ACE68-6609-F841-969E-5313B9B6C8E5}" type="slidenum">
              <a:rPr lang="en-CH" smtClean="0"/>
              <a:t>‹#›</a:t>
            </a:fld>
            <a:endParaRPr lang="en-CH"/>
          </a:p>
        </p:txBody>
      </p:sp>
    </p:spTree>
    <p:extLst>
      <p:ext uri="{BB962C8B-B14F-4D97-AF65-F5344CB8AC3E}">
        <p14:creationId xmlns:p14="http://schemas.microsoft.com/office/powerpoint/2010/main" val="107952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Segoe UI" panose="020B0502040204020203" pitchFamily="34" charset="0"/>
              </a:rPr>
              <a:t>At the previous conference, there was an idea about how the performative identity of the ideal </a:t>
            </a:r>
            <a:r>
              <a:rPr lang="en-US" b="0" i="0" dirty="0" err="1">
                <a:solidFill>
                  <a:srgbClr val="242424"/>
                </a:solidFill>
                <a:effectLst/>
                <a:latin typeface="Segoe UI" panose="020B0502040204020203" pitchFamily="34" charset="0"/>
              </a:rPr>
              <a:t>thinktanker</a:t>
            </a:r>
            <a:r>
              <a:rPr lang="en-US" b="0" i="0" dirty="0">
                <a:solidFill>
                  <a:srgbClr val="242424"/>
                </a:solidFill>
                <a:effectLst/>
                <a:latin typeface="Segoe UI" panose="020B0502040204020203" pitchFamily="34" charset="0"/>
              </a:rPr>
              <a:t> is typically framed in masculine terms - what comes to mind of the 'expert </a:t>
            </a:r>
            <a:r>
              <a:rPr lang="en-US" b="0" i="0" dirty="0" err="1">
                <a:solidFill>
                  <a:srgbClr val="242424"/>
                </a:solidFill>
                <a:effectLst/>
                <a:latin typeface="Segoe UI" panose="020B0502040204020203" pitchFamily="34" charset="0"/>
              </a:rPr>
              <a:t>thinktanker</a:t>
            </a:r>
            <a:r>
              <a:rPr lang="en-US" b="0" i="0" dirty="0">
                <a:solidFill>
                  <a:srgbClr val="242424"/>
                </a:solidFill>
                <a:effectLst/>
                <a:latin typeface="Segoe UI" panose="020B0502040204020203" pitchFamily="34" charset="0"/>
              </a:rPr>
              <a:t>' is a man who prioritizes rationality, intelligence, is outspoken, confident, competitive etc. A longer conversation OTT has been having is how the think tank space itself tends to be gendered with gendered practices. </a:t>
            </a:r>
            <a:endParaRPr lang="en-US" dirty="0"/>
          </a:p>
        </p:txBody>
      </p:sp>
      <p:sp>
        <p:nvSpPr>
          <p:cNvPr id="4" name="Slide Number Placeholder 3"/>
          <p:cNvSpPr>
            <a:spLocks noGrp="1"/>
          </p:cNvSpPr>
          <p:nvPr>
            <p:ph type="sldNum" sz="quarter" idx="5"/>
          </p:nvPr>
        </p:nvSpPr>
        <p:spPr/>
        <p:txBody>
          <a:bodyPr/>
          <a:lstStyle/>
          <a:p>
            <a:fld id="{CB0ACE68-6609-F841-969E-5313B9B6C8E5}" type="slidenum">
              <a:rPr lang="en-CH" smtClean="0"/>
              <a:t>2</a:t>
            </a:fld>
            <a:endParaRPr lang="en-CH"/>
          </a:p>
        </p:txBody>
      </p:sp>
    </p:spTree>
    <p:extLst>
      <p:ext uri="{BB962C8B-B14F-4D97-AF65-F5344CB8AC3E}">
        <p14:creationId xmlns:p14="http://schemas.microsoft.com/office/powerpoint/2010/main" val="286619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Idea for BB was born when</a:t>
            </a:r>
            <a:r>
              <a:rPr lang="fr-BE" dirty="0"/>
              <a:t> </a:t>
            </a:r>
            <a:r>
              <a:rPr lang="fr-BE" dirty="0" err="1"/>
              <a:t>some</a:t>
            </a:r>
            <a:r>
              <a:rPr lang="fr-BE" dirty="0"/>
              <a:t> of us,</a:t>
            </a:r>
            <a:r>
              <a:rPr lang="en-CH" dirty="0"/>
              <a:t> women working at Bxl think tanks met and realized </a:t>
            </a:r>
            <a:r>
              <a:rPr lang="fr-BE" dirty="0" err="1"/>
              <a:t>we</a:t>
            </a:r>
            <a:r>
              <a:rPr lang="en-CH" dirty="0"/>
              <a:t> all shared a frustration of the underrepresentation of women in events and policy discussions in Brussels. </a:t>
            </a:r>
            <a:r>
              <a:rPr lang="fr-BE" dirty="0" err="1"/>
              <a:t>We</a:t>
            </a:r>
            <a:r>
              <a:rPr lang="en-CH" dirty="0"/>
              <a:t> came up with a possible solution that could help change this: a database of women experts, which event organizers and journalists could use when searching for women speakers on a given topic. </a:t>
            </a:r>
            <a:endParaRPr lang="fr-BE" dirty="0"/>
          </a:p>
          <a:p>
            <a:r>
              <a:rPr lang="en-CH" dirty="0"/>
              <a:t>What followed was a crowfunding campaign</a:t>
            </a:r>
            <a:r>
              <a:rPr lang="fr-BE" dirty="0"/>
              <a:t> (</a:t>
            </a:r>
            <a:r>
              <a:rPr lang="fr-BE" dirty="0" err="1"/>
              <a:t>breakthrough</a:t>
            </a:r>
            <a:r>
              <a:rPr lang="fr-BE" dirty="0"/>
              <a:t> nr 1)</a:t>
            </a:r>
            <a:r>
              <a:rPr lang="en-CH" dirty="0"/>
              <a:t>, decisions on how to brand &amp; communicate about this initiative; </a:t>
            </a:r>
            <a:r>
              <a:rPr lang="en-GB" dirty="0"/>
              <a:t>finding volunteers to build and promote the database; finding partners to endorse and support the initiative. The latter included donors, individuals (ambassadors) as well as think tanks</a:t>
            </a:r>
            <a:endParaRPr lang="fr-BE" dirty="0"/>
          </a:p>
        </p:txBody>
      </p:sp>
      <p:sp>
        <p:nvSpPr>
          <p:cNvPr id="4" name="Slide Number Placeholder 3"/>
          <p:cNvSpPr>
            <a:spLocks noGrp="1"/>
          </p:cNvSpPr>
          <p:nvPr>
            <p:ph type="sldNum" sz="quarter" idx="5"/>
          </p:nvPr>
        </p:nvSpPr>
        <p:spPr/>
        <p:txBody>
          <a:bodyPr/>
          <a:lstStyle/>
          <a:p>
            <a:fld id="{CB0ACE68-6609-F841-969E-5313B9B6C8E5}" type="slidenum">
              <a:rPr lang="en-CH" smtClean="0"/>
              <a:t>3</a:t>
            </a:fld>
            <a:endParaRPr lang="en-CH"/>
          </a:p>
        </p:txBody>
      </p:sp>
    </p:spTree>
    <p:extLst>
      <p:ext uri="{BB962C8B-B14F-4D97-AF65-F5344CB8AC3E}">
        <p14:creationId xmlns:p14="http://schemas.microsoft.com/office/powerpoint/2010/main" val="51199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CB0ACE68-6609-F841-969E-5313B9B6C8E5}" type="slidenum">
              <a:rPr lang="en-CH" smtClean="0"/>
              <a:t>4</a:t>
            </a:fld>
            <a:endParaRPr lang="en-CH"/>
          </a:p>
        </p:txBody>
      </p:sp>
    </p:spTree>
    <p:extLst>
      <p:ext uri="{BB962C8B-B14F-4D97-AF65-F5344CB8AC3E}">
        <p14:creationId xmlns:p14="http://schemas.microsoft.com/office/powerpoint/2010/main" val="382752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Breakthrough nr. 2 was the winning of two grants that offered us some stability on the medium term. </a:t>
            </a:r>
          </a:p>
          <a:p>
            <a:r>
              <a:rPr lang="en-GB" dirty="0"/>
              <a:t>1/ One of them was a multi-annual grant from the Open Society Foundations in the framework of their own research project on manels. In 2018, OSF published a two-part report titled </a:t>
            </a:r>
            <a:r>
              <a:rPr lang="en-US" sz="1800" b="0" i="0" u="none" strike="noStrike" dirty="0">
                <a:solidFill>
                  <a:srgbClr val="000000"/>
                </a:solidFill>
                <a:effectLst/>
                <a:latin typeface="Roboto" panose="02000000000000000000" pitchFamily="2" charset="0"/>
              </a:rPr>
              <a:t>“An end to manels: closing the gender gap at Europe’s top policy events” where they analyzed 23 of the biggest conferences in Europe and they found that only 25% of the speakers in these events were women, and of those only 8% were keynote speakers. </a:t>
            </a:r>
          </a:p>
          <a:p>
            <a:r>
              <a:rPr lang="en-US" sz="1800" b="0" i="0" u="none" strike="noStrike" dirty="0">
                <a:solidFill>
                  <a:srgbClr val="000000"/>
                </a:solidFill>
                <a:effectLst/>
                <a:latin typeface="Roboto" panose="02000000000000000000" pitchFamily="2" charset="0"/>
              </a:rPr>
              <a:t>2/ The second was a prestigious grant from DG JUSTICE for our </a:t>
            </a:r>
            <a:r>
              <a:rPr lang="en-US" sz="1800" b="0" i="0" u="none" strike="noStrike" dirty="0" err="1">
                <a:solidFill>
                  <a:srgbClr val="000000"/>
                </a:solidFill>
                <a:effectLst/>
                <a:latin typeface="Roboto" panose="02000000000000000000" pitchFamily="2" charset="0"/>
              </a:rPr>
              <a:t>BBBeyond</a:t>
            </a:r>
            <a:r>
              <a:rPr lang="en-US" sz="1800" b="0" i="0" u="none" strike="noStrike" dirty="0">
                <a:solidFill>
                  <a:srgbClr val="000000"/>
                </a:solidFill>
                <a:effectLst/>
                <a:latin typeface="Roboto" panose="02000000000000000000" pitchFamily="2" charset="0"/>
              </a:rPr>
              <a:t> initiative that was dedicated to take the Binder Europe-wide and link up with like-minded initiatives in European member states. This grant helped us hire our first “employee”, a project manager who helped us with the day- to-day project development</a:t>
            </a:r>
            <a:endParaRPr lang="en-GB" dirty="0"/>
          </a:p>
          <a:p>
            <a:r>
              <a:rPr lang="en-GB" dirty="0"/>
              <a:t>it was time to formalize our commitment by becoming a registered non-profit organisation with a board and a structure.</a:t>
            </a:r>
          </a:p>
          <a:p>
            <a:r>
              <a:rPr lang="en-GB" dirty="0"/>
              <a:t>We have also created a Manual including all steps we have taken in building the Brussels Binder up from the ground: https://cdn.brusselsbinder.org/wp-content/uploads/2021/12/Manual_In-The-Making_The-Brussels-Binder.pdf </a:t>
            </a:r>
          </a:p>
          <a:p>
            <a:endParaRPr lang="en-GB" noProof="0" dirty="0"/>
          </a:p>
        </p:txBody>
      </p:sp>
      <p:sp>
        <p:nvSpPr>
          <p:cNvPr id="4" name="Slide Number Placeholder 3"/>
          <p:cNvSpPr>
            <a:spLocks noGrp="1"/>
          </p:cNvSpPr>
          <p:nvPr>
            <p:ph type="sldNum" sz="quarter" idx="5"/>
          </p:nvPr>
        </p:nvSpPr>
        <p:spPr/>
        <p:txBody>
          <a:bodyPr/>
          <a:lstStyle/>
          <a:p>
            <a:fld id="{CB0ACE68-6609-F841-969E-5313B9B6C8E5}" type="slidenum">
              <a:rPr lang="en-CH" smtClean="0"/>
              <a:t>5</a:t>
            </a:fld>
            <a:endParaRPr lang="en-CH"/>
          </a:p>
        </p:txBody>
      </p:sp>
    </p:spTree>
    <p:extLst>
      <p:ext uri="{BB962C8B-B14F-4D97-AF65-F5344CB8AC3E}">
        <p14:creationId xmlns:p14="http://schemas.microsoft.com/office/powerpoint/2010/main" val="155348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ACE68-6609-F841-969E-5313B9B6C8E5}" type="slidenum">
              <a:rPr lang="en-CH" smtClean="0"/>
              <a:t>6</a:t>
            </a:fld>
            <a:endParaRPr lang="en-CH"/>
          </a:p>
        </p:txBody>
      </p:sp>
    </p:spTree>
    <p:extLst>
      <p:ext uri="{BB962C8B-B14F-4D97-AF65-F5344CB8AC3E}">
        <p14:creationId xmlns:p14="http://schemas.microsoft.com/office/powerpoint/2010/main" val="345680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CB0ACE68-6609-F841-969E-5313B9B6C8E5}" type="slidenum">
              <a:rPr lang="en-CH" smtClean="0"/>
              <a:t>7</a:t>
            </a:fld>
            <a:endParaRPr lang="en-CH"/>
          </a:p>
        </p:txBody>
      </p:sp>
    </p:spTree>
    <p:extLst>
      <p:ext uri="{BB962C8B-B14F-4D97-AF65-F5344CB8AC3E}">
        <p14:creationId xmlns:p14="http://schemas.microsoft.com/office/powerpoint/2010/main" val="92875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LINK: https://</a:t>
            </a:r>
            <a:r>
              <a:rPr lang="en-US" dirty="0" err="1"/>
              <a:t>brusselsbinder.org</a:t>
            </a:r>
            <a:r>
              <a:rPr lang="en-US" dirty="0"/>
              <a:t>/the-brussels-binder-publishes-male-allyship-report/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C5B5C"/>
                </a:solidFill>
                <a:effectLst/>
                <a:latin typeface="Roboto" panose="02000000000000000000" pitchFamily="2" charset="0"/>
              </a:rPr>
              <a:t>Today, gender is not the only facet of diversity missing in EU policy debates, as was very aptly highlighted by the </a:t>
            </a:r>
            <a:r>
              <a:rPr lang="en-US" b="1" i="0" dirty="0">
                <a:solidFill>
                  <a:srgbClr val="4C5B5C"/>
                </a:solidFill>
                <a:effectLst/>
                <a:latin typeface="Roboto" panose="02000000000000000000" pitchFamily="2" charset="0"/>
              </a:rPr>
              <a:t>#BrusselsSoWhite</a:t>
            </a:r>
            <a:r>
              <a:rPr lang="en-US" b="0" i="0" dirty="0">
                <a:solidFill>
                  <a:srgbClr val="4C5B5C"/>
                </a:solidFill>
                <a:effectLst/>
                <a:latin typeface="Roboto" panose="02000000000000000000" pitchFamily="2" charset="0"/>
              </a:rPr>
              <a:t> movement that denounced the lack of racial diversity in the EU institutions. The Brussels Binder has </a:t>
            </a:r>
            <a:r>
              <a:rPr lang="en-US" b="0" i="0" dirty="0" err="1">
                <a:solidFill>
                  <a:srgbClr val="4C5B5C"/>
                </a:solidFill>
                <a:effectLst/>
                <a:latin typeface="Roboto" panose="02000000000000000000" pitchFamily="2" charset="0"/>
              </a:rPr>
              <a:t>recognised</a:t>
            </a:r>
            <a:r>
              <a:rPr lang="en-US" b="0" i="0" dirty="0">
                <a:solidFill>
                  <a:srgbClr val="4C5B5C"/>
                </a:solidFill>
                <a:effectLst/>
                <a:latin typeface="Roboto" panose="02000000000000000000" pitchFamily="2" charset="0"/>
              </a:rPr>
              <a:t> the need to fight for other forms of diversity, expanding its focus from gender equality to gender and diversity, including, but not limited to gender, ethnicity, religion, sexual orientation, age, ability, and socio-economic background. The Brussels Binder believes that unwillingness or inability to look beyond the ‘usual suspects’ to speak should not be the norm. The EU will excel and advance with representational diversity in policy debates. pledge not to moderate or participate in panels that lack diversity, including but not limited to gender, religion, ethnicity, sexual orientation, age, ability, and socio-economic background.</a:t>
            </a:r>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ACE68-6609-F841-969E-5313B9B6C8E5}"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23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CB0ACE68-6609-F841-969E-5313B9B6C8E5}" type="slidenum">
              <a:rPr lang="en-CH" smtClean="0"/>
              <a:t>10</a:t>
            </a:fld>
            <a:endParaRPr lang="en-CH"/>
          </a:p>
        </p:txBody>
      </p:sp>
    </p:spTree>
    <p:extLst>
      <p:ext uri="{BB962C8B-B14F-4D97-AF65-F5344CB8AC3E}">
        <p14:creationId xmlns:p14="http://schemas.microsoft.com/office/powerpoint/2010/main" val="1882271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8481-94DC-084A-B12B-7961FE9D922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85AC2FE6-7F32-394B-8129-5A6673F334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25E23CD3-4781-CA49-A6A1-F11948F59660}"/>
              </a:ext>
            </a:extLst>
          </p:cNvPr>
          <p:cNvSpPr>
            <a:spLocks noGrp="1"/>
          </p:cNvSpPr>
          <p:nvPr>
            <p:ph type="dt" sz="half" idx="10"/>
          </p:nvPr>
        </p:nvSpPr>
        <p:spPr/>
        <p:txBody>
          <a:bodyPr/>
          <a:lstStyle/>
          <a:p>
            <a:fld id="{DEC4AE58-6361-7A40-9826-22683EE54B86}" type="datetimeFigureOut">
              <a:rPr lang="en-CH" smtClean="0"/>
              <a:t>01/31/2024</a:t>
            </a:fld>
            <a:endParaRPr lang="en-CH"/>
          </a:p>
        </p:txBody>
      </p:sp>
      <p:sp>
        <p:nvSpPr>
          <p:cNvPr id="5" name="Footer Placeholder 4">
            <a:extLst>
              <a:ext uri="{FF2B5EF4-FFF2-40B4-BE49-F238E27FC236}">
                <a16:creationId xmlns:a16="http://schemas.microsoft.com/office/drawing/2014/main" id="{696A2100-E4B2-7248-A40C-C4C9822BEFCE}"/>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D95E796-1B74-484B-9172-0DA6DAA999FF}"/>
              </a:ext>
            </a:extLst>
          </p:cNvPr>
          <p:cNvSpPr>
            <a:spLocks noGrp="1"/>
          </p:cNvSpPr>
          <p:nvPr>
            <p:ph type="sldNum" sz="quarter" idx="12"/>
          </p:nvPr>
        </p:nvSpPr>
        <p:spPr/>
        <p:txBody>
          <a:bodyPr/>
          <a:lstStyle/>
          <a:p>
            <a:fld id="{710E9C66-4DE1-A14C-9DA2-4D74179A276F}" type="slidenum">
              <a:rPr lang="en-CH" smtClean="0"/>
              <a:t>‹#›</a:t>
            </a:fld>
            <a:endParaRPr lang="en-CH"/>
          </a:p>
        </p:txBody>
      </p:sp>
    </p:spTree>
    <p:extLst>
      <p:ext uri="{BB962C8B-B14F-4D97-AF65-F5344CB8AC3E}">
        <p14:creationId xmlns:p14="http://schemas.microsoft.com/office/powerpoint/2010/main" val="77236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F72A-06D5-0545-B404-A5C1C0ACC830}"/>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BB459300-14AF-4F43-ABFB-43D231F404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83487B8-32B6-FA43-ABAA-5FF14ACA52C7}"/>
              </a:ext>
            </a:extLst>
          </p:cNvPr>
          <p:cNvSpPr>
            <a:spLocks noGrp="1"/>
          </p:cNvSpPr>
          <p:nvPr>
            <p:ph type="dt" sz="half" idx="10"/>
          </p:nvPr>
        </p:nvSpPr>
        <p:spPr/>
        <p:txBody>
          <a:bodyPr/>
          <a:lstStyle/>
          <a:p>
            <a:fld id="{DEC4AE58-6361-7A40-9826-22683EE54B86}" type="datetimeFigureOut">
              <a:rPr lang="en-CH" smtClean="0"/>
              <a:t>01/31/2024</a:t>
            </a:fld>
            <a:endParaRPr lang="en-CH"/>
          </a:p>
        </p:txBody>
      </p:sp>
      <p:sp>
        <p:nvSpPr>
          <p:cNvPr id="5" name="Footer Placeholder 4">
            <a:extLst>
              <a:ext uri="{FF2B5EF4-FFF2-40B4-BE49-F238E27FC236}">
                <a16:creationId xmlns:a16="http://schemas.microsoft.com/office/drawing/2014/main" id="{6CFEF8FE-7DCB-EF4F-A10C-2017E5D49A48}"/>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560F5209-10C8-9847-945C-EDE7704F3758}"/>
              </a:ext>
            </a:extLst>
          </p:cNvPr>
          <p:cNvSpPr>
            <a:spLocks noGrp="1"/>
          </p:cNvSpPr>
          <p:nvPr>
            <p:ph type="sldNum" sz="quarter" idx="12"/>
          </p:nvPr>
        </p:nvSpPr>
        <p:spPr/>
        <p:txBody>
          <a:bodyPr/>
          <a:lstStyle/>
          <a:p>
            <a:fld id="{710E9C66-4DE1-A14C-9DA2-4D74179A276F}" type="slidenum">
              <a:rPr lang="en-CH" smtClean="0"/>
              <a:t>‹#›</a:t>
            </a:fld>
            <a:endParaRPr lang="en-CH"/>
          </a:p>
        </p:txBody>
      </p:sp>
    </p:spTree>
    <p:extLst>
      <p:ext uri="{BB962C8B-B14F-4D97-AF65-F5344CB8AC3E}">
        <p14:creationId xmlns:p14="http://schemas.microsoft.com/office/powerpoint/2010/main" val="141066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E5C58A-0015-DA48-B1A8-A944831AC78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9660160C-E589-1744-AA27-5A900EB0A8E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2BB200FA-A014-4748-BDFB-B159985099F1}"/>
              </a:ext>
            </a:extLst>
          </p:cNvPr>
          <p:cNvSpPr>
            <a:spLocks noGrp="1"/>
          </p:cNvSpPr>
          <p:nvPr>
            <p:ph type="dt" sz="half" idx="10"/>
          </p:nvPr>
        </p:nvSpPr>
        <p:spPr/>
        <p:txBody>
          <a:bodyPr/>
          <a:lstStyle/>
          <a:p>
            <a:fld id="{DEC4AE58-6361-7A40-9826-22683EE54B86}" type="datetimeFigureOut">
              <a:rPr lang="en-CH" smtClean="0"/>
              <a:t>01/31/2024</a:t>
            </a:fld>
            <a:endParaRPr lang="en-CH"/>
          </a:p>
        </p:txBody>
      </p:sp>
      <p:sp>
        <p:nvSpPr>
          <p:cNvPr id="5" name="Footer Placeholder 4">
            <a:extLst>
              <a:ext uri="{FF2B5EF4-FFF2-40B4-BE49-F238E27FC236}">
                <a16:creationId xmlns:a16="http://schemas.microsoft.com/office/drawing/2014/main" id="{B5C5EF08-7FB3-824E-AD9E-7183B4D02053}"/>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A677644A-45E9-E940-BED9-A019E0AB906D}"/>
              </a:ext>
            </a:extLst>
          </p:cNvPr>
          <p:cNvSpPr>
            <a:spLocks noGrp="1"/>
          </p:cNvSpPr>
          <p:nvPr>
            <p:ph type="sldNum" sz="quarter" idx="12"/>
          </p:nvPr>
        </p:nvSpPr>
        <p:spPr/>
        <p:txBody>
          <a:bodyPr/>
          <a:lstStyle/>
          <a:p>
            <a:fld id="{710E9C66-4DE1-A14C-9DA2-4D74179A276F}" type="slidenum">
              <a:rPr lang="en-CH" smtClean="0"/>
              <a:t>‹#›</a:t>
            </a:fld>
            <a:endParaRPr lang="en-CH"/>
          </a:p>
        </p:txBody>
      </p:sp>
    </p:spTree>
    <p:extLst>
      <p:ext uri="{BB962C8B-B14F-4D97-AF65-F5344CB8AC3E}">
        <p14:creationId xmlns:p14="http://schemas.microsoft.com/office/powerpoint/2010/main" val="144612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65433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6585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82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01155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84548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7784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7055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8195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FBAC-6453-C441-8CE1-07FE661C8F05}"/>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25BEF99D-5C4A-FE43-B1A7-B43355C0EEB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4618E482-E108-FC4B-8A5A-4AF680F4B81C}"/>
              </a:ext>
            </a:extLst>
          </p:cNvPr>
          <p:cNvSpPr>
            <a:spLocks noGrp="1"/>
          </p:cNvSpPr>
          <p:nvPr>
            <p:ph type="dt" sz="half" idx="10"/>
          </p:nvPr>
        </p:nvSpPr>
        <p:spPr/>
        <p:txBody>
          <a:bodyPr/>
          <a:lstStyle/>
          <a:p>
            <a:fld id="{DEC4AE58-6361-7A40-9826-22683EE54B86}" type="datetimeFigureOut">
              <a:rPr lang="en-CH" smtClean="0"/>
              <a:t>01/31/2024</a:t>
            </a:fld>
            <a:endParaRPr lang="en-CH"/>
          </a:p>
        </p:txBody>
      </p:sp>
      <p:sp>
        <p:nvSpPr>
          <p:cNvPr id="5" name="Footer Placeholder 4">
            <a:extLst>
              <a:ext uri="{FF2B5EF4-FFF2-40B4-BE49-F238E27FC236}">
                <a16:creationId xmlns:a16="http://schemas.microsoft.com/office/drawing/2014/main" id="{5421AE50-31B5-5841-89FB-072B6DCA616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74B987D-5EE6-2F4C-9AD3-2676EE83778A}"/>
              </a:ext>
            </a:extLst>
          </p:cNvPr>
          <p:cNvSpPr>
            <a:spLocks noGrp="1"/>
          </p:cNvSpPr>
          <p:nvPr>
            <p:ph type="sldNum" sz="quarter" idx="12"/>
          </p:nvPr>
        </p:nvSpPr>
        <p:spPr/>
        <p:txBody>
          <a:bodyPr/>
          <a:lstStyle/>
          <a:p>
            <a:fld id="{710E9C66-4DE1-A14C-9DA2-4D74179A276F}" type="slidenum">
              <a:rPr lang="en-CH" smtClean="0"/>
              <a:t>‹#›</a:t>
            </a:fld>
            <a:endParaRPr lang="en-CH"/>
          </a:p>
        </p:txBody>
      </p:sp>
    </p:spTree>
    <p:extLst>
      <p:ext uri="{BB962C8B-B14F-4D97-AF65-F5344CB8AC3E}">
        <p14:creationId xmlns:p14="http://schemas.microsoft.com/office/powerpoint/2010/main" val="3060344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75146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4247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FBAC-6453-C441-8CE1-07FE661C8F05}"/>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25BEF99D-5C4A-FE43-B1A7-B43355C0EEB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4618E482-E108-FC4B-8A5A-4AF680F4B81C}"/>
              </a:ext>
            </a:extLst>
          </p:cNvPr>
          <p:cNvSpPr>
            <a:spLocks noGrp="1"/>
          </p:cNvSpPr>
          <p:nvPr>
            <p:ph type="dt" sz="half" idx="10"/>
          </p:nvPr>
        </p:nvSpPr>
        <p:spPr/>
        <p:txBody>
          <a:bodyPr/>
          <a:lstStyle/>
          <a:p>
            <a:fld id="{DEC4AE58-6361-7A40-9826-22683EE54B86}" type="datetimeFigureOut">
              <a:rPr lang="en-CH" smtClean="0"/>
              <a:t>01/31/2024</a:t>
            </a:fld>
            <a:endParaRPr lang="en-CH"/>
          </a:p>
        </p:txBody>
      </p:sp>
      <p:sp>
        <p:nvSpPr>
          <p:cNvPr id="5" name="Footer Placeholder 4">
            <a:extLst>
              <a:ext uri="{FF2B5EF4-FFF2-40B4-BE49-F238E27FC236}">
                <a16:creationId xmlns:a16="http://schemas.microsoft.com/office/drawing/2014/main" id="{5421AE50-31B5-5841-89FB-072B6DCA616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74B987D-5EE6-2F4C-9AD3-2676EE83778A}"/>
              </a:ext>
            </a:extLst>
          </p:cNvPr>
          <p:cNvSpPr>
            <a:spLocks noGrp="1"/>
          </p:cNvSpPr>
          <p:nvPr>
            <p:ph type="sldNum" sz="quarter" idx="12"/>
          </p:nvPr>
        </p:nvSpPr>
        <p:spPr/>
        <p:txBody>
          <a:bodyPr/>
          <a:lstStyle/>
          <a:p>
            <a:fld id="{710E9C66-4DE1-A14C-9DA2-4D74179A276F}" type="slidenum">
              <a:rPr lang="en-CH" smtClean="0"/>
              <a:t>‹#›</a:t>
            </a:fld>
            <a:endParaRPr lang="en-CH"/>
          </a:p>
        </p:txBody>
      </p:sp>
    </p:spTree>
    <p:extLst>
      <p:ext uri="{BB962C8B-B14F-4D97-AF65-F5344CB8AC3E}">
        <p14:creationId xmlns:p14="http://schemas.microsoft.com/office/powerpoint/2010/main" val="117130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58F4-4863-7047-B5FC-06466D04EDB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626FBBDE-9811-9A43-BFA1-89740933F1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8EF20F5-DBF7-7A4C-95C0-C0C5AE8F7F4D}"/>
              </a:ext>
            </a:extLst>
          </p:cNvPr>
          <p:cNvSpPr>
            <a:spLocks noGrp="1"/>
          </p:cNvSpPr>
          <p:nvPr>
            <p:ph type="dt" sz="half" idx="10"/>
          </p:nvPr>
        </p:nvSpPr>
        <p:spPr/>
        <p:txBody>
          <a:bodyPr/>
          <a:lstStyle/>
          <a:p>
            <a:fld id="{DEC4AE58-6361-7A40-9826-22683EE54B86}" type="datetimeFigureOut">
              <a:rPr lang="en-CH" smtClean="0"/>
              <a:t>01/31/2024</a:t>
            </a:fld>
            <a:endParaRPr lang="en-CH"/>
          </a:p>
        </p:txBody>
      </p:sp>
      <p:sp>
        <p:nvSpPr>
          <p:cNvPr id="5" name="Footer Placeholder 4">
            <a:extLst>
              <a:ext uri="{FF2B5EF4-FFF2-40B4-BE49-F238E27FC236}">
                <a16:creationId xmlns:a16="http://schemas.microsoft.com/office/drawing/2014/main" id="{563B0D74-66C3-D54C-8E36-B66683058915}"/>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30932116-145F-1A4A-A97D-1A12C9284F96}"/>
              </a:ext>
            </a:extLst>
          </p:cNvPr>
          <p:cNvSpPr>
            <a:spLocks noGrp="1"/>
          </p:cNvSpPr>
          <p:nvPr>
            <p:ph type="sldNum" sz="quarter" idx="12"/>
          </p:nvPr>
        </p:nvSpPr>
        <p:spPr/>
        <p:txBody>
          <a:bodyPr/>
          <a:lstStyle/>
          <a:p>
            <a:fld id="{710E9C66-4DE1-A14C-9DA2-4D74179A276F}" type="slidenum">
              <a:rPr lang="en-CH" smtClean="0"/>
              <a:t>‹#›</a:t>
            </a:fld>
            <a:endParaRPr lang="en-CH"/>
          </a:p>
        </p:txBody>
      </p:sp>
    </p:spTree>
    <p:extLst>
      <p:ext uri="{BB962C8B-B14F-4D97-AF65-F5344CB8AC3E}">
        <p14:creationId xmlns:p14="http://schemas.microsoft.com/office/powerpoint/2010/main" val="408783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7372-CCED-6945-85C3-8D00BD7768E1}"/>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63D2BB9D-D558-994A-ABDB-28EA31EE8B3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6B74D13D-BB13-204E-933A-5EE83FBE0D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4DB8B71B-1058-1D4E-A6B5-4955BABC0459}"/>
              </a:ext>
            </a:extLst>
          </p:cNvPr>
          <p:cNvSpPr>
            <a:spLocks noGrp="1"/>
          </p:cNvSpPr>
          <p:nvPr>
            <p:ph type="dt" sz="half" idx="10"/>
          </p:nvPr>
        </p:nvSpPr>
        <p:spPr/>
        <p:txBody>
          <a:bodyPr/>
          <a:lstStyle/>
          <a:p>
            <a:fld id="{DEC4AE58-6361-7A40-9826-22683EE54B86}" type="datetimeFigureOut">
              <a:rPr lang="en-CH" smtClean="0"/>
              <a:t>01/31/2024</a:t>
            </a:fld>
            <a:endParaRPr lang="en-CH"/>
          </a:p>
        </p:txBody>
      </p:sp>
      <p:sp>
        <p:nvSpPr>
          <p:cNvPr id="6" name="Footer Placeholder 5">
            <a:extLst>
              <a:ext uri="{FF2B5EF4-FFF2-40B4-BE49-F238E27FC236}">
                <a16:creationId xmlns:a16="http://schemas.microsoft.com/office/drawing/2014/main" id="{4491BC09-EEF1-7141-9267-8E85378B4148}"/>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6DE14D79-55AD-4045-B17D-A6916497EBC8}"/>
              </a:ext>
            </a:extLst>
          </p:cNvPr>
          <p:cNvSpPr>
            <a:spLocks noGrp="1"/>
          </p:cNvSpPr>
          <p:nvPr>
            <p:ph type="sldNum" sz="quarter" idx="12"/>
          </p:nvPr>
        </p:nvSpPr>
        <p:spPr/>
        <p:txBody>
          <a:bodyPr/>
          <a:lstStyle/>
          <a:p>
            <a:fld id="{710E9C66-4DE1-A14C-9DA2-4D74179A276F}" type="slidenum">
              <a:rPr lang="en-CH" smtClean="0"/>
              <a:t>‹#›</a:t>
            </a:fld>
            <a:endParaRPr lang="en-CH"/>
          </a:p>
        </p:txBody>
      </p:sp>
    </p:spTree>
    <p:extLst>
      <p:ext uri="{BB962C8B-B14F-4D97-AF65-F5344CB8AC3E}">
        <p14:creationId xmlns:p14="http://schemas.microsoft.com/office/powerpoint/2010/main" val="248521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0E99-60A0-7844-915B-5C1917FD6BB3}"/>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3078F4B9-B21B-B648-8835-AE409A4D38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45C9DAE-963E-C247-B849-A28A08EED0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C5D771D1-4678-0D4D-AE82-7A561F3D55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6294F0C-784E-8343-86B2-CBF3EB8FAC2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93F053CE-80EE-4148-AF0A-F67CB852F41A}"/>
              </a:ext>
            </a:extLst>
          </p:cNvPr>
          <p:cNvSpPr>
            <a:spLocks noGrp="1"/>
          </p:cNvSpPr>
          <p:nvPr>
            <p:ph type="dt" sz="half" idx="10"/>
          </p:nvPr>
        </p:nvSpPr>
        <p:spPr/>
        <p:txBody>
          <a:bodyPr/>
          <a:lstStyle/>
          <a:p>
            <a:fld id="{DEC4AE58-6361-7A40-9826-22683EE54B86}" type="datetimeFigureOut">
              <a:rPr lang="en-CH" smtClean="0"/>
              <a:t>01/31/2024</a:t>
            </a:fld>
            <a:endParaRPr lang="en-CH"/>
          </a:p>
        </p:txBody>
      </p:sp>
      <p:sp>
        <p:nvSpPr>
          <p:cNvPr id="8" name="Footer Placeholder 7">
            <a:extLst>
              <a:ext uri="{FF2B5EF4-FFF2-40B4-BE49-F238E27FC236}">
                <a16:creationId xmlns:a16="http://schemas.microsoft.com/office/drawing/2014/main" id="{F67E5DB7-AA8C-5842-8F6D-421D6F2F9532}"/>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BD98E924-98B1-C84A-9ED4-36ADB5E194A0}"/>
              </a:ext>
            </a:extLst>
          </p:cNvPr>
          <p:cNvSpPr>
            <a:spLocks noGrp="1"/>
          </p:cNvSpPr>
          <p:nvPr>
            <p:ph type="sldNum" sz="quarter" idx="12"/>
          </p:nvPr>
        </p:nvSpPr>
        <p:spPr/>
        <p:txBody>
          <a:bodyPr/>
          <a:lstStyle/>
          <a:p>
            <a:fld id="{710E9C66-4DE1-A14C-9DA2-4D74179A276F}" type="slidenum">
              <a:rPr lang="en-CH" smtClean="0"/>
              <a:t>‹#›</a:t>
            </a:fld>
            <a:endParaRPr lang="en-CH"/>
          </a:p>
        </p:txBody>
      </p:sp>
    </p:spTree>
    <p:extLst>
      <p:ext uri="{BB962C8B-B14F-4D97-AF65-F5344CB8AC3E}">
        <p14:creationId xmlns:p14="http://schemas.microsoft.com/office/powerpoint/2010/main" val="241903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A234-FA85-CD4F-9461-D22450569546}"/>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92B5D35D-46AF-1F46-A57D-B761F2B29200}"/>
              </a:ext>
            </a:extLst>
          </p:cNvPr>
          <p:cNvSpPr>
            <a:spLocks noGrp="1"/>
          </p:cNvSpPr>
          <p:nvPr>
            <p:ph type="dt" sz="half" idx="10"/>
          </p:nvPr>
        </p:nvSpPr>
        <p:spPr/>
        <p:txBody>
          <a:bodyPr/>
          <a:lstStyle/>
          <a:p>
            <a:fld id="{DEC4AE58-6361-7A40-9826-22683EE54B86}" type="datetimeFigureOut">
              <a:rPr lang="en-CH" smtClean="0"/>
              <a:t>01/31/2024</a:t>
            </a:fld>
            <a:endParaRPr lang="en-CH"/>
          </a:p>
        </p:txBody>
      </p:sp>
      <p:sp>
        <p:nvSpPr>
          <p:cNvPr id="4" name="Footer Placeholder 3">
            <a:extLst>
              <a:ext uri="{FF2B5EF4-FFF2-40B4-BE49-F238E27FC236}">
                <a16:creationId xmlns:a16="http://schemas.microsoft.com/office/drawing/2014/main" id="{E3DDABB2-B092-0949-99D1-C7C6CE46E118}"/>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6089751E-B39C-2045-82AF-A216E00B7E57}"/>
              </a:ext>
            </a:extLst>
          </p:cNvPr>
          <p:cNvSpPr>
            <a:spLocks noGrp="1"/>
          </p:cNvSpPr>
          <p:nvPr>
            <p:ph type="sldNum" sz="quarter" idx="12"/>
          </p:nvPr>
        </p:nvSpPr>
        <p:spPr/>
        <p:txBody>
          <a:bodyPr/>
          <a:lstStyle/>
          <a:p>
            <a:fld id="{710E9C66-4DE1-A14C-9DA2-4D74179A276F}" type="slidenum">
              <a:rPr lang="en-CH" smtClean="0"/>
              <a:t>‹#›</a:t>
            </a:fld>
            <a:endParaRPr lang="en-CH"/>
          </a:p>
        </p:txBody>
      </p:sp>
    </p:spTree>
    <p:extLst>
      <p:ext uri="{BB962C8B-B14F-4D97-AF65-F5344CB8AC3E}">
        <p14:creationId xmlns:p14="http://schemas.microsoft.com/office/powerpoint/2010/main" val="275670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8D5D15-CCD5-EB46-9716-13034B2F4414}"/>
              </a:ext>
            </a:extLst>
          </p:cNvPr>
          <p:cNvSpPr>
            <a:spLocks noGrp="1"/>
          </p:cNvSpPr>
          <p:nvPr>
            <p:ph type="dt" sz="half" idx="10"/>
          </p:nvPr>
        </p:nvSpPr>
        <p:spPr/>
        <p:txBody>
          <a:bodyPr/>
          <a:lstStyle/>
          <a:p>
            <a:fld id="{DEC4AE58-6361-7A40-9826-22683EE54B86}" type="datetimeFigureOut">
              <a:rPr lang="en-CH" smtClean="0"/>
              <a:t>01/31/2024</a:t>
            </a:fld>
            <a:endParaRPr lang="en-CH"/>
          </a:p>
        </p:txBody>
      </p:sp>
      <p:sp>
        <p:nvSpPr>
          <p:cNvPr id="3" name="Footer Placeholder 2">
            <a:extLst>
              <a:ext uri="{FF2B5EF4-FFF2-40B4-BE49-F238E27FC236}">
                <a16:creationId xmlns:a16="http://schemas.microsoft.com/office/drawing/2014/main" id="{01ADBE6A-22AB-CD41-AAF4-6BE4DDDF5F66}"/>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8E759627-2B7A-B44C-A2BC-4D3CB3EC1261}"/>
              </a:ext>
            </a:extLst>
          </p:cNvPr>
          <p:cNvSpPr>
            <a:spLocks noGrp="1"/>
          </p:cNvSpPr>
          <p:nvPr>
            <p:ph type="sldNum" sz="quarter" idx="12"/>
          </p:nvPr>
        </p:nvSpPr>
        <p:spPr/>
        <p:txBody>
          <a:bodyPr/>
          <a:lstStyle/>
          <a:p>
            <a:fld id="{710E9C66-4DE1-A14C-9DA2-4D74179A276F}" type="slidenum">
              <a:rPr lang="en-CH" smtClean="0"/>
              <a:t>‹#›</a:t>
            </a:fld>
            <a:endParaRPr lang="en-CH"/>
          </a:p>
        </p:txBody>
      </p:sp>
    </p:spTree>
    <p:extLst>
      <p:ext uri="{BB962C8B-B14F-4D97-AF65-F5344CB8AC3E}">
        <p14:creationId xmlns:p14="http://schemas.microsoft.com/office/powerpoint/2010/main" val="327371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114B-EFFD-6A4A-8341-B60598E77E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E896C92B-C87B-F84C-8FB1-8104458BA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8180CBD1-F7A7-4B4C-B4A7-274360750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FB386C-2968-284D-B721-A0A11CA918F2}"/>
              </a:ext>
            </a:extLst>
          </p:cNvPr>
          <p:cNvSpPr>
            <a:spLocks noGrp="1"/>
          </p:cNvSpPr>
          <p:nvPr>
            <p:ph type="dt" sz="half" idx="10"/>
          </p:nvPr>
        </p:nvSpPr>
        <p:spPr/>
        <p:txBody>
          <a:bodyPr/>
          <a:lstStyle/>
          <a:p>
            <a:fld id="{DEC4AE58-6361-7A40-9826-22683EE54B86}" type="datetimeFigureOut">
              <a:rPr lang="en-CH" smtClean="0"/>
              <a:t>01/31/2024</a:t>
            </a:fld>
            <a:endParaRPr lang="en-CH"/>
          </a:p>
        </p:txBody>
      </p:sp>
      <p:sp>
        <p:nvSpPr>
          <p:cNvPr id="6" name="Footer Placeholder 5">
            <a:extLst>
              <a:ext uri="{FF2B5EF4-FFF2-40B4-BE49-F238E27FC236}">
                <a16:creationId xmlns:a16="http://schemas.microsoft.com/office/drawing/2014/main" id="{94A6B62C-B010-314A-B706-F4B936F0C931}"/>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FFCCDE8B-E379-234D-86AD-2B311D5AAEFB}"/>
              </a:ext>
            </a:extLst>
          </p:cNvPr>
          <p:cNvSpPr>
            <a:spLocks noGrp="1"/>
          </p:cNvSpPr>
          <p:nvPr>
            <p:ph type="sldNum" sz="quarter" idx="12"/>
          </p:nvPr>
        </p:nvSpPr>
        <p:spPr/>
        <p:txBody>
          <a:bodyPr/>
          <a:lstStyle/>
          <a:p>
            <a:fld id="{710E9C66-4DE1-A14C-9DA2-4D74179A276F}" type="slidenum">
              <a:rPr lang="en-CH" smtClean="0"/>
              <a:t>‹#›</a:t>
            </a:fld>
            <a:endParaRPr lang="en-CH"/>
          </a:p>
        </p:txBody>
      </p:sp>
    </p:spTree>
    <p:extLst>
      <p:ext uri="{BB962C8B-B14F-4D97-AF65-F5344CB8AC3E}">
        <p14:creationId xmlns:p14="http://schemas.microsoft.com/office/powerpoint/2010/main" val="23515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5ABB-EEEC-144C-9F7B-E5BD00E319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20C1BBF8-BBEC-9E4C-8A15-89B09368C6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CH"/>
          </a:p>
        </p:txBody>
      </p:sp>
      <p:sp>
        <p:nvSpPr>
          <p:cNvPr id="4" name="Text Placeholder 3">
            <a:extLst>
              <a:ext uri="{FF2B5EF4-FFF2-40B4-BE49-F238E27FC236}">
                <a16:creationId xmlns:a16="http://schemas.microsoft.com/office/drawing/2014/main" id="{5D0D3801-6588-B24F-A76A-0F566E193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0B8FCC8-C88D-E24A-A58F-A8E7DB8DBD57}"/>
              </a:ext>
            </a:extLst>
          </p:cNvPr>
          <p:cNvSpPr>
            <a:spLocks noGrp="1"/>
          </p:cNvSpPr>
          <p:nvPr>
            <p:ph type="dt" sz="half" idx="10"/>
          </p:nvPr>
        </p:nvSpPr>
        <p:spPr/>
        <p:txBody>
          <a:bodyPr/>
          <a:lstStyle/>
          <a:p>
            <a:fld id="{DEC4AE58-6361-7A40-9826-22683EE54B86}" type="datetimeFigureOut">
              <a:rPr lang="en-CH" smtClean="0"/>
              <a:t>01/31/2024</a:t>
            </a:fld>
            <a:endParaRPr lang="en-CH"/>
          </a:p>
        </p:txBody>
      </p:sp>
      <p:sp>
        <p:nvSpPr>
          <p:cNvPr id="6" name="Footer Placeholder 5">
            <a:extLst>
              <a:ext uri="{FF2B5EF4-FFF2-40B4-BE49-F238E27FC236}">
                <a16:creationId xmlns:a16="http://schemas.microsoft.com/office/drawing/2014/main" id="{80972FD8-2B9A-B64B-8AEA-DEC7DFB50162}"/>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2C2625E6-5DB5-6844-B6B7-8792E88BBD6F}"/>
              </a:ext>
            </a:extLst>
          </p:cNvPr>
          <p:cNvSpPr>
            <a:spLocks noGrp="1"/>
          </p:cNvSpPr>
          <p:nvPr>
            <p:ph type="sldNum" sz="quarter" idx="12"/>
          </p:nvPr>
        </p:nvSpPr>
        <p:spPr/>
        <p:txBody>
          <a:bodyPr/>
          <a:lstStyle/>
          <a:p>
            <a:fld id="{710E9C66-4DE1-A14C-9DA2-4D74179A276F}" type="slidenum">
              <a:rPr lang="en-CH" smtClean="0"/>
              <a:t>‹#›</a:t>
            </a:fld>
            <a:endParaRPr lang="en-CH"/>
          </a:p>
        </p:txBody>
      </p:sp>
    </p:spTree>
    <p:extLst>
      <p:ext uri="{BB962C8B-B14F-4D97-AF65-F5344CB8AC3E}">
        <p14:creationId xmlns:p14="http://schemas.microsoft.com/office/powerpoint/2010/main" val="87880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57BCE-6D7B-B74E-A723-110F17ACB8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EC74DEFA-00C3-704E-A287-E2F81D9DB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E9A5F757-CC80-C044-9889-1C3A0156F5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4AE58-6361-7A40-9826-22683EE54B86}" type="datetimeFigureOut">
              <a:rPr lang="en-CH" smtClean="0"/>
              <a:t>01/31/2024</a:t>
            </a:fld>
            <a:endParaRPr lang="en-CH"/>
          </a:p>
        </p:txBody>
      </p:sp>
      <p:sp>
        <p:nvSpPr>
          <p:cNvPr id="5" name="Footer Placeholder 4">
            <a:extLst>
              <a:ext uri="{FF2B5EF4-FFF2-40B4-BE49-F238E27FC236}">
                <a16:creationId xmlns:a16="http://schemas.microsoft.com/office/drawing/2014/main" id="{E278845E-70B0-F44D-95A6-1462C8041E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D3189BD1-670C-6D41-9115-57768EF74E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E9C66-4DE1-A14C-9DA2-4D74179A276F}" type="slidenum">
              <a:rPr lang="en-CH" smtClean="0"/>
              <a:t>‹#›</a:t>
            </a:fld>
            <a:endParaRPr lang="en-CH"/>
          </a:p>
        </p:txBody>
      </p:sp>
    </p:spTree>
    <p:extLst>
      <p:ext uri="{BB962C8B-B14F-4D97-AF65-F5344CB8AC3E}">
        <p14:creationId xmlns:p14="http://schemas.microsoft.com/office/powerpoint/2010/main" val="405157182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3874749"/>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russelsbinder.org/newslett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brusselsbinder.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08B0-124A-094E-B9E1-1E4F2DA9C2E2}"/>
              </a:ext>
            </a:extLst>
          </p:cNvPr>
          <p:cNvSpPr>
            <a:spLocks noGrp="1"/>
          </p:cNvSpPr>
          <p:nvPr>
            <p:ph type="ctrTitle"/>
          </p:nvPr>
        </p:nvSpPr>
        <p:spPr>
          <a:noFill/>
        </p:spPr>
        <p:txBody>
          <a:bodyPr/>
          <a:lstStyle/>
          <a:p>
            <a:r>
              <a:rPr lang="en-CH" dirty="0">
                <a:solidFill>
                  <a:schemeClr val="tx1"/>
                </a:solidFill>
              </a:rPr>
              <a:t>The Brussels Binder:</a:t>
            </a:r>
          </a:p>
        </p:txBody>
      </p:sp>
      <p:sp>
        <p:nvSpPr>
          <p:cNvPr id="3" name="Subtitle 2">
            <a:extLst>
              <a:ext uri="{FF2B5EF4-FFF2-40B4-BE49-F238E27FC236}">
                <a16:creationId xmlns:a16="http://schemas.microsoft.com/office/drawing/2014/main" id="{7607740F-52AB-8D49-B41E-1402E269E18A}"/>
              </a:ext>
            </a:extLst>
          </p:cNvPr>
          <p:cNvSpPr>
            <a:spLocks noGrp="1"/>
          </p:cNvSpPr>
          <p:nvPr>
            <p:ph type="subTitle" idx="1"/>
          </p:nvPr>
        </p:nvSpPr>
        <p:spPr>
          <a:xfrm>
            <a:off x="1524000" y="4334373"/>
            <a:ext cx="9144000" cy="624251"/>
          </a:xfrm>
        </p:spPr>
        <p:txBody>
          <a:bodyPr>
            <a:normAutofit fontScale="85000" lnSpcReduction="10000"/>
          </a:bodyPr>
          <a:lstStyle/>
          <a:p>
            <a:r>
              <a:rPr lang="en-GB" sz="2800" dirty="0">
                <a:solidFill>
                  <a:srgbClr val="632340"/>
                </a:solidFill>
              </a:rPr>
              <a:t>more</a:t>
            </a:r>
            <a:r>
              <a:rPr lang="en-CH" sz="2800" dirty="0">
                <a:solidFill>
                  <a:srgbClr val="632340"/>
                </a:solidFill>
              </a:rPr>
              <a:t> </a:t>
            </a:r>
            <a:r>
              <a:rPr lang="en-CH" sz="2800" i="1" dirty="0">
                <a:solidFill>
                  <a:srgbClr val="632340"/>
                </a:solidFill>
              </a:rPr>
              <a:t>diverse</a:t>
            </a:r>
            <a:r>
              <a:rPr lang="en-CH" sz="2800" dirty="0">
                <a:solidFill>
                  <a:srgbClr val="632340"/>
                </a:solidFill>
              </a:rPr>
              <a:t> women</a:t>
            </a:r>
            <a:r>
              <a:rPr lang="en-US" sz="2800" dirty="0">
                <a:solidFill>
                  <a:srgbClr val="632340"/>
                </a:solidFill>
              </a:rPr>
              <a:t>’s voices</a:t>
            </a:r>
            <a:r>
              <a:rPr lang="en-CH" sz="2800" dirty="0">
                <a:solidFill>
                  <a:srgbClr val="632340"/>
                </a:solidFill>
              </a:rPr>
              <a:t> in E</a:t>
            </a:r>
            <a:r>
              <a:rPr lang="en-US" sz="2800" dirty="0" err="1">
                <a:solidFill>
                  <a:srgbClr val="632340"/>
                </a:solidFill>
              </a:rPr>
              <a:t>uropean</a:t>
            </a:r>
            <a:r>
              <a:rPr lang="en-US" sz="2800" dirty="0">
                <a:solidFill>
                  <a:srgbClr val="632340"/>
                </a:solidFill>
              </a:rPr>
              <a:t> (policy) </a:t>
            </a:r>
            <a:r>
              <a:rPr lang="en-CH" sz="2800" dirty="0">
                <a:solidFill>
                  <a:srgbClr val="632340"/>
                </a:solidFill>
              </a:rPr>
              <a:t>debates</a:t>
            </a:r>
          </a:p>
        </p:txBody>
      </p:sp>
      <p:pic>
        <p:nvPicPr>
          <p:cNvPr id="5" name="Picture 4" descr="A black background with purple text&#10;&#10;Description automatically generated">
            <a:extLst>
              <a:ext uri="{FF2B5EF4-FFF2-40B4-BE49-F238E27FC236}">
                <a16:creationId xmlns:a16="http://schemas.microsoft.com/office/drawing/2014/main" id="{238A0B9E-4019-9801-658E-986CC789847F}"/>
              </a:ext>
            </a:extLst>
          </p:cNvPr>
          <p:cNvPicPr>
            <a:picLocks noChangeAspect="1"/>
          </p:cNvPicPr>
          <p:nvPr/>
        </p:nvPicPr>
        <p:blipFill>
          <a:blip r:embed="rId2"/>
          <a:stretch>
            <a:fillRect/>
          </a:stretch>
        </p:blipFill>
        <p:spPr>
          <a:xfrm>
            <a:off x="3321423" y="1076849"/>
            <a:ext cx="6137213" cy="2893556"/>
          </a:xfrm>
          <a:prstGeom prst="rect">
            <a:avLst/>
          </a:prstGeom>
        </p:spPr>
      </p:pic>
      <p:sp>
        <p:nvSpPr>
          <p:cNvPr id="6" name="Subtitle 2">
            <a:extLst>
              <a:ext uri="{FF2B5EF4-FFF2-40B4-BE49-F238E27FC236}">
                <a16:creationId xmlns:a16="http://schemas.microsoft.com/office/drawing/2014/main" id="{2D89C979-2D2A-51BA-B9A0-86B3FCD35E09}"/>
              </a:ext>
            </a:extLst>
          </p:cNvPr>
          <p:cNvSpPr txBox="1">
            <a:spLocks/>
          </p:cNvSpPr>
          <p:nvPr/>
        </p:nvSpPr>
        <p:spPr>
          <a:xfrm>
            <a:off x="1524000" y="52022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FF6000"/>
                </a:solidFill>
              </a:rPr>
              <a:t>Scarlett Varga, </a:t>
            </a:r>
            <a:r>
              <a:rPr lang="en-US" sz="2000" b="1" dirty="0" err="1">
                <a:solidFill>
                  <a:srgbClr val="FF6000"/>
                </a:solidFill>
              </a:rPr>
              <a:t>SecGen</a:t>
            </a:r>
            <a:r>
              <a:rPr lang="en-US" sz="2000" b="1" dirty="0">
                <a:solidFill>
                  <a:srgbClr val="FF6000"/>
                </a:solidFill>
              </a:rPr>
              <a:t> @Bruegel</a:t>
            </a:r>
          </a:p>
          <a:p>
            <a:r>
              <a:rPr lang="en-US" sz="2000" b="1" dirty="0">
                <a:solidFill>
                  <a:srgbClr val="FF6000"/>
                </a:solidFill>
              </a:rPr>
              <a:t>2 February 2024</a:t>
            </a:r>
            <a:endParaRPr lang="en-CH" sz="2000" b="1" dirty="0">
              <a:solidFill>
                <a:srgbClr val="FF6000"/>
              </a:solidFill>
            </a:endParaRPr>
          </a:p>
        </p:txBody>
      </p:sp>
    </p:spTree>
    <p:extLst>
      <p:ext uri="{BB962C8B-B14F-4D97-AF65-F5344CB8AC3E}">
        <p14:creationId xmlns:p14="http://schemas.microsoft.com/office/powerpoint/2010/main" val="521198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7D71-1B56-3E4E-BEBD-240C99C2B004}"/>
              </a:ext>
            </a:extLst>
          </p:cNvPr>
          <p:cNvSpPr>
            <a:spLocks noGrp="1"/>
          </p:cNvSpPr>
          <p:nvPr>
            <p:ph type="title"/>
          </p:nvPr>
        </p:nvSpPr>
        <p:spPr>
          <a:xfrm>
            <a:off x="838200" y="457110"/>
            <a:ext cx="10515600" cy="1325563"/>
          </a:xfrm>
        </p:spPr>
        <p:txBody>
          <a:bodyPr/>
          <a:lstStyle/>
          <a:p>
            <a:r>
              <a:rPr lang="en-CH" dirty="0">
                <a:solidFill>
                  <a:schemeClr val="bg2"/>
                </a:solidFill>
              </a:rPr>
              <a:t>Thank you!</a:t>
            </a:r>
          </a:p>
        </p:txBody>
      </p:sp>
      <p:cxnSp>
        <p:nvCxnSpPr>
          <p:cNvPr id="9" name="Straight Connector 8">
            <a:extLst>
              <a:ext uri="{FF2B5EF4-FFF2-40B4-BE49-F238E27FC236}">
                <a16:creationId xmlns:a16="http://schemas.microsoft.com/office/drawing/2014/main" id="{F8400F19-1C1F-694F-A941-4BFDC103B64C}"/>
              </a:ext>
            </a:extLst>
          </p:cNvPr>
          <p:cNvCxnSpPr>
            <a:cxnSpLocks/>
          </p:cNvCxnSpPr>
          <p:nvPr/>
        </p:nvCxnSpPr>
        <p:spPr>
          <a:xfrm>
            <a:off x="838200" y="1839912"/>
            <a:ext cx="1676400" cy="0"/>
          </a:xfrm>
          <a:prstGeom prst="line">
            <a:avLst/>
          </a:prstGeom>
          <a:ln w="50800">
            <a:solidFill>
              <a:srgbClr val="FFA52B"/>
            </a:solidFill>
          </a:ln>
          <a:effectLst/>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3580D2A0-C032-6E42-88DF-0F5A2E60C59B}"/>
              </a:ext>
            </a:extLst>
          </p:cNvPr>
          <p:cNvSpPr txBox="1"/>
          <p:nvPr/>
        </p:nvSpPr>
        <p:spPr>
          <a:xfrm>
            <a:off x="1600200" y="2644170"/>
            <a:ext cx="8991600" cy="1200329"/>
          </a:xfrm>
          <a:prstGeom prst="rect">
            <a:avLst/>
          </a:prstGeom>
          <a:noFill/>
        </p:spPr>
        <p:txBody>
          <a:bodyPr wrap="square">
            <a:spAutoFit/>
          </a:bodyPr>
          <a:lstStyle/>
          <a:p>
            <a:pPr marL="285750" indent="-285750">
              <a:buFont typeface="Wingdings" pitchFamily="2" charset="2"/>
              <a:buChar char="Ø"/>
            </a:pPr>
            <a:r>
              <a:rPr lang="en-CH" sz="2400" dirty="0">
                <a:solidFill>
                  <a:srgbClr val="632340"/>
                </a:solidFill>
                <a:sym typeface="Wingdings" pitchFamily="2" charset="2"/>
              </a:rPr>
              <a:t>Keen to support? Follow our </a:t>
            </a:r>
            <a:r>
              <a:rPr lang="en-US" sz="2400" dirty="0">
                <a:solidFill>
                  <a:srgbClr val="632340"/>
                </a:solidFill>
                <a:sym typeface="Wingdings" pitchFamily="2" charset="2"/>
              </a:rPr>
              <a:t>social media</a:t>
            </a:r>
            <a:r>
              <a:rPr lang="en-CH" sz="2400" dirty="0">
                <a:solidFill>
                  <a:srgbClr val="632340"/>
                </a:solidFill>
                <a:sym typeface="Wingdings" pitchFamily="2" charset="2"/>
              </a:rPr>
              <a:t> accounts &amp; subs</a:t>
            </a:r>
            <a:r>
              <a:rPr lang="en-US" sz="2400" dirty="0">
                <a:solidFill>
                  <a:srgbClr val="632340"/>
                </a:solidFill>
                <a:sym typeface="Wingdings" pitchFamily="2" charset="2"/>
              </a:rPr>
              <a:t>c</a:t>
            </a:r>
            <a:r>
              <a:rPr lang="en-CH" sz="2400" dirty="0">
                <a:solidFill>
                  <a:srgbClr val="632340"/>
                </a:solidFill>
                <a:sym typeface="Wingdings" pitchFamily="2" charset="2"/>
              </a:rPr>
              <a:t>ribe to the </a:t>
            </a:r>
            <a:r>
              <a:rPr lang="en-CH" sz="2400" dirty="0">
                <a:solidFill>
                  <a:srgbClr val="632340"/>
                </a:solidFill>
                <a:sym typeface="Wingdings" pitchFamily="2" charset="2"/>
                <a:hlinkClick r:id="rId3">
                  <a:extLst>
                    <a:ext uri="{A12FA001-AC4F-418D-AE19-62706E023703}">
                      <ahyp:hlinkClr xmlns:ahyp="http://schemas.microsoft.com/office/drawing/2018/hyperlinkcolor" val="tx"/>
                    </a:ext>
                  </a:extLst>
                </a:hlinkClick>
              </a:rPr>
              <a:t>News Flash</a:t>
            </a:r>
            <a:endParaRPr lang="en-CH" sz="2400" dirty="0">
              <a:solidFill>
                <a:srgbClr val="632340"/>
              </a:solidFill>
              <a:sym typeface="Wingdings" pitchFamily="2" charset="2"/>
            </a:endParaRPr>
          </a:p>
          <a:p>
            <a:pPr marL="285750" indent="-285750">
              <a:buFont typeface="Wingdings" pitchFamily="2" charset="2"/>
              <a:buChar char="Ø"/>
            </a:pPr>
            <a:r>
              <a:rPr lang="en-CH" sz="2400" dirty="0">
                <a:solidFill>
                  <a:srgbClr val="632340"/>
                </a:solidFill>
                <a:sym typeface="Wingdings" pitchFamily="2" charset="2"/>
              </a:rPr>
              <a:t>More info &amp; resources? </a:t>
            </a:r>
            <a:r>
              <a:rPr lang="en-GB" sz="2400" dirty="0">
                <a:solidFill>
                  <a:srgbClr val="632340"/>
                </a:solidFill>
                <a:sym typeface="Wingdings" pitchFamily="2" charset="2"/>
                <a:hlinkClick r:id="rId4">
                  <a:extLst>
                    <a:ext uri="{A12FA001-AC4F-418D-AE19-62706E023703}">
                      <ahyp:hlinkClr xmlns:ahyp="http://schemas.microsoft.com/office/drawing/2018/hyperlinkcolor" val="tx"/>
                    </a:ext>
                  </a:extLst>
                </a:hlinkClick>
              </a:rPr>
              <a:t>https://brusselsbinder.org/</a:t>
            </a:r>
            <a:endParaRPr lang="en-CH" sz="2400" dirty="0">
              <a:solidFill>
                <a:srgbClr val="632340"/>
              </a:solidFill>
              <a:sym typeface="Wingdings" pitchFamily="2" charset="2"/>
            </a:endParaRPr>
          </a:p>
        </p:txBody>
      </p:sp>
      <p:pic>
        <p:nvPicPr>
          <p:cNvPr id="3" name="Picture 2" descr="A black background with purple text&#10;&#10;Description automatically generated">
            <a:extLst>
              <a:ext uri="{FF2B5EF4-FFF2-40B4-BE49-F238E27FC236}">
                <a16:creationId xmlns:a16="http://schemas.microsoft.com/office/drawing/2014/main" id="{693E966C-E5C4-97DB-DFCD-AE7E5ABF250C}"/>
              </a:ext>
            </a:extLst>
          </p:cNvPr>
          <p:cNvPicPr>
            <a:picLocks noChangeAspect="1"/>
          </p:cNvPicPr>
          <p:nvPr/>
        </p:nvPicPr>
        <p:blipFill>
          <a:blip r:embed="rId5"/>
          <a:stretch>
            <a:fillRect/>
          </a:stretch>
        </p:blipFill>
        <p:spPr>
          <a:xfrm>
            <a:off x="10490001" y="228603"/>
            <a:ext cx="1570495" cy="740452"/>
          </a:xfrm>
          <a:prstGeom prst="rect">
            <a:avLst/>
          </a:prstGeom>
        </p:spPr>
      </p:pic>
    </p:spTree>
    <p:extLst>
      <p:ext uri="{BB962C8B-B14F-4D97-AF65-F5344CB8AC3E}">
        <p14:creationId xmlns:p14="http://schemas.microsoft.com/office/powerpoint/2010/main" val="354669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7D71-1B56-3E4E-BEBD-240C99C2B004}"/>
              </a:ext>
            </a:extLst>
          </p:cNvPr>
          <p:cNvSpPr>
            <a:spLocks noGrp="1"/>
          </p:cNvSpPr>
          <p:nvPr>
            <p:ph type="title"/>
          </p:nvPr>
        </p:nvSpPr>
        <p:spPr>
          <a:xfrm>
            <a:off x="838200" y="457110"/>
            <a:ext cx="10515600" cy="1325563"/>
          </a:xfrm>
        </p:spPr>
        <p:txBody>
          <a:bodyPr/>
          <a:lstStyle/>
          <a:p>
            <a:r>
              <a:rPr lang="en-GB" dirty="0" err="1">
                <a:solidFill>
                  <a:schemeClr val="bg2"/>
                </a:solidFill>
              </a:rPr>
              <a:t>Biaised</a:t>
            </a:r>
            <a:r>
              <a:rPr lang="en-GB" dirty="0">
                <a:solidFill>
                  <a:schemeClr val="bg2"/>
                </a:solidFill>
              </a:rPr>
              <a:t> much?</a:t>
            </a:r>
          </a:p>
        </p:txBody>
      </p:sp>
      <p:cxnSp>
        <p:nvCxnSpPr>
          <p:cNvPr id="9" name="Straight Connector 8">
            <a:extLst>
              <a:ext uri="{FF2B5EF4-FFF2-40B4-BE49-F238E27FC236}">
                <a16:creationId xmlns:a16="http://schemas.microsoft.com/office/drawing/2014/main" id="{F8400F19-1C1F-694F-A941-4BFDC103B64C}"/>
              </a:ext>
            </a:extLst>
          </p:cNvPr>
          <p:cNvCxnSpPr>
            <a:cxnSpLocks/>
          </p:cNvCxnSpPr>
          <p:nvPr/>
        </p:nvCxnSpPr>
        <p:spPr>
          <a:xfrm>
            <a:off x="838200" y="1839912"/>
            <a:ext cx="1676400" cy="0"/>
          </a:xfrm>
          <a:prstGeom prst="line">
            <a:avLst/>
          </a:prstGeom>
          <a:ln w="50800">
            <a:solidFill>
              <a:srgbClr val="FFA52B"/>
            </a:solidFill>
          </a:ln>
          <a:effectLst/>
        </p:spPr>
        <p:style>
          <a:lnRef idx="3">
            <a:schemeClr val="accent2"/>
          </a:lnRef>
          <a:fillRef idx="0">
            <a:schemeClr val="accent2"/>
          </a:fillRef>
          <a:effectRef idx="2">
            <a:schemeClr val="accent2"/>
          </a:effectRef>
          <a:fontRef idx="minor">
            <a:schemeClr val="tx1"/>
          </a:fontRef>
        </p:style>
      </p:cxnSp>
      <p:pic>
        <p:nvPicPr>
          <p:cNvPr id="3" name="Picture 2" descr="A black background with purple text&#10;&#10;Description automatically generated">
            <a:extLst>
              <a:ext uri="{FF2B5EF4-FFF2-40B4-BE49-F238E27FC236}">
                <a16:creationId xmlns:a16="http://schemas.microsoft.com/office/drawing/2014/main" id="{9B9B5D2A-9103-D29C-6352-54F949973090}"/>
              </a:ext>
            </a:extLst>
          </p:cNvPr>
          <p:cNvPicPr>
            <a:picLocks noChangeAspect="1"/>
          </p:cNvPicPr>
          <p:nvPr/>
        </p:nvPicPr>
        <p:blipFill>
          <a:blip r:embed="rId3"/>
          <a:stretch>
            <a:fillRect/>
          </a:stretch>
        </p:blipFill>
        <p:spPr>
          <a:xfrm>
            <a:off x="10490001" y="228603"/>
            <a:ext cx="1570495" cy="740452"/>
          </a:xfrm>
          <a:prstGeom prst="rect">
            <a:avLst/>
          </a:prstGeom>
        </p:spPr>
      </p:pic>
      <p:sp>
        <p:nvSpPr>
          <p:cNvPr id="14" name="TextBox 13">
            <a:extLst>
              <a:ext uri="{FF2B5EF4-FFF2-40B4-BE49-F238E27FC236}">
                <a16:creationId xmlns:a16="http://schemas.microsoft.com/office/drawing/2014/main" id="{8CF3C27B-4C7F-AAF5-4DC1-28901302B9E5}"/>
              </a:ext>
            </a:extLst>
          </p:cNvPr>
          <p:cNvSpPr txBox="1"/>
          <p:nvPr/>
        </p:nvSpPr>
        <p:spPr>
          <a:xfrm>
            <a:off x="1536192" y="2572512"/>
            <a:ext cx="829056" cy="369332"/>
          </a:xfrm>
          <a:prstGeom prst="rect">
            <a:avLst/>
          </a:prstGeom>
          <a:noFill/>
        </p:spPr>
        <p:txBody>
          <a:bodyPr wrap="square" rtlCol="0">
            <a:spAutoFit/>
          </a:bodyPr>
          <a:lstStyle/>
          <a:p>
            <a:r>
              <a:rPr lang="en-GB" b="1" dirty="0">
                <a:solidFill>
                  <a:schemeClr val="bg1"/>
                </a:solidFill>
              </a:rPr>
              <a:t>Cook</a:t>
            </a:r>
          </a:p>
        </p:txBody>
      </p:sp>
      <p:sp>
        <p:nvSpPr>
          <p:cNvPr id="24" name="TextBox 23">
            <a:extLst>
              <a:ext uri="{FF2B5EF4-FFF2-40B4-BE49-F238E27FC236}">
                <a16:creationId xmlns:a16="http://schemas.microsoft.com/office/drawing/2014/main" id="{73EDD51F-B144-ABAD-796E-235241E024BE}"/>
              </a:ext>
            </a:extLst>
          </p:cNvPr>
          <p:cNvSpPr txBox="1"/>
          <p:nvPr/>
        </p:nvSpPr>
        <p:spPr>
          <a:xfrm>
            <a:off x="3157729" y="3661010"/>
            <a:ext cx="2048256" cy="369332"/>
          </a:xfrm>
          <a:prstGeom prst="rect">
            <a:avLst/>
          </a:prstGeom>
          <a:noFill/>
        </p:spPr>
        <p:txBody>
          <a:bodyPr wrap="square" rtlCol="0">
            <a:spAutoFit/>
          </a:bodyPr>
          <a:lstStyle/>
          <a:p>
            <a:r>
              <a:rPr lang="en-GB" b="1" dirty="0">
                <a:solidFill>
                  <a:schemeClr val="bg1"/>
                </a:solidFill>
              </a:rPr>
              <a:t>Board member </a:t>
            </a:r>
          </a:p>
        </p:txBody>
      </p:sp>
      <p:sp>
        <p:nvSpPr>
          <p:cNvPr id="25" name="TextBox 24">
            <a:extLst>
              <a:ext uri="{FF2B5EF4-FFF2-40B4-BE49-F238E27FC236}">
                <a16:creationId xmlns:a16="http://schemas.microsoft.com/office/drawing/2014/main" id="{4D1AD01E-E58F-7D81-2C19-C74444479A4B}"/>
              </a:ext>
            </a:extLst>
          </p:cNvPr>
          <p:cNvSpPr txBox="1"/>
          <p:nvPr/>
        </p:nvSpPr>
        <p:spPr>
          <a:xfrm>
            <a:off x="4523232" y="2166604"/>
            <a:ext cx="1926336" cy="369332"/>
          </a:xfrm>
          <a:prstGeom prst="rect">
            <a:avLst/>
          </a:prstGeom>
          <a:noFill/>
        </p:spPr>
        <p:txBody>
          <a:bodyPr wrap="square" rtlCol="0">
            <a:spAutoFit/>
          </a:bodyPr>
          <a:lstStyle/>
          <a:p>
            <a:r>
              <a:rPr lang="en-GB" b="1" dirty="0">
                <a:solidFill>
                  <a:schemeClr val="bg1"/>
                </a:solidFill>
              </a:rPr>
              <a:t>Entrepreneur</a:t>
            </a:r>
          </a:p>
        </p:txBody>
      </p:sp>
      <p:sp>
        <p:nvSpPr>
          <p:cNvPr id="26" name="TextBox 25">
            <a:extLst>
              <a:ext uri="{FF2B5EF4-FFF2-40B4-BE49-F238E27FC236}">
                <a16:creationId xmlns:a16="http://schemas.microsoft.com/office/drawing/2014/main" id="{1012D141-8AA2-2782-D1EF-29329090F6B9}"/>
              </a:ext>
            </a:extLst>
          </p:cNvPr>
          <p:cNvSpPr txBox="1"/>
          <p:nvPr/>
        </p:nvSpPr>
        <p:spPr>
          <a:xfrm>
            <a:off x="6986016" y="3662958"/>
            <a:ext cx="1024128" cy="369332"/>
          </a:xfrm>
          <a:prstGeom prst="rect">
            <a:avLst/>
          </a:prstGeom>
          <a:noFill/>
        </p:spPr>
        <p:txBody>
          <a:bodyPr wrap="square" rtlCol="0">
            <a:spAutoFit/>
          </a:bodyPr>
          <a:lstStyle/>
          <a:p>
            <a:r>
              <a:rPr lang="en-GB" b="1" dirty="0">
                <a:solidFill>
                  <a:schemeClr val="bg1"/>
                </a:solidFill>
              </a:rPr>
              <a:t>Chef</a:t>
            </a:r>
            <a:endParaRPr lang="en-GB" b="1" dirty="0"/>
          </a:p>
        </p:txBody>
      </p:sp>
      <p:sp>
        <p:nvSpPr>
          <p:cNvPr id="27" name="TextBox 26">
            <a:extLst>
              <a:ext uri="{FF2B5EF4-FFF2-40B4-BE49-F238E27FC236}">
                <a16:creationId xmlns:a16="http://schemas.microsoft.com/office/drawing/2014/main" id="{0E9CEADC-C729-E60D-7101-606BCB5BE81C}"/>
              </a:ext>
            </a:extLst>
          </p:cNvPr>
          <p:cNvSpPr txBox="1"/>
          <p:nvPr/>
        </p:nvSpPr>
        <p:spPr>
          <a:xfrm>
            <a:off x="2084832" y="4681728"/>
            <a:ext cx="1950720" cy="369332"/>
          </a:xfrm>
          <a:prstGeom prst="rect">
            <a:avLst/>
          </a:prstGeom>
          <a:noFill/>
        </p:spPr>
        <p:txBody>
          <a:bodyPr wrap="square" rtlCol="0">
            <a:spAutoFit/>
          </a:bodyPr>
          <a:lstStyle/>
          <a:p>
            <a:r>
              <a:rPr lang="en-GB" b="1" dirty="0">
                <a:solidFill>
                  <a:schemeClr val="bg1"/>
                </a:solidFill>
              </a:rPr>
              <a:t>Dancer</a:t>
            </a:r>
          </a:p>
        </p:txBody>
      </p:sp>
      <p:sp>
        <p:nvSpPr>
          <p:cNvPr id="28" name="TextBox 27">
            <a:extLst>
              <a:ext uri="{FF2B5EF4-FFF2-40B4-BE49-F238E27FC236}">
                <a16:creationId xmlns:a16="http://schemas.microsoft.com/office/drawing/2014/main" id="{AD73F45A-AED0-2ACB-10CC-10A526898198}"/>
              </a:ext>
            </a:extLst>
          </p:cNvPr>
          <p:cNvSpPr txBox="1"/>
          <p:nvPr/>
        </p:nvSpPr>
        <p:spPr>
          <a:xfrm>
            <a:off x="4730496" y="5010912"/>
            <a:ext cx="2340864" cy="369332"/>
          </a:xfrm>
          <a:prstGeom prst="rect">
            <a:avLst/>
          </a:prstGeom>
          <a:noFill/>
        </p:spPr>
        <p:txBody>
          <a:bodyPr wrap="square" rtlCol="0">
            <a:spAutoFit/>
          </a:bodyPr>
          <a:lstStyle/>
          <a:p>
            <a:r>
              <a:rPr lang="en-GB" b="1" dirty="0">
                <a:solidFill>
                  <a:schemeClr val="bg1"/>
                </a:solidFill>
              </a:rPr>
              <a:t>Police officer</a:t>
            </a:r>
          </a:p>
        </p:txBody>
      </p:sp>
      <p:sp>
        <p:nvSpPr>
          <p:cNvPr id="29" name="TextBox 28">
            <a:extLst>
              <a:ext uri="{FF2B5EF4-FFF2-40B4-BE49-F238E27FC236}">
                <a16:creationId xmlns:a16="http://schemas.microsoft.com/office/drawing/2014/main" id="{A7F329C6-7A0E-00AC-0E76-008CC42E9B8E}"/>
              </a:ext>
            </a:extLst>
          </p:cNvPr>
          <p:cNvSpPr txBox="1"/>
          <p:nvPr/>
        </p:nvSpPr>
        <p:spPr>
          <a:xfrm>
            <a:off x="8924544" y="2926080"/>
            <a:ext cx="1853184" cy="369332"/>
          </a:xfrm>
          <a:prstGeom prst="rect">
            <a:avLst/>
          </a:prstGeom>
          <a:noFill/>
        </p:spPr>
        <p:txBody>
          <a:bodyPr wrap="square" rtlCol="0">
            <a:spAutoFit/>
          </a:bodyPr>
          <a:lstStyle/>
          <a:p>
            <a:r>
              <a:rPr lang="en-GB" b="1" dirty="0">
                <a:solidFill>
                  <a:schemeClr val="bg1"/>
                </a:solidFill>
              </a:rPr>
              <a:t>Firefighter</a:t>
            </a:r>
          </a:p>
        </p:txBody>
      </p:sp>
      <p:sp>
        <p:nvSpPr>
          <p:cNvPr id="30" name="TextBox 29">
            <a:extLst>
              <a:ext uri="{FF2B5EF4-FFF2-40B4-BE49-F238E27FC236}">
                <a16:creationId xmlns:a16="http://schemas.microsoft.com/office/drawing/2014/main" id="{0C77C040-1445-CF5A-1A65-09D1B57EAE05}"/>
              </a:ext>
            </a:extLst>
          </p:cNvPr>
          <p:cNvSpPr txBox="1"/>
          <p:nvPr/>
        </p:nvSpPr>
        <p:spPr>
          <a:xfrm>
            <a:off x="7693152" y="4681728"/>
            <a:ext cx="1328928" cy="369332"/>
          </a:xfrm>
          <a:prstGeom prst="rect">
            <a:avLst/>
          </a:prstGeom>
          <a:noFill/>
        </p:spPr>
        <p:txBody>
          <a:bodyPr wrap="square" rtlCol="0">
            <a:spAutoFit/>
          </a:bodyPr>
          <a:lstStyle/>
          <a:p>
            <a:r>
              <a:rPr lang="en-GB" b="1" dirty="0">
                <a:solidFill>
                  <a:schemeClr val="bg1"/>
                </a:solidFill>
              </a:rPr>
              <a:t>Minister</a:t>
            </a:r>
          </a:p>
        </p:txBody>
      </p:sp>
      <p:sp>
        <p:nvSpPr>
          <p:cNvPr id="31" name="TextBox 30">
            <a:extLst>
              <a:ext uri="{FF2B5EF4-FFF2-40B4-BE49-F238E27FC236}">
                <a16:creationId xmlns:a16="http://schemas.microsoft.com/office/drawing/2014/main" id="{042DEC45-8553-091A-32E3-57C4AC71A12A}"/>
              </a:ext>
            </a:extLst>
          </p:cNvPr>
          <p:cNvSpPr txBox="1"/>
          <p:nvPr/>
        </p:nvSpPr>
        <p:spPr>
          <a:xfrm>
            <a:off x="7729728" y="1839912"/>
            <a:ext cx="1853184" cy="369332"/>
          </a:xfrm>
          <a:prstGeom prst="rect">
            <a:avLst/>
          </a:prstGeom>
          <a:noFill/>
        </p:spPr>
        <p:txBody>
          <a:bodyPr wrap="square" rtlCol="0">
            <a:spAutoFit/>
          </a:bodyPr>
          <a:lstStyle/>
          <a:p>
            <a:r>
              <a:rPr lang="en-GB" b="1" dirty="0">
                <a:solidFill>
                  <a:schemeClr val="bg1"/>
                </a:solidFill>
              </a:rPr>
              <a:t>Caretaker</a:t>
            </a:r>
          </a:p>
        </p:txBody>
      </p:sp>
      <p:sp>
        <p:nvSpPr>
          <p:cNvPr id="32" name="TextBox 31">
            <a:extLst>
              <a:ext uri="{FF2B5EF4-FFF2-40B4-BE49-F238E27FC236}">
                <a16:creationId xmlns:a16="http://schemas.microsoft.com/office/drawing/2014/main" id="{514A150E-D0B2-6C7B-E7BB-9A2B2170B9F0}"/>
              </a:ext>
            </a:extLst>
          </p:cNvPr>
          <p:cNvSpPr txBox="1"/>
          <p:nvPr/>
        </p:nvSpPr>
        <p:spPr>
          <a:xfrm>
            <a:off x="9485376" y="5051060"/>
            <a:ext cx="1243584" cy="369332"/>
          </a:xfrm>
          <a:prstGeom prst="rect">
            <a:avLst/>
          </a:prstGeom>
          <a:noFill/>
        </p:spPr>
        <p:txBody>
          <a:bodyPr wrap="square" rtlCol="0">
            <a:spAutoFit/>
          </a:bodyPr>
          <a:lstStyle/>
          <a:p>
            <a:r>
              <a:rPr lang="en-GB" b="1" dirty="0">
                <a:solidFill>
                  <a:schemeClr val="bg1"/>
                </a:solidFill>
              </a:rPr>
              <a:t>CTO</a:t>
            </a:r>
          </a:p>
        </p:txBody>
      </p:sp>
      <p:sp>
        <p:nvSpPr>
          <p:cNvPr id="33" name="TextBox 32">
            <a:extLst>
              <a:ext uri="{FF2B5EF4-FFF2-40B4-BE49-F238E27FC236}">
                <a16:creationId xmlns:a16="http://schemas.microsoft.com/office/drawing/2014/main" id="{F21EDFC3-BAB8-C12E-C3A7-51C2C4D53F7F}"/>
              </a:ext>
            </a:extLst>
          </p:cNvPr>
          <p:cNvSpPr txBox="1"/>
          <p:nvPr/>
        </p:nvSpPr>
        <p:spPr>
          <a:xfrm>
            <a:off x="9265920" y="3901440"/>
            <a:ext cx="1511808" cy="369332"/>
          </a:xfrm>
          <a:prstGeom prst="rect">
            <a:avLst/>
          </a:prstGeom>
          <a:noFill/>
        </p:spPr>
        <p:txBody>
          <a:bodyPr wrap="square" rtlCol="0">
            <a:spAutoFit/>
          </a:bodyPr>
          <a:lstStyle/>
          <a:p>
            <a:r>
              <a:rPr lang="en-GB" b="1" dirty="0">
                <a:solidFill>
                  <a:schemeClr val="bg1"/>
                </a:solidFill>
              </a:rPr>
              <a:t>Soldier</a:t>
            </a:r>
          </a:p>
        </p:txBody>
      </p:sp>
      <p:sp>
        <p:nvSpPr>
          <p:cNvPr id="34" name="TextBox 33">
            <a:extLst>
              <a:ext uri="{FF2B5EF4-FFF2-40B4-BE49-F238E27FC236}">
                <a16:creationId xmlns:a16="http://schemas.microsoft.com/office/drawing/2014/main" id="{C54EA64B-4E9D-69A5-519A-014E6E292531}"/>
              </a:ext>
            </a:extLst>
          </p:cNvPr>
          <p:cNvSpPr txBox="1"/>
          <p:nvPr/>
        </p:nvSpPr>
        <p:spPr>
          <a:xfrm>
            <a:off x="3282696" y="2842794"/>
            <a:ext cx="5236464" cy="369332"/>
          </a:xfrm>
          <a:prstGeom prst="rect">
            <a:avLst/>
          </a:prstGeom>
          <a:solidFill>
            <a:srgbClr val="FFA52B"/>
          </a:solidFill>
        </p:spPr>
        <p:txBody>
          <a:bodyPr wrap="square" rtlCol="0">
            <a:spAutoFit/>
          </a:bodyPr>
          <a:lstStyle/>
          <a:p>
            <a:pPr algn="ctr"/>
            <a:r>
              <a:rPr lang="fr-BE" b="1" dirty="0" err="1">
                <a:solidFill>
                  <a:schemeClr val="bg1"/>
                </a:solidFill>
              </a:rPr>
              <a:t>Think</a:t>
            </a:r>
            <a:r>
              <a:rPr lang="fr-BE" b="1" dirty="0">
                <a:solidFill>
                  <a:schemeClr val="bg1"/>
                </a:solidFill>
              </a:rPr>
              <a:t> tanker</a:t>
            </a:r>
            <a:endParaRPr lang="LID4096" b="1" dirty="0">
              <a:solidFill>
                <a:schemeClr val="bg1"/>
              </a:solidFill>
            </a:endParaRPr>
          </a:p>
        </p:txBody>
      </p:sp>
    </p:spTree>
    <p:extLst>
      <p:ext uri="{BB962C8B-B14F-4D97-AF65-F5344CB8AC3E}">
        <p14:creationId xmlns:p14="http://schemas.microsoft.com/office/powerpoint/2010/main" val="135263194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5" grpId="0"/>
      <p:bldP spid="26" grpId="0"/>
      <p:bldP spid="27" grpId="0"/>
      <p:bldP spid="28" grpId="0"/>
      <p:bldP spid="29" grpId="0"/>
      <p:bldP spid="30" grpId="0"/>
      <p:bldP spid="31" grpId="0"/>
      <p:bldP spid="32" grpId="0"/>
      <p:bldP spid="33" grpId="0"/>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7D71-1B56-3E4E-BEBD-240C99C2B004}"/>
              </a:ext>
            </a:extLst>
          </p:cNvPr>
          <p:cNvSpPr>
            <a:spLocks noGrp="1"/>
          </p:cNvSpPr>
          <p:nvPr>
            <p:ph type="title"/>
          </p:nvPr>
        </p:nvSpPr>
        <p:spPr>
          <a:xfrm>
            <a:off x="838200" y="514349"/>
            <a:ext cx="10515600" cy="1325563"/>
          </a:xfrm>
        </p:spPr>
        <p:txBody>
          <a:bodyPr/>
          <a:lstStyle/>
          <a:p>
            <a:r>
              <a:rPr lang="en-CH" dirty="0">
                <a:solidFill>
                  <a:schemeClr val="bg2"/>
                </a:solidFill>
              </a:rPr>
              <a:t>What it is</a:t>
            </a:r>
          </a:p>
        </p:txBody>
      </p:sp>
      <p:sp>
        <p:nvSpPr>
          <p:cNvPr id="3" name="Content Placeholder 2">
            <a:extLst>
              <a:ext uri="{FF2B5EF4-FFF2-40B4-BE49-F238E27FC236}">
                <a16:creationId xmlns:a16="http://schemas.microsoft.com/office/drawing/2014/main" id="{C73519B2-8018-DC4A-9DB7-222EB7DB8432}"/>
              </a:ext>
            </a:extLst>
          </p:cNvPr>
          <p:cNvSpPr>
            <a:spLocks noGrp="1"/>
          </p:cNvSpPr>
          <p:nvPr>
            <p:ph idx="1"/>
          </p:nvPr>
        </p:nvSpPr>
        <p:spPr>
          <a:xfrm>
            <a:off x="764381" y="2125658"/>
            <a:ext cx="7855363" cy="3943348"/>
          </a:xfrm>
        </p:spPr>
        <p:txBody>
          <a:bodyPr>
            <a:normAutofit/>
          </a:bodyPr>
          <a:lstStyle/>
          <a:p>
            <a:r>
              <a:rPr lang="en-CH" b="1" dirty="0">
                <a:solidFill>
                  <a:srgbClr val="632340"/>
                </a:solidFill>
              </a:rPr>
              <a:t>Origins</a:t>
            </a:r>
            <a:r>
              <a:rPr lang="en-CH" dirty="0">
                <a:solidFill>
                  <a:srgbClr val="632340"/>
                </a:solidFill>
              </a:rPr>
              <a:t>: meetings of women from Brussels’ think tanks </a:t>
            </a:r>
            <a:r>
              <a:rPr lang="en-GB" dirty="0">
                <a:solidFill>
                  <a:srgbClr val="632340"/>
                </a:solidFill>
              </a:rPr>
              <a:t>(2015)</a:t>
            </a:r>
          </a:p>
          <a:p>
            <a:r>
              <a:rPr lang="en-GB" b="1" dirty="0">
                <a:solidFill>
                  <a:srgbClr val="632340"/>
                </a:solidFill>
              </a:rPr>
              <a:t>Product</a:t>
            </a:r>
            <a:r>
              <a:rPr lang="en-GB" dirty="0">
                <a:solidFill>
                  <a:srgbClr val="632340"/>
                </a:solidFill>
              </a:rPr>
              <a:t>: database of women experts </a:t>
            </a:r>
            <a:r>
              <a:rPr lang="en-GB" dirty="0">
                <a:solidFill>
                  <a:srgbClr val="632340"/>
                </a:solidFill>
                <a:sym typeface="Wingdings" pitchFamily="2" charset="2"/>
              </a:rPr>
              <a:t> no excuse for all-male panels</a:t>
            </a:r>
          </a:p>
          <a:p>
            <a:r>
              <a:rPr lang="en-CH" b="1" dirty="0">
                <a:solidFill>
                  <a:srgbClr val="632340"/>
                </a:solidFill>
              </a:rPr>
              <a:t>First steps</a:t>
            </a:r>
            <a:r>
              <a:rPr lang="en-CH" dirty="0">
                <a:solidFill>
                  <a:srgbClr val="632340"/>
                </a:solidFill>
              </a:rPr>
              <a:t>: crowdfunding; branding &amp; comms; group of volunteers; support &amp; endorsement </a:t>
            </a:r>
            <a:r>
              <a:rPr lang="en-CH" dirty="0">
                <a:solidFill>
                  <a:srgbClr val="632340"/>
                </a:solidFill>
                <a:sym typeface="Wingdings" pitchFamily="2" charset="2"/>
              </a:rPr>
              <a:t> donors &amp; </a:t>
            </a:r>
            <a:r>
              <a:rPr lang="en-CH" u="sng" dirty="0">
                <a:solidFill>
                  <a:srgbClr val="632340"/>
                </a:solidFill>
                <a:sym typeface="Wingdings" pitchFamily="2" charset="2"/>
              </a:rPr>
              <a:t>think tanks</a:t>
            </a:r>
          </a:p>
        </p:txBody>
      </p:sp>
      <p:cxnSp>
        <p:nvCxnSpPr>
          <p:cNvPr id="4" name="Straight Connector 3">
            <a:extLst>
              <a:ext uri="{FF2B5EF4-FFF2-40B4-BE49-F238E27FC236}">
                <a16:creationId xmlns:a16="http://schemas.microsoft.com/office/drawing/2014/main" id="{CADDA7B0-C480-6B4A-8B6D-59E3631FFD6B}"/>
              </a:ext>
            </a:extLst>
          </p:cNvPr>
          <p:cNvCxnSpPr>
            <a:cxnSpLocks/>
          </p:cNvCxnSpPr>
          <p:nvPr/>
        </p:nvCxnSpPr>
        <p:spPr>
          <a:xfrm>
            <a:off x="838200" y="1839912"/>
            <a:ext cx="1676400" cy="0"/>
          </a:xfrm>
          <a:prstGeom prst="line">
            <a:avLst/>
          </a:prstGeom>
          <a:ln w="50800">
            <a:solidFill>
              <a:srgbClr val="FFA52B"/>
            </a:solidFill>
          </a:ln>
          <a:effectLst/>
        </p:spPr>
        <p:style>
          <a:lnRef idx="3">
            <a:schemeClr val="accent2"/>
          </a:lnRef>
          <a:fillRef idx="0">
            <a:schemeClr val="accent2"/>
          </a:fillRef>
          <a:effectRef idx="2">
            <a:schemeClr val="accent2"/>
          </a:effectRef>
          <a:fontRef idx="minor">
            <a:schemeClr val="tx1"/>
          </a:fontRef>
        </p:style>
      </p:cxnSp>
      <p:pic>
        <p:nvPicPr>
          <p:cNvPr id="6" name="Picture 5" descr="A black background with purple text&#10;&#10;Description automatically generated">
            <a:extLst>
              <a:ext uri="{FF2B5EF4-FFF2-40B4-BE49-F238E27FC236}">
                <a16:creationId xmlns:a16="http://schemas.microsoft.com/office/drawing/2014/main" id="{B6812275-1452-1826-0266-73C3B068A513}"/>
              </a:ext>
            </a:extLst>
          </p:cNvPr>
          <p:cNvPicPr>
            <a:picLocks noChangeAspect="1"/>
          </p:cNvPicPr>
          <p:nvPr/>
        </p:nvPicPr>
        <p:blipFill>
          <a:blip r:embed="rId3"/>
          <a:stretch>
            <a:fillRect/>
          </a:stretch>
        </p:blipFill>
        <p:spPr>
          <a:xfrm>
            <a:off x="10490001" y="228603"/>
            <a:ext cx="1570495" cy="740452"/>
          </a:xfrm>
          <a:prstGeom prst="rect">
            <a:avLst/>
          </a:prstGeom>
        </p:spPr>
      </p:pic>
      <p:pic>
        <p:nvPicPr>
          <p:cNvPr id="22" name="Picture 21">
            <a:extLst>
              <a:ext uri="{FF2B5EF4-FFF2-40B4-BE49-F238E27FC236}">
                <a16:creationId xmlns:a16="http://schemas.microsoft.com/office/drawing/2014/main" id="{CD375561-CE35-619D-EE93-4F50B67DCD89}"/>
              </a:ext>
            </a:extLst>
          </p:cNvPr>
          <p:cNvPicPr>
            <a:picLocks noChangeAspect="1"/>
          </p:cNvPicPr>
          <p:nvPr/>
        </p:nvPicPr>
        <p:blipFill>
          <a:blip r:embed="rId4"/>
          <a:stretch>
            <a:fillRect/>
          </a:stretch>
        </p:blipFill>
        <p:spPr>
          <a:xfrm>
            <a:off x="8782434" y="1060708"/>
            <a:ext cx="2911092" cy="5527092"/>
          </a:xfrm>
          <a:prstGeom prst="rect">
            <a:avLst/>
          </a:prstGeom>
        </p:spPr>
      </p:pic>
      <p:pic>
        <p:nvPicPr>
          <p:cNvPr id="24" name="Picture 23">
            <a:extLst>
              <a:ext uri="{FF2B5EF4-FFF2-40B4-BE49-F238E27FC236}">
                <a16:creationId xmlns:a16="http://schemas.microsoft.com/office/drawing/2014/main" id="{89CA5EDF-3EBE-A928-26D9-5FCB93C26C41}"/>
              </a:ext>
            </a:extLst>
          </p:cNvPr>
          <p:cNvPicPr>
            <a:picLocks noChangeAspect="1"/>
          </p:cNvPicPr>
          <p:nvPr/>
        </p:nvPicPr>
        <p:blipFill>
          <a:blip r:embed="rId5"/>
          <a:stretch>
            <a:fillRect/>
          </a:stretch>
        </p:blipFill>
        <p:spPr>
          <a:xfrm>
            <a:off x="764381" y="2125658"/>
            <a:ext cx="8014874" cy="3116896"/>
          </a:xfrm>
          <a:prstGeom prst="rect">
            <a:avLst/>
          </a:prstGeom>
        </p:spPr>
      </p:pic>
    </p:spTree>
    <p:extLst>
      <p:ext uri="{BB962C8B-B14F-4D97-AF65-F5344CB8AC3E}">
        <p14:creationId xmlns:p14="http://schemas.microsoft.com/office/powerpoint/2010/main" val="413288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7D71-1B56-3E4E-BEBD-240C99C2B004}"/>
              </a:ext>
            </a:extLst>
          </p:cNvPr>
          <p:cNvSpPr>
            <a:spLocks noGrp="1"/>
          </p:cNvSpPr>
          <p:nvPr>
            <p:ph type="title"/>
          </p:nvPr>
        </p:nvSpPr>
        <p:spPr>
          <a:xfrm>
            <a:off x="838200" y="514349"/>
            <a:ext cx="10515600" cy="1325563"/>
          </a:xfrm>
        </p:spPr>
        <p:txBody>
          <a:bodyPr/>
          <a:lstStyle/>
          <a:p>
            <a:r>
              <a:rPr lang="en-US" dirty="0">
                <a:solidFill>
                  <a:schemeClr val="bg2"/>
                </a:solidFill>
              </a:rPr>
              <a:t>Ambassadors</a:t>
            </a:r>
            <a:endParaRPr lang="en-CH" dirty="0">
              <a:solidFill>
                <a:schemeClr val="bg2"/>
              </a:solidFill>
            </a:endParaRPr>
          </a:p>
        </p:txBody>
      </p:sp>
      <p:pic>
        <p:nvPicPr>
          <p:cNvPr id="5" name="Picture 4" descr="A black background with purple text&#10;&#10;Description automatically generated">
            <a:extLst>
              <a:ext uri="{FF2B5EF4-FFF2-40B4-BE49-F238E27FC236}">
                <a16:creationId xmlns:a16="http://schemas.microsoft.com/office/drawing/2014/main" id="{92E533B9-037C-C68A-1E23-3AED218FF956}"/>
              </a:ext>
            </a:extLst>
          </p:cNvPr>
          <p:cNvPicPr>
            <a:picLocks noChangeAspect="1"/>
          </p:cNvPicPr>
          <p:nvPr/>
        </p:nvPicPr>
        <p:blipFill>
          <a:blip r:embed="rId3"/>
          <a:stretch>
            <a:fillRect/>
          </a:stretch>
        </p:blipFill>
        <p:spPr>
          <a:xfrm>
            <a:off x="10490001" y="228603"/>
            <a:ext cx="1570495" cy="740452"/>
          </a:xfrm>
          <a:prstGeom prst="rect">
            <a:avLst/>
          </a:prstGeom>
        </p:spPr>
      </p:pic>
      <p:cxnSp>
        <p:nvCxnSpPr>
          <p:cNvPr id="3" name="Straight Connector 2">
            <a:extLst>
              <a:ext uri="{FF2B5EF4-FFF2-40B4-BE49-F238E27FC236}">
                <a16:creationId xmlns:a16="http://schemas.microsoft.com/office/drawing/2014/main" id="{E22EA44B-14B7-BBEF-02B0-24A00E44D339}"/>
              </a:ext>
            </a:extLst>
          </p:cNvPr>
          <p:cNvCxnSpPr>
            <a:cxnSpLocks/>
          </p:cNvCxnSpPr>
          <p:nvPr/>
        </p:nvCxnSpPr>
        <p:spPr>
          <a:xfrm>
            <a:off x="838200" y="1839912"/>
            <a:ext cx="1676400" cy="0"/>
          </a:xfrm>
          <a:prstGeom prst="line">
            <a:avLst/>
          </a:prstGeom>
          <a:ln w="50800">
            <a:solidFill>
              <a:srgbClr val="FFA52B"/>
            </a:solidFill>
          </a:ln>
          <a:effectLst/>
        </p:spPr>
        <p:style>
          <a:lnRef idx="3">
            <a:schemeClr val="accent2"/>
          </a:lnRef>
          <a:fillRef idx="0">
            <a:schemeClr val="accent2"/>
          </a:fillRef>
          <a:effectRef idx="2">
            <a:schemeClr val="accent2"/>
          </a:effectRef>
          <a:fontRef idx="minor">
            <a:schemeClr val="tx1"/>
          </a:fontRef>
        </p:style>
      </p:cxnSp>
      <p:pic>
        <p:nvPicPr>
          <p:cNvPr id="6" name="Picture 5">
            <a:extLst>
              <a:ext uri="{FF2B5EF4-FFF2-40B4-BE49-F238E27FC236}">
                <a16:creationId xmlns:a16="http://schemas.microsoft.com/office/drawing/2014/main" id="{9BDA8726-B3F5-F54B-B327-64862F45C67B}"/>
              </a:ext>
            </a:extLst>
          </p:cNvPr>
          <p:cNvPicPr>
            <a:picLocks noChangeAspect="1"/>
          </p:cNvPicPr>
          <p:nvPr/>
        </p:nvPicPr>
        <p:blipFill>
          <a:blip r:embed="rId4"/>
          <a:stretch>
            <a:fillRect/>
          </a:stretch>
        </p:blipFill>
        <p:spPr>
          <a:xfrm>
            <a:off x="1020640" y="2003144"/>
            <a:ext cx="10150720" cy="3558848"/>
          </a:xfrm>
          <a:prstGeom prst="rect">
            <a:avLst/>
          </a:prstGeom>
        </p:spPr>
      </p:pic>
      <p:pic>
        <p:nvPicPr>
          <p:cNvPr id="8" name="Picture 7">
            <a:extLst>
              <a:ext uri="{FF2B5EF4-FFF2-40B4-BE49-F238E27FC236}">
                <a16:creationId xmlns:a16="http://schemas.microsoft.com/office/drawing/2014/main" id="{7F93414F-0D65-17F0-8826-B07835448225}"/>
              </a:ext>
            </a:extLst>
          </p:cNvPr>
          <p:cNvPicPr>
            <a:picLocks noChangeAspect="1"/>
          </p:cNvPicPr>
          <p:nvPr/>
        </p:nvPicPr>
        <p:blipFill>
          <a:blip r:embed="rId5"/>
          <a:stretch>
            <a:fillRect/>
          </a:stretch>
        </p:blipFill>
        <p:spPr>
          <a:xfrm>
            <a:off x="990157" y="1972661"/>
            <a:ext cx="10211685" cy="3619814"/>
          </a:xfrm>
          <a:prstGeom prst="rect">
            <a:avLst/>
          </a:prstGeom>
        </p:spPr>
      </p:pic>
      <p:pic>
        <p:nvPicPr>
          <p:cNvPr id="13" name="Picture 12">
            <a:extLst>
              <a:ext uri="{FF2B5EF4-FFF2-40B4-BE49-F238E27FC236}">
                <a16:creationId xmlns:a16="http://schemas.microsoft.com/office/drawing/2014/main" id="{727DA656-4411-46DE-9514-E404600E3CF8}"/>
              </a:ext>
            </a:extLst>
          </p:cNvPr>
          <p:cNvPicPr>
            <a:picLocks noChangeAspect="1"/>
          </p:cNvPicPr>
          <p:nvPr/>
        </p:nvPicPr>
        <p:blipFill>
          <a:blip r:embed="rId6"/>
          <a:stretch>
            <a:fillRect/>
          </a:stretch>
        </p:blipFill>
        <p:spPr>
          <a:xfrm>
            <a:off x="944434" y="2170798"/>
            <a:ext cx="10226926" cy="3391194"/>
          </a:xfrm>
          <a:prstGeom prst="rect">
            <a:avLst/>
          </a:prstGeom>
        </p:spPr>
      </p:pic>
      <p:pic>
        <p:nvPicPr>
          <p:cNvPr id="15" name="Picture 14">
            <a:extLst>
              <a:ext uri="{FF2B5EF4-FFF2-40B4-BE49-F238E27FC236}">
                <a16:creationId xmlns:a16="http://schemas.microsoft.com/office/drawing/2014/main" id="{1FAF9891-0747-1B6C-BC1F-A3C9F79FA9A5}"/>
              </a:ext>
            </a:extLst>
          </p:cNvPr>
          <p:cNvPicPr>
            <a:picLocks noChangeAspect="1"/>
          </p:cNvPicPr>
          <p:nvPr/>
        </p:nvPicPr>
        <p:blipFill>
          <a:blip r:embed="rId7"/>
          <a:stretch>
            <a:fillRect/>
          </a:stretch>
        </p:blipFill>
        <p:spPr>
          <a:xfrm>
            <a:off x="990157" y="2140316"/>
            <a:ext cx="10272650" cy="3482642"/>
          </a:xfrm>
          <a:prstGeom prst="rect">
            <a:avLst/>
          </a:prstGeom>
        </p:spPr>
      </p:pic>
    </p:spTree>
    <p:extLst>
      <p:ext uri="{BB962C8B-B14F-4D97-AF65-F5344CB8AC3E}">
        <p14:creationId xmlns:p14="http://schemas.microsoft.com/office/powerpoint/2010/main" val="81781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7D71-1B56-3E4E-BEBD-240C99C2B004}"/>
              </a:ext>
            </a:extLst>
          </p:cNvPr>
          <p:cNvSpPr>
            <a:spLocks noGrp="1"/>
          </p:cNvSpPr>
          <p:nvPr>
            <p:ph type="title"/>
          </p:nvPr>
        </p:nvSpPr>
        <p:spPr>
          <a:xfrm>
            <a:off x="838200" y="514349"/>
            <a:ext cx="10515600" cy="1325563"/>
          </a:xfrm>
        </p:spPr>
        <p:txBody>
          <a:bodyPr/>
          <a:lstStyle/>
          <a:p>
            <a:r>
              <a:rPr lang="fr-BE" dirty="0">
                <a:solidFill>
                  <a:schemeClr val="bg2"/>
                </a:solidFill>
              </a:rPr>
              <a:t>Growing up</a:t>
            </a:r>
            <a:endParaRPr lang="en-CH" dirty="0">
              <a:solidFill>
                <a:schemeClr val="bg2"/>
              </a:solidFill>
            </a:endParaRPr>
          </a:p>
        </p:txBody>
      </p:sp>
      <p:cxnSp>
        <p:nvCxnSpPr>
          <p:cNvPr id="4" name="Straight Connector 3">
            <a:extLst>
              <a:ext uri="{FF2B5EF4-FFF2-40B4-BE49-F238E27FC236}">
                <a16:creationId xmlns:a16="http://schemas.microsoft.com/office/drawing/2014/main" id="{CADDA7B0-C480-6B4A-8B6D-59E3631FFD6B}"/>
              </a:ext>
            </a:extLst>
          </p:cNvPr>
          <p:cNvCxnSpPr>
            <a:cxnSpLocks/>
          </p:cNvCxnSpPr>
          <p:nvPr/>
        </p:nvCxnSpPr>
        <p:spPr>
          <a:xfrm>
            <a:off x="838200" y="1839912"/>
            <a:ext cx="1676400" cy="0"/>
          </a:xfrm>
          <a:prstGeom prst="line">
            <a:avLst/>
          </a:prstGeom>
          <a:ln w="50800">
            <a:solidFill>
              <a:srgbClr val="FFA52B"/>
            </a:solidFill>
          </a:ln>
          <a:effectLst/>
        </p:spPr>
        <p:style>
          <a:lnRef idx="3">
            <a:schemeClr val="accent2"/>
          </a:lnRef>
          <a:fillRef idx="0">
            <a:schemeClr val="accent2"/>
          </a:fillRef>
          <a:effectRef idx="2">
            <a:schemeClr val="accent2"/>
          </a:effectRef>
          <a:fontRef idx="minor">
            <a:schemeClr val="tx1"/>
          </a:fontRef>
        </p:style>
      </p:cxnSp>
      <p:pic>
        <p:nvPicPr>
          <p:cNvPr id="6" name="Picture 5" descr="A black background with purple text&#10;&#10;Description automatically generated">
            <a:extLst>
              <a:ext uri="{FF2B5EF4-FFF2-40B4-BE49-F238E27FC236}">
                <a16:creationId xmlns:a16="http://schemas.microsoft.com/office/drawing/2014/main" id="{B6812275-1452-1826-0266-73C3B068A513}"/>
              </a:ext>
            </a:extLst>
          </p:cNvPr>
          <p:cNvPicPr>
            <a:picLocks noChangeAspect="1"/>
          </p:cNvPicPr>
          <p:nvPr/>
        </p:nvPicPr>
        <p:blipFill>
          <a:blip r:embed="rId3"/>
          <a:stretch>
            <a:fillRect/>
          </a:stretch>
        </p:blipFill>
        <p:spPr>
          <a:xfrm>
            <a:off x="10490001" y="228603"/>
            <a:ext cx="1570495" cy="740452"/>
          </a:xfrm>
          <a:prstGeom prst="rect">
            <a:avLst/>
          </a:prstGeom>
        </p:spPr>
      </p:pic>
      <p:pic>
        <p:nvPicPr>
          <p:cNvPr id="9" name="Picture 8">
            <a:extLst>
              <a:ext uri="{FF2B5EF4-FFF2-40B4-BE49-F238E27FC236}">
                <a16:creationId xmlns:a16="http://schemas.microsoft.com/office/drawing/2014/main" id="{403B9A79-9913-D21E-7BC7-EF6894B14CCD}"/>
              </a:ext>
            </a:extLst>
          </p:cNvPr>
          <p:cNvPicPr>
            <a:picLocks noChangeAspect="1"/>
          </p:cNvPicPr>
          <p:nvPr/>
        </p:nvPicPr>
        <p:blipFill>
          <a:blip r:embed="rId4"/>
          <a:stretch>
            <a:fillRect/>
          </a:stretch>
        </p:blipFill>
        <p:spPr>
          <a:xfrm>
            <a:off x="1560576" y="2367992"/>
            <a:ext cx="9525000" cy="3975659"/>
          </a:xfrm>
          <a:prstGeom prst="rect">
            <a:avLst/>
          </a:prstGeom>
        </p:spPr>
      </p:pic>
      <p:pic>
        <p:nvPicPr>
          <p:cNvPr id="11" name="Picture 10">
            <a:extLst>
              <a:ext uri="{FF2B5EF4-FFF2-40B4-BE49-F238E27FC236}">
                <a16:creationId xmlns:a16="http://schemas.microsoft.com/office/drawing/2014/main" id="{E2D63B9F-89D1-4AD4-F659-5FD09DB3B24A}"/>
              </a:ext>
            </a:extLst>
          </p:cNvPr>
          <p:cNvPicPr>
            <a:picLocks noChangeAspect="1"/>
          </p:cNvPicPr>
          <p:nvPr/>
        </p:nvPicPr>
        <p:blipFill>
          <a:blip r:embed="rId5"/>
          <a:stretch>
            <a:fillRect/>
          </a:stretch>
        </p:blipFill>
        <p:spPr>
          <a:xfrm>
            <a:off x="4772774" y="622465"/>
            <a:ext cx="2537783" cy="1109330"/>
          </a:xfrm>
          <a:prstGeom prst="rect">
            <a:avLst/>
          </a:prstGeom>
        </p:spPr>
      </p:pic>
      <p:pic>
        <p:nvPicPr>
          <p:cNvPr id="13" name="Picture 12">
            <a:extLst>
              <a:ext uri="{FF2B5EF4-FFF2-40B4-BE49-F238E27FC236}">
                <a16:creationId xmlns:a16="http://schemas.microsoft.com/office/drawing/2014/main" id="{669E975F-C971-C0D6-FEE5-4B7F4201D428}"/>
              </a:ext>
            </a:extLst>
          </p:cNvPr>
          <p:cNvPicPr>
            <a:picLocks noChangeAspect="1"/>
          </p:cNvPicPr>
          <p:nvPr/>
        </p:nvPicPr>
        <p:blipFill>
          <a:blip r:embed="rId6"/>
          <a:stretch>
            <a:fillRect/>
          </a:stretch>
        </p:blipFill>
        <p:spPr>
          <a:xfrm>
            <a:off x="7571265" y="745927"/>
            <a:ext cx="966150" cy="985868"/>
          </a:xfrm>
          <a:prstGeom prst="rect">
            <a:avLst/>
          </a:prstGeom>
        </p:spPr>
      </p:pic>
    </p:spTree>
    <p:extLst>
      <p:ext uri="{BB962C8B-B14F-4D97-AF65-F5344CB8AC3E}">
        <p14:creationId xmlns:p14="http://schemas.microsoft.com/office/powerpoint/2010/main" val="2471818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7D71-1B56-3E4E-BEBD-240C99C2B004}"/>
              </a:ext>
            </a:extLst>
          </p:cNvPr>
          <p:cNvSpPr>
            <a:spLocks noGrp="1"/>
          </p:cNvSpPr>
          <p:nvPr>
            <p:ph type="title"/>
          </p:nvPr>
        </p:nvSpPr>
        <p:spPr>
          <a:xfrm>
            <a:off x="838200" y="457110"/>
            <a:ext cx="10515600" cy="1325563"/>
          </a:xfrm>
        </p:spPr>
        <p:txBody>
          <a:bodyPr/>
          <a:lstStyle/>
          <a:p>
            <a:r>
              <a:rPr lang="en-CH" dirty="0">
                <a:solidFill>
                  <a:schemeClr val="bg2"/>
                </a:solidFill>
              </a:rPr>
              <a:t>How it works</a:t>
            </a:r>
          </a:p>
        </p:txBody>
      </p:sp>
      <p:cxnSp>
        <p:nvCxnSpPr>
          <p:cNvPr id="9" name="Straight Connector 8">
            <a:extLst>
              <a:ext uri="{FF2B5EF4-FFF2-40B4-BE49-F238E27FC236}">
                <a16:creationId xmlns:a16="http://schemas.microsoft.com/office/drawing/2014/main" id="{F8400F19-1C1F-694F-A941-4BFDC103B64C}"/>
              </a:ext>
            </a:extLst>
          </p:cNvPr>
          <p:cNvCxnSpPr>
            <a:cxnSpLocks/>
          </p:cNvCxnSpPr>
          <p:nvPr/>
        </p:nvCxnSpPr>
        <p:spPr>
          <a:xfrm>
            <a:off x="838200" y="1839912"/>
            <a:ext cx="1676400" cy="0"/>
          </a:xfrm>
          <a:prstGeom prst="line">
            <a:avLst/>
          </a:prstGeom>
          <a:ln w="50800">
            <a:solidFill>
              <a:srgbClr val="FFA52B"/>
            </a:solidFill>
          </a:ln>
          <a:effectLst/>
        </p:spPr>
        <p:style>
          <a:lnRef idx="3">
            <a:schemeClr val="accent2"/>
          </a:lnRef>
          <a:fillRef idx="0">
            <a:schemeClr val="accent2"/>
          </a:fillRef>
          <a:effectRef idx="2">
            <a:schemeClr val="accent2"/>
          </a:effectRef>
          <a:fontRef idx="minor">
            <a:schemeClr val="tx1"/>
          </a:fontRef>
        </p:style>
      </p:cxnSp>
      <p:pic>
        <p:nvPicPr>
          <p:cNvPr id="3" name="Picture 2" descr="A black background with purple text&#10;&#10;Description automatically generated">
            <a:extLst>
              <a:ext uri="{FF2B5EF4-FFF2-40B4-BE49-F238E27FC236}">
                <a16:creationId xmlns:a16="http://schemas.microsoft.com/office/drawing/2014/main" id="{9B9B5D2A-9103-D29C-6352-54F949973090}"/>
              </a:ext>
            </a:extLst>
          </p:cNvPr>
          <p:cNvPicPr>
            <a:picLocks noChangeAspect="1"/>
          </p:cNvPicPr>
          <p:nvPr/>
        </p:nvPicPr>
        <p:blipFill>
          <a:blip r:embed="rId3"/>
          <a:stretch>
            <a:fillRect/>
          </a:stretch>
        </p:blipFill>
        <p:spPr>
          <a:xfrm>
            <a:off x="10490001" y="228603"/>
            <a:ext cx="1570495" cy="740452"/>
          </a:xfrm>
          <a:prstGeom prst="rect">
            <a:avLst/>
          </a:prstGeom>
        </p:spPr>
      </p:pic>
      <p:sp>
        <p:nvSpPr>
          <p:cNvPr id="5" name="Rectangle 4">
            <a:extLst>
              <a:ext uri="{FF2B5EF4-FFF2-40B4-BE49-F238E27FC236}">
                <a16:creationId xmlns:a16="http://schemas.microsoft.com/office/drawing/2014/main" id="{7A426C14-35B9-1B89-B563-9E7F3A468C78}"/>
              </a:ext>
            </a:extLst>
          </p:cNvPr>
          <p:cNvSpPr/>
          <p:nvPr/>
        </p:nvSpPr>
        <p:spPr>
          <a:xfrm>
            <a:off x="533399" y="3935047"/>
            <a:ext cx="1088571" cy="1026046"/>
          </a:xfrm>
          <a:prstGeom prst="rect">
            <a:avLst/>
          </a:prstGeom>
          <a:solidFill>
            <a:srgbClr val="183557"/>
          </a:solidFill>
          <a:ln>
            <a:solidFill>
              <a:srgbClr val="1835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Comms </a:t>
            </a:r>
          </a:p>
          <a:p>
            <a:pPr algn="ctr"/>
            <a:r>
              <a:rPr lang="en-US" sz="1200" b="1" dirty="0"/>
              <a:t>WG</a:t>
            </a:r>
            <a:endParaRPr lang="en-BE" sz="1200" b="1" dirty="0"/>
          </a:p>
        </p:txBody>
      </p:sp>
      <p:sp>
        <p:nvSpPr>
          <p:cNvPr id="7" name="Rectangle 6">
            <a:extLst>
              <a:ext uri="{FF2B5EF4-FFF2-40B4-BE49-F238E27FC236}">
                <a16:creationId xmlns:a16="http://schemas.microsoft.com/office/drawing/2014/main" id="{63779E27-EFC5-66AD-417A-C17591EBF5EE}"/>
              </a:ext>
            </a:extLst>
          </p:cNvPr>
          <p:cNvSpPr/>
          <p:nvPr/>
        </p:nvSpPr>
        <p:spPr>
          <a:xfrm>
            <a:off x="1774370" y="3935047"/>
            <a:ext cx="1088571" cy="1026046"/>
          </a:xfrm>
          <a:prstGeom prst="rect">
            <a:avLst/>
          </a:prstGeom>
          <a:solidFill>
            <a:srgbClr val="183557"/>
          </a:solidFill>
          <a:ln>
            <a:solidFill>
              <a:srgbClr val="1835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Advocacy WG</a:t>
            </a:r>
            <a:endParaRPr lang="en-BE" sz="1200" b="1" dirty="0"/>
          </a:p>
        </p:txBody>
      </p:sp>
      <p:sp>
        <p:nvSpPr>
          <p:cNvPr id="8" name="Rectangle 7">
            <a:extLst>
              <a:ext uri="{FF2B5EF4-FFF2-40B4-BE49-F238E27FC236}">
                <a16:creationId xmlns:a16="http://schemas.microsoft.com/office/drawing/2014/main" id="{97912021-A9C9-3456-F960-02959FA36017}"/>
              </a:ext>
            </a:extLst>
          </p:cNvPr>
          <p:cNvSpPr/>
          <p:nvPr/>
        </p:nvSpPr>
        <p:spPr>
          <a:xfrm>
            <a:off x="3015341" y="3935047"/>
            <a:ext cx="1088571" cy="1026046"/>
          </a:xfrm>
          <a:prstGeom prst="rect">
            <a:avLst/>
          </a:prstGeom>
          <a:solidFill>
            <a:srgbClr val="183557"/>
          </a:solidFill>
          <a:ln>
            <a:solidFill>
              <a:srgbClr val="1835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Partnerships WG</a:t>
            </a:r>
            <a:endParaRPr lang="en-BE" sz="1200" b="1" dirty="0"/>
          </a:p>
        </p:txBody>
      </p:sp>
      <p:sp>
        <p:nvSpPr>
          <p:cNvPr id="10" name="Rectangle 9">
            <a:extLst>
              <a:ext uri="{FF2B5EF4-FFF2-40B4-BE49-F238E27FC236}">
                <a16:creationId xmlns:a16="http://schemas.microsoft.com/office/drawing/2014/main" id="{2B890A7C-760A-EA39-7902-626CE97526F8}"/>
              </a:ext>
            </a:extLst>
          </p:cNvPr>
          <p:cNvSpPr/>
          <p:nvPr/>
        </p:nvSpPr>
        <p:spPr>
          <a:xfrm>
            <a:off x="4256312" y="3935047"/>
            <a:ext cx="1088571" cy="1026046"/>
          </a:xfrm>
          <a:prstGeom prst="rect">
            <a:avLst/>
          </a:prstGeom>
          <a:solidFill>
            <a:srgbClr val="183557"/>
          </a:solidFill>
          <a:ln>
            <a:solidFill>
              <a:srgbClr val="1835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Events </a:t>
            </a:r>
          </a:p>
          <a:p>
            <a:pPr algn="ctr"/>
            <a:r>
              <a:rPr lang="en-US" sz="1200" b="1" dirty="0"/>
              <a:t>WG</a:t>
            </a:r>
            <a:endParaRPr lang="en-BE" sz="1200" b="1" dirty="0"/>
          </a:p>
        </p:txBody>
      </p:sp>
      <p:sp>
        <p:nvSpPr>
          <p:cNvPr id="15" name="Rectangle 14">
            <a:extLst>
              <a:ext uri="{FF2B5EF4-FFF2-40B4-BE49-F238E27FC236}">
                <a16:creationId xmlns:a16="http://schemas.microsoft.com/office/drawing/2014/main" id="{0B9B8A05-8D30-A31C-39DB-127C54E2C07E}"/>
              </a:ext>
            </a:extLst>
          </p:cNvPr>
          <p:cNvSpPr/>
          <p:nvPr/>
        </p:nvSpPr>
        <p:spPr>
          <a:xfrm>
            <a:off x="5497283" y="3935047"/>
            <a:ext cx="1088571" cy="1026046"/>
          </a:xfrm>
          <a:prstGeom prst="rect">
            <a:avLst/>
          </a:prstGeom>
          <a:solidFill>
            <a:srgbClr val="183557"/>
          </a:solidFill>
          <a:ln>
            <a:solidFill>
              <a:srgbClr val="1835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Database WG</a:t>
            </a:r>
            <a:endParaRPr lang="en-BE" sz="1200" b="1" dirty="0"/>
          </a:p>
        </p:txBody>
      </p:sp>
      <p:sp>
        <p:nvSpPr>
          <p:cNvPr id="16" name="Rectangle 15">
            <a:extLst>
              <a:ext uri="{FF2B5EF4-FFF2-40B4-BE49-F238E27FC236}">
                <a16:creationId xmlns:a16="http://schemas.microsoft.com/office/drawing/2014/main" id="{1E74C32C-F47A-BF80-119C-5C177A7973E9}"/>
              </a:ext>
            </a:extLst>
          </p:cNvPr>
          <p:cNvSpPr/>
          <p:nvPr/>
        </p:nvSpPr>
        <p:spPr>
          <a:xfrm>
            <a:off x="6738254" y="3935047"/>
            <a:ext cx="1088571" cy="1026046"/>
          </a:xfrm>
          <a:prstGeom prst="rect">
            <a:avLst/>
          </a:prstGeom>
          <a:solidFill>
            <a:srgbClr val="183557"/>
          </a:solidFill>
          <a:ln>
            <a:solidFill>
              <a:srgbClr val="1835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DEI</a:t>
            </a:r>
          </a:p>
          <a:p>
            <a:pPr algn="ctr"/>
            <a:r>
              <a:rPr lang="en-US" sz="1200" b="1" dirty="0"/>
              <a:t>WG</a:t>
            </a:r>
            <a:endParaRPr lang="en-BE" sz="1200" b="1" dirty="0"/>
          </a:p>
        </p:txBody>
      </p:sp>
      <p:sp>
        <p:nvSpPr>
          <p:cNvPr id="17" name="Rectangle 16">
            <a:extLst>
              <a:ext uri="{FF2B5EF4-FFF2-40B4-BE49-F238E27FC236}">
                <a16:creationId xmlns:a16="http://schemas.microsoft.com/office/drawing/2014/main" id="{2371FD31-9F97-3DCE-E7B7-B82C836DC6BE}"/>
              </a:ext>
            </a:extLst>
          </p:cNvPr>
          <p:cNvSpPr/>
          <p:nvPr/>
        </p:nvSpPr>
        <p:spPr>
          <a:xfrm>
            <a:off x="7979225" y="3935047"/>
            <a:ext cx="1088571" cy="1026046"/>
          </a:xfrm>
          <a:prstGeom prst="rect">
            <a:avLst/>
          </a:prstGeom>
          <a:solidFill>
            <a:srgbClr val="183557"/>
          </a:solidFill>
          <a:ln>
            <a:solidFill>
              <a:srgbClr val="1835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M&amp;E</a:t>
            </a:r>
            <a:br>
              <a:rPr lang="en-US" sz="1200" b="1" dirty="0"/>
            </a:br>
            <a:r>
              <a:rPr lang="en-US" sz="1200" b="1" dirty="0"/>
              <a:t>WG</a:t>
            </a:r>
            <a:endParaRPr lang="en-BE" sz="1200" b="1" dirty="0"/>
          </a:p>
        </p:txBody>
      </p:sp>
      <p:sp>
        <p:nvSpPr>
          <p:cNvPr id="18" name="Rectangle 17">
            <a:extLst>
              <a:ext uri="{FF2B5EF4-FFF2-40B4-BE49-F238E27FC236}">
                <a16:creationId xmlns:a16="http://schemas.microsoft.com/office/drawing/2014/main" id="{9B39A7FE-FFAB-1EF4-69AC-0E33E7E42D57}"/>
              </a:ext>
            </a:extLst>
          </p:cNvPr>
          <p:cNvSpPr/>
          <p:nvPr/>
        </p:nvSpPr>
        <p:spPr>
          <a:xfrm>
            <a:off x="9220196" y="3935047"/>
            <a:ext cx="1088571" cy="1026046"/>
          </a:xfrm>
          <a:prstGeom prst="rect">
            <a:avLst/>
          </a:prstGeom>
          <a:solidFill>
            <a:srgbClr val="183557"/>
          </a:solidFill>
          <a:ln>
            <a:solidFill>
              <a:srgbClr val="1835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Strategy</a:t>
            </a:r>
            <a:br>
              <a:rPr lang="en-US" sz="1200" b="1" dirty="0"/>
            </a:br>
            <a:r>
              <a:rPr lang="en-US" sz="1200" b="1" dirty="0"/>
              <a:t>WG</a:t>
            </a:r>
            <a:endParaRPr lang="en-BE" sz="1200" b="1" dirty="0"/>
          </a:p>
        </p:txBody>
      </p:sp>
      <p:sp>
        <p:nvSpPr>
          <p:cNvPr id="19" name="Rectangle 18">
            <a:extLst>
              <a:ext uri="{FF2B5EF4-FFF2-40B4-BE49-F238E27FC236}">
                <a16:creationId xmlns:a16="http://schemas.microsoft.com/office/drawing/2014/main" id="{0C0DEF30-6268-E54A-8AA3-59394B31B9BB}"/>
              </a:ext>
            </a:extLst>
          </p:cNvPr>
          <p:cNvSpPr/>
          <p:nvPr/>
        </p:nvSpPr>
        <p:spPr>
          <a:xfrm>
            <a:off x="10461167" y="3950118"/>
            <a:ext cx="1088571" cy="1026046"/>
          </a:xfrm>
          <a:prstGeom prst="rect">
            <a:avLst/>
          </a:prstGeom>
          <a:solidFill>
            <a:srgbClr val="183557"/>
          </a:solidFill>
          <a:ln>
            <a:solidFill>
              <a:srgbClr val="1835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Finance &amp; Admin WG</a:t>
            </a:r>
            <a:endParaRPr lang="en-BE" sz="1200" b="1" dirty="0"/>
          </a:p>
        </p:txBody>
      </p:sp>
      <p:sp>
        <p:nvSpPr>
          <p:cNvPr id="20" name="Left Brace 19">
            <a:extLst>
              <a:ext uri="{FF2B5EF4-FFF2-40B4-BE49-F238E27FC236}">
                <a16:creationId xmlns:a16="http://schemas.microsoft.com/office/drawing/2014/main" id="{2FD30C24-04D7-F6CC-13D2-2DC28E982460}"/>
              </a:ext>
            </a:extLst>
          </p:cNvPr>
          <p:cNvSpPr/>
          <p:nvPr/>
        </p:nvSpPr>
        <p:spPr>
          <a:xfrm rot="16200000">
            <a:off x="5826749" y="-155293"/>
            <a:ext cx="429642" cy="110163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dirty="0"/>
          </a:p>
        </p:txBody>
      </p:sp>
      <p:sp>
        <p:nvSpPr>
          <p:cNvPr id="21" name="Subtitle 2">
            <a:extLst>
              <a:ext uri="{FF2B5EF4-FFF2-40B4-BE49-F238E27FC236}">
                <a16:creationId xmlns:a16="http://schemas.microsoft.com/office/drawing/2014/main" id="{C80D7A35-6612-4526-2CF2-ED336312138B}"/>
              </a:ext>
            </a:extLst>
          </p:cNvPr>
          <p:cNvSpPr txBox="1">
            <a:spLocks/>
          </p:cNvSpPr>
          <p:nvPr/>
        </p:nvSpPr>
        <p:spPr>
          <a:xfrm>
            <a:off x="1469568" y="5639547"/>
            <a:ext cx="9144000" cy="624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002060"/>
                </a:solidFill>
              </a:rPr>
              <a:t>56 volunteers</a:t>
            </a:r>
            <a:endParaRPr lang="en-CH" dirty="0">
              <a:solidFill>
                <a:srgbClr val="002060"/>
              </a:solidFill>
            </a:endParaRPr>
          </a:p>
        </p:txBody>
      </p:sp>
      <p:sp>
        <p:nvSpPr>
          <p:cNvPr id="22" name="Rectangle 21">
            <a:extLst>
              <a:ext uri="{FF2B5EF4-FFF2-40B4-BE49-F238E27FC236}">
                <a16:creationId xmlns:a16="http://schemas.microsoft.com/office/drawing/2014/main" id="{4F21F38F-5389-D5E7-9CBF-C93BEE92D7A0}"/>
              </a:ext>
            </a:extLst>
          </p:cNvPr>
          <p:cNvSpPr/>
          <p:nvPr/>
        </p:nvSpPr>
        <p:spPr>
          <a:xfrm>
            <a:off x="4256312" y="2027509"/>
            <a:ext cx="1545775" cy="1401491"/>
          </a:xfrm>
          <a:prstGeom prst="rect">
            <a:avLst/>
          </a:prstGeom>
          <a:solidFill>
            <a:srgbClr val="183557"/>
          </a:solidFill>
          <a:ln>
            <a:solidFill>
              <a:srgbClr val="1835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Management Committee:</a:t>
            </a:r>
          </a:p>
          <a:p>
            <a:pPr algn="ctr"/>
            <a:r>
              <a:rPr lang="en-US" sz="1200" b="1" dirty="0">
                <a:solidFill>
                  <a:srgbClr val="FFA52B"/>
                </a:solidFill>
              </a:rPr>
              <a:t>Board + WG Co-leads</a:t>
            </a:r>
            <a:endParaRPr lang="en-BE" sz="1200" b="1" dirty="0">
              <a:solidFill>
                <a:srgbClr val="FFA52B"/>
              </a:solidFill>
            </a:endParaRPr>
          </a:p>
        </p:txBody>
      </p:sp>
      <p:sp>
        <p:nvSpPr>
          <p:cNvPr id="23" name="Rectangle 22">
            <a:extLst>
              <a:ext uri="{FF2B5EF4-FFF2-40B4-BE49-F238E27FC236}">
                <a16:creationId xmlns:a16="http://schemas.microsoft.com/office/drawing/2014/main" id="{5A3D5109-7973-F96E-9B4D-BE099BA55ABD}"/>
              </a:ext>
            </a:extLst>
          </p:cNvPr>
          <p:cNvSpPr/>
          <p:nvPr/>
        </p:nvSpPr>
        <p:spPr>
          <a:xfrm>
            <a:off x="6281050" y="2027509"/>
            <a:ext cx="1545775" cy="1401491"/>
          </a:xfrm>
          <a:prstGeom prst="rect">
            <a:avLst/>
          </a:prstGeom>
          <a:solidFill>
            <a:schemeClr val="accent3"/>
          </a:solidFill>
          <a:ln>
            <a:solidFill>
              <a:srgbClr val="1835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Board</a:t>
            </a:r>
          </a:p>
          <a:p>
            <a:pPr algn="ctr"/>
            <a:r>
              <a:rPr lang="en-US" sz="1200" b="1" dirty="0">
                <a:solidFill>
                  <a:srgbClr val="FFA52B"/>
                </a:solidFill>
              </a:rPr>
              <a:t>5 + 2</a:t>
            </a:r>
            <a:endParaRPr lang="en-BE" sz="1200" b="1" dirty="0">
              <a:solidFill>
                <a:srgbClr val="FFA52B"/>
              </a:solidFill>
            </a:endParaRPr>
          </a:p>
        </p:txBody>
      </p:sp>
    </p:spTree>
    <p:extLst>
      <p:ext uri="{BB962C8B-B14F-4D97-AF65-F5344CB8AC3E}">
        <p14:creationId xmlns:p14="http://schemas.microsoft.com/office/powerpoint/2010/main" val="2816753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7D71-1B56-3E4E-BEBD-240C99C2B004}"/>
              </a:ext>
            </a:extLst>
          </p:cNvPr>
          <p:cNvSpPr>
            <a:spLocks noGrp="1"/>
          </p:cNvSpPr>
          <p:nvPr>
            <p:ph type="title"/>
          </p:nvPr>
        </p:nvSpPr>
        <p:spPr>
          <a:xfrm>
            <a:off x="838200" y="514349"/>
            <a:ext cx="10515600" cy="1325563"/>
          </a:xfrm>
        </p:spPr>
        <p:txBody>
          <a:bodyPr/>
          <a:lstStyle/>
          <a:p>
            <a:r>
              <a:rPr lang="en-US" dirty="0">
                <a:solidFill>
                  <a:schemeClr val="bg2"/>
                </a:solidFill>
              </a:rPr>
              <a:t>2023-2025 strategy</a:t>
            </a:r>
            <a:endParaRPr lang="en-CH" dirty="0">
              <a:solidFill>
                <a:schemeClr val="bg2"/>
              </a:solidFill>
            </a:endParaRPr>
          </a:p>
        </p:txBody>
      </p:sp>
      <p:pic>
        <p:nvPicPr>
          <p:cNvPr id="5" name="Picture 4" descr="A black background with purple text&#10;&#10;Description automatically generated">
            <a:extLst>
              <a:ext uri="{FF2B5EF4-FFF2-40B4-BE49-F238E27FC236}">
                <a16:creationId xmlns:a16="http://schemas.microsoft.com/office/drawing/2014/main" id="{92E533B9-037C-C68A-1E23-3AED218FF956}"/>
              </a:ext>
            </a:extLst>
          </p:cNvPr>
          <p:cNvPicPr>
            <a:picLocks noChangeAspect="1"/>
          </p:cNvPicPr>
          <p:nvPr/>
        </p:nvPicPr>
        <p:blipFill>
          <a:blip r:embed="rId3"/>
          <a:stretch>
            <a:fillRect/>
          </a:stretch>
        </p:blipFill>
        <p:spPr>
          <a:xfrm>
            <a:off x="10490001" y="228603"/>
            <a:ext cx="1570495" cy="740452"/>
          </a:xfrm>
          <a:prstGeom prst="rect">
            <a:avLst/>
          </a:prstGeom>
        </p:spPr>
      </p:pic>
      <p:pic>
        <p:nvPicPr>
          <p:cNvPr id="11" name="Picture 10">
            <a:extLst>
              <a:ext uri="{FF2B5EF4-FFF2-40B4-BE49-F238E27FC236}">
                <a16:creationId xmlns:a16="http://schemas.microsoft.com/office/drawing/2014/main" id="{A011DAA5-BE05-2DD6-25AA-814143BF83A0}"/>
              </a:ext>
            </a:extLst>
          </p:cNvPr>
          <p:cNvPicPr>
            <a:picLocks noChangeAspect="1"/>
          </p:cNvPicPr>
          <p:nvPr/>
        </p:nvPicPr>
        <p:blipFill>
          <a:blip r:embed="rId4"/>
          <a:stretch>
            <a:fillRect/>
          </a:stretch>
        </p:blipFill>
        <p:spPr>
          <a:xfrm>
            <a:off x="2098477" y="1853359"/>
            <a:ext cx="7995045" cy="5018088"/>
          </a:xfrm>
          <a:prstGeom prst="rect">
            <a:avLst/>
          </a:prstGeom>
        </p:spPr>
      </p:pic>
      <p:cxnSp>
        <p:nvCxnSpPr>
          <p:cNvPr id="3" name="Straight Connector 2">
            <a:extLst>
              <a:ext uri="{FF2B5EF4-FFF2-40B4-BE49-F238E27FC236}">
                <a16:creationId xmlns:a16="http://schemas.microsoft.com/office/drawing/2014/main" id="{E22EA44B-14B7-BBEF-02B0-24A00E44D339}"/>
              </a:ext>
            </a:extLst>
          </p:cNvPr>
          <p:cNvCxnSpPr>
            <a:cxnSpLocks/>
          </p:cNvCxnSpPr>
          <p:nvPr/>
        </p:nvCxnSpPr>
        <p:spPr>
          <a:xfrm>
            <a:off x="838200" y="1839912"/>
            <a:ext cx="1676400" cy="0"/>
          </a:xfrm>
          <a:prstGeom prst="line">
            <a:avLst/>
          </a:prstGeom>
          <a:ln w="50800">
            <a:solidFill>
              <a:srgbClr val="FFA52B"/>
            </a:solidFill>
          </a:ln>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4856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59849" y="-76433"/>
            <a:ext cx="12508501" cy="7036032"/>
          </a:xfrm>
          <a:prstGeom prst="rect">
            <a:avLst/>
          </a:prstGeom>
          <a:noFill/>
          <a:ln>
            <a:noFill/>
          </a:ln>
        </p:spPr>
      </p:pic>
      <p:pic>
        <p:nvPicPr>
          <p:cNvPr id="56" name="Google Shape;56;p13"/>
          <p:cNvPicPr preferRelativeResize="0"/>
          <p:nvPr/>
        </p:nvPicPr>
        <p:blipFill>
          <a:blip r:embed="rId4">
            <a:alphaModFix/>
          </a:blip>
          <a:stretch>
            <a:fillRect/>
          </a:stretch>
        </p:blipFill>
        <p:spPr>
          <a:xfrm>
            <a:off x="2239872" y="5495820"/>
            <a:ext cx="1033571" cy="979311"/>
          </a:xfrm>
          <a:prstGeom prst="rect">
            <a:avLst/>
          </a:prstGeom>
          <a:noFill/>
          <a:ln>
            <a:noFill/>
          </a:ln>
        </p:spPr>
      </p:pic>
      <p:pic>
        <p:nvPicPr>
          <p:cNvPr id="2" name="Picture 1" descr="A black background with purple text&#10;&#10;Description automatically generated">
            <a:extLst>
              <a:ext uri="{FF2B5EF4-FFF2-40B4-BE49-F238E27FC236}">
                <a16:creationId xmlns:a16="http://schemas.microsoft.com/office/drawing/2014/main" id="{D37C7273-9B22-9AF9-DAEA-16ACA52F56F2}"/>
              </a:ext>
            </a:extLst>
          </p:cNvPr>
          <p:cNvPicPr>
            <a:picLocks noChangeAspect="1"/>
          </p:cNvPicPr>
          <p:nvPr/>
        </p:nvPicPr>
        <p:blipFill>
          <a:blip r:embed="rId5"/>
          <a:stretch>
            <a:fillRect/>
          </a:stretch>
        </p:blipFill>
        <p:spPr>
          <a:xfrm>
            <a:off x="594893" y="5615250"/>
            <a:ext cx="1570495" cy="740452"/>
          </a:xfrm>
          <a:prstGeom prst="rect">
            <a:avLst/>
          </a:prstGeom>
        </p:spPr>
      </p:pic>
      <p:sp>
        <p:nvSpPr>
          <p:cNvPr id="3" name="Subtitle 2">
            <a:extLst>
              <a:ext uri="{FF2B5EF4-FFF2-40B4-BE49-F238E27FC236}">
                <a16:creationId xmlns:a16="http://schemas.microsoft.com/office/drawing/2014/main" id="{87B23C76-7BDB-D87E-09C7-A46BFE3436BB}"/>
              </a:ext>
            </a:extLst>
          </p:cNvPr>
          <p:cNvSpPr>
            <a:spLocks noGrp="1"/>
          </p:cNvSpPr>
          <p:nvPr>
            <p:ph type="subTitle" idx="1"/>
          </p:nvPr>
        </p:nvSpPr>
        <p:spPr>
          <a:xfrm>
            <a:off x="331421" y="4406713"/>
            <a:ext cx="9144000" cy="624251"/>
          </a:xfrm>
        </p:spPr>
        <p:txBody>
          <a:bodyPr>
            <a:normAutofit/>
          </a:bodyPr>
          <a:lstStyle/>
          <a:p>
            <a:pPr algn="l"/>
            <a:r>
              <a:rPr lang="en-US" sz="2400" dirty="0">
                <a:solidFill>
                  <a:schemeClr val="bg1"/>
                </a:solidFill>
                <a:latin typeface="Century Gothic" panose="020B0502020202020204" pitchFamily="34" charset="0"/>
              </a:rPr>
              <a:t>Findings from a 2023 survey</a:t>
            </a:r>
            <a:endParaRPr lang="en-CH" sz="2400" dirty="0">
              <a:solidFill>
                <a:schemeClr val="bg1"/>
              </a:solidFill>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ADDA7B0-C480-6B4A-8B6D-59E3631FFD6B}"/>
              </a:ext>
            </a:extLst>
          </p:cNvPr>
          <p:cNvCxnSpPr>
            <a:cxnSpLocks/>
          </p:cNvCxnSpPr>
          <p:nvPr/>
        </p:nvCxnSpPr>
        <p:spPr>
          <a:xfrm>
            <a:off x="838200" y="1839912"/>
            <a:ext cx="1676400" cy="0"/>
          </a:xfrm>
          <a:prstGeom prst="line">
            <a:avLst/>
          </a:prstGeom>
          <a:ln w="50800">
            <a:solidFill>
              <a:srgbClr val="FFA52B"/>
            </a:solidFill>
          </a:ln>
          <a:effectLst/>
        </p:spPr>
        <p:style>
          <a:lnRef idx="3">
            <a:schemeClr val="accent2"/>
          </a:lnRef>
          <a:fillRef idx="0">
            <a:schemeClr val="accent2"/>
          </a:fillRef>
          <a:effectRef idx="2">
            <a:schemeClr val="accent2"/>
          </a:effectRef>
          <a:fontRef idx="minor">
            <a:schemeClr val="tx1"/>
          </a:fontRef>
        </p:style>
      </p:cxnSp>
      <p:pic>
        <p:nvPicPr>
          <p:cNvPr id="5" name="Picture 4" descr="A black background with purple text&#10;&#10;Description automatically generated">
            <a:extLst>
              <a:ext uri="{FF2B5EF4-FFF2-40B4-BE49-F238E27FC236}">
                <a16:creationId xmlns:a16="http://schemas.microsoft.com/office/drawing/2014/main" id="{72032F15-F466-2DE5-F9D1-2F24A4986690}"/>
              </a:ext>
            </a:extLst>
          </p:cNvPr>
          <p:cNvPicPr>
            <a:picLocks noChangeAspect="1"/>
          </p:cNvPicPr>
          <p:nvPr/>
        </p:nvPicPr>
        <p:blipFill>
          <a:blip r:embed="rId3"/>
          <a:stretch>
            <a:fillRect/>
          </a:stretch>
        </p:blipFill>
        <p:spPr>
          <a:xfrm>
            <a:off x="10490001" y="228603"/>
            <a:ext cx="1570495" cy="740452"/>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10556A72-941A-C788-CB1F-701FA9FD4F9F}"/>
              </a:ext>
            </a:extLst>
          </p:cNvPr>
          <p:cNvPicPr>
            <a:picLocks noChangeAspect="1"/>
          </p:cNvPicPr>
          <p:nvPr/>
        </p:nvPicPr>
        <p:blipFill>
          <a:blip r:embed="rId4"/>
          <a:stretch>
            <a:fillRect/>
          </a:stretch>
        </p:blipFill>
        <p:spPr>
          <a:xfrm>
            <a:off x="-15498" y="0"/>
            <a:ext cx="12192000" cy="6858000"/>
          </a:xfrm>
          <a:prstGeom prst="rect">
            <a:avLst/>
          </a:prstGeom>
        </p:spPr>
      </p:pic>
    </p:spTree>
    <p:extLst>
      <p:ext uri="{BB962C8B-B14F-4D97-AF65-F5344CB8AC3E}">
        <p14:creationId xmlns:p14="http://schemas.microsoft.com/office/powerpoint/2010/main" val="3913321560"/>
      </p:ext>
    </p:extLst>
  </p:cSld>
  <p:clrMapOvr>
    <a:masterClrMapping/>
  </p:clrMapOvr>
</p:sld>
</file>

<file path=ppt/theme/theme1.xml><?xml version="1.0" encoding="utf-8"?>
<a:theme xmlns:a="http://schemas.openxmlformats.org/drawingml/2006/main" name="Nice 2">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2AAD48BC5BA9498E9272F2B71774E9" ma:contentTypeVersion="17" ma:contentTypeDescription="Create a new document." ma:contentTypeScope="" ma:versionID="63db0c4a4b663bea93ec0f96be6afd15">
  <xsd:schema xmlns:xsd="http://www.w3.org/2001/XMLSchema" xmlns:xs="http://www.w3.org/2001/XMLSchema" xmlns:p="http://schemas.microsoft.com/office/2006/metadata/properties" xmlns:ns2="fac952fd-e42a-4b66-b6b9-e622fa301c3c" xmlns:ns3="bac18b51-6bc0-437e-9eb1-c64b6743a2c9" targetNamespace="http://schemas.microsoft.com/office/2006/metadata/properties" ma:root="true" ma:fieldsID="e8fa135ba11c93cbeeb17346dc3a861f" ns2:_="" ns3:_="">
    <xsd:import namespace="fac952fd-e42a-4b66-b6b9-e622fa301c3c"/>
    <xsd:import namespace="bac18b51-6bc0-437e-9eb1-c64b6743a2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952fd-e42a-4b66-b6b9-e622fa301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bf7135-4b02-41d5-b4dc-de1ae6d89f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c18b51-6bc0-437e-9eb1-c64b6743a2c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9cdfdb-6a77-4049-9ed7-6588127efec8}" ma:internalName="TaxCatchAll" ma:showField="CatchAllData" ma:web="bac18b51-6bc0-437e-9eb1-c64b6743a2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ac18b51-6bc0-437e-9eb1-c64b6743a2c9" xsi:nil="true"/>
    <lcf76f155ced4ddcb4097134ff3c332f xmlns="fac952fd-e42a-4b66-b6b9-e622fa301c3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00CC81-0897-49D5-9DD4-1856B31ED7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952fd-e42a-4b66-b6b9-e622fa301c3c"/>
    <ds:schemaRef ds:uri="bac18b51-6bc0-437e-9eb1-c64b6743a2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D2F83B-C89C-42B2-979D-2D965A14EAE7}">
  <ds:schemaRefs>
    <ds:schemaRef ds:uri="http://schemas.microsoft.com/sharepoint/v3/contenttype/forms"/>
  </ds:schemaRefs>
</ds:datastoreItem>
</file>

<file path=customXml/itemProps3.xml><?xml version="1.0" encoding="utf-8"?>
<ds:datastoreItem xmlns:ds="http://schemas.openxmlformats.org/officeDocument/2006/customXml" ds:itemID="{8DEA6E87-EF2E-410F-8B11-533BC9A6DE35}">
  <ds:schemaRefs>
    <ds:schemaRef ds:uri="http://schemas.microsoft.com/office/2006/metadata/properties"/>
    <ds:schemaRef ds:uri="http://schemas.microsoft.com/office/infopath/2007/PartnerControls"/>
    <ds:schemaRef ds:uri="bac18b51-6bc0-437e-9eb1-c64b6743a2c9"/>
    <ds:schemaRef ds:uri="fac952fd-e42a-4b66-b6b9-e622fa301c3c"/>
  </ds:schemaRefs>
</ds:datastoreItem>
</file>

<file path=docProps/app.xml><?xml version="1.0" encoding="utf-8"?>
<Properties xmlns="http://schemas.openxmlformats.org/officeDocument/2006/extended-properties" xmlns:vt="http://schemas.openxmlformats.org/officeDocument/2006/docPropsVTypes">
  <Template>Nice 2</Template>
  <TotalTime>3577</TotalTime>
  <Words>775</Words>
  <Application>Microsoft Office PowerPoint</Application>
  <PresentationFormat>Widescreen</PresentationFormat>
  <Paragraphs>64</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Century Gothic</vt:lpstr>
      <vt:lpstr>Roboto</vt:lpstr>
      <vt:lpstr>Segoe UI</vt:lpstr>
      <vt:lpstr>Wingdings</vt:lpstr>
      <vt:lpstr>Nice 2</vt:lpstr>
      <vt:lpstr>Simple Light</vt:lpstr>
      <vt:lpstr>The Brussels Binder:</vt:lpstr>
      <vt:lpstr>Biaised much?</vt:lpstr>
      <vt:lpstr>What it is</vt:lpstr>
      <vt:lpstr>Ambassadors</vt:lpstr>
      <vt:lpstr>Growing up</vt:lpstr>
      <vt:lpstr>How it works</vt:lpstr>
      <vt:lpstr>2023-2025 strategy</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Brussels Binder:</dc:title>
  <dc:creator>Indre Krivaite</dc:creator>
  <cp:lastModifiedBy>Scarlett Varga</cp:lastModifiedBy>
  <cp:revision>11</cp:revision>
  <dcterms:created xsi:type="dcterms:W3CDTF">2023-02-12T13:09:26Z</dcterms:created>
  <dcterms:modified xsi:type="dcterms:W3CDTF">2024-02-02T18:36:42Z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0x010100592AAD48BC5BA9498E9272F2B71774E9</vt:lpwstr>
  </property>
</Properties>
</file>