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76" r:id="rId3"/>
    <p:sldId id="278" r:id="rId4"/>
    <p:sldId id="279" r:id="rId5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E2C5"/>
    <a:srgbClr val="FAFF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6D9F66E-5EB9-4882-86FB-DCBF35E3C3E4}" styleName="Medium Style 4 –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Medium Style 4 –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–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46F890A9-2807-4EBB-B81D-B2AA78EC7F39}" styleName="Dark Style 2 –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–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269D01E-BC32-4049-B463-5C60D7B0CCD2}" styleName="Themed Style 2 –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–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FECB4D8-DB02-4DC6-A0A2-4F2EBAE1DC90}" styleName="Medium Style 1 –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55" autoAdjust="0"/>
    <p:restoredTop sz="67066" autoAdjust="0"/>
  </p:normalViewPr>
  <p:slideViewPr>
    <p:cSldViewPr snapToGrid="0" showGuides="1">
      <p:cViewPr varScale="1">
        <p:scale>
          <a:sx n="71" d="100"/>
          <a:sy n="71" d="100"/>
        </p:scale>
        <p:origin x="1832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59E20-1191-411C-8B94-A989B51C4A62}" type="datetimeFigureOut">
              <a:rPr lang="en-GB" smtClean="0"/>
              <a:t>31/01/2024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D64FFA-42E1-428A-9CE6-E64D2A5550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9693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8721" y="1549904"/>
            <a:ext cx="3654559" cy="3758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636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2113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/>
          <p:cNvGrpSpPr/>
          <p:nvPr userDrawn="1"/>
        </p:nvGrpSpPr>
        <p:grpSpPr>
          <a:xfrm>
            <a:off x="3035567" y="2637322"/>
            <a:ext cx="6120867" cy="1011938"/>
            <a:chOff x="2936506" y="2637322"/>
            <a:chExt cx="6120867" cy="1011938"/>
          </a:xfrm>
        </p:grpSpPr>
        <p:sp>
          <p:nvSpPr>
            <p:cNvPr id="4" name="CuadroTexto 3"/>
            <p:cNvSpPr txBox="1"/>
            <p:nvPr userDrawn="1"/>
          </p:nvSpPr>
          <p:spPr>
            <a:xfrm>
              <a:off x="4398745" y="2727793"/>
              <a:ext cx="46586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sz="2400" b="1" dirty="0">
                  <a:solidFill>
                    <a:schemeClr val="bg1"/>
                  </a:solidFill>
                  <a:latin typeface="+mj-lt"/>
                </a:rPr>
                <a:t>SCHOOL </a:t>
              </a:r>
              <a:r>
                <a:rPr lang="es-AR" sz="2400" b="1" dirty="0" err="1">
                  <a:solidFill>
                    <a:schemeClr val="bg1"/>
                  </a:solidFill>
                  <a:latin typeface="+mj-lt"/>
                </a:rPr>
                <a:t>for</a:t>
              </a:r>
              <a:r>
                <a:rPr lang="es-AR" sz="2400" b="1" dirty="0">
                  <a:solidFill>
                    <a:schemeClr val="bg1"/>
                  </a:solidFill>
                  <a:latin typeface="+mj-lt"/>
                </a:rPr>
                <a:t> THINKTANKERS</a:t>
              </a:r>
            </a:p>
            <a:p>
              <a:r>
                <a:rPr lang="es-AR" sz="2400" b="1" dirty="0">
                  <a:solidFill>
                    <a:schemeClr val="bg1"/>
                  </a:solidFill>
                  <a:latin typeface="+mj-lt"/>
                </a:rPr>
                <a:t>www.ott.school</a:t>
              </a:r>
            </a:p>
          </p:txBody>
        </p:sp>
        <p:pic>
          <p:nvPicPr>
            <p:cNvPr id="6" name="Imagen 5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36506" y="2637322"/>
              <a:ext cx="1005842" cy="101193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95537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with 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4514248" y="1386039"/>
            <a:ext cx="5592278" cy="2088682"/>
          </a:xfrm>
        </p:spPr>
        <p:txBody>
          <a:bodyPr lIns="0" tIns="0" rIns="0" bIns="0" anchor="b">
            <a:normAutofit/>
          </a:bodyPr>
          <a:lstStyle>
            <a:lvl1pPr algn="l">
              <a:defRPr sz="4500" baseline="0">
                <a:solidFill>
                  <a:schemeClr val="bg1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es-ES" dirty="0"/>
              <a:t>HAGA CLIC PARA MODIFICAR EL ESTILO</a:t>
            </a:r>
            <a:endParaRPr lang="es-AR" dirty="0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885" y="1944539"/>
            <a:ext cx="2695405" cy="2771839"/>
          </a:xfrm>
          <a:prstGeom prst="rect">
            <a:avLst/>
          </a:prstGeom>
        </p:spPr>
      </p:pic>
      <p:sp>
        <p:nvSpPr>
          <p:cNvPr id="5" name="Marcador de texto 7"/>
          <p:cNvSpPr>
            <a:spLocks noGrp="1"/>
          </p:cNvSpPr>
          <p:nvPr>
            <p:ph type="body" sz="quarter" idx="11"/>
          </p:nvPr>
        </p:nvSpPr>
        <p:spPr>
          <a:xfrm>
            <a:off x="4514248" y="3790951"/>
            <a:ext cx="5592278" cy="953602"/>
          </a:xfrm>
        </p:spPr>
        <p:txBody>
          <a:bodyPr lIns="0" rIns="0">
            <a:noAutofit/>
          </a:bodyPr>
          <a:lstStyle>
            <a:lvl1pPr marL="0" indent="0">
              <a:buNone/>
              <a:defRPr sz="2500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500"/>
            </a:lvl2pPr>
            <a:lvl3pPr marL="914400" indent="0">
              <a:buNone/>
              <a:defRPr sz="1500"/>
            </a:lvl3pPr>
            <a:lvl4pPr marL="1371600" indent="0">
              <a:buNone/>
              <a:defRPr sz="1500"/>
            </a:lvl4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7399692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2842" userDrawn="1">
          <p15:clr>
            <a:srgbClr val="FBAE40"/>
          </p15:clr>
        </p15:guide>
        <p15:guide id="3" orient="horz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parato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3359150" y="1841032"/>
            <a:ext cx="6956325" cy="3175936"/>
          </a:xfrm>
        </p:spPr>
        <p:txBody>
          <a:bodyPr lIns="0" tIns="0" rIns="0" bIns="0">
            <a:normAutofit/>
          </a:bodyPr>
          <a:lstStyle>
            <a:lvl1pPr>
              <a:defRPr sz="50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AR" dirty="0"/>
          </a:p>
        </p:txBody>
      </p:sp>
      <p:sp>
        <p:nvSpPr>
          <p:cNvPr id="3" name="Rectángulo 2"/>
          <p:cNvSpPr/>
          <p:nvPr userDrawn="1"/>
        </p:nvSpPr>
        <p:spPr>
          <a:xfrm>
            <a:off x="2839454" y="1841032"/>
            <a:ext cx="125128" cy="31759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ln>
                <a:noFill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2047974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116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36713" y="1068404"/>
            <a:ext cx="9721849" cy="4581624"/>
          </a:xfrm>
        </p:spPr>
        <p:txBody>
          <a:bodyPr lIns="0" tIns="0" rIns="0" bIns="0" anchor="t">
            <a:normAutofit/>
          </a:bodyPr>
          <a:lstStyle>
            <a:lvl1pPr>
              <a:defRPr sz="4000"/>
            </a:lvl1pPr>
          </a:lstStyle>
          <a:p>
            <a:r>
              <a:rPr lang="es-ES" dirty="0"/>
              <a:t>Haga clic para modificar el estilo de título </a:t>
            </a:r>
            <a:endParaRPr lang="es-AR" dirty="0"/>
          </a:p>
        </p:txBody>
      </p:sp>
      <p:pic>
        <p:nvPicPr>
          <p:cNvPr id="4" name="Imagen 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64" b="34965"/>
          <a:stretch/>
        </p:blipFill>
        <p:spPr>
          <a:xfrm>
            <a:off x="400050" y="5986270"/>
            <a:ext cx="1215393" cy="566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6066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6" userDrawn="1">
          <p15:clr>
            <a:srgbClr val="FBAE40"/>
          </p15:clr>
        </p15:guide>
        <p15:guide id="2" pos="1028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636713" y="692150"/>
            <a:ext cx="9721849" cy="607026"/>
          </a:xfrm>
        </p:spPr>
        <p:txBody>
          <a:bodyPr lIns="0" tIns="0" rIns="0" bIns="0" anchor="t">
            <a:normAutofit/>
          </a:bodyPr>
          <a:lstStyle>
            <a:lvl1pPr>
              <a:defRPr sz="3200"/>
            </a:lvl1pPr>
          </a:lstStyle>
          <a:p>
            <a:r>
              <a:rPr lang="es-ES" dirty="0"/>
              <a:t>HAGA CLIC PARA MODIFICAR EL ESTILO DE TÍTULO </a:t>
            </a:r>
            <a:endParaRPr lang="es-AR" dirty="0"/>
          </a:p>
        </p:txBody>
      </p:sp>
      <p:pic>
        <p:nvPicPr>
          <p:cNvPr id="4" name="Imagen 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64" b="34965"/>
          <a:stretch/>
        </p:blipFill>
        <p:spPr>
          <a:xfrm>
            <a:off x="400050" y="5986270"/>
            <a:ext cx="1215393" cy="566930"/>
          </a:xfrm>
          <a:prstGeom prst="rect">
            <a:avLst/>
          </a:prstGeom>
        </p:spPr>
      </p:pic>
      <p:sp>
        <p:nvSpPr>
          <p:cNvPr id="6" name="Marcador de texto 5"/>
          <p:cNvSpPr>
            <a:spLocks noGrp="1"/>
          </p:cNvSpPr>
          <p:nvPr>
            <p:ph type="body" sz="quarter" idx="10"/>
          </p:nvPr>
        </p:nvSpPr>
        <p:spPr>
          <a:xfrm>
            <a:off x="1631949" y="1501541"/>
            <a:ext cx="9726613" cy="427361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2"/>
                </a:solidFill>
              </a:defRPr>
            </a:lvl2pPr>
            <a:lvl3pPr marL="914400" indent="0">
              <a:buNone/>
              <a:defRPr sz="1800">
                <a:solidFill>
                  <a:schemeClr val="tx2"/>
                </a:solidFill>
              </a:defRPr>
            </a:lvl3pPr>
            <a:lvl4pPr marL="1371600" indent="0">
              <a:buNone/>
              <a:defRPr sz="1600">
                <a:solidFill>
                  <a:schemeClr val="tx2"/>
                </a:solidFill>
              </a:defRPr>
            </a:lvl4pPr>
            <a:lvl5pPr marL="1828800" indent="0">
              <a:buNone/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7935551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6">
          <p15:clr>
            <a:srgbClr val="FBAE40"/>
          </p15:clr>
        </p15:guide>
        <p15:guide id="2" pos="102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42912" y="692150"/>
            <a:ext cx="3339815" cy="2060442"/>
          </a:xfrm>
        </p:spPr>
        <p:txBody>
          <a:bodyPr lIns="0" tIns="0" rIns="0" bIns="0" anchor="t">
            <a:noAutofit/>
          </a:bodyPr>
          <a:lstStyle>
            <a:lvl1pPr>
              <a:defRPr sz="3200"/>
            </a:lvl1pPr>
          </a:lstStyle>
          <a:p>
            <a:r>
              <a:rPr lang="es-ES" dirty="0"/>
              <a:t>HAGA CLIC PARA MODIFICAR EL ESTILO DE TÍTULO</a:t>
            </a:r>
            <a:br>
              <a:rPr lang="es-ES" dirty="0"/>
            </a:br>
            <a:endParaRPr lang="es-AR" dirty="0"/>
          </a:p>
        </p:txBody>
      </p:sp>
      <p:sp>
        <p:nvSpPr>
          <p:cNvPr id="4" name="Marcador de posición de imagen 3"/>
          <p:cNvSpPr>
            <a:spLocks noGrp="1"/>
          </p:cNvSpPr>
          <p:nvPr>
            <p:ph type="pic" sz="quarter" idx="10"/>
          </p:nvPr>
        </p:nvSpPr>
        <p:spPr>
          <a:xfrm>
            <a:off x="4056000" y="0"/>
            <a:ext cx="8136000" cy="685800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  <a:latin typeface="+mj-lt"/>
              </a:defRPr>
            </a:lvl1pPr>
          </a:lstStyle>
          <a:p>
            <a:endParaRPr lang="es-AR" dirty="0"/>
          </a:p>
        </p:txBody>
      </p:sp>
      <p:pic>
        <p:nvPicPr>
          <p:cNvPr id="5" name="Imagen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64" b="34965"/>
          <a:stretch/>
        </p:blipFill>
        <p:spPr>
          <a:xfrm>
            <a:off x="400050" y="5986270"/>
            <a:ext cx="1215393" cy="566930"/>
          </a:xfrm>
          <a:prstGeom prst="rect">
            <a:avLst/>
          </a:prstGeom>
        </p:spPr>
      </p:pic>
      <p:sp>
        <p:nvSpPr>
          <p:cNvPr id="8" name="Marcador de texto 7"/>
          <p:cNvSpPr>
            <a:spLocks noGrp="1"/>
          </p:cNvSpPr>
          <p:nvPr>
            <p:ph type="body" sz="quarter" idx="11"/>
          </p:nvPr>
        </p:nvSpPr>
        <p:spPr>
          <a:xfrm>
            <a:off x="442913" y="2915753"/>
            <a:ext cx="3340100" cy="2532146"/>
          </a:xfrm>
        </p:spPr>
        <p:txBody>
          <a:bodyPr lIns="0" rIns="0">
            <a:noAutofit/>
          </a:bodyPr>
          <a:lstStyle>
            <a:lvl1pPr marL="0" indent="0">
              <a:buNone/>
              <a:defRPr sz="1500">
                <a:latin typeface="+mn-lt"/>
              </a:defRPr>
            </a:lvl1pPr>
            <a:lvl2pPr marL="457200" indent="0">
              <a:buNone/>
              <a:defRPr sz="1500"/>
            </a:lvl2pPr>
            <a:lvl3pPr marL="914400" indent="0">
              <a:buNone/>
              <a:defRPr sz="1500"/>
            </a:lvl3pPr>
            <a:lvl4pPr marL="1371600" indent="0">
              <a:buNone/>
              <a:defRPr sz="1500"/>
            </a:lvl4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2526258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10" userDrawn="1">
          <p15:clr>
            <a:srgbClr val="FBAE40"/>
          </p15:clr>
        </p15:guide>
        <p15:guide id="2" pos="279" userDrawn="1">
          <p15:clr>
            <a:srgbClr val="FBAE40"/>
          </p15:clr>
        </p15:guide>
        <p15:guide id="3" orient="horz" pos="436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595438" y="692149"/>
            <a:ext cx="8809473" cy="530259"/>
          </a:xfrm>
        </p:spPr>
        <p:txBody>
          <a:bodyPr lIns="0" tIns="0" rIns="0" bIns="0" anchor="t">
            <a:normAutofit/>
          </a:bodyPr>
          <a:lstStyle>
            <a:lvl1pPr>
              <a:defRPr sz="3200"/>
            </a:lvl1pPr>
          </a:lstStyle>
          <a:p>
            <a:r>
              <a:rPr lang="es-ES" dirty="0"/>
              <a:t>HAGA CLIC PARA MODIFICAR</a:t>
            </a:r>
            <a:endParaRPr lang="es-AR" dirty="0"/>
          </a:p>
        </p:txBody>
      </p:sp>
      <p:sp>
        <p:nvSpPr>
          <p:cNvPr id="4" name="Marcador de posición de imagen 3"/>
          <p:cNvSpPr>
            <a:spLocks noGrp="1"/>
          </p:cNvSpPr>
          <p:nvPr>
            <p:ph type="pic" sz="quarter" idx="10"/>
          </p:nvPr>
        </p:nvSpPr>
        <p:spPr>
          <a:xfrm>
            <a:off x="1615443" y="1703672"/>
            <a:ext cx="4323343" cy="3247488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  <a:latin typeface="+mj-lt"/>
              </a:defRPr>
            </a:lvl1pPr>
          </a:lstStyle>
          <a:p>
            <a:endParaRPr lang="es-AR" dirty="0"/>
          </a:p>
        </p:txBody>
      </p:sp>
      <p:sp>
        <p:nvSpPr>
          <p:cNvPr id="6" name="Marcador de posición de imagen 3"/>
          <p:cNvSpPr>
            <a:spLocks noGrp="1"/>
          </p:cNvSpPr>
          <p:nvPr>
            <p:ph type="pic" sz="quarter" idx="11"/>
          </p:nvPr>
        </p:nvSpPr>
        <p:spPr>
          <a:xfrm>
            <a:off x="6081568" y="1703672"/>
            <a:ext cx="4323343" cy="3247488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  <a:latin typeface="+mj-lt"/>
              </a:defRPr>
            </a:lvl1pPr>
          </a:lstStyle>
          <a:p>
            <a:endParaRPr lang="es-AR"/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64" b="34965"/>
          <a:stretch/>
        </p:blipFill>
        <p:spPr>
          <a:xfrm>
            <a:off x="400050" y="5986270"/>
            <a:ext cx="1215393" cy="566930"/>
          </a:xfrm>
          <a:prstGeom prst="rect">
            <a:avLst/>
          </a:prstGeom>
        </p:spPr>
      </p:pic>
      <p:sp>
        <p:nvSpPr>
          <p:cNvPr id="11" name="Marcador de texto 10"/>
          <p:cNvSpPr>
            <a:spLocks noGrp="1"/>
          </p:cNvSpPr>
          <p:nvPr>
            <p:ph type="body" sz="quarter" idx="12"/>
          </p:nvPr>
        </p:nvSpPr>
        <p:spPr>
          <a:xfrm>
            <a:off x="1615443" y="5066664"/>
            <a:ext cx="4323343" cy="731520"/>
          </a:xfrm>
        </p:spPr>
        <p:txBody>
          <a:bodyPr vert="horz" lIns="0" tIns="45720" rIns="91440" bIns="45720" rtlCol="0" anchor="t">
            <a:normAutofit/>
          </a:bodyPr>
          <a:lstStyle>
            <a:lvl1pPr>
              <a:defRPr lang="es-ES" sz="1200" dirty="0" smtClean="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dirty="0"/>
              <a:t>Editar el estilo de texto del patrón</a:t>
            </a:r>
          </a:p>
        </p:txBody>
      </p:sp>
      <p:sp>
        <p:nvSpPr>
          <p:cNvPr id="12" name="Marcador de texto 10"/>
          <p:cNvSpPr>
            <a:spLocks noGrp="1"/>
          </p:cNvSpPr>
          <p:nvPr>
            <p:ph type="body" sz="quarter" idx="13"/>
          </p:nvPr>
        </p:nvSpPr>
        <p:spPr>
          <a:xfrm>
            <a:off x="6081568" y="5066664"/>
            <a:ext cx="4323343" cy="731520"/>
          </a:xfrm>
        </p:spPr>
        <p:txBody>
          <a:bodyPr vert="horz" lIns="0" tIns="45720" rIns="91440" bIns="45720" rtlCol="0" anchor="t">
            <a:normAutofit/>
          </a:bodyPr>
          <a:lstStyle>
            <a:lvl1pPr>
              <a:defRPr lang="es-ES" sz="1200" dirty="0" smtClean="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4025704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6" userDrawn="1">
          <p15:clr>
            <a:srgbClr val="FBAE40"/>
          </p15:clr>
        </p15:guide>
        <p15:guide id="2" pos="1005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42913" y="692150"/>
            <a:ext cx="3382678" cy="1964423"/>
          </a:xfrm>
        </p:spPr>
        <p:txBody>
          <a:bodyPr lIns="0" tIns="0" rIns="0" bIns="0" anchor="t">
            <a:normAutofit/>
          </a:bodyPr>
          <a:lstStyle>
            <a:lvl1pPr>
              <a:defRPr sz="3200"/>
            </a:lvl1pPr>
          </a:lstStyle>
          <a:p>
            <a:r>
              <a:rPr lang="es-ES" dirty="0"/>
              <a:t>HAGA CLIC PARA MODIFICAR EL ESTILO DE TÍTULO</a:t>
            </a:r>
            <a:endParaRPr lang="es-AR" dirty="0"/>
          </a:p>
        </p:txBody>
      </p:sp>
      <p:pic>
        <p:nvPicPr>
          <p:cNvPr id="5" name="Imagen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64" b="34965"/>
          <a:stretch/>
        </p:blipFill>
        <p:spPr>
          <a:xfrm>
            <a:off x="400050" y="5986270"/>
            <a:ext cx="1215393" cy="566930"/>
          </a:xfrm>
          <a:prstGeom prst="rect">
            <a:avLst/>
          </a:prstGeom>
        </p:spPr>
      </p:pic>
      <p:sp>
        <p:nvSpPr>
          <p:cNvPr id="7" name="Marcador de gráfico 6"/>
          <p:cNvSpPr>
            <a:spLocks noGrp="1"/>
          </p:cNvSpPr>
          <p:nvPr>
            <p:ph type="chart" sz="quarter" idx="11"/>
          </p:nvPr>
        </p:nvSpPr>
        <p:spPr>
          <a:xfrm>
            <a:off x="4056063" y="692150"/>
            <a:ext cx="7032625" cy="4730750"/>
          </a:xfrm>
          <a:ln w="28575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2"/>
                </a:solidFill>
                <a:latin typeface="+mj-lt"/>
              </a:defRPr>
            </a:lvl1pPr>
          </a:lstStyle>
          <a:p>
            <a:endParaRPr lang="es-AR" dirty="0"/>
          </a:p>
        </p:txBody>
      </p:sp>
      <p:sp>
        <p:nvSpPr>
          <p:cNvPr id="8" name="Marcador de texto 7"/>
          <p:cNvSpPr>
            <a:spLocks noGrp="1"/>
          </p:cNvSpPr>
          <p:nvPr>
            <p:ph type="body" sz="quarter" idx="12"/>
          </p:nvPr>
        </p:nvSpPr>
        <p:spPr>
          <a:xfrm>
            <a:off x="442913" y="2915753"/>
            <a:ext cx="3340100" cy="2532146"/>
          </a:xfrm>
        </p:spPr>
        <p:txBody>
          <a:bodyPr lIns="0" rIns="0">
            <a:noAutofit/>
          </a:bodyPr>
          <a:lstStyle>
            <a:lvl1pPr marL="0" indent="0">
              <a:buNone/>
              <a:defRPr sz="1500">
                <a:latin typeface="+mn-lt"/>
              </a:defRPr>
            </a:lvl1pPr>
            <a:lvl2pPr marL="457200" indent="0">
              <a:buNone/>
              <a:defRPr sz="1500"/>
            </a:lvl2pPr>
            <a:lvl3pPr marL="914400" indent="0">
              <a:buNone/>
              <a:defRPr sz="1500"/>
            </a:lvl3pPr>
            <a:lvl4pPr marL="1371600" indent="0">
              <a:buNone/>
              <a:defRPr sz="1500"/>
            </a:lvl4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6022592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6" userDrawn="1">
          <p15:clr>
            <a:srgbClr val="FBAE40"/>
          </p15:clr>
        </p15:guide>
        <p15:guide id="2" pos="279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hite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64" b="34965"/>
          <a:stretch/>
        </p:blipFill>
        <p:spPr>
          <a:xfrm>
            <a:off x="400050" y="5986270"/>
            <a:ext cx="1215393" cy="566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011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68275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AR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2143259"/>
            <a:ext cx="10515600" cy="40169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67152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49" r:id="rId2"/>
    <p:sldLayoutId id="2147483659" r:id="rId3"/>
    <p:sldLayoutId id="2147483660" r:id="rId4"/>
    <p:sldLayoutId id="2147483667" r:id="rId5"/>
    <p:sldLayoutId id="2147483661" r:id="rId6"/>
    <p:sldLayoutId id="2147483662" r:id="rId7"/>
    <p:sldLayoutId id="2147483664" r:id="rId8"/>
    <p:sldLayoutId id="2147483655" r:id="rId9"/>
    <p:sldLayoutId id="2147483665" r:id="rId10"/>
    <p:sldLayoutId id="214748366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rebuchet MS" panose="020B0603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Georgia" panose="02040502050405020303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Georgia" panose="020405020504050203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Georgia" panose="020405020504050203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Georgia" panose="020405020504050203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Georgia" panose="020405020504050203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5639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AF323-9C40-4FBA-A4D9-4DC229CB38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14248" y="1386039"/>
            <a:ext cx="6641432" cy="2088682"/>
          </a:xfrm>
        </p:spPr>
        <p:txBody>
          <a:bodyPr/>
          <a:lstStyle/>
          <a:p>
            <a:r>
              <a:rPr lang="en-GB" dirty="0"/>
              <a:t>Integrity Check Workshop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9DFB9D-A92B-41BF-8EA5-DC182655CDF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31 January 2024</a:t>
            </a:r>
          </a:p>
        </p:txBody>
      </p:sp>
    </p:spTree>
    <p:extLst>
      <p:ext uri="{BB962C8B-B14F-4D97-AF65-F5344CB8AC3E}">
        <p14:creationId xmlns:p14="http://schemas.microsoft.com/office/powerpoint/2010/main" val="557376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05056-2BE2-C4D6-50A7-D3CFC7817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LK" dirty="0"/>
              <a:t>Transparify’s integrity check scenarios tool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2DDAF6-7257-6BE8-3278-FB907CE85A7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631949" y="1644976"/>
            <a:ext cx="9726613" cy="4273617"/>
          </a:xfrm>
        </p:spPr>
        <p:txBody>
          <a:bodyPr/>
          <a:lstStyle/>
          <a:p>
            <a:r>
              <a:rPr lang="en-GB" dirty="0"/>
              <a:t>In 2017, </a:t>
            </a:r>
            <a:r>
              <a:rPr lang="en-GB" dirty="0" err="1"/>
              <a:t>Transparify</a:t>
            </a:r>
            <a:r>
              <a:rPr lang="en-GB" dirty="0"/>
              <a:t> conducted a workshop for </a:t>
            </a:r>
            <a:r>
              <a:rPr lang="en-GB" dirty="0" err="1"/>
              <a:t>thinktankers</a:t>
            </a:r>
            <a:r>
              <a:rPr lang="en-GB" dirty="0"/>
              <a:t> on how to manage reputational risks. During the workshop, we asked participants how they would react in a range of scenarios that may (or may not) generate reputational risks. </a:t>
            </a:r>
            <a:endParaRPr lang="en-LK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0D9D1F-66A9-BA48-6FAE-0AB47A4051A0}"/>
              </a:ext>
            </a:extLst>
          </p:cNvPr>
          <p:cNvSpPr txBox="1"/>
          <p:nvPr/>
        </p:nvSpPr>
        <p:spPr>
          <a:xfrm>
            <a:off x="1488140" y="5549261"/>
            <a:ext cx="103094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0" i="1" dirty="0">
                <a:solidFill>
                  <a:srgbClr val="777777"/>
                </a:solidFill>
                <a:effectLst/>
                <a:latin typeface="Georgia" panose="02040502050405020303" pitchFamily="18" charset="0"/>
              </a:rPr>
              <a:t>*</a:t>
            </a:r>
            <a:r>
              <a:rPr lang="en-GB" b="0" i="1" dirty="0" err="1">
                <a:solidFill>
                  <a:srgbClr val="777777"/>
                </a:solidFill>
                <a:effectLst/>
                <a:latin typeface="Georgia" panose="02040502050405020303" pitchFamily="18" charset="0"/>
              </a:rPr>
              <a:t>Transparify</a:t>
            </a:r>
            <a:r>
              <a:rPr lang="en-GB" b="0" i="1" dirty="0">
                <a:solidFill>
                  <a:srgbClr val="777777"/>
                </a:solidFill>
                <a:effectLst/>
                <a:latin typeface="Georgia" panose="02040502050405020303" pitchFamily="18" charset="0"/>
              </a:rPr>
              <a:t> developed the first global rating of the financial transparency of major think tanks. </a:t>
            </a:r>
            <a:endParaRPr lang="en-LK" i="1" dirty="0"/>
          </a:p>
        </p:txBody>
      </p:sp>
    </p:spTree>
    <p:extLst>
      <p:ext uri="{BB962C8B-B14F-4D97-AF65-F5344CB8AC3E}">
        <p14:creationId xmlns:p14="http://schemas.microsoft.com/office/powerpoint/2010/main" val="1091729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05056-2BE2-C4D6-50A7-D3CFC7817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4353" y="692150"/>
            <a:ext cx="9924209" cy="607026"/>
          </a:xfrm>
        </p:spPr>
        <p:txBody>
          <a:bodyPr/>
          <a:lstStyle/>
          <a:p>
            <a:r>
              <a:rPr lang="en-LK" dirty="0"/>
              <a:t>Instructions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2DDAF6-7257-6BE8-3278-FB907CE85A7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34353" y="1501541"/>
            <a:ext cx="10363200" cy="4970977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Read each scenario and classify them into two groups: </a:t>
            </a:r>
            <a:r>
              <a:rPr lang="en-GB" b="1" dirty="0"/>
              <a:t>‘Yes, this is ok’</a:t>
            </a:r>
            <a:r>
              <a:rPr lang="en-GB" dirty="0"/>
              <a:t> or </a:t>
            </a:r>
            <a:r>
              <a:rPr lang="en-GB" b="1" dirty="0"/>
              <a:t>‘No, this is unacceptable’</a:t>
            </a:r>
          </a:p>
          <a:p>
            <a:endParaRPr lang="en-GB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Consider the following questions when making your decision:</a:t>
            </a:r>
          </a:p>
          <a:p>
            <a:pPr marL="768350" indent="-250825">
              <a:buFont typeface="Courier New" panose="02070309020205020404" pitchFamily="49" charset="0"/>
              <a:buChar char="o"/>
            </a:pPr>
            <a:r>
              <a:rPr lang="en-GB" sz="2000" dirty="0">
                <a:highlight>
                  <a:srgbClr val="FFFF00"/>
                </a:highlight>
              </a:rPr>
              <a:t>Would you agree to do this – or not?</a:t>
            </a:r>
          </a:p>
          <a:p>
            <a:pPr marL="768350" indent="-250825">
              <a:buFont typeface="Courier New" panose="02070309020205020404" pitchFamily="49" charset="0"/>
              <a:buChar char="o"/>
            </a:pPr>
            <a:r>
              <a:rPr lang="en-GB" sz="2000" dirty="0">
                <a:highlight>
                  <a:srgbClr val="FFFF00"/>
                </a:highlight>
              </a:rPr>
              <a:t>Could this compromise your organisation’s intellectual independence and integrity? </a:t>
            </a:r>
          </a:p>
          <a:p>
            <a:pPr marL="768350" indent="-250825">
              <a:buFont typeface="Courier New" panose="02070309020205020404" pitchFamily="49" charset="0"/>
              <a:buChar char="o"/>
            </a:pPr>
            <a:r>
              <a:rPr lang="en-GB" sz="2000" dirty="0">
                <a:highlight>
                  <a:srgbClr val="FFFF00"/>
                </a:highlight>
              </a:rPr>
              <a:t>Could this be perceived to compromise your organisation’s intellectual independence and integrity, for example in the case of a hack or leak of emails to the media? </a:t>
            </a:r>
          </a:p>
          <a:p>
            <a:pPr marL="768350" indent="-250825">
              <a:buFont typeface="Courier New" panose="02070309020205020404" pitchFamily="49" charset="0"/>
              <a:buChar char="o"/>
            </a:pPr>
            <a:r>
              <a:rPr lang="en-GB" sz="2000" dirty="0"/>
              <a:t>Do you have systems, safeguards and processes in place to mitigate, monitor and manage all associated risks? </a:t>
            </a:r>
          </a:p>
          <a:p>
            <a:pPr marL="768350" indent="-250825">
              <a:buFont typeface="Courier New" panose="02070309020205020404" pitchFamily="49" charset="0"/>
              <a:buChar char="o"/>
            </a:pPr>
            <a:r>
              <a:rPr lang="en-GB" sz="2000" dirty="0"/>
              <a:t>Are your staff and other collaborators aware of these systems, safeguards and processes? </a:t>
            </a:r>
          </a:p>
          <a:p>
            <a:pPr marL="768350" indent="-250825">
              <a:buFont typeface="Courier New" panose="02070309020205020404" pitchFamily="49" charset="0"/>
              <a:buChar char="o"/>
            </a:pPr>
            <a:r>
              <a:rPr lang="en-GB" sz="2000" dirty="0"/>
              <a:t>Do they comply with them in practice?</a:t>
            </a:r>
            <a:endParaRPr lang="en-LK" sz="2000" dirty="0"/>
          </a:p>
        </p:txBody>
      </p:sp>
    </p:spTree>
    <p:extLst>
      <p:ext uri="{BB962C8B-B14F-4D97-AF65-F5344CB8AC3E}">
        <p14:creationId xmlns:p14="http://schemas.microsoft.com/office/powerpoint/2010/main" val="12633264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School for Thinktankers">
      <a:dk1>
        <a:srgbClr val="E7004C"/>
      </a:dk1>
      <a:lt1>
        <a:srgbClr val="FCFCF1"/>
      </a:lt1>
      <a:dk2>
        <a:srgbClr val="111111"/>
      </a:dk2>
      <a:lt2>
        <a:srgbClr val="FFFFFF"/>
      </a:lt2>
      <a:accent1>
        <a:srgbClr val="E7004C"/>
      </a:accent1>
      <a:accent2>
        <a:srgbClr val="9EC9ED"/>
      </a:accent2>
      <a:accent3>
        <a:srgbClr val="878787"/>
      </a:accent3>
      <a:accent4>
        <a:srgbClr val="E7004C"/>
      </a:accent4>
      <a:accent5>
        <a:srgbClr val="9EC9ED"/>
      </a:accent5>
      <a:accent6>
        <a:srgbClr val="878787"/>
      </a:accent6>
      <a:hlink>
        <a:srgbClr val="E7004C"/>
      </a:hlink>
      <a:folHlink>
        <a:srgbClr val="9EC9ED"/>
      </a:folHlink>
    </a:clrScheme>
    <a:fontScheme name="School for Thinktankers">
      <a:majorFont>
        <a:latin typeface="Trebuchet MS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2107</TotalTime>
  <Words>197</Words>
  <Application>Microsoft Macintosh PowerPoint</Application>
  <PresentationFormat>Widescreen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Courier New</vt:lpstr>
      <vt:lpstr>Georgia</vt:lpstr>
      <vt:lpstr>Trebuchet MS</vt:lpstr>
      <vt:lpstr>Tema de Office</vt:lpstr>
      <vt:lpstr>PowerPoint Presentation</vt:lpstr>
      <vt:lpstr>Integrity Check Workshop</vt:lpstr>
      <vt:lpstr>Transparify’s integrity check scenarios tool </vt:lpstr>
      <vt:lpstr>Instructions</vt:lpstr>
    </vt:vector>
  </TitlesOfParts>
  <Company>http://www.centor.mx.gd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Centor</dc:creator>
  <cp:lastModifiedBy>Microsoft Office User</cp:lastModifiedBy>
  <cp:revision>34</cp:revision>
  <dcterms:created xsi:type="dcterms:W3CDTF">2021-01-12T15:01:10Z</dcterms:created>
  <dcterms:modified xsi:type="dcterms:W3CDTF">2024-01-31T13:13:50Z</dcterms:modified>
</cp:coreProperties>
</file>