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rchivo Black" charset="1" panose="020B0A03020202020B04"/>
      <p:regular r:id="rId10"/>
    </p:embeddedFont>
    <p:embeddedFont>
      <p:font typeface="League Spartan" charset="1" panose="00000800000000000000"/>
      <p:regular r:id="rId11"/>
    </p:embeddedFont>
    <p:embeddedFont>
      <p:font typeface="Canva Sans" charset="1" panose="020B0503030501040103"/>
      <p:regular r:id="rId12"/>
    </p:embeddedFont>
    <p:embeddedFont>
      <p:font typeface="Canva Sans Bold" charset="1" panose="020B0803030501040103"/>
      <p:regular r:id="rId13"/>
    </p:embeddedFont>
    <p:embeddedFont>
      <p:font typeface="Canva Sans Italics" charset="1" panose="020B0503030501040103"/>
      <p:regular r:id="rId14"/>
    </p:embeddedFont>
    <p:embeddedFont>
      <p:font typeface="Canva Sans Bold Italics" charset="1" panose="020B0803030501040103"/>
      <p:regular r:id="rId15"/>
    </p:embeddedFont>
    <p:embeddedFont>
      <p:font typeface="Canva Sans Medium" charset="1" panose="020B0603030501040103"/>
      <p:regular r:id="rId16"/>
    </p:embeddedFont>
    <p:embeddedFont>
      <p:font typeface="Canva Sans Medium Italics" charset="1" panose="020B0603030501040103"/>
      <p:regular r:id="rId17"/>
    </p:embeddedFont>
    <p:embeddedFont>
      <p:font typeface="Aileron" charset="1" panose="00000500000000000000"/>
      <p:regular r:id="rId18"/>
    </p:embeddedFont>
    <p:embeddedFont>
      <p:font typeface="Aileron Bold" charset="1" panose="00000800000000000000"/>
      <p:regular r:id="rId19"/>
    </p:embeddedFont>
    <p:embeddedFont>
      <p:font typeface="Aileron Italics" charset="1" panose="00000500000000000000"/>
      <p:regular r:id="rId20"/>
    </p:embeddedFont>
    <p:embeddedFont>
      <p:font typeface="Aileron Bold Italics" charset="1" panose="00000800000000000000"/>
      <p:regular r:id="rId21"/>
    </p:embeddedFont>
    <p:embeddedFont>
      <p:font typeface="Aileron Thin" charset="1" panose="00000300000000000000"/>
      <p:regular r:id="rId22"/>
    </p:embeddedFont>
    <p:embeddedFont>
      <p:font typeface="Aileron Thin Italics" charset="1" panose="00000300000000000000"/>
      <p:regular r:id="rId23"/>
    </p:embeddedFont>
    <p:embeddedFont>
      <p:font typeface="Aileron Light" charset="1" panose="00000400000000000000"/>
      <p:regular r:id="rId24"/>
    </p:embeddedFont>
    <p:embeddedFont>
      <p:font typeface="Aileron Light Italics" charset="1" panose="00000400000000000000"/>
      <p:regular r:id="rId25"/>
    </p:embeddedFont>
    <p:embeddedFont>
      <p:font typeface="Aileron Ultra-Bold" charset="1" panose="00000A00000000000000"/>
      <p:regular r:id="rId26"/>
    </p:embeddedFont>
    <p:embeddedFont>
      <p:font typeface="Aileron Ultra-Bold Italics" charset="1" panose="00000A00000000000000"/>
      <p:regular r:id="rId27"/>
    </p:embeddedFont>
    <p:embeddedFont>
      <p:font typeface="Aileron Heavy" charset="1" panose="00000A00000000000000"/>
      <p:regular r:id="rId28"/>
    </p:embeddedFont>
    <p:embeddedFont>
      <p:font typeface="Aileron Heavy Italics" charset="1" panose="00000A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slides/slide1.xml" Type="http://schemas.openxmlformats.org/officeDocument/2006/relationships/slide"/><Relationship Id="rId31" Target="slides/slide2.xml" Type="http://schemas.openxmlformats.org/officeDocument/2006/relationships/slide"/><Relationship Id="rId32" Target="slides/slide3.xml" Type="http://schemas.openxmlformats.org/officeDocument/2006/relationships/slide"/><Relationship Id="rId33" Target="slides/slide4.xml" Type="http://schemas.openxmlformats.org/officeDocument/2006/relationships/slide"/><Relationship Id="rId34" Target="slides/slide5.xml" Type="http://schemas.openxmlformats.org/officeDocument/2006/relationships/slide"/><Relationship Id="rId35" Target="slides/slide6.xml" Type="http://schemas.openxmlformats.org/officeDocument/2006/relationships/slide"/><Relationship Id="rId36" Target="slides/slide7.xml" Type="http://schemas.openxmlformats.org/officeDocument/2006/relationships/slide"/><Relationship Id="rId37" Target="slides/slide8.xml" Type="http://schemas.openxmlformats.org/officeDocument/2006/relationships/slide"/><Relationship Id="rId38" Target="slides/slide9.xml" Type="http://schemas.openxmlformats.org/officeDocument/2006/relationships/slide"/><Relationship Id="rId39" Target="slides/slide10.xml" Type="http://schemas.openxmlformats.org/officeDocument/2006/relationships/slide"/><Relationship Id="rId4" Target="theme/theme1.xml" Type="http://schemas.openxmlformats.org/officeDocument/2006/relationships/theme"/><Relationship Id="rId40" Target="slides/slide11.xml" Type="http://schemas.openxmlformats.org/officeDocument/2006/relationships/slide"/><Relationship Id="rId41" Target="slides/slide12.xml" Type="http://schemas.openxmlformats.org/officeDocument/2006/relationships/slide"/><Relationship Id="rId42" Target="slides/slide13.xml" Type="http://schemas.openxmlformats.org/officeDocument/2006/relationships/slide"/><Relationship Id="rId43" Target="slides/slide14.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2.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2.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2" Target="../media/image31.jpe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jpeg" Type="http://schemas.openxmlformats.org/officeDocument/2006/relationships/image"/><Relationship Id="rId11" Target="../media/image2.png" Type="http://schemas.openxmlformats.org/officeDocument/2006/relationships/image"/><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 Id="rId8" Target="../media/image11.png" Type="http://schemas.openxmlformats.org/officeDocument/2006/relationships/image"/><Relationship Id="rId9" Target="../media/image12.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jpeg" Type="http://schemas.openxmlformats.org/officeDocument/2006/relationships/image"/><Relationship Id="rId4" Target="../media/image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 Id="rId4"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11841"/>
            <a:ext cx="609600" cy="10529321"/>
            <a:chOff x="0" y="0"/>
            <a:chExt cx="57181" cy="987664"/>
          </a:xfrm>
        </p:grpSpPr>
        <p:sp>
          <p:nvSpPr>
            <p:cNvPr name="Freeform 3" id="3"/>
            <p:cNvSpPr/>
            <p:nvPr/>
          </p:nvSpPr>
          <p:spPr>
            <a:xfrm flipH="false" flipV="false" rot="0">
              <a:off x="0" y="0"/>
              <a:ext cx="57181" cy="987664"/>
            </a:xfrm>
            <a:custGeom>
              <a:avLst/>
              <a:gdLst/>
              <a:ahLst/>
              <a:cxnLst/>
              <a:rect r="r" b="b" t="t" l="l"/>
              <a:pathLst>
                <a:path h="987664" w="57181">
                  <a:moveTo>
                    <a:pt x="0" y="0"/>
                  </a:moveTo>
                  <a:lnTo>
                    <a:pt x="57181" y="0"/>
                  </a:lnTo>
                  <a:lnTo>
                    <a:pt x="57181" y="987664"/>
                  </a:lnTo>
                  <a:lnTo>
                    <a:pt x="0" y="987664"/>
                  </a:lnTo>
                  <a:close/>
                </a:path>
              </a:pathLst>
            </a:custGeom>
            <a:solidFill>
              <a:srgbClr val="F37E12"/>
            </a:solidFill>
          </p:spPr>
        </p:sp>
        <p:sp>
          <p:nvSpPr>
            <p:cNvPr name="TextBox 4" id="4"/>
            <p:cNvSpPr txBox="true"/>
            <p:nvPr/>
          </p:nvSpPr>
          <p:spPr>
            <a:xfrm>
              <a:off x="0" y="-38100"/>
              <a:ext cx="57181" cy="102576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772153" y="2936312"/>
            <a:ext cx="487147" cy="2216508"/>
            <a:chOff x="0" y="0"/>
            <a:chExt cx="45695" cy="207911"/>
          </a:xfrm>
        </p:grpSpPr>
        <p:sp>
          <p:nvSpPr>
            <p:cNvPr name="Freeform 6" id="6"/>
            <p:cNvSpPr/>
            <p:nvPr/>
          </p:nvSpPr>
          <p:spPr>
            <a:xfrm flipH="false" flipV="false" rot="0">
              <a:off x="0" y="0"/>
              <a:ext cx="45695" cy="207911"/>
            </a:xfrm>
            <a:custGeom>
              <a:avLst/>
              <a:gdLst/>
              <a:ahLst/>
              <a:cxnLst/>
              <a:rect r="r" b="b" t="t" l="l"/>
              <a:pathLst>
                <a:path h="207911" w="45695">
                  <a:moveTo>
                    <a:pt x="0" y="0"/>
                  </a:moveTo>
                  <a:lnTo>
                    <a:pt x="45695" y="0"/>
                  </a:lnTo>
                  <a:lnTo>
                    <a:pt x="45695" y="207911"/>
                  </a:lnTo>
                  <a:lnTo>
                    <a:pt x="0" y="207911"/>
                  </a:lnTo>
                  <a:close/>
                </a:path>
              </a:pathLst>
            </a:custGeom>
            <a:solidFill>
              <a:srgbClr val="F37E12"/>
            </a:solidFill>
          </p:spPr>
        </p:sp>
        <p:sp>
          <p:nvSpPr>
            <p:cNvPr name="TextBox 7" id="7"/>
            <p:cNvSpPr txBox="true"/>
            <p:nvPr/>
          </p:nvSpPr>
          <p:spPr>
            <a:xfrm>
              <a:off x="0" y="-38100"/>
              <a:ext cx="45695" cy="246011"/>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422686" y="-36795"/>
            <a:ext cx="5162411" cy="10323795"/>
            <a:chOff x="0" y="0"/>
            <a:chExt cx="579786" cy="1159457"/>
          </a:xfrm>
        </p:grpSpPr>
        <p:sp>
          <p:nvSpPr>
            <p:cNvPr name="Freeform 9" id="9"/>
            <p:cNvSpPr/>
            <p:nvPr/>
          </p:nvSpPr>
          <p:spPr>
            <a:xfrm flipH="false" flipV="false" rot="0">
              <a:off x="0" y="0"/>
              <a:ext cx="579786" cy="1159457"/>
            </a:xfrm>
            <a:custGeom>
              <a:avLst/>
              <a:gdLst/>
              <a:ahLst/>
              <a:cxnLst/>
              <a:rect r="r" b="b" t="t" l="l"/>
              <a:pathLst>
                <a:path h="1159457" w="579786">
                  <a:moveTo>
                    <a:pt x="0" y="0"/>
                  </a:moveTo>
                  <a:lnTo>
                    <a:pt x="579786" y="0"/>
                  </a:lnTo>
                  <a:lnTo>
                    <a:pt x="579786" y="1159457"/>
                  </a:lnTo>
                  <a:lnTo>
                    <a:pt x="0" y="1159457"/>
                  </a:lnTo>
                  <a:close/>
                </a:path>
              </a:pathLst>
            </a:custGeom>
            <a:blipFill>
              <a:blip r:embed="rId2"/>
              <a:stretch>
                <a:fillRect l="-125630" t="0" r="-97048" b="-6823"/>
              </a:stretch>
            </a:blipFill>
          </p:spPr>
        </p:sp>
      </p:grpSp>
      <p:sp>
        <p:nvSpPr>
          <p:cNvPr name="TextBox 10" id="10"/>
          <p:cNvSpPr txBox="true"/>
          <p:nvPr/>
        </p:nvSpPr>
        <p:spPr>
          <a:xfrm rot="0">
            <a:off x="9076522" y="6406402"/>
            <a:ext cx="4844839" cy="398746"/>
          </a:xfrm>
          <a:prstGeom prst="rect">
            <a:avLst/>
          </a:prstGeom>
        </p:spPr>
        <p:txBody>
          <a:bodyPr anchor="t" rtlCol="false" tIns="0" lIns="0" bIns="0" rIns="0">
            <a:spAutoFit/>
          </a:bodyPr>
          <a:lstStyle/>
          <a:p>
            <a:pPr algn="ctr" marL="0" indent="0" lvl="0">
              <a:lnSpc>
                <a:spcPts val="3220"/>
              </a:lnSpc>
              <a:spcBef>
                <a:spcPct val="0"/>
              </a:spcBef>
            </a:pPr>
            <a:r>
              <a:rPr lang="en-US" sz="2300" spc="115">
                <a:solidFill>
                  <a:srgbClr val="000000"/>
                </a:solidFill>
                <a:latin typeface="Archivo Black Bold"/>
              </a:rPr>
              <a:t>IBRAHIM M. ZIKIRULLAHI</a:t>
            </a:r>
          </a:p>
        </p:txBody>
      </p:sp>
      <p:sp>
        <p:nvSpPr>
          <p:cNvPr name="TextBox 11" id="11"/>
          <p:cNvSpPr txBox="true"/>
          <p:nvPr/>
        </p:nvSpPr>
        <p:spPr>
          <a:xfrm rot="0">
            <a:off x="6070463" y="3106705"/>
            <a:ext cx="10945264" cy="1661397"/>
          </a:xfrm>
          <a:prstGeom prst="rect">
            <a:avLst/>
          </a:prstGeom>
        </p:spPr>
        <p:txBody>
          <a:bodyPr anchor="t" rtlCol="false" tIns="0" lIns="0" bIns="0" rIns="0">
            <a:spAutoFit/>
          </a:bodyPr>
          <a:lstStyle/>
          <a:p>
            <a:pPr algn="ctr">
              <a:lnSpc>
                <a:spcPts val="4420"/>
              </a:lnSpc>
            </a:pPr>
          </a:p>
          <a:p>
            <a:pPr algn="ctr">
              <a:lnSpc>
                <a:spcPts val="4420"/>
              </a:lnSpc>
            </a:pPr>
            <a:r>
              <a:rPr lang="en-US" sz="3400">
                <a:solidFill>
                  <a:srgbClr val="000000"/>
                </a:solidFill>
                <a:latin typeface="Archivo Black Bold"/>
              </a:rPr>
              <a:t>RESOURCE CENTRE FOR HUMAN RIGHTS</a:t>
            </a:r>
          </a:p>
          <a:p>
            <a:pPr algn="ctr">
              <a:lnSpc>
                <a:spcPts val="4420"/>
              </a:lnSpc>
            </a:pPr>
            <a:r>
              <a:rPr lang="en-US" sz="3400">
                <a:solidFill>
                  <a:srgbClr val="000000"/>
                </a:solidFill>
                <a:latin typeface="Archivo Black Bold"/>
              </a:rPr>
              <a:t> &amp; CIVIC EDUCATION (CHRICED) </a:t>
            </a:r>
          </a:p>
        </p:txBody>
      </p:sp>
      <p:sp>
        <p:nvSpPr>
          <p:cNvPr name="TextBox 12" id="12"/>
          <p:cNvSpPr txBox="true"/>
          <p:nvPr/>
        </p:nvSpPr>
        <p:spPr>
          <a:xfrm rot="0">
            <a:off x="9623185" y="7524785"/>
            <a:ext cx="3839818" cy="398671"/>
          </a:xfrm>
          <a:prstGeom prst="rect">
            <a:avLst/>
          </a:prstGeom>
        </p:spPr>
        <p:txBody>
          <a:bodyPr anchor="t" rtlCol="false" tIns="0" lIns="0" bIns="0" rIns="0">
            <a:spAutoFit/>
          </a:bodyPr>
          <a:lstStyle/>
          <a:p>
            <a:pPr algn="ctr" marL="0" indent="0" lvl="0">
              <a:lnSpc>
                <a:spcPts val="3220"/>
              </a:lnSpc>
              <a:spcBef>
                <a:spcPct val="0"/>
              </a:spcBef>
            </a:pPr>
            <a:r>
              <a:rPr lang="en-US" sz="2300" spc="115">
                <a:solidFill>
                  <a:srgbClr val="000000"/>
                </a:solidFill>
                <a:latin typeface="Archivo Black Bold"/>
              </a:rPr>
              <a:t>FURERA ISIAKA</a:t>
            </a:r>
          </a:p>
        </p:txBody>
      </p:sp>
      <p:sp>
        <p:nvSpPr>
          <p:cNvPr name="TextBox 13" id="13"/>
          <p:cNvSpPr txBox="true"/>
          <p:nvPr/>
        </p:nvSpPr>
        <p:spPr>
          <a:xfrm rot="0">
            <a:off x="9598083" y="6964189"/>
            <a:ext cx="3801718" cy="398671"/>
          </a:xfrm>
          <a:prstGeom prst="rect">
            <a:avLst/>
          </a:prstGeom>
        </p:spPr>
        <p:txBody>
          <a:bodyPr anchor="t" rtlCol="false" tIns="0" lIns="0" bIns="0" rIns="0">
            <a:spAutoFit/>
          </a:bodyPr>
          <a:lstStyle/>
          <a:p>
            <a:pPr algn="ctr" marL="0" indent="0" lvl="0">
              <a:lnSpc>
                <a:spcPts val="3220"/>
              </a:lnSpc>
              <a:spcBef>
                <a:spcPct val="0"/>
              </a:spcBef>
            </a:pPr>
            <a:r>
              <a:rPr lang="en-US" sz="2300" spc="115">
                <a:solidFill>
                  <a:srgbClr val="000000"/>
                </a:solidFill>
                <a:latin typeface="Archivo Black Bold"/>
              </a:rPr>
              <a:t>OMONIYI ADEWOYE</a:t>
            </a:r>
          </a:p>
        </p:txBody>
      </p:sp>
      <p:grpSp>
        <p:nvGrpSpPr>
          <p:cNvPr name="Group 14" id="14"/>
          <p:cNvGrpSpPr/>
          <p:nvPr/>
        </p:nvGrpSpPr>
        <p:grpSpPr>
          <a:xfrm rot="0">
            <a:off x="2808502" y="754197"/>
            <a:ext cx="17380880" cy="867665"/>
            <a:chOff x="0" y="0"/>
            <a:chExt cx="23174507" cy="1156887"/>
          </a:xfrm>
        </p:grpSpPr>
        <p:sp>
          <p:nvSpPr>
            <p:cNvPr name="Freeform 15" id="15"/>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3"/>
              <a:stretch>
                <a:fillRect l="0" t="0" r="0" b="-6544"/>
              </a:stretch>
            </a:blipFill>
          </p:spPr>
        </p:sp>
        <p:sp>
          <p:nvSpPr>
            <p:cNvPr name="TextBox 16" id="16"/>
            <p:cNvSpPr txBox="true"/>
            <p:nvPr/>
          </p:nvSpPr>
          <p:spPr>
            <a:xfrm rot="0">
              <a:off x="0" y="899125"/>
              <a:ext cx="23174507" cy="257763"/>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
        <p:nvSpPr>
          <p:cNvPr name="TextBox 17" id="17"/>
          <p:cNvSpPr txBox="true"/>
          <p:nvPr/>
        </p:nvSpPr>
        <p:spPr>
          <a:xfrm rot="0">
            <a:off x="10567816" y="9552902"/>
            <a:ext cx="10945264" cy="523774"/>
          </a:xfrm>
          <a:prstGeom prst="rect">
            <a:avLst/>
          </a:prstGeom>
        </p:spPr>
        <p:txBody>
          <a:bodyPr anchor="t" rtlCol="false" tIns="0" lIns="0" bIns="0" rIns="0">
            <a:spAutoFit/>
          </a:bodyPr>
          <a:lstStyle/>
          <a:p>
            <a:pPr algn="ctr">
              <a:lnSpc>
                <a:spcPts val="4200"/>
              </a:lnSpc>
            </a:pPr>
            <a:r>
              <a:rPr lang="en-US" sz="3000">
                <a:solidFill>
                  <a:srgbClr val="000000"/>
                </a:solidFill>
                <a:latin typeface="League Spartan"/>
              </a:rPr>
              <a:t>January,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30434" y="0"/>
            <a:ext cx="1352397" cy="10287000"/>
            <a:chOff x="0" y="0"/>
            <a:chExt cx="1975617" cy="15027519"/>
          </a:xfrm>
        </p:grpSpPr>
        <p:sp>
          <p:nvSpPr>
            <p:cNvPr name="Freeform 3" id="3"/>
            <p:cNvSpPr/>
            <p:nvPr/>
          </p:nvSpPr>
          <p:spPr>
            <a:xfrm flipH="false" flipV="false" rot="0">
              <a:off x="0" y="0"/>
              <a:ext cx="1975617" cy="15027520"/>
            </a:xfrm>
            <a:custGeom>
              <a:avLst/>
              <a:gdLst/>
              <a:ahLst/>
              <a:cxnLst/>
              <a:rect r="r" b="b" t="t" l="l"/>
              <a:pathLst>
                <a:path h="15027520" w="1975617">
                  <a:moveTo>
                    <a:pt x="0" y="0"/>
                  </a:moveTo>
                  <a:lnTo>
                    <a:pt x="1975617" y="0"/>
                  </a:lnTo>
                  <a:lnTo>
                    <a:pt x="1975617" y="15027520"/>
                  </a:lnTo>
                  <a:lnTo>
                    <a:pt x="0" y="15027520"/>
                  </a:lnTo>
                  <a:close/>
                </a:path>
              </a:pathLst>
            </a:custGeom>
            <a:solidFill>
              <a:srgbClr val="F38C12"/>
            </a:solidFill>
          </p:spPr>
        </p:sp>
        <p:sp>
          <p:nvSpPr>
            <p:cNvPr name="TextBox 4" id="4"/>
            <p:cNvSpPr txBox="true"/>
            <p:nvPr/>
          </p:nvSpPr>
          <p:spPr>
            <a:xfrm>
              <a:off x="0" y="-38100"/>
              <a:ext cx="1975617" cy="1506561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33031" y="0"/>
            <a:ext cx="4115862" cy="5374213"/>
            <a:chOff x="0" y="0"/>
            <a:chExt cx="6049173" cy="7898598"/>
          </a:xfrm>
        </p:grpSpPr>
        <p:sp>
          <p:nvSpPr>
            <p:cNvPr name="Freeform 6" id="6"/>
            <p:cNvSpPr/>
            <p:nvPr/>
          </p:nvSpPr>
          <p:spPr>
            <a:xfrm flipH="false" flipV="false" rot="0">
              <a:off x="0" y="0"/>
              <a:ext cx="6049173" cy="7898598"/>
            </a:xfrm>
            <a:custGeom>
              <a:avLst/>
              <a:gdLst/>
              <a:ahLst/>
              <a:cxnLst/>
              <a:rect r="r" b="b" t="t" l="l"/>
              <a:pathLst>
                <a:path h="7898598" w="6049173">
                  <a:moveTo>
                    <a:pt x="0" y="0"/>
                  </a:moveTo>
                  <a:lnTo>
                    <a:pt x="6049173" y="0"/>
                  </a:lnTo>
                  <a:lnTo>
                    <a:pt x="6049173" y="7898598"/>
                  </a:lnTo>
                  <a:lnTo>
                    <a:pt x="0" y="7898598"/>
                  </a:lnTo>
                  <a:close/>
                </a:path>
              </a:pathLst>
            </a:custGeom>
            <a:blipFill>
              <a:blip r:embed="rId2"/>
              <a:stretch>
                <a:fillRect l="-56288" t="0" r="-111510" b="0"/>
              </a:stretch>
            </a:blipFill>
          </p:spPr>
        </p:sp>
      </p:grpSp>
      <p:grpSp>
        <p:nvGrpSpPr>
          <p:cNvPr name="Group 7" id="7"/>
          <p:cNvGrpSpPr/>
          <p:nvPr/>
        </p:nvGrpSpPr>
        <p:grpSpPr>
          <a:xfrm rot="0">
            <a:off x="0" y="5374213"/>
            <a:ext cx="4082831" cy="4912787"/>
            <a:chOff x="0" y="0"/>
            <a:chExt cx="5842142" cy="7029730"/>
          </a:xfrm>
        </p:grpSpPr>
        <p:sp>
          <p:nvSpPr>
            <p:cNvPr name="Freeform 8" id="8"/>
            <p:cNvSpPr/>
            <p:nvPr/>
          </p:nvSpPr>
          <p:spPr>
            <a:xfrm flipH="false" flipV="false" rot="0">
              <a:off x="0" y="0"/>
              <a:ext cx="5842142" cy="7029730"/>
            </a:xfrm>
            <a:custGeom>
              <a:avLst/>
              <a:gdLst/>
              <a:ahLst/>
              <a:cxnLst/>
              <a:rect r="r" b="b" t="t" l="l"/>
              <a:pathLst>
                <a:path h="7029730" w="5842142">
                  <a:moveTo>
                    <a:pt x="0" y="0"/>
                  </a:moveTo>
                  <a:lnTo>
                    <a:pt x="5842142" y="0"/>
                  </a:lnTo>
                  <a:lnTo>
                    <a:pt x="5842142" y="7029730"/>
                  </a:lnTo>
                  <a:lnTo>
                    <a:pt x="0" y="7029730"/>
                  </a:lnTo>
                  <a:close/>
                </a:path>
              </a:pathLst>
            </a:custGeom>
            <a:blipFill>
              <a:blip r:embed="rId3"/>
              <a:stretch>
                <a:fillRect l="-40472" t="0" r="-40472" b="0"/>
              </a:stretch>
            </a:blipFill>
          </p:spPr>
        </p:sp>
      </p:grpSp>
      <p:sp>
        <p:nvSpPr>
          <p:cNvPr name="TextBox 9" id="9"/>
          <p:cNvSpPr txBox="true"/>
          <p:nvPr/>
        </p:nvSpPr>
        <p:spPr>
          <a:xfrm rot="0">
            <a:off x="4876915" y="1314053"/>
            <a:ext cx="12382385" cy="971442"/>
          </a:xfrm>
          <a:prstGeom prst="rect">
            <a:avLst/>
          </a:prstGeom>
        </p:spPr>
        <p:txBody>
          <a:bodyPr anchor="t" rtlCol="false" tIns="0" lIns="0" bIns="0" rIns="0">
            <a:spAutoFit/>
          </a:bodyPr>
          <a:lstStyle/>
          <a:p>
            <a:pPr algn="ctr">
              <a:lnSpc>
                <a:spcPts val="3839"/>
              </a:lnSpc>
            </a:pPr>
            <a:r>
              <a:rPr lang="en-US" sz="3199">
                <a:solidFill>
                  <a:srgbClr val="F38C12"/>
                </a:solidFill>
                <a:latin typeface="Aileron Bold"/>
              </a:rPr>
              <a:t>Promoting citizen awareness and accountability to </a:t>
            </a:r>
          </a:p>
          <a:p>
            <a:pPr algn="ctr">
              <a:lnSpc>
                <a:spcPts val="3839"/>
              </a:lnSpc>
            </a:pPr>
            <a:r>
              <a:rPr lang="en-US" sz="3199">
                <a:solidFill>
                  <a:srgbClr val="F38C12"/>
                </a:solidFill>
                <a:latin typeface="Aileron Bold"/>
              </a:rPr>
              <a:t>contain the spread of CONVID-19 in Nigeria</a:t>
            </a:r>
          </a:p>
        </p:txBody>
      </p:sp>
      <p:grpSp>
        <p:nvGrpSpPr>
          <p:cNvPr name="Group 10" id="10"/>
          <p:cNvGrpSpPr/>
          <p:nvPr/>
        </p:nvGrpSpPr>
        <p:grpSpPr>
          <a:xfrm rot="0">
            <a:off x="4082831" y="1028700"/>
            <a:ext cx="1056427" cy="1056427"/>
            <a:chOff x="0" y="0"/>
            <a:chExt cx="1408570" cy="1408570"/>
          </a:xfrm>
        </p:grpSpPr>
        <p:sp>
          <p:nvSpPr>
            <p:cNvPr name="TextBox 11" id="11"/>
            <p:cNvSpPr txBox="true"/>
            <p:nvPr/>
          </p:nvSpPr>
          <p:spPr>
            <a:xfrm rot="0">
              <a:off x="704285" y="414441"/>
              <a:ext cx="640174" cy="627312"/>
            </a:xfrm>
            <a:prstGeom prst="rect">
              <a:avLst/>
            </a:prstGeom>
          </p:spPr>
          <p:txBody>
            <a:bodyPr anchor="t" rtlCol="false" tIns="0" lIns="0" bIns="0" rIns="0">
              <a:spAutoFit/>
            </a:bodyPr>
            <a:lstStyle/>
            <a:p>
              <a:pPr algn="ctr">
                <a:lnSpc>
                  <a:spcPts val="3321"/>
                </a:lnSpc>
              </a:pPr>
              <a:r>
                <a:rPr lang="en-US" sz="3321">
                  <a:solidFill>
                    <a:srgbClr val="000000"/>
                  </a:solidFill>
                  <a:latin typeface="Archivo Black Bold"/>
                </a:rPr>
                <a:t>3</a:t>
              </a:r>
            </a:p>
          </p:txBody>
        </p:sp>
        <p:grpSp>
          <p:nvGrpSpPr>
            <p:cNvPr name="Group 12" id="12"/>
            <p:cNvGrpSpPr/>
            <p:nvPr/>
          </p:nvGrpSpPr>
          <p:grpSpPr>
            <a:xfrm rot="0">
              <a:off x="0" y="0"/>
              <a:ext cx="1408570" cy="140857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6B2A"/>
              </a:solidFill>
            </p:spPr>
          </p:sp>
          <p:sp>
            <p:nvSpPr>
              <p:cNvPr name="TextBox 14" id="14"/>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grpSp>
          <p:nvGrpSpPr>
            <p:cNvPr name="Group 15" id="15"/>
            <p:cNvGrpSpPr/>
            <p:nvPr/>
          </p:nvGrpSpPr>
          <p:grpSpPr>
            <a:xfrm rot="0">
              <a:off x="168791" y="174744"/>
              <a:ext cx="1075011" cy="107501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7" id="17"/>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sp>
          <p:nvSpPr>
            <p:cNvPr name="TextBox 18" id="18"/>
            <p:cNvSpPr txBox="true"/>
            <p:nvPr/>
          </p:nvSpPr>
          <p:spPr>
            <a:xfrm rot="0">
              <a:off x="552749" y="466196"/>
              <a:ext cx="307095" cy="514278"/>
            </a:xfrm>
            <a:prstGeom prst="rect">
              <a:avLst/>
            </a:prstGeom>
          </p:spPr>
          <p:txBody>
            <a:bodyPr anchor="t" rtlCol="false" tIns="0" lIns="0" bIns="0" rIns="0">
              <a:spAutoFit/>
            </a:bodyPr>
            <a:lstStyle/>
            <a:p>
              <a:pPr algn="ctr">
                <a:lnSpc>
                  <a:spcPts val="2718"/>
                </a:lnSpc>
              </a:pPr>
              <a:r>
                <a:rPr lang="en-US" sz="2718">
                  <a:solidFill>
                    <a:srgbClr val="000000"/>
                  </a:solidFill>
                  <a:latin typeface="Archivo Black Bold"/>
                </a:rPr>
                <a:t>6</a:t>
              </a:r>
            </a:p>
          </p:txBody>
        </p:sp>
      </p:grpSp>
      <p:sp>
        <p:nvSpPr>
          <p:cNvPr name="TextBox 19" id="19"/>
          <p:cNvSpPr txBox="true"/>
          <p:nvPr/>
        </p:nvSpPr>
        <p:spPr>
          <a:xfrm rot="0">
            <a:off x="4611045" y="3650899"/>
            <a:ext cx="12310571" cy="4293616"/>
          </a:xfrm>
          <a:prstGeom prst="rect">
            <a:avLst/>
          </a:prstGeom>
        </p:spPr>
        <p:txBody>
          <a:bodyPr anchor="t" rtlCol="false" tIns="0" lIns="0" bIns="0" rIns="0">
            <a:spAutoFit/>
          </a:bodyPr>
          <a:lstStyle/>
          <a:p>
            <a:pPr algn="just">
              <a:lnSpc>
                <a:spcPts val="3421"/>
              </a:lnSpc>
            </a:pPr>
            <a:r>
              <a:rPr lang="en-US" sz="2899">
                <a:solidFill>
                  <a:srgbClr val="000000"/>
                </a:solidFill>
                <a:latin typeface="Aileron"/>
              </a:rPr>
              <a:t>CHRICED's implementation of the project successfully raised awareness among citizens and fostered a sense of accountability to combat the spread of COVID-19. Through targeted campaigns, community outreach, and media platforms, CHRICED has effectively disseminated accurate information, leading to a significant decrease in infection and mortality rates, particularly among marginalized groups, such as women. The project's transparency and accountability advocacy have not only ensured a fair distribution of relief measures but also built trust and cohesion in the fight against COVID-19, ultimately saving lives and strengthening communities.</a:t>
            </a:r>
          </a:p>
        </p:txBody>
      </p:sp>
      <p:sp>
        <p:nvSpPr>
          <p:cNvPr name="TextBox 20" id="20"/>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grpSp>
        <p:nvGrpSpPr>
          <p:cNvPr name="Group 21" id="21"/>
          <p:cNvGrpSpPr/>
          <p:nvPr/>
        </p:nvGrpSpPr>
        <p:grpSpPr>
          <a:xfrm rot="0">
            <a:off x="7203467" y="9315450"/>
            <a:ext cx="17380880" cy="867590"/>
            <a:chOff x="0" y="0"/>
            <a:chExt cx="23174507" cy="1156787"/>
          </a:xfrm>
        </p:grpSpPr>
        <p:sp>
          <p:nvSpPr>
            <p:cNvPr name="Freeform 22" id="22"/>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23" id="23"/>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40329" y="471805"/>
            <a:ext cx="1290822" cy="1367010"/>
            <a:chOff x="0" y="0"/>
            <a:chExt cx="1721096" cy="1822680"/>
          </a:xfrm>
        </p:grpSpPr>
        <p:grpSp>
          <p:nvGrpSpPr>
            <p:cNvPr name="Group 3" id="3"/>
            <p:cNvGrpSpPr/>
            <p:nvPr/>
          </p:nvGrpSpPr>
          <p:grpSpPr>
            <a:xfrm rot="0">
              <a:off x="0" y="0"/>
              <a:ext cx="1721096" cy="1822680"/>
              <a:chOff x="0" y="0"/>
              <a:chExt cx="812800" cy="860774"/>
            </a:xfrm>
          </p:grpSpPr>
          <p:sp>
            <p:nvSpPr>
              <p:cNvPr name="Freeform 4" id="4"/>
              <p:cNvSpPr/>
              <p:nvPr/>
            </p:nvSpPr>
            <p:spPr>
              <a:xfrm flipH="false" flipV="false" rot="0">
                <a:off x="0" y="0"/>
                <a:ext cx="812800" cy="860774"/>
              </a:xfrm>
              <a:custGeom>
                <a:avLst/>
                <a:gdLst/>
                <a:ahLst/>
                <a:cxnLst/>
                <a:rect r="r" b="b" t="t" l="l"/>
                <a:pathLst>
                  <a:path h="860774" w="812800">
                    <a:moveTo>
                      <a:pt x="406400" y="0"/>
                    </a:moveTo>
                    <a:cubicBezTo>
                      <a:pt x="181951" y="0"/>
                      <a:pt x="0" y="192691"/>
                      <a:pt x="0" y="430387"/>
                    </a:cubicBezTo>
                    <a:cubicBezTo>
                      <a:pt x="0" y="668083"/>
                      <a:pt x="181951" y="860774"/>
                      <a:pt x="406400" y="860774"/>
                    </a:cubicBezTo>
                    <a:cubicBezTo>
                      <a:pt x="630849" y="860774"/>
                      <a:pt x="812800" y="668083"/>
                      <a:pt x="812800" y="430387"/>
                    </a:cubicBezTo>
                    <a:cubicBezTo>
                      <a:pt x="812800" y="192691"/>
                      <a:pt x="630849" y="0"/>
                      <a:pt x="406400" y="0"/>
                    </a:cubicBezTo>
                    <a:close/>
                  </a:path>
                </a:pathLst>
              </a:custGeom>
              <a:solidFill>
                <a:srgbClr val="376B2A"/>
              </a:solidFill>
            </p:spPr>
          </p:sp>
          <p:sp>
            <p:nvSpPr>
              <p:cNvPr name="TextBox 5" id="5"/>
              <p:cNvSpPr txBox="true"/>
              <p:nvPr/>
            </p:nvSpPr>
            <p:spPr>
              <a:xfrm>
                <a:off x="76200" y="42598"/>
                <a:ext cx="660400" cy="737479"/>
              </a:xfrm>
              <a:prstGeom prst="rect">
                <a:avLst/>
              </a:prstGeom>
            </p:spPr>
            <p:txBody>
              <a:bodyPr anchor="ctr" rtlCol="false" tIns="37497" lIns="37497" bIns="37497" rIns="37497"/>
              <a:lstStyle/>
              <a:p>
                <a:pPr algn="ctr">
                  <a:lnSpc>
                    <a:spcPts val="2659"/>
                  </a:lnSpc>
                </a:pPr>
              </a:p>
            </p:txBody>
          </p:sp>
        </p:grpSp>
        <p:grpSp>
          <p:nvGrpSpPr>
            <p:cNvPr name="Group 6" id="6"/>
            <p:cNvGrpSpPr/>
            <p:nvPr/>
          </p:nvGrpSpPr>
          <p:grpSpPr>
            <a:xfrm rot="0">
              <a:off x="206242" y="275731"/>
              <a:ext cx="1313528" cy="1313528"/>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8" id="8"/>
              <p:cNvSpPr txBox="true"/>
              <p:nvPr/>
            </p:nvSpPr>
            <p:spPr>
              <a:xfrm>
                <a:off x="76200" y="38100"/>
                <a:ext cx="660400" cy="698500"/>
              </a:xfrm>
              <a:prstGeom prst="rect">
                <a:avLst/>
              </a:prstGeom>
            </p:spPr>
            <p:txBody>
              <a:bodyPr anchor="ctr" rtlCol="false" tIns="37497" lIns="37497" bIns="37497" rIns="37497"/>
              <a:lstStyle/>
              <a:p>
                <a:pPr algn="ctr">
                  <a:lnSpc>
                    <a:spcPts val="2659"/>
                  </a:lnSpc>
                </a:pPr>
              </a:p>
            </p:txBody>
          </p:sp>
        </p:grpSp>
        <p:sp>
          <p:nvSpPr>
            <p:cNvPr name="TextBox 9" id="9"/>
            <p:cNvSpPr txBox="true"/>
            <p:nvPr/>
          </p:nvSpPr>
          <p:spPr>
            <a:xfrm rot="0">
              <a:off x="542919" y="632920"/>
              <a:ext cx="640174" cy="1189760"/>
            </a:xfrm>
            <a:prstGeom prst="rect">
              <a:avLst/>
            </a:prstGeom>
          </p:spPr>
          <p:txBody>
            <a:bodyPr anchor="t" rtlCol="false" tIns="0" lIns="0" bIns="0" rIns="0">
              <a:spAutoFit/>
            </a:bodyPr>
            <a:lstStyle/>
            <a:p>
              <a:pPr algn="ctr">
                <a:lnSpc>
                  <a:spcPts val="3321"/>
                </a:lnSpc>
              </a:pPr>
              <a:r>
                <a:rPr lang="en-US" sz="3321">
                  <a:solidFill>
                    <a:srgbClr val="000000"/>
                  </a:solidFill>
                  <a:latin typeface="Archivo Black Bold"/>
                </a:rPr>
                <a:t>7</a:t>
              </a:r>
            </a:p>
            <a:p>
              <a:pPr algn="ctr">
                <a:lnSpc>
                  <a:spcPts val="3321"/>
                </a:lnSpc>
              </a:pPr>
            </a:p>
          </p:txBody>
        </p:sp>
      </p:grpSp>
      <p:grpSp>
        <p:nvGrpSpPr>
          <p:cNvPr name="Group 10" id="10"/>
          <p:cNvGrpSpPr/>
          <p:nvPr/>
        </p:nvGrpSpPr>
        <p:grpSpPr>
          <a:xfrm rot="0">
            <a:off x="77212" y="5745192"/>
            <a:ext cx="4763117" cy="4541808"/>
            <a:chOff x="0" y="0"/>
            <a:chExt cx="7000457" cy="6675194"/>
          </a:xfrm>
        </p:grpSpPr>
        <p:sp>
          <p:nvSpPr>
            <p:cNvPr name="Freeform 11" id="11"/>
            <p:cNvSpPr/>
            <p:nvPr/>
          </p:nvSpPr>
          <p:spPr>
            <a:xfrm flipH="false" flipV="false" rot="0">
              <a:off x="0" y="0"/>
              <a:ext cx="7000457" cy="6675194"/>
            </a:xfrm>
            <a:custGeom>
              <a:avLst/>
              <a:gdLst/>
              <a:ahLst/>
              <a:cxnLst/>
              <a:rect r="r" b="b" t="t" l="l"/>
              <a:pathLst>
                <a:path h="6675194" w="7000457">
                  <a:moveTo>
                    <a:pt x="0" y="0"/>
                  </a:moveTo>
                  <a:lnTo>
                    <a:pt x="7000457" y="0"/>
                  </a:lnTo>
                  <a:lnTo>
                    <a:pt x="7000457" y="6675194"/>
                  </a:lnTo>
                  <a:lnTo>
                    <a:pt x="0" y="6675194"/>
                  </a:lnTo>
                  <a:close/>
                </a:path>
              </a:pathLst>
            </a:custGeom>
            <a:blipFill>
              <a:blip r:embed="rId2"/>
              <a:stretch>
                <a:fillRect l="-13569" t="0" r="-13569" b="0"/>
              </a:stretch>
            </a:blipFill>
          </p:spPr>
        </p:sp>
      </p:grpSp>
      <p:grpSp>
        <p:nvGrpSpPr>
          <p:cNvPr name="Group 12" id="12"/>
          <p:cNvGrpSpPr/>
          <p:nvPr/>
        </p:nvGrpSpPr>
        <p:grpSpPr>
          <a:xfrm rot="0">
            <a:off x="77212" y="0"/>
            <a:ext cx="4763117" cy="5745192"/>
            <a:chOff x="0" y="0"/>
            <a:chExt cx="7000457" cy="8443834"/>
          </a:xfrm>
        </p:grpSpPr>
        <p:sp>
          <p:nvSpPr>
            <p:cNvPr name="Freeform 13" id="13"/>
            <p:cNvSpPr/>
            <p:nvPr/>
          </p:nvSpPr>
          <p:spPr>
            <a:xfrm flipH="false" flipV="false" rot="0">
              <a:off x="0" y="0"/>
              <a:ext cx="7000457" cy="8443834"/>
            </a:xfrm>
            <a:custGeom>
              <a:avLst/>
              <a:gdLst/>
              <a:ahLst/>
              <a:cxnLst/>
              <a:rect r="r" b="b" t="t" l="l"/>
              <a:pathLst>
                <a:path h="8443834" w="7000457">
                  <a:moveTo>
                    <a:pt x="0" y="0"/>
                  </a:moveTo>
                  <a:lnTo>
                    <a:pt x="7000457" y="0"/>
                  </a:lnTo>
                  <a:lnTo>
                    <a:pt x="7000457" y="8443834"/>
                  </a:lnTo>
                  <a:lnTo>
                    <a:pt x="0" y="8443834"/>
                  </a:lnTo>
                  <a:close/>
                </a:path>
              </a:pathLst>
            </a:custGeom>
            <a:blipFill>
              <a:blip r:embed="rId3"/>
              <a:stretch>
                <a:fillRect l="-57236" t="0" r="-57236" b="0"/>
              </a:stretch>
            </a:blipFill>
          </p:spPr>
        </p:sp>
      </p:grpSp>
      <p:sp>
        <p:nvSpPr>
          <p:cNvPr name="TextBox 14" id="14"/>
          <p:cNvSpPr txBox="true"/>
          <p:nvPr/>
        </p:nvSpPr>
        <p:spPr>
          <a:xfrm rot="0">
            <a:off x="5485740" y="3442781"/>
            <a:ext cx="12191386" cy="3864991"/>
          </a:xfrm>
          <a:prstGeom prst="rect">
            <a:avLst/>
          </a:prstGeom>
        </p:spPr>
        <p:txBody>
          <a:bodyPr anchor="t" rtlCol="false" tIns="0" lIns="0" bIns="0" rIns="0">
            <a:spAutoFit/>
          </a:bodyPr>
          <a:lstStyle/>
          <a:p>
            <a:pPr algn="just">
              <a:lnSpc>
                <a:spcPts val="3421"/>
              </a:lnSpc>
            </a:pPr>
            <a:r>
              <a:rPr lang="en-US" sz="2899">
                <a:solidFill>
                  <a:srgbClr val="000000"/>
                </a:solidFill>
                <a:latin typeface="Aileron"/>
              </a:rPr>
              <a:t>CHRICED, with support from MacArthur Foundation, has significantly reduced corruption's impact on constituency project delivery through collaboration with anticorruption agencies, community actors, and CSOs. This has led to enhanced accountability, increased citizen participation in demanding accountability, strengthened community organizing capacity, and reforms in key agencies like PHCUOR and PCACC. This has resulted in more efficient utilization of public funds, improved service delivery, and improved development outcomes for the community.</a:t>
            </a:r>
          </a:p>
          <a:p>
            <a:pPr algn="just">
              <a:lnSpc>
                <a:spcPts val="3421"/>
              </a:lnSpc>
            </a:pPr>
          </a:p>
        </p:txBody>
      </p:sp>
      <p:sp>
        <p:nvSpPr>
          <p:cNvPr name="TextBox 15" id="15"/>
          <p:cNvSpPr txBox="true"/>
          <p:nvPr/>
        </p:nvSpPr>
        <p:spPr>
          <a:xfrm rot="0">
            <a:off x="6011965" y="943682"/>
            <a:ext cx="11665160" cy="895134"/>
          </a:xfrm>
          <a:prstGeom prst="rect">
            <a:avLst/>
          </a:prstGeom>
        </p:spPr>
        <p:txBody>
          <a:bodyPr anchor="t" rtlCol="false" tIns="0" lIns="0" bIns="0" rIns="0">
            <a:spAutoFit/>
          </a:bodyPr>
          <a:lstStyle/>
          <a:p>
            <a:pPr algn="ctr">
              <a:lnSpc>
                <a:spcPts val="3599"/>
              </a:lnSpc>
            </a:pPr>
            <a:r>
              <a:rPr lang="en-US" sz="2999">
                <a:solidFill>
                  <a:srgbClr val="F38C12"/>
                </a:solidFill>
                <a:latin typeface="Aileron Bold"/>
              </a:rPr>
              <a:t>Promotion of Community-Driven Anti-Corruption Initiatives in Kano State Nigeria</a:t>
            </a:r>
          </a:p>
        </p:txBody>
      </p:sp>
      <p:sp>
        <p:nvSpPr>
          <p:cNvPr name="TextBox 16" id="16"/>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grpSp>
        <p:nvGrpSpPr>
          <p:cNvPr name="Group 17" id="17"/>
          <p:cNvGrpSpPr/>
          <p:nvPr/>
        </p:nvGrpSpPr>
        <p:grpSpPr>
          <a:xfrm rot="0">
            <a:off x="7355867" y="9393747"/>
            <a:ext cx="17380880" cy="867590"/>
            <a:chOff x="0" y="0"/>
            <a:chExt cx="23174507" cy="1156787"/>
          </a:xfrm>
        </p:grpSpPr>
        <p:sp>
          <p:nvSpPr>
            <p:cNvPr name="Freeform 18" id="18"/>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19" id="19"/>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088761" y="471805"/>
            <a:ext cx="1290822" cy="1367010"/>
            <a:chOff x="0" y="0"/>
            <a:chExt cx="1721096" cy="1822681"/>
          </a:xfrm>
        </p:grpSpPr>
        <p:grpSp>
          <p:nvGrpSpPr>
            <p:cNvPr name="Group 3" id="3"/>
            <p:cNvGrpSpPr/>
            <p:nvPr/>
          </p:nvGrpSpPr>
          <p:grpSpPr>
            <a:xfrm rot="0">
              <a:off x="0" y="0"/>
              <a:ext cx="1721096" cy="1822681"/>
              <a:chOff x="0" y="0"/>
              <a:chExt cx="812800" cy="860774"/>
            </a:xfrm>
          </p:grpSpPr>
          <p:sp>
            <p:nvSpPr>
              <p:cNvPr name="Freeform 4" id="4"/>
              <p:cNvSpPr/>
              <p:nvPr/>
            </p:nvSpPr>
            <p:spPr>
              <a:xfrm flipH="false" flipV="false" rot="0">
                <a:off x="0" y="0"/>
                <a:ext cx="812800" cy="860774"/>
              </a:xfrm>
              <a:custGeom>
                <a:avLst/>
                <a:gdLst/>
                <a:ahLst/>
                <a:cxnLst/>
                <a:rect r="r" b="b" t="t" l="l"/>
                <a:pathLst>
                  <a:path h="860774" w="812800">
                    <a:moveTo>
                      <a:pt x="406400" y="0"/>
                    </a:moveTo>
                    <a:cubicBezTo>
                      <a:pt x="181951" y="0"/>
                      <a:pt x="0" y="192691"/>
                      <a:pt x="0" y="430387"/>
                    </a:cubicBezTo>
                    <a:cubicBezTo>
                      <a:pt x="0" y="668083"/>
                      <a:pt x="181951" y="860774"/>
                      <a:pt x="406400" y="860774"/>
                    </a:cubicBezTo>
                    <a:cubicBezTo>
                      <a:pt x="630849" y="860774"/>
                      <a:pt x="812800" y="668083"/>
                      <a:pt x="812800" y="430387"/>
                    </a:cubicBezTo>
                    <a:cubicBezTo>
                      <a:pt x="812800" y="192691"/>
                      <a:pt x="630849" y="0"/>
                      <a:pt x="406400" y="0"/>
                    </a:cubicBezTo>
                    <a:close/>
                  </a:path>
                </a:pathLst>
              </a:custGeom>
              <a:solidFill>
                <a:srgbClr val="376B2A"/>
              </a:solidFill>
            </p:spPr>
          </p:sp>
          <p:sp>
            <p:nvSpPr>
              <p:cNvPr name="TextBox 5" id="5"/>
              <p:cNvSpPr txBox="true"/>
              <p:nvPr/>
            </p:nvSpPr>
            <p:spPr>
              <a:xfrm>
                <a:off x="76200" y="42598"/>
                <a:ext cx="660400" cy="737479"/>
              </a:xfrm>
              <a:prstGeom prst="rect">
                <a:avLst/>
              </a:prstGeom>
            </p:spPr>
            <p:txBody>
              <a:bodyPr anchor="ctr" rtlCol="false" tIns="37497" lIns="37497" bIns="37497" rIns="37497"/>
              <a:lstStyle/>
              <a:p>
                <a:pPr algn="ctr">
                  <a:lnSpc>
                    <a:spcPts val="2659"/>
                  </a:lnSpc>
                </a:pPr>
              </a:p>
            </p:txBody>
          </p:sp>
        </p:grpSp>
        <p:grpSp>
          <p:nvGrpSpPr>
            <p:cNvPr name="Group 6" id="6"/>
            <p:cNvGrpSpPr/>
            <p:nvPr/>
          </p:nvGrpSpPr>
          <p:grpSpPr>
            <a:xfrm rot="0">
              <a:off x="206242" y="275731"/>
              <a:ext cx="1313528" cy="1313528"/>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8" id="8"/>
              <p:cNvSpPr txBox="true"/>
              <p:nvPr/>
            </p:nvSpPr>
            <p:spPr>
              <a:xfrm>
                <a:off x="76200" y="38100"/>
                <a:ext cx="660400" cy="698500"/>
              </a:xfrm>
              <a:prstGeom prst="rect">
                <a:avLst/>
              </a:prstGeom>
            </p:spPr>
            <p:txBody>
              <a:bodyPr anchor="ctr" rtlCol="false" tIns="37497" lIns="37497" bIns="37497" rIns="37497"/>
              <a:lstStyle/>
              <a:p>
                <a:pPr algn="ctr">
                  <a:lnSpc>
                    <a:spcPts val="2659"/>
                  </a:lnSpc>
                </a:pPr>
              </a:p>
            </p:txBody>
          </p:sp>
        </p:grpSp>
        <p:sp>
          <p:nvSpPr>
            <p:cNvPr name="TextBox 9" id="9"/>
            <p:cNvSpPr txBox="true"/>
            <p:nvPr/>
          </p:nvSpPr>
          <p:spPr>
            <a:xfrm rot="0">
              <a:off x="542919" y="632920"/>
              <a:ext cx="640174" cy="1189760"/>
            </a:xfrm>
            <a:prstGeom prst="rect">
              <a:avLst/>
            </a:prstGeom>
          </p:spPr>
          <p:txBody>
            <a:bodyPr anchor="t" rtlCol="false" tIns="0" lIns="0" bIns="0" rIns="0">
              <a:spAutoFit/>
            </a:bodyPr>
            <a:lstStyle/>
            <a:p>
              <a:pPr algn="ctr">
                <a:lnSpc>
                  <a:spcPts val="3321"/>
                </a:lnSpc>
              </a:pPr>
              <a:r>
                <a:rPr lang="en-US" sz="3321">
                  <a:solidFill>
                    <a:srgbClr val="000000"/>
                  </a:solidFill>
                  <a:latin typeface="Archivo Black Bold"/>
                </a:rPr>
                <a:t>8</a:t>
              </a:r>
            </a:p>
            <a:p>
              <a:pPr algn="ctr">
                <a:lnSpc>
                  <a:spcPts val="3321"/>
                </a:lnSpc>
              </a:pPr>
            </a:p>
          </p:txBody>
        </p:sp>
      </p:grpSp>
      <p:grpSp>
        <p:nvGrpSpPr>
          <p:cNvPr name="Group 10" id="10"/>
          <p:cNvGrpSpPr/>
          <p:nvPr/>
        </p:nvGrpSpPr>
        <p:grpSpPr>
          <a:xfrm rot="0">
            <a:off x="0" y="5435030"/>
            <a:ext cx="4763117" cy="4851970"/>
            <a:chOff x="0" y="0"/>
            <a:chExt cx="7000457" cy="7131047"/>
          </a:xfrm>
        </p:grpSpPr>
        <p:sp>
          <p:nvSpPr>
            <p:cNvPr name="Freeform 11" id="11"/>
            <p:cNvSpPr/>
            <p:nvPr/>
          </p:nvSpPr>
          <p:spPr>
            <a:xfrm flipH="false" flipV="false" rot="0">
              <a:off x="0" y="0"/>
              <a:ext cx="7000457" cy="7131047"/>
            </a:xfrm>
            <a:custGeom>
              <a:avLst/>
              <a:gdLst/>
              <a:ahLst/>
              <a:cxnLst/>
              <a:rect r="r" b="b" t="t" l="l"/>
              <a:pathLst>
                <a:path h="7131047" w="7000457">
                  <a:moveTo>
                    <a:pt x="0" y="0"/>
                  </a:moveTo>
                  <a:lnTo>
                    <a:pt x="7000457" y="0"/>
                  </a:lnTo>
                  <a:lnTo>
                    <a:pt x="7000457" y="7131047"/>
                  </a:lnTo>
                  <a:lnTo>
                    <a:pt x="0" y="7131047"/>
                  </a:lnTo>
                  <a:close/>
                </a:path>
              </a:pathLst>
            </a:custGeom>
            <a:blipFill>
              <a:blip r:embed="rId2"/>
              <a:stretch>
                <a:fillRect l="-10310" t="0" r="-61611" b="-7950"/>
              </a:stretch>
            </a:blipFill>
          </p:spPr>
        </p:sp>
      </p:grpSp>
      <p:grpSp>
        <p:nvGrpSpPr>
          <p:cNvPr name="Group 12" id="12"/>
          <p:cNvGrpSpPr/>
          <p:nvPr/>
        </p:nvGrpSpPr>
        <p:grpSpPr>
          <a:xfrm rot="0">
            <a:off x="0" y="0"/>
            <a:ext cx="4763117" cy="5435030"/>
            <a:chOff x="0" y="0"/>
            <a:chExt cx="7000457" cy="7987982"/>
          </a:xfrm>
        </p:grpSpPr>
        <p:sp>
          <p:nvSpPr>
            <p:cNvPr name="Freeform 13" id="13"/>
            <p:cNvSpPr/>
            <p:nvPr/>
          </p:nvSpPr>
          <p:spPr>
            <a:xfrm flipH="false" flipV="false" rot="0">
              <a:off x="0" y="0"/>
              <a:ext cx="7000457" cy="7987982"/>
            </a:xfrm>
            <a:custGeom>
              <a:avLst/>
              <a:gdLst/>
              <a:ahLst/>
              <a:cxnLst/>
              <a:rect r="r" b="b" t="t" l="l"/>
              <a:pathLst>
                <a:path h="7987982" w="7000457">
                  <a:moveTo>
                    <a:pt x="0" y="0"/>
                  </a:moveTo>
                  <a:lnTo>
                    <a:pt x="7000457" y="0"/>
                  </a:lnTo>
                  <a:lnTo>
                    <a:pt x="7000457" y="7987982"/>
                  </a:lnTo>
                  <a:lnTo>
                    <a:pt x="0" y="7987982"/>
                  </a:lnTo>
                  <a:close/>
                </a:path>
              </a:pathLst>
            </a:custGeom>
            <a:blipFill>
              <a:blip r:embed="rId3"/>
              <a:stretch>
                <a:fillRect l="-49800" t="0" r="-53100" b="-18329"/>
              </a:stretch>
            </a:blipFill>
          </p:spPr>
        </p:sp>
      </p:grpSp>
      <p:grpSp>
        <p:nvGrpSpPr>
          <p:cNvPr name="Group 14" id="14"/>
          <p:cNvGrpSpPr/>
          <p:nvPr/>
        </p:nvGrpSpPr>
        <p:grpSpPr>
          <a:xfrm rot="0">
            <a:off x="7355867" y="9393747"/>
            <a:ext cx="17380880" cy="867590"/>
            <a:chOff x="0" y="0"/>
            <a:chExt cx="23174507" cy="1156787"/>
          </a:xfrm>
        </p:grpSpPr>
        <p:sp>
          <p:nvSpPr>
            <p:cNvPr name="Freeform 15" id="15"/>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16" id="16"/>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
        <p:nvSpPr>
          <p:cNvPr name="TextBox 17" id="17"/>
          <p:cNvSpPr txBox="true"/>
          <p:nvPr/>
        </p:nvSpPr>
        <p:spPr>
          <a:xfrm rot="0">
            <a:off x="5734172" y="4208260"/>
            <a:ext cx="11958764" cy="3436366"/>
          </a:xfrm>
          <a:prstGeom prst="rect">
            <a:avLst/>
          </a:prstGeom>
        </p:spPr>
        <p:txBody>
          <a:bodyPr anchor="t" rtlCol="false" tIns="0" lIns="0" bIns="0" rIns="0">
            <a:spAutoFit/>
          </a:bodyPr>
          <a:lstStyle/>
          <a:p>
            <a:pPr algn="just">
              <a:lnSpc>
                <a:spcPts val="3421"/>
              </a:lnSpc>
            </a:pPr>
            <a:r>
              <a:rPr lang="en-US" sz="2899">
                <a:solidFill>
                  <a:srgbClr val="000000"/>
                </a:solidFill>
                <a:latin typeface="Aileron"/>
              </a:rPr>
              <a:t>CHRICED promoted transparency and accountability in education in Nigeria through citizen activism. The project improved beneficiaries' understanding and ability to oversee UBE projects and public initiatives in their communities. A significant achievement was the adoption of an open bidding system by the Kaduna State Government for UBE projects. This demonstrates the lasting impact of CHRICED's efforts in advancing transparency and accountability in education.</a:t>
            </a:r>
          </a:p>
          <a:p>
            <a:pPr algn="just">
              <a:lnSpc>
                <a:spcPts val="3421"/>
              </a:lnSpc>
            </a:pPr>
          </a:p>
        </p:txBody>
      </p:sp>
      <p:sp>
        <p:nvSpPr>
          <p:cNvPr name="TextBox 18" id="18"/>
          <p:cNvSpPr txBox="true"/>
          <p:nvPr/>
        </p:nvSpPr>
        <p:spPr>
          <a:xfrm rot="0">
            <a:off x="6628014" y="707668"/>
            <a:ext cx="10631286" cy="895284"/>
          </a:xfrm>
          <a:prstGeom prst="rect">
            <a:avLst/>
          </a:prstGeom>
        </p:spPr>
        <p:txBody>
          <a:bodyPr anchor="t" rtlCol="false" tIns="0" lIns="0" bIns="0" rIns="0">
            <a:spAutoFit/>
          </a:bodyPr>
          <a:lstStyle/>
          <a:p>
            <a:pPr algn="ctr">
              <a:lnSpc>
                <a:spcPts val="3599"/>
              </a:lnSpc>
            </a:pPr>
            <a:r>
              <a:rPr lang="en-US" sz="2999">
                <a:solidFill>
                  <a:srgbClr val="F38C12"/>
                </a:solidFill>
                <a:latin typeface="Aileron Bold"/>
              </a:rPr>
              <a:t>Promoting transparency and accountability in education in Nigeria</a:t>
            </a:r>
          </a:p>
        </p:txBody>
      </p:sp>
      <p:sp>
        <p:nvSpPr>
          <p:cNvPr name="TextBox 19" id="19"/>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4839235" cy="10287000"/>
            <a:chOff x="0" y="0"/>
            <a:chExt cx="7069282" cy="15027519"/>
          </a:xfrm>
        </p:grpSpPr>
        <p:sp>
          <p:nvSpPr>
            <p:cNvPr name="Freeform 3" id="3"/>
            <p:cNvSpPr/>
            <p:nvPr/>
          </p:nvSpPr>
          <p:spPr>
            <a:xfrm flipH="false" flipV="false" rot="0">
              <a:off x="0" y="0"/>
              <a:ext cx="7069282" cy="15027520"/>
            </a:xfrm>
            <a:custGeom>
              <a:avLst/>
              <a:gdLst/>
              <a:ahLst/>
              <a:cxnLst/>
              <a:rect r="r" b="b" t="t" l="l"/>
              <a:pathLst>
                <a:path h="15027520" w="7069282">
                  <a:moveTo>
                    <a:pt x="0" y="0"/>
                  </a:moveTo>
                  <a:lnTo>
                    <a:pt x="7069282" y="0"/>
                  </a:lnTo>
                  <a:lnTo>
                    <a:pt x="7069282" y="15027520"/>
                  </a:lnTo>
                  <a:lnTo>
                    <a:pt x="0" y="15027520"/>
                  </a:lnTo>
                  <a:close/>
                </a:path>
              </a:pathLst>
            </a:custGeom>
            <a:solidFill>
              <a:srgbClr val="F38C12"/>
            </a:solidFill>
          </p:spPr>
        </p:sp>
        <p:sp>
          <p:nvSpPr>
            <p:cNvPr name="TextBox 4" id="4"/>
            <p:cNvSpPr txBox="true"/>
            <p:nvPr/>
          </p:nvSpPr>
          <p:spPr>
            <a:xfrm>
              <a:off x="0" y="-38100"/>
              <a:ext cx="7069282" cy="1506561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00172" y="1357033"/>
            <a:ext cx="5995138" cy="7572935"/>
            <a:chOff x="0" y="0"/>
            <a:chExt cx="7474306" cy="9441390"/>
          </a:xfrm>
        </p:grpSpPr>
        <p:sp>
          <p:nvSpPr>
            <p:cNvPr name="Freeform 6" id="6"/>
            <p:cNvSpPr/>
            <p:nvPr/>
          </p:nvSpPr>
          <p:spPr>
            <a:xfrm flipH="false" flipV="false" rot="0">
              <a:off x="0" y="0"/>
              <a:ext cx="7474307" cy="9441390"/>
            </a:xfrm>
            <a:custGeom>
              <a:avLst/>
              <a:gdLst/>
              <a:ahLst/>
              <a:cxnLst/>
              <a:rect r="r" b="b" t="t" l="l"/>
              <a:pathLst>
                <a:path h="9441390" w="7474307">
                  <a:moveTo>
                    <a:pt x="0" y="0"/>
                  </a:moveTo>
                  <a:lnTo>
                    <a:pt x="7474307" y="0"/>
                  </a:lnTo>
                  <a:lnTo>
                    <a:pt x="7474307" y="9441390"/>
                  </a:lnTo>
                  <a:lnTo>
                    <a:pt x="0" y="9441390"/>
                  </a:lnTo>
                  <a:close/>
                </a:path>
              </a:pathLst>
            </a:custGeom>
            <a:blipFill>
              <a:blip r:embed="rId2"/>
              <a:stretch>
                <a:fillRect l="-32054" t="-12598" r="-23713" b="0"/>
              </a:stretch>
            </a:blipFill>
          </p:spPr>
        </p:sp>
      </p:grpSp>
      <p:sp>
        <p:nvSpPr>
          <p:cNvPr name="TextBox 7" id="7"/>
          <p:cNvSpPr txBox="true"/>
          <p:nvPr/>
        </p:nvSpPr>
        <p:spPr>
          <a:xfrm rot="0">
            <a:off x="6915144" y="2093825"/>
            <a:ext cx="10363327" cy="7525775"/>
          </a:xfrm>
          <a:prstGeom prst="rect">
            <a:avLst/>
          </a:prstGeom>
        </p:spPr>
        <p:txBody>
          <a:bodyPr anchor="t" rtlCol="false" tIns="0" lIns="0" bIns="0" rIns="0">
            <a:spAutoFit/>
          </a:bodyPr>
          <a:lstStyle/>
          <a:p>
            <a:pPr algn="just">
              <a:lnSpc>
                <a:spcPts val="4339"/>
              </a:lnSpc>
            </a:pPr>
            <a:r>
              <a:rPr lang="en-US" sz="3099">
                <a:solidFill>
                  <a:srgbClr val="000000"/>
                </a:solidFill>
                <a:latin typeface="Aileron"/>
              </a:rPr>
              <a:t>Fundraising, excessive government regulations, a hostile environment induced by the state, finding appropriate or qualified staff, as well as political and economic uncertainty in the country are some of the key strategic challenges currently confronting our organization.</a:t>
            </a:r>
          </a:p>
          <a:p>
            <a:pPr algn="just">
              <a:lnSpc>
                <a:spcPts val="4339"/>
              </a:lnSpc>
            </a:pPr>
          </a:p>
          <a:p>
            <a:pPr algn="just">
              <a:lnSpc>
                <a:spcPts val="4339"/>
              </a:lnSpc>
            </a:pPr>
            <a:r>
              <a:rPr lang="en-US" sz="3099">
                <a:solidFill>
                  <a:srgbClr val="000000"/>
                </a:solidFill>
                <a:latin typeface="Aileron"/>
              </a:rPr>
              <a:t>However, the key opportunities that are currently available to us include developing a philanthropic culture in which the board and staff members see themselves as an integral part of fundraising; retaining our donors; recruiting volunteers from retired public and private sector personnel; and building a coalition of nonprofit organizations to resist repressive control by state actors.</a:t>
            </a:r>
          </a:p>
          <a:p>
            <a:pPr>
              <a:lnSpc>
                <a:spcPts val="3539"/>
              </a:lnSpc>
            </a:pPr>
          </a:p>
        </p:txBody>
      </p:sp>
      <p:grpSp>
        <p:nvGrpSpPr>
          <p:cNvPr name="Group 8" id="8"/>
          <p:cNvGrpSpPr/>
          <p:nvPr/>
        </p:nvGrpSpPr>
        <p:grpSpPr>
          <a:xfrm rot="0">
            <a:off x="7231591" y="9258300"/>
            <a:ext cx="17380880" cy="867590"/>
            <a:chOff x="0" y="0"/>
            <a:chExt cx="23174507" cy="1156787"/>
          </a:xfrm>
        </p:grpSpPr>
        <p:sp>
          <p:nvSpPr>
            <p:cNvPr name="Freeform 9" id="9"/>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3"/>
              <a:stretch>
                <a:fillRect l="0" t="0" r="0" b="-6544"/>
              </a:stretch>
            </a:blipFill>
          </p:spPr>
        </p:sp>
        <p:sp>
          <p:nvSpPr>
            <p:cNvPr name="TextBox 10" id="10"/>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
        <p:nvSpPr>
          <p:cNvPr name="TextBox 11" id="11"/>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sp>
        <p:nvSpPr>
          <p:cNvPr name="TextBox 12" id="12"/>
          <p:cNvSpPr txBox="true"/>
          <p:nvPr/>
        </p:nvSpPr>
        <p:spPr>
          <a:xfrm rot="0">
            <a:off x="5905615" y="1395251"/>
            <a:ext cx="12382385" cy="485721"/>
          </a:xfrm>
          <a:prstGeom prst="rect">
            <a:avLst/>
          </a:prstGeom>
        </p:spPr>
        <p:txBody>
          <a:bodyPr anchor="t" rtlCol="false" tIns="0" lIns="0" bIns="0" rIns="0">
            <a:spAutoFit/>
          </a:bodyPr>
          <a:lstStyle/>
          <a:p>
            <a:pPr algn="ctr">
              <a:lnSpc>
                <a:spcPts val="3839"/>
              </a:lnSpc>
            </a:pPr>
            <a:r>
              <a:rPr lang="en-US" sz="3199">
                <a:solidFill>
                  <a:srgbClr val="F38C12"/>
                </a:solidFill>
                <a:latin typeface="Aileron Bold"/>
              </a:rPr>
              <a:t>CHRICED Key Strategic Challenges and opportunities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4114800" cy="10287000"/>
            <a:chOff x="0" y="0"/>
            <a:chExt cx="1083733" cy="2709333"/>
          </a:xfrm>
        </p:grpSpPr>
        <p:sp>
          <p:nvSpPr>
            <p:cNvPr name="Freeform 3" id="3"/>
            <p:cNvSpPr/>
            <p:nvPr/>
          </p:nvSpPr>
          <p:spPr>
            <a:xfrm flipH="false" flipV="false" rot="0">
              <a:off x="0" y="0"/>
              <a:ext cx="1083733" cy="2709333"/>
            </a:xfrm>
            <a:custGeom>
              <a:avLst/>
              <a:gdLst/>
              <a:ahLst/>
              <a:cxnLst/>
              <a:rect r="r" b="b" t="t" l="l"/>
              <a:pathLst>
                <a:path h="2709333" w="1083733">
                  <a:moveTo>
                    <a:pt x="0" y="0"/>
                  </a:moveTo>
                  <a:lnTo>
                    <a:pt x="1083733" y="0"/>
                  </a:lnTo>
                  <a:lnTo>
                    <a:pt x="1083733" y="2709333"/>
                  </a:lnTo>
                  <a:lnTo>
                    <a:pt x="0" y="2709333"/>
                  </a:lnTo>
                  <a:close/>
                </a:path>
              </a:pathLst>
            </a:custGeom>
            <a:solidFill>
              <a:srgbClr val="F38C12"/>
            </a:solidFill>
          </p:spPr>
        </p:sp>
        <p:sp>
          <p:nvSpPr>
            <p:cNvPr name="TextBox 4" id="4"/>
            <p:cNvSpPr txBox="true"/>
            <p:nvPr/>
          </p:nvSpPr>
          <p:spPr>
            <a:xfrm>
              <a:off x="0" y="-38100"/>
              <a:ext cx="1083733" cy="27474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84019" y="542925"/>
            <a:ext cx="7261562" cy="9258300"/>
            <a:chOff x="0" y="0"/>
            <a:chExt cx="9682083" cy="12344400"/>
          </a:xfrm>
        </p:grpSpPr>
        <p:pic>
          <p:nvPicPr>
            <p:cNvPr name="Picture 6" id="6"/>
            <p:cNvPicPr>
              <a:picLocks noChangeAspect="true"/>
            </p:cNvPicPr>
            <p:nvPr/>
          </p:nvPicPr>
          <p:blipFill>
            <a:blip r:embed="rId2"/>
            <a:srcRect l="20587" t="0" r="20587" b="0"/>
            <a:stretch>
              <a:fillRect/>
            </a:stretch>
          </p:blipFill>
          <p:spPr>
            <a:xfrm flipH="false" flipV="false">
              <a:off x="0" y="0"/>
              <a:ext cx="9682083" cy="12344400"/>
            </a:xfrm>
            <a:prstGeom prst="rect">
              <a:avLst/>
            </a:prstGeom>
          </p:spPr>
        </p:pic>
      </p:grpSp>
      <p:sp>
        <p:nvSpPr>
          <p:cNvPr name="AutoShape 7" id="7"/>
          <p:cNvSpPr/>
          <p:nvPr/>
        </p:nvSpPr>
        <p:spPr>
          <a:xfrm>
            <a:off x="12994814" y="4743450"/>
            <a:ext cx="3119402" cy="0"/>
          </a:xfrm>
          <a:prstGeom prst="line">
            <a:avLst/>
          </a:prstGeom>
          <a:ln cap="flat" w="57150">
            <a:solidFill>
              <a:srgbClr val="F38C12"/>
            </a:solidFill>
            <a:prstDash val="solid"/>
            <a:headEnd type="none" len="sm" w="sm"/>
            <a:tailEnd type="none" len="sm" w="sm"/>
          </a:ln>
        </p:spPr>
      </p:sp>
      <p:grpSp>
        <p:nvGrpSpPr>
          <p:cNvPr name="Group 8" id="8"/>
          <p:cNvGrpSpPr/>
          <p:nvPr/>
        </p:nvGrpSpPr>
        <p:grpSpPr>
          <a:xfrm rot="0">
            <a:off x="15929525" y="8248999"/>
            <a:ext cx="576517" cy="57651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6055230" y="8412240"/>
            <a:ext cx="325106" cy="250036"/>
          </a:xfrm>
          <a:custGeom>
            <a:avLst/>
            <a:gdLst/>
            <a:ahLst/>
            <a:cxnLst/>
            <a:rect r="r" b="b" t="t" l="l"/>
            <a:pathLst>
              <a:path h="250036" w="325106">
                <a:moveTo>
                  <a:pt x="0" y="0"/>
                </a:moveTo>
                <a:lnTo>
                  <a:pt x="325106" y="0"/>
                </a:lnTo>
                <a:lnTo>
                  <a:pt x="325106" y="250036"/>
                </a:lnTo>
                <a:lnTo>
                  <a:pt x="0" y="2500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2" id="12"/>
          <p:cNvGrpSpPr/>
          <p:nvPr/>
        </p:nvGrpSpPr>
        <p:grpSpPr>
          <a:xfrm rot="0">
            <a:off x="15929525" y="9216041"/>
            <a:ext cx="576517" cy="57651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6008626" y="9295142"/>
            <a:ext cx="418315" cy="418315"/>
          </a:xfrm>
          <a:custGeom>
            <a:avLst/>
            <a:gdLst/>
            <a:ahLst/>
            <a:cxnLst/>
            <a:rect r="r" b="b" t="t" l="l"/>
            <a:pathLst>
              <a:path h="418315" w="418315">
                <a:moveTo>
                  <a:pt x="0" y="0"/>
                </a:moveTo>
                <a:lnTo>
                  <a:pt x="418314" y="0"/>
                </a:lnTo>
                <a:lnTo>
                  <a:pt x="418314" y="418315"/>
                </a:lnTo>
                <a:lnTo>
                  <a:pt x="0" y="4183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15929525" y="7281957"/>
            <a:ext cx="576517" cy="57651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a:ln cap="sq">
              <a:noFill/>
              <a:prstDash val="solid"/>
              <a:miter/>
            </a:ln>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9" id="19"/>
          <p:cNvSpPr/>
          <p:nvPr/>
        </p:nvSpPr>
        <p:spPr>
          <a:xfrm flipH="true" flipV="false" rot="0">
            <a:off x="16036277" y="7388710"/>
            <a:ext cx="363011" cy="363011"/>
          </a:xfrm>
          <a:custGeom>
            <a:avLst/>
            <a:gdLst/>
            <a:ahLst/>
            <a:cxnLst/>
            <a:rect r="r" b="b" t="t" l="l"/>
            <a:pathLst>
              <a:path h="363011" w="363011">
                <a:moveTo>
                  <a:pt x="363012" y="0"/>
                </a:moveTo>
                <a:lnTo>
                  <a:pt x="0" y="0"/>
                </a:lnTo>
                <a:lnTo>
                  <a:pt x="0" y="363011"/>
                </a:lnTo>
                <a:lnTo>
                  <a:pt x="363012" y="363011"/>
                </a:lnTo>
                <a:lnTo>
                  <a:pt x="363012"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0" id="20"/>
          <p:cNvGrpSpPr/>
          <p:nvPr/>
        </p:nvGrpSpPr>
        <p:grpSpPr>
          <a:xfrm rot="0">
            <a:off x="9910893" y="7067360"/>
            <a:ext cx="6877459" cy="2939796"/>
            <a:chOff x="0" y="0"/>
            <a:chExt cx="1811347" cy="774267"/>
          </a:xfrm>
        </p:grpSpPr>
        <p:sp>
          <p:nvSpPr>
            <p:cNvPr name="Freeform 21" id="21"/>
            <p:cNvSpPr/>
            <p:nvPr/>
          </p:nvSpPr>
          <p:spPr>
            <a:xfrm flipH="false" flipV="false" rot="0">
              <a:off x="0" y="0"/>
              <a:ext cx="1811347" cy="774267"/>
            </a:xfrm>
            <a:custGeom>
              <a:avLst/>
              <a:gdLst/>
              <a:ahLst/>
              <a:cxnLst/>
              <a:rect r="r" b="b" t="t" l="l"/>
              <a:pathLst>
                <a:path h="774267" w="1811347">
                  <a:moveTo>
                    <a:pt x="0" y="0"/>
                  </a:moveTo>
                  <a:lnTo>
                    <a:pt x="1811347" y="0"/>
                  </a:lnTo>
                  <a:lnTo>
                    <a:pt x="1811347" y="774267"/>
                  </a:lnTo>
                  <a:lnTo>
                    <a:pt x="0" y="774267"/>
                  </a:lnTo>
                  <a:close/>
                </a:path>
              </a:pathLst>
            </a:custGeom>
            <a:solidFill>
              <a:srgbClr val="000000">
                <a:alpha val="0"/>
              </a:srgbClr>
            </a:solidFill>
            <a:ln w="38100" cap="sq">
              <a:solidFill>
                <a:srgbClr val="F38C12"/>
              </a:solidFill>
              <a:prstDash val="solid"/>
              <a:miter/>
            </a:ln>
          </p:spPr>
        </p:sp>
        <p:sp>
          <p:nvSpPr>
            <p:cNvPr name="TextBox 22" id="22"/>
            <p:cNvSpPr txBox="true"/>
            <p:nvPr/>
          </p:nvSpPr>
          <p:spPr>
            <a:xfrm>
              <a:off x="0" y="-38100"/>
              <a:ext cx="1811347" cy="812367"/>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11015793" y="8302325"/>
            <a:ext cx="4817323" cy="422241"/>
          </a:xfrm>
          <a:prstGeom prst="rect">
            <a:avLst/>
          </a:prstGeom>
        </p:spPr>
        <p:txBody>
          <a:bodyPr anchor="t" rtlCol="false" tIns="0" lIns="0" bIns="0" rIns="0">
            <a:spAutoFit/>
          </a:bodyPr>
          <a:lstStyle/>
          <a:p>
            <a:pPr algn="r">
              <a:lnSpc>
                <a:spcPts val="3498"/>
              </a:lnSpc>
            </a:pPr>
            <a:r>
              <a:rPr lang="en-US" sz="2499">
                <a:solidFill>
                  <a:srgbClr val="000000"/>
                </a:solidFill>
                <a:latin typeface="Aileron"/>
              </a:rPr>
              <a:t>info@chriced.org.ng</a:t>
            </a:r>
          </a:p>
        </p:txBody>
      </p:sp>
      <p:sp>
        <p:nvSpPr>
          <p:cNvPr name="TextBox 24" id="24"/>
          <p:cNvSpPr txBox="true"/>
          <p:nvPr/>
        </p:nvSpPr>
        <p:spPr>
          <a:xfrm rot="0">
            <a:off x="11015793" y="9247517"/>
            <a:ext cx="4817323" cy="422241"/>
          </a:xfrm>
          <a:prstGeom prst="rect">
            <a:avLst/>
          </a:prstGeom>
        </p:spPr>
        <p:txBody>
          <a:bodyPr anchor="t" rtlCol="false" tIns="0" lIns="0" bIns="0" rIns="0">
            <a:spAutoFit/>
          </a:bodyPr>
          <a:lstStyle/>
          <a:p>
            <a:pPr algn="r">
              <a:lnSpc>
                <a:spcPts val="3498"/>
              </a:lnSpc>
            </a:pPr>
            <a:r>
              <a:rPr lang="en-US" sz="2499" spc="124">
                <a:solidFill>
                  <a:srgbClr val="000000"/>
                </a:solidFill>
                <a:latin typeface="Aileron"/>
              </a:rPr>
              <a:t>www.chriced.org.ng</a:t>
            </a:r>
          </a:p>
        </p:txBody>
      </p:sp>
      <p:sp>
        <p:nvSpPr>
          <p:cNvPr name="TextBox 25" id="25"/>
          <p:cNvSpPr txBox="true"/>
          <p:nvPr/>
        </p:nvSpPr>
        <p:spPr>
          <a:xfrm rot="0">
            <a:off x="9910893" y="7341085"/>
            <a:ext cx="5922223" cy="422241"/>
          </a:xfrm>
          <a:prstGeom prst="rect">
            <a:avLst/>
          </a:prstGeom>
        </p:spPr>
        <p:txBody>
          <a:bodyPr anchor="t" rtlCol="false" tIns="0" lIns="0" bIns="0" rIns="0">
            <a:spAutoFit/>
          </a:bodyPr>
          <a:lstStyle/>
          <a:p>
            <a:pPr algn="r" marL="0" indent="0" lvl="0">
              <a:lnSpc>
                <a:spcPts val="3498"/>
              </a:lnSpc>
              <a:spcBef>
                <a:spcPct val="0"/>
              </a:spcBef>
            </a:pPr>
            <a:r>
              <a:rPr lang="en-US" sz="2499" u="none">
                <a:solidFill>
                  <a:srgbClr val="000000"/>
                </a:solidFill>
                <a:latin typeface="Aileron"/>
              </a:rPr>
              <a:t>+234 (0) 806-585-8128, (0) 901-753-2907 </a:t>
            </a:r>
          </a:p>
        </p:txBody>
      </p:sp>
      <p:sp>
        <p:nvSpPr>
          <p:cNvPr name="Freeform 26" id="26"/>
          <p:cNvSpPr/>
          <p:nvPr/>
        </p:nvSpPr>
        <p:spPr>
          <a:xfrm flipH="false" flipV="false" rot="0">
            <a:off x="11134253" y="657225"/>
            <a:ext cx="4979963" cy="4114800"/>
          </a:xfrm>
          <a:custGeom>
            <a:avLst/>
            <a:gdLst/>
            <a:ahLst/>
            <a:cxnLst/>
            <a:rect r="r" b="b" t="t" l="l"/>
            <a:pathLst>
              <a:path h="4114800" w="4979963">
                <a:moveTo>
                  <a:pt x="0" y="0"/>
                </a:moveTo>
                <a:lnTo>
                  <a:pt x="4979963" y="0"/>
                </a:lnTo>
                <a:lnTo>
                  <a:pt x="497996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7" id="27"/>
          <p:cNvSpPr txBox="true"/>
          <p:nvPr/>
        </p:nvSpPr>
        <p:spPr>
          <a:xfrm rot="0">
            <a:off x="5758698" y="5843182"/>
            <a:ext cx="10355518" cy="633703"/>
          </a:xfrm>
          <a:prstGeom prst="rect">
            <a:avLst/>
          </a:prstGeom>
        </p:spPr>
        <p:txBody>
          <a:bodyPr anchor="t" rtlCol="false" tIns="0" lIns="0" bIns="0" rIns="0">
            <a:spAutoFit/>
          </a:bodyPr>
          <a:lstStyle/>
          <a:p>
            <a:pPr algn="r">
              <a:lnSpc>
                <a:spcPts val="4700"/>
              </a:lnSpc>
            </a:pPr>
            <a:r>
              <a:rPr lang="en-US" sz="4700">
                <a:solidFill>
                  <a:srgbClr val="000000"/>
                </a:solidFill>
                <a:latin typeface="Archivo Black Bold"/>
              </a:rPr>
              <a:t> Connect with us: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496192" y="863657"/>
            <a:ext cx="8115300" cy="2089042"/>
          </a:xfrm>
          <a:prstGeom prst="rect">
            <a:avLst/>
          </a:prstGeom>
        </p:spPr>
        <p:txBody>
          <a:bodyPr anchor="t" rtlCol="false" tIns="0" lIns="0" bIns="0" rIns="0">
            <a:spAutoFit/>
          </a:bodyPr>
          <a:lstStyle/>
          <a:p>
            <a:pPr algn="r">
              <a:lnSpc>
                <a:spcPts val="8000"/>
              </a:lnSpc>
            </a:pPr>
            <a:r>
              <a:rPr lang="en-US" sz="8000">
                <a:solidFill>
                  <a:srgbClr val="000000"/>
                </a:solidFill>
                <a:latin typeface="Archivo Black Bold"/>
              </a:rPr>
              <a:t>About</a:t>
            </a:r>
          </a:p>
          <a:p>
            <a:pPr algn="r">
              <a:lnSpc>
                <a:spcPts val="8000"/>
              </a:lnSpc>
            </a:pPr>
            <a:r>
              <a:rPr lang="en-US" sz="8000">
                <a:solidFill>
                  <a:srgbClr val="000000"/>
                </a:solidFill>
                <a:latin typeface="Archivo Black Bold"/>
              </a:rPr>
              <a:t>CHRICED</a:t>
            </a:r>
          </a:p>
        </p:txBody>
      </p:sp>
      <p:grpSp>
        <p:nvGrpSpPr>
          <p:cNvPr name="Group 3" id="3"/>
          <p:cNvGrpSpPr/>
          <p:nvPr/>
        </p:nvGrpSpPr>
        <p:grpSpPr>
          <a:xfrm rot="0">
            <a:off x="-104671" y="0"/>
            <a:ext cx="2197320" cy="10426561"/>
            <a:chOff x="0" y="0"/>
            <a:chExt cx="206112" cy="978025"/>
          </a:xfrm>
        </p:grpSpPr>
        <p:sp>
          <p:nvSpPr>
            <p:cNvPr name="Freeform 4" id="4"/>
            <p:cNvSpPr/>
            <p:nvPr/>
          </p:nvSpPr>
          <p:spPr>
            <a:xfrm flipH="false" flipV="false" rot="0">
              <a:off x="0" y="0"/>
              <a:ext cx="206112" cy="978025"/>
            </a:xfrm>
            <a:custGeom>
              <a:avLst/>
              <a:gdLst/>
              <a:ahLst/>
              <a:cxnLst/>
              <a:rect r="r" b="b" t="t" l="l"/>
              <a:pathLst>
                <a:path h="978025" w="206112">
                  <a:moveTo>
                    <a:pt x="0" y="0"/>
                  </a:moveTo>
                  <a:lnTo>
                    <a:pt x="206112" y="0"/>
                  </a:lnTo>
                  <a:lnTo>
                    <a:pt x="206112" y="978025"/>
                  </a:lnTo>
                  <a:lnTo>
                    <a:pt x="0" y="978025"/>
                  </a:lnTo>
                  <a:close/>
                </a:path>
              </a:pathLst>
            </a:custGeom>
            <a:solidFill>
              <a:srgbClr val="F38C12"/>
            </a:solidFill>
          </p:spPr>
        </p:sp>
        <p:sp>
          <p:nvSpPr>
            <p:cNvPr name="TextBox 5" id="5"/>
            <p:cNvSpPr txBox="true"/>
            <p:nvPr/>
          </p:nvSpPr>
          <p:spPr>
            <a:xfrm>
              <a:off x="0" y="-38100"/>
              <a:ext cx="206112" cy="1016125"/>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564993" y="638961"/>
            <a:ext cx="3730337" cy="9148639"/>
            <a:chOff x="0" y="0"/>
            <a:chExt cx="4973783" cy="12198185"/>
          </a:xfrm>
        </p:grpSpPr>
        <p:pic>
          <p:nvPicPr>
            <p:cNvPr name="Picture 7" id="7"/>
            <p:cNvPicPr>
              <a:picLocks noChangeAspect="true"/>
            </p:cNvPicPr>
            <p:nvPr/>
          </p:nvPicPr>
          <p:blipFill>
            <a:blip r:embed="rId2"/>
            <a:srcRect l="2400" t="0" r="70433" b="0"/>
            <a:stretch>
              <a:fillRect/>
            </a:stretch>
          </p:blipFill>
          <p:spPr>
            <a:xfrm flipH="false" flipV="false">
              <a:off x="0" y="0"/>
              <a:ext cx="4973783" cy="12198185"/>
            </a:xfrm>
            <a:prstGeom prst="rect">
              <a:avLst/>
            </a:prstGeom>
          </p:spPr>
        </p:pic>
      </p:grpSp>
      <p:sp>
        <p:nvSpPr>
          <p:cNvPr name="AutoShape 8" id="8"/>
          <p:cNvSpPr/>
          <p:nvPr/>
        </p:nvSpPr>
        <p:spPr>
          <a:xfrm flipH="true">
            <a:off x="15299462" y="2976512"/>
            <a:ext cx="2312031" cy="0"/>
          </a:xfrm>
          <a:prstGeom prst="line">
            <a:avLst/>
          </a:prstGeom>
          <a:ln cap="flat" w="47625">
            <a:solidFill>
              <a:srgbClr val="F38C12"/>
            </a:solidFill>
            <a:prstDash val="solid"/>
            <a:headEnd type="none" len="sm" w="sm"/>
            <a:tailEnd type="none" len="sm" w="sm"/>
          </a:ln>
        </p:spPr>
      </p:sp>
      <p:sp>
        <p:nvSpPr>
          <p:cNvPr name="TextBox 9" id="9"/>
          <p:cNvSpPr txBox="true"/>
          <p:nvPr/>
        </p:nvSpPr>
        <p:spPr>
          <a:xfrm rot="0">
            <a:off x="4520360" y="3788808"/>
            <a:ext cx="13100657" cy="4695826"/>
          </a:xfrm>
          <a:prstGeom prst="rect">
            <a:avLst/>
          </a:prstGeom>
        </p:spPr>
        <p:txBody>
          <a:bodyPr anchor="t" rtlCol="false" tIns="0" lIns="0" bIns="0" rIns="0">
            <a:spAutoFit/>
          </a:bodyPr>
          <a:lstStyle/>
          <a:p>
            <a:pPr algn="just">
              <a:lnSpc>
                <a:spcPts val="4199"/>
              </a:lnSpc>
            </a:pPr>
            <a:r>
              <a:rPr lang="en-US" sz="2999">
                <a:solidFill>
                  <a:srgbClr val="000000"/>
                </a:solidFill>
                <a:latin typeface="Aileron"/>
              </a:rPr>
              <a:t>The Resource Centre for Human Rights and Civic Education (CHRICED) is a Nigerian nonprofit and </a:t>
            </a:r>
            <a:r>
              <a:rPr lang="en-US" sz="2999">
                <a:solidFill>
                  <a:srgbClr val="000000"/>
                </a:solidFill>
                <a:latin typeface="Aileron"/>
              </a:rPr>
              <a:t>knowledge driven platform of active citizens promoting human rights, the rule of law, democracy, and accountability. CHRICED accomplishes this through action civics, research and publications,</a:t>
            </a:r>
          </a:p>
          <a:p>
            <a:pPr algn="just">
              <a:lnSpc>
                <a:spcPts val="4199"/>
              </a:lnSpc>
            </a:pPr>
            <a:r>
              <a:rPr lang="en-US" sz="2999">
                <a:solidFill>
                  <a:srgbClr val="000000"/>
                </a:solidFill>
                <a:latin typeface="Aileron"/>
              </a:rPr>
              <a:t>education, advocacy, information sharing, grassroots organizing, and networking with other human rights bodies both within and outside Nigeria.</a:t>
            </a:r>
          </a:p>
          <a:p>
            <a:pPr algn="just">
              <a:lnSpc>
                <a:spcPts val="4199"/>
              </a:lnSpc>
            </a:pPr>
          </a:p>
          <a:p>
            <a:pPr algn="just">
              <a:lnSpc>
                <a:spcPts val="4199"/>
              </a:lnSpc>
              <a:spcBef>
                <a:spcPct val="0"/>
              </a:spcBef>
            </a:pPr>
            <a:r>
              <a:rPr lang="en-US" sz="2999">
                <a:solidFill>
                  <a:srgbClr val="000000"/>
                </a:solidFill>
                <a:latin typeface="Aileron Italics"/>
              </a:rPr>
              <a:t>The core tenet of CHRICED philosophy is that civic education dissemination is cardinal to the empowerment of citizens.</a:t>
            </a:r>
          </a:p>
        </p:txBody>
      </p:sp>
      <p:grpSp>
        <p:nvGrpSpPr>
          <p:cNvPr name="Group 10" id="10"/>
          <p:cNvGrpSpPr/>
          <p:nvPr/>
        </p:nvGrpSpPr>
        <p:grpSpPr>
          <a:xfrm rot="0">
            <a:off x="7309437" y="9258300"/>
            <a:ext cx="17380880" cy="867590"/>
            <a:chOff x="0" y="0"/>
            <a:chExt cx="23174507" cy="1156787"/>
          </a:xfrm>
        </p:grpSpPr>
        <p:sp>
          <p:nvSpPr>
            <p:cNvPr name="Freeform 11" id="11"/>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3"/>
              <a:stretch>
                <a:fillRect l="0" t="0" r="0" b="-6544"/>
              </a:stretch>
            </a:blipFill>
          </p:spPr>
        </p:sp>
        <p:sp>
          <p:nvSpPr>
            <p:cNvPr name="TextBox 12" id="12"/>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057206" y="9677722"/>
            <a:ext cx="9230794" cy="609278"/>
            <a:chOff x="0" y="0"/>
            <a:chExt cx="2431156" cy="160468"/>
          </a:xfrm>
        </p:grpSpPr>
        <p:sp>
          <p:nvSpPr>
            <p:cNvPr name="Freeform 3" id="3"/>
            <p:cNvSpPr/>
            <p:nvPr/>
          </p:nvSpPr>
          <p:spPr>
            <a:xfrm flipH="false" flipV="false" rot="0">
              <a:off x="0" y="0"/>
              <a:ext cx="2431156" cy="160468"/>
            </a:xfrm>
            <a:custGeom>
              <a:avLst/>
              <a:gdLst/>
              <a:ahLst/>
              <a:cxnLst/>
              <a:rect r="r" b="b" t="t" l="l"/>
              <a:pathLst>
                <a:path h="160468" w="2431156">
                  <a:moveTo>
                    <a:pt x="0" y="0"/>
                  </a:moveTo>
                  <a:lnTo>
                    <a:pt x="2431156" y="0"/>
                  </a:lnTo>
                  <a:lnTo>
                    <a:pt x="2431156" y="160468"/>
                  </a:lnTo>
                  <a:lnTo>
                    <a:pt x="0" y="160468"/>
                  </a:lnTo>
                  <a:close/>
                </a:path>
              </a:pathLst>
            </a:custGeom>
            <a:solidFill>
              <a:srgbClr val="F38C12"/>
            </a:solidFill>
          </p:spPr>
        </p:sp>
        <p:sp>
          <p:nvSpPr>
            <p:cNvPr name="TextBox 4" id="4"/>
            <p:cNvSpPr txBox="true"/>
            <p:nvPr/>
          </p:nvSpPr>
          <p:spPr>
            <a:xfrm>
              <a:off x="0" y="-38100"/>
              <a:ext cx="2431156" cy="19856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049676" y="5619826"/>
            <a:ext cx="4453873" cy="445387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E12"/>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424206" y="17299"/>
            <a:ext cx="9096554" cy="10269701"/>
            <a:chOff x="0" y="0"/>
            <a:chExt cx="12128739" cy="13692935"/>
          </a:xfrm>
        </p:grpSpPr>
        <p:pic>
          <p:nvPicPr>
            <p:cNvPr name="Picture 9" id="9"/>
            <p:cNvPicPr>
              <a:picLocks noChangeAspect="true"/>
            </p:cNvPicPr>
            <p:nvPr/>
          </p:nvPicPr>
          <p:blipFill>
            <a:blip r:embed="rId2"/>
            <a:srcRect l="34965" t="0" r="12667" b="10705"/>
            <a:stretch>
              <a:fillRect/>
            </a:stretch>
          </p:blipFill>
          <p:spPr>
            <a:xfrm flipH="false" flipV="false">
              <a:off x="0" y="0"/>
              <a:ext cx="12128739" cy="13692935"/>
            </a:xfrm>
            <a:prstGeom prst="rect">
              <a:avLst/>
            </a:prstGeom>
          </p:spPr>
        </p:pic>
      </p:grpSp>
      <p:grpSp>
        <p:nvGrpSpPr>
          <p:cNvPr name="Group 10" id="10"/>
          <p:cNvGrpSpPr/>
          <p:nvPr/>
        </p:nvGrpSpPr>
        <p:grpSpPr>
          <a:xfrm rot="0">
            <a:off x="6281811" y="5801815"/>
            <a:ext cx="4089895" cy="408989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AutoShape 13" id="13"/>
          <p:cNvSpPr/>
          <p:nvPr/>
        </p:nvSpPr>
        <p:spPr>
          <a:xfrm rot="-10800000">
            <a:off x="14947269" y="2983623"/>
            <a:ext cx="2312031" cy="0"/>
          </a:xfrm>
          <a:prstGeom prst="line">
            <a:avLst/>
          </a:prstGeom>
          <a:ln cap="flat" w="47625">
            <a:solidFill>
              <a:srgbClr val="F38C12"/>
            </a:solidFill>
            <a:prstDash val="solid"/>
            <a:headEnd type="none" len="sm" w="sm"/>
            <a:tailEnd type="none" len="sm" w="sm"/>
          </a:ln>
        </p:spPr>
      </p:sp>
      <p:sp>
        <p:nvSpPr>
          <p:cNvPr name="AutoShape 14" id="14"/>
          <p:cNvSpPr/>
          <p:nvPr/>
        </p:nvSpPr>
        <p:spPr>
          <a:xfrm rot="-10800000">
            <a:off x="14947269" y="6703661"/>
            <a:ext cx="2312031" cy="0"/>
          </a:xfrm>
          <a:prstGeom prst="line">
            <a:avLst/>
          </a:prstGeom>
          <a:ln cap="flat" w="47625">
            <a:solidFill>
              <a:srgbClr val="F38C12"/>
            </a:solidFill>
            <a:prstDash val="solid"/>
            <a:headEnd type="none" len="sm" w="sm"/>
            <a:tailEnd type="none" len="sm" w="sm"/>
          </a:ln>
        </p:spPr>
      </p:sp>
      <p:grpSp>
        <p:nvGrpSpPr>
          <p:cNvPr name="Group 15" id="15"/>
          <p:cNvGrpSpPr/>
          <p:nvPr/>
        </p:nvGrpSpPr>
        <p:grpSpPr>
          <a:xfrm rot="0">
            <a:off x="-116976" y="4617348"/>
            <a:ext cx="1082365" cy="1908610"/>
            <a:chOff x="0" y="0"/>
            <a:chExt cx="285067" cy="502679"/>
          </a:xfrm>
        </p:grpSpPr>
        <p:sp>
          <p:nvSpPr>
            <p:cNvPr name="Freeform 16" id="16"/>
            <p:cNvSpPr/>
            <p:nvPr/>
          </p:nvSpPr>
          <p:spPr>
            <a:xfrm flipH="false" flipV="false" rot="0">
              <a:off x="0" y="0"/>
              <a:ext cx="285067" cy="502679"/>
            </a:xfrm>
            <a:custGeom>
              <a:avLst/>
              <a:gdLst/>
              <a:ahLst/>
              <a:cxnLst/>
              <a:rect r="r" b="b" t="t" l="l"/>
              <a:pathLst>
                <a:path h="502679" w="285067">
                  <a:moveTo>
                    <a:pt x="0" y="0"/>
                  </a:moveTo>
                  <a:lnTo>
                    <a:pt x="285067" y="0"/>
                  </a:lnTo>
                  <a:lnTo>
                    <a:pt x="285067" y="502679"/>
                  </a:lnTo>
                  <a:lnTo>
                    <a:pt x="0" y="502679"/>
                  </a:lnTo>
                  <a:close/>
                </a:path>
              </a:pathLst>
            </a:custGeom>
            <a:solidFill>
              <a:srgbClr val="F38C12"/>
            </a:solidFill>
          </p:spPr>
        </p:sp>
        <p:sp>
          <p:nvSpPr>
            <p:cNvPr name="TextBox 17" id="17"/>
            <p:cNvSpPr txBox="true"/>
            <p:nvPr/>
          </p:nvSpPr>
          <p:spPr>
            <a:xfrm>
              <a:off x="0" y="-38100"/>
              <a:ext cx="285067" cy="540779"/>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11359116" y="1825071"/>
            <a:ext cx="5900184" cy="1069916"/>
          </a:xfrm>
          <a:prstGeom prst="rect">
            <a:avLst/>
          </a:prstGeom>
        </p:spPr>
        <p:txBody>
          <a:bodyPr anchor="t" rtlCol="false" tIns="0" lIns="0" bIns="0" rIns="0">
            <a:spAutoFit/>
          </a:bodyPr>
          <a:lstStyle/>
          <a:p>
            <a:pPr algn="r">
              <a:lnSpc>
                <a:spcPts val="7999"/>
              </a:lnSpc>
            </a:pPr>
            <a:r>
              <a:rPr lang="en-US" sz="7999">
                <a:solidFill>
                  <a:srgbClr val="000000"/>
                </a:solidFill>
                <a:latin typeface="Archivo Black Bold"/>
              </a:rPr>
              <a:t>Mission</a:t>
            </a:r>
          </a:p>
        </p:txBody>
      </p:sp>
      <p:sp>
        <p:nvSpPr>
          <p:cNvPr name="TextBox 19" id="19"/>
          <p:cNvSpPr txBox="true"/>
          <p:nvPr/>
        </p:nvSpPr>
        <p:spPr>
          <a:xfrm rot="0">
            <a:off x="6513946" y="6685726"/>
            <a:ext cx="3625626" cy="2242494"/>
          </a:xfrm>
          <a:prstGeom prst="rect">
            <a:avLst/>
          </a:prstGeom>
        </p:spPr>
        <p:txBody>
          <a:bodyPr anchor="t" rtlCol="false" tIns="0" lIns="0" bIns="0" rIns="0">
            <a:spAutoFit/>
          </a:bodyPr>
          <a:lstStyle/>
          <a:p>
            <a:pPr algn="ctr">
              <a:lnSpc>
                <a:spcPts val="5799"/>
              </a:lnSpc>
            </a:pPr>
            <a:r>
              <a:rPr lang="en-US" sz="5799">
                <a:solidFill>
                  <a:srgbClr val="000000"/>
                </a:solidFill>
                <a:latin typeface="Archivo Black Bold"/>
              </a:rPr>
              <a:t>Our Mission &amp;Vision</a:t>
            </a:r>
          </a:p>
        </p:txBody>
      </p:sp>
      <p:sp>
        <p:nvSpPr>
          <p:cNvPr name="TextBox 20" id="20"/>
          <p:cNvSpPr txBox="true"/>
          <p:nvPr/>
        </p:nvSpPr>
        <p:spPr>
          <a:xfrm rot="0">
            <a:off x="12067953" y="5602548"/>
            <a:ext cx="5191347" cy="1069918"/>
          </a:xfrm>
          <a:prstGeom prst="rect">
            <a:avLst/>
          </a:prstGeom>
        </p:spPr>
        <p:txBody>
          <a:bodyPr anchor="t" rtlCol="false" tIns="0" lIns="0" bIns="0" rIns="0">
            <a:spAutoFit/>
          </a:bodyPr>
          <a:lstStyle/>
          <a:p>
            <a:pPr algn="r">
              <a:lnSpc>
                <a:spcPts val="7999"/>
              </a:lnSpc>
            </a:pPr>
            <a:r>
              <a:rPr lang="en-US" sz="7999">
                <a:solidFill>
                  <a:srgbClr val="000000"/>
                </a:solidFill>
                <a:latin typeface="Archivo Black Bold"/>
              </a:rPr>
              <a:t>Vision</a:t>
            </a:r>
          </a:p>
        </p:txBody>
      </p:sp>
      <p:sp>
        <p:nvSpPr>
          <p:cNvPr name="TextBox 21" id="21"/>
          <p:cNvSpPr txBox="true"/>
          <p:nvPr/>
        </p:nvSpPr>
        <p:spPr>
          <a:xfrm rot="0">
            <a:off x="10630875" y="7160861"/>
            <a:ext cx="7356667" cy="1028700"/>
          </a:xfrm>
          <a:prstGeom prst="rect">
            <a:avLst/>
          </a:prstGeom>
        </p:spPr>
        <p:txBody>
          <a:bodyPr anchor="t" rtlCol="false" tIns="0" lIns="0" bIns="0" rIns="0">
            <a:spAutoFit/>
          </a:bodyPr>
          <a:lstStyle/>
          <a:p>
            <a:pPr algn="just">
              <a:lnSpc>
                <a:spcPts val="4199"/>
              </a:lnSpc>
            </a:pPr>
            <a:r>
              <a:rPr lang="en-US" sz="2999">
                <a:solidFill>
                  <a:srgbClr val="000000"/>
                </a:solidFill>
                <a:latin typeface="Aileron"/>
              </a:rPr>
              <a:t>CHRICED envisions a thriving,democratic, and just Nigeria.</a:t>
            </a:r>
          </a:p>
        </p:txBody>
      </p:sp>
      <p:sp>
        <p:nvSpPr>
          <p:cNvPr name="TextBox 22" id="22"/>
          <p:cNvSpPr txBox="true"/>
          <p:nvPr/>
        </p:nvSpPr>
        <p:spPr>
          <a:xfrm rot="0">
            <a:off x="10630875" y="3440372"/>
            <a:ext cx="6863456" cy="1552576"/>
          </a:xfrm>
          <a:prstGeom prst="rect">
            <a:avLst/>
          </a:prstGeom>
        </p:spPr>
        <p:txBody>
          <a:bodyPr anchor="t" rtlCol="false" tIns="0" lIns="0" bIns="0" rIns="0">
            <a:spAutoFit/>
          </a:bodyPr>
          <a:lstStyle/>
          <a:p>
            <a:pPr>
              <a:lnSpc>
                <a:spcPts val="4199"/>
              </a:lnSpc>
            </a:pPr>
            <a:r>
              <a:rPr lang="en-US" sz="2999">
                <a:solidFill>
                  <a:srgbClr val="000000"/>
                </a:solidFill>
                <a:latin typeface="Aileron"/>
              </a:rPr>
              <a:t>To foster accountability, inclusion, and make democracy work for all.</a:t>
            </a:r>
          </a:p>
          <a:p>
            <a:pPr>
              <a:lnSpc>
                <a:spcPts val="4199"/>
              </a:lnSpc>
            </a:pPr>
          </a:p>
        </p:txBody>
      </p:sp>
      <p:grpSp>
        <p:nvGrpSpPr>
          <p:cNvPr name="Group 23" id="23"/>
          <p:cNvGrpSpPr/>
          <p:nvPr/>
        </p:nvGrpSpPr>
        <p:grpSpPr>
          <a:xfrm rot="0">
            <a:off x="8033921" y="9013944"/>
            <a:ext cx="17380880" cy="867590"/>
            <a:chOff x="0" y="0"/>
            <a:chExt cx="23174507" cy="1156787"/>
          </a:xfrm>
        </p:grpSpPr>
        <p:sp>
          <p:nvSpPr>
            <p:cNvPr name="Freeform 24" id="24"/>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3"/>
              <a:stretch>
                <a:fillRect l="0" t="0" r="0" b="-6544"/>
              </a:stretch>
            </a:blipFill>
          </p:spPr>
        </p:sp>
        <p:sp>
          <p:nvSpPr>
            <p:cNvPr name="TextBox 25" id="25"/>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8005" y="38098"/>
            <a:ext cx="18288000" cy="811599"/>
          </a:xfrm>
          <a:custGeom>
            <a:avLst/>
            <a:gdLst/>
            <a:ahLst/>
            <a:cxnLst/>
            <a:rect r="r" b="b" t="t" l="l"/>
            <a:pathLst>
              <a:path h="811599" w="18288000">
                <a:moveTo>
                  <a:pt x="0" y="0"/>
                </a:moveTo>
                <a:lnTo>
                  <a:pt x="18288000" y="0"/>
                </a:lnTo>
                <a:lnTo>
                  <a:pt x="18288000" y="811599"/>
                </a:lnTo>
                <a:lnTo>
                  <a:pt x="0" y="811599"/>
                </a:lnTo>
                <a:lnTo>
                  <a:pt x="0" y="0"/>
                </a:lnTo>
                <a:close/>
              </a:path>
            </a:pathLst>
          </a:custGeom>
          <a:blipFill>
            <a:blip r:embed="rId2">
              <a:alphaModFix amt="0"/>
            </a:blip>
            <a:stretch>
              <a:fillRect l="-1479" t="-11720" r="0" b="-1174524"/>
            </a:stretch>
          </a:blipFill>
        </p:spPr>
      </p:sp>
      <p:grpSp>
        <p:nvGrpSpPr>
          <p:cNvPr name="Group 3" id="3"/>
          <p:cNvGrpSpPr/>
          <p:nvPr/>
        </p:nvGrpSpPr>
        <p:grpSpPr>
          <a:xfrm rot="0">
            <a:off x="1067808" y="2248372"/>
            <a:ext cx="1999980" cy="1999980"/>
            <a:chOff x="0" y="0"/>
            <a:chExt cx="812800" cy="812800"/>
          </a:xfrm>
        </p:grpSpPr>
        <p:sp>
          <p:nvSpPr>
            <p:cNvPr name="Freeform 4" id="4"/>
            <p:cNvSpPr/>
            <p:nvPr/>
          </p:nvSpPr>
          <p:spPr>
            <a:xfrm flipH="true" flipV="false" rot="0">
              <a:off x="0" y="0"/>
              <a:ext cx="812800" cy="812800"/>
            </a:xfrm>
            <a:custGeom>
              <a:avLst/>
              <a:gdLst/>
              <a:ahLst/>
              <a:cxnLst/>
              <a:rect r="r" b="b" t="t" l="l"/>
              <a:pathLst>
                <a:path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a:blip r:embed="rId3"/>
              <a:stretch>
                <a:fillRect l="-50307" t="0" r="-14263" b="0"/>
              </a:stretch>
            </a:blipFill>
          </p:spPr>
        </p:sp>
      </p:grpSp>
      <p:sp>
        <p:nvSpPr>
          <p:cNvPr name="TextBox 5" id="5"/>
          <p:cNvSpPr txBox="true"/>
          <p:nvPr/>
        </p:nvSpPr>
        <p:spPr>
          <a:xfrm rot="0">
            <a:off x="5936546" y="1649797"/>
            <a:ext cx="5816045" cy="763162"/>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Indigenous Peoples’ Rights</a:t>
            </a:r>
            <a:r>
              <a:rPr lang="en-US" sz="2199">
                <a:solidFill>
                  <a:srgbClr val="000000"/>
                </a:solidFill>
                <a:latin typeface="Aileron Bold"/>
              </a:rPr>
              <a:t> </a:t>
            </a:r>
          </a:p>
          <a:p>
            <a:pPr algn="ctr">
              <a:lnSpc>
                <a:spcPts val="3079"/>
              </a:lnSpc>
            </a:pPr>
          </a:p>
        </p:txBody>
      </p:sp>
      <p:grpSp>
        <p:nvGrpSpPr>
          <p:cNvPr name="Group 6" id="6"/>
          <p:cNvGrpSpPr/>
          <p:nvPr/>
        </p:nvGrpSpPr>
        <p:grpSpPr>
          <a:xfrm rot="-79329">
            <a:off x="1657980" y="804979"/>
            <a:ext cx="819636" cy="766127"/>
            <a:chOff x="0" y="0"/>
            <a:chExt cx="1092848" cy="1021503"/>
          </a:xfrm>
        </p:grpSpPr>
        <p:grpSp>
          <p:nvGrpSpPr>
            <p:cNvPr name="Group 7" id="7"/>
            <p:cNvGrpSpPr/>
            <p:nvPr/>
          </p:nvGrpSpPr>
          <p:grpSpPr>
            <a:xfrm rot="0">
              <a:off x="35673" y="0"/>
              <a:ext cx="1021503" cy="1021503"/>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9" id="9"/>
              <p:cNvSpPr txBox="true"/>
              <p:nvPr/>
            </p:nvSpPr>
            <p:spPr>
              <a:xfrm>
                <a:off x="76200" y="38100"/>
                <a:ext cx="660400" cy="698500"/>
              </a:xfrm>
              <a:prstGeom prst="rect">
                <a:avLst/>
              </a:prstGeom>
            </p:spPr>
            <p:txBody>
              <a:bodyPr anchor="ctr" rtlCol="false" tIns="74945" lIns="74945" bIns="74945" rIns="74945"/>
              <a:lstStyle/>
              <a:p>
                <a:pPr algn="ctr">
                  <a:lnSpc>
                    <a:spcPts val="2660"/>
                  </a:lnSpc>
                </a:pPr>
              </a:p>
            </p:txBody>
          </p:sp>
        </p:grpSp>
        <p:sp>
          <p:nvSpPr>
            <p:cNvPr name="TextBox 10" id="10"/>
            <p:cNvSpPr txBox="true"/>
            <p:nvPr/>
          </p:nvSpPr>
          <p:spPr>
            <a:xfrm rot="0">
              <a:off x="0" y="402792"/>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1</a:t>
              </a:r>
            </a:p>
          </p:txBody>
        </p:sp>
        <p:grpSp>
          <p:nvGrpSpPr>
            <p:cNvPr name="Group 11" id="11"/>
            <p:cNvGrpSpPr/>
            <p:nvPr/>
          </p:nvGrpSpPr>
          <p:grpSpPr>
            <a:xfrm rot="0">
              <a:off x="204005" y="168332"/>
              <a:ext cx="684838" cy="684838"/>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13" id="13"/>
              <p:cNvSpPr txBox="true"/>
              <p:nvPr/>
            </p:nvSpPr>
            <p:spPr>
              <a:xfrm>
                <a:off x="76200" y="38100"/>
                <a:ext cx="660400" cy="698500"/>
              </a:xfrm>
              <a:prstGeom prst="rect">
                <a:avLst/>
              </a:prstGeom>
            </p:spPr>
            <p:txBody>
              <a:bodyPr anchor="ctr" rtlCol="false" tIns="74945" lIns="74945" bIns="74945" rIns="74945"/>
              <a:lstStyle/>
              <a:p>
                <a:pPr algn="ctr">
                  <a:lnSpc>
                    <a:spcPts val="2660"/>
                  </a:lnSpc>
                </a:pPr>
              </a:p>
            </p:txBody>
          </p:sp>
        </p:grpSp>
      </p:grpSp>
      <p:grpSp>
        <p:nvGrpSpPr>
          <p:cNvPr name="Group 14" id="14"/>
          <p:cNvGrpSpPr/>
          <p:nvPr/>
        </p:nvGrpSpPr>
        <p:grpSpPr>
          <a:xfrm rot="0">
            <a:off x="7844578" y="2248372"/>
            <a:ext cx="1999980" cy="199998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490" t="0" r="-25490" b="0"/>
              </a:stretch>
            </a:blipFill>
          </p:spPr>
        </p:sp>
      </p:grpSp>
      <p:grpSp>
        <p:nvGrpSpPr>
          <p:cNvPr name="Group 16" id="16"/>
          <p:cNvGrpSpPr/>
          <p:nvPr/>
        </p:nvGrpSpPr>
        <p:grpSpPr>
          <a:xfrm rot="0">
            <a:off x="14612900" y="2317670"/>
            <a:ext cx="1999980" cy="199998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54707" t="0" r="-4669" b="-5852"/>
              </a:stretch>
            </a:blipFill>
          </p:spPr>
        </p:sp>
      </p:grpSp>
      <p:grpSp>
        <p:nvGrpSpPr>
          <p:cNvPr name="Group 18" id="18"/>
          <p:cNvGrpSpPr/>
          <p:nvPr/>
        </p:nvGrpSpPr>
        <p:grpSpPr>
          <a:xfrm rot="0">
            <a:off x="4457681" y="4890032"/>
            <a:ext cx="1997004" cy="1997004"/>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7962" t="-14642" r="-34979" b="0"/>
              </a:stretch>
            </a:blipFill>
          </p:spPr>
        </p:sp>
      </p:grpSp>
      <p:grpSp>
        <p:nvGrpSpPr>
          <p:cNvPr name="Group 20" id="20"/>
          <p:cNvGrpSpPr/>
          <p:nvPr/>
        </p:nvGrpSpPr>
        <p:grpSpPr>
          <a:xfrm rot="0">
            <a:off x="870191" y="8138631"/>
            <a:ext cx="1983968" cy="198396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5872" t="0" r="-62194" b="0"/>
              </a:stretch>
            </a:blipFill>
          </p:spPr>
        </p:sp>
      </p:grpSp>
      <p:grpSp>
        <p:nvGrpSpPr>
          <p:cNvPr name="Group 22" id="22"/>
          <p:cNvGrpSpPr/>
          <p:nvPr/>
        </p:nvGrpSpPr>
        <p:grpSpPr>
          <a:xfrm rot="0">
            <a:off x="11718107" y="4890032"/>
            <a:ext cx="2011642" cy="2011642"/>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48341" t="-7304" r="-3060" b="-6246"/>
              </a:stretch>
            </a:blipFill>
          </p:spPr>
        </p:sp>
      </p:grpSp>
      <p:grpSp>
        <p:nvGrpSpPr>
          <p:cNvPr name="Group 24" id="24"/>
          <p:cNvGrpSpPr/>
          <p:nvPr/>
        </p:nvGrpSpPr>
        <p:grpSpPr>
          <a:xfrm rot="0">
            <a:off x="8086406" y="8110957"/>
            <a:ext cx="1999980" cy="199998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5304" t="0" r="-5304" b="-10608"/>
              </a:stretch>
            </a:blipFill>
          </p:spPr>
        </p:sp>
      </p:grpSp>
      <p:sp>
        <p:nvSpPr>
          <p:cNvPr name="TextBox 26" id="26"/>
          <p:cNvSpPr txBox="true"/>
          <p:nvPr/>
        </p:nvSpPr>
        <p:spPr>
          <a:xfrm rot="0">
            <a:off x="5748757" y="68642"/>
            <a:ext cx="15961984" cy="819155"/>
          </a:xfrm>
          <a:prstGeom prst="rect">
            <a:avLst/>
          </a:prstGeom>
        </p:spPr>
        <p:txBody>
          <a:bodyPr anchor="t" rtlCol="false" tIns="0" lIns="0" bIns="0" rIns="0">
            <a:spAutoFit/>
          </a:bodyPr>
          <a:lstStyle/>
          <a:p>
            <a:pPr>
              <a:lnSpc>
                <a:spcPts val="6000"/>
              </a:lnSpc>
            </a:pPr>
            <a:r>
              <a:rPr lang="en-US" sz="6000">
                <a:solidFill>
                  <a:srgbClr val="000000"/>
                </a:solidFill>
                <a:latin typeface="Archivo Black Bold"/>
              </a:rPr>
              <a:t>Thematic Areas</a:t>
            </a:r>
          </a:p>
        </p:txBody>
      </p:sp>
      <p:grpSp>
        <p:nvGrpSpPr>
          <p:cNvPr name="Group 27" id="27"/>
          <p:cNvGrpSpPr/>
          <p:nvPr/>
        </p:nvGrpSpPr>
        <p:grpSpPr>
          <a:xfrm rot="0">
            <a:off x="8432208" y="796859"/>
            <a:ext cx="824721" cy="783601"/>
            <a:chOff x="0" y="0"/>
            <a:chExt cx="1099628" cy="1044801"/>
          </a:xfrm>
        </p:grpSpPr>
        <p:grpSp>
          <p:nvGrpSpPr>
            <p:cNvPr name="Group 28" id="28"/>
            <p:cNvGrpSpPr/>
            <p:nvPr/>
          </p:nvGrpSpPr>
          <p:grpSpPr>
            <a:xfrm rot="-79329">
              <a:off x="38458" y="11649"/>
              <a:ext cx="1021503" cy="1021503"/>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30" id="30"/>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sp>
          <p:nvSpPr>
            <p:cNvPr name="TextBox 31" id="31"/>
            <p:cNvSpPr txBox="true"/>
            <p:nvPr/>
          </p:nvSpPr>
          <p:spPr>
            <a:xfrm rot="-79329">
              <a:off x="3556" y="414433"/>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2</a:t>
              </a:r>
            </a:p>
          </p:txBody>
        </p:sp>
        <p:grpSp>
          <p:nvGrpSpPr>
            <p:cNvPr name="Group 32" id="32"/>
            <p:cNvGrpSpPr/>
            <p:nvPr/>
          </p:nvGrpSpPr>
          <p:grpSpPr>
            <a:xfrm rot="-79329">
              <a:off x="206790" y="179981"/>
              <a:ext cx="684838" cy="684838"/>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34" id="34"/>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grpSp>
      <p:grpSp>
        <p:nvGrpSpPr>
          <p:cNvPr name="Group 35" id="35"/>
          <p:cNvGrpSpPr/>
          <p:nvPr/>
        </p:nvGrpSpPr>
        <p:grpSpPr>
          <a:xfrm rot="0">
            <a:off x="15200529" y="796859"/>
            <a:ext cx="824721" cy="783601"/>
            <a:chOff x="0" y="0"/>
            <a:chExt cx="1099628" cy="1044801"/>
          </a:xfrm>
        </p:grpSpPr>
        <p:grpSp>
          <p:nvGrpSpPr>
            <p:cNvPr name="Group 36" id="36"/>
            <p:cNvGrpSpPr/>
            <p:nvPr/>
          </p:nvGrpSpPr>
          <p:grpSpPr>
            <a:xfrm rot="-79329">
              <a:off x="38458" y="11649"/>
              <a:ext cx="1021503" cy="1021503"/>
              <a:chOff x="0" y="0"/>
              <a:chExt cx="812800" cy="812800"/>
            </a:xfrm>
          </p:grpSpPr>
          <p:sp>
            <p:nvSpPr>
              <p:cNvPr name="Freeform 37" id="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38" id="38"/>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sp>
          <p:nvSpPr>
            <p:cNvPr name="TextBox 39" id="39"/>
            <p:cNvSpPr txBox="true"/>
            <p:nvPr/>
          </p:nvSpPr>
          <p:spPr>
            <a:xfrm rot="-79329">
              <a:off x="3556" y="414433"/>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3</a:t>
              </a:r>
            </a:p>
          </p:txBody>
        </p:sp>
        <p:grpSp>
          <p:nvGrpSpPr>
            <p:cNvPr name="Group 40" id="40"/>
            <p:cNvGrpSpPr/>
            <p:nvPr/>
          </p:nvGrpSpPr>
          <p:grpSpPr>
            <a:xfrm rot="-79329">
              <a:off x="206790" y="179981"/>
              <a:ext cx="684838" cy="684838"/>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42" id="42"/>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grpSp>
      <p:grpSp>
        <p:nvGrpSpPr>
          <p:cNvPr name="Group 43" id="43"/>
          <p:cNvGrpSpPr/>
          <p:nvPr/>
        </p:nvGrpSpPr>
        <p:grpSpPr>
          <a:xfrm rot="0">
            <a:off x="8674035" y="6887991"/>
            <a:ext cx="824721" cy="783601"/>
            <a:chOff x="0" y="0"/>
            <a:chExt cx="1099628" cy="1044801"/>
          </a:xfrm>
        </p:grpSpPr>
        <p:grpSp>
          <p:nvGrpSpPr>
            <p:cNvPr name="Group 44" id="44"/>
            <p:cNvGrpSpPr/>
            <p:nvPr/>
          </p:nvGrpSpPr>
          <p:grpSpPr>
            <a:xfrm rot="-79329">
              <a:off x="38458" y="11649"/>
              <a:ext cx="1021503" cy="1021503"/>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46" id="46"/>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sp>
          <p:nvSpPr>
            <p:cNvPr name="TextBox 47" id="47"/>
            <p:cNvSpPr txBox="true"/>
            <p:nvPr/>
          </p:nvSpPr>
          <p:spPr>
            <a:xfrm rot="-79329">
              <a:off x="3556" y="414433"/>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7</a:t>
              </a:r>
            </a:p>
          </p:txBody>
        </p:sp>
        <p:grpSp>
          <p:nvGrpSpPr>
            <p:cNvPr name="Group 48" id="48"/>
            <p:cNvGrpSpPr/>
            <p:nvPr/>
          </p:nvGrpSpPr>
          <p:grpSpPr>
            <a:xfrm rot="-79329">
              <a:off x="206790" y="179981"/>
              <a:ext cx="684838" cy="684838"/>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50" id="50"/>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grpSp>
      <p:grpSp>
        <p:nvGrpSpPr>
          <p:cNvPr name="Group 51" id="51"/>
          <p:cNvGrpSpPr/>
          <p:nvPr/>
        </p:nvGrpSpPr>
        <p:grpSpPr>
          <a:xfrm rot="0">
            <a:off x="1449814" y="6792741"/>
            <a:ext cx="824721" cy="783601"/>
            <a:chOff x="0" y="0"/>
            <a:chExt cx="1099628" cy="1044801"/>
          </a:xfrm>
        </p:grpSpPr>
        <p:grpSp>
          <p:nvGrpSpPr>
            <p:cNvPr name="Group 52" id="52"/>
            <p:cNvGrpSpPr/>
            <p:nvPr/>
          </p:nvGrpSpPr>
          <p:grpSpPr>
            <a:xfrm rot="-79329">
              <a:off x="38458" y="11649"/>
              <a:ext cx="1021503" cy="1021503"/>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54" id="54"/>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sp>
          <p:nvSpPr>
            <p:cNvPr name="TextBox 55" id="55"/>
            <p:cNvSpPr txBox="true"/>
            <p:nvPr/>
          </p:nvSpPr>
          <p:spPr>
            <a:xfrm rot="-79329">
              <a:off x="3556" y="414433"/>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6</a:t>
              </a:r>
            </a:p>
          </p:txBody>
        </p:sp>
        <p:grpSp>
          <p:nvGrpSpPr>
            <p:cNvPr name="Group 56" id="56"/>
            <p:cNvGrpSpPr/>
            <p:nvPr/>
          </p:nvGrpSpPr>
          <p:grpSpPr>
            <a:xfrm rot="-79329">
              <a:off x="206790" y="179981"/>
              <a:ext cx="684838" cy="684838"/>
              <a:chOff x="0" y="0"/>
              <a:chExt cx="812800" cy="812800"/>
            </a:xfrm>
          </p:grpSpPr>
          <p:sp>
            <p:nvSpPr>
              <p:cNvPr name="Freeform 57" id="5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58" id="58"/>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grpSp>
      <p:grpSp>
        <p:nvGrpSpPr>
          <p:cNvPr name="Group 59" id="59"/>
          <p:cNvGrpSpPr/>
          <p:nvPr/>
        </p:nvGrpSpPr>
        <p:grpSpPr>
          <a:xfrm rot="0">
            <a:off x="5043823" y="3534050"/>
            <a:ext cx="824721" cy="783601"/>
            <a:chOff x="0" y="0"/>
            <a:chExt cx="1099628" cy="1044801"/>
          </a:xfrm>
        </p:grpSpPr>
        <p:grpSp>
          <p:nvGrpSpPr>
            <p:cNvPr name="Group 60" id="60"/>
            <p:cNvGrpSpPr/>
            <p:nvPr/>
          </p:nvGrpSpPr>
          <p:grpSpPr>
            <a:xfrm rot="-79329">
              <a:off x="38458" y="11649"/>
              <a:ext cx="1021503" cy="1021503"/>
              <a:chOff x="0" y="0"/>
              <a:chExt cx="812800" cy="812800"/>
            </a:xfrm>
          </p:grpSpPr>
          <p:sp>
            <p:nvSpPr>
              <p:cNvPr name="Freeform 61" id="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62" id="62"/>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sp>
          <p:nvSpPr>
            <p:cNvPr name="TextBox 63" id="63"/>
            <p:cNvSpPr txBox="true"/>
            <p:nvPr/>
          </p:nvSpPr>
          <p:spPr>
            <a:xfrm rot="-79329">
              <a:off x="3556" y="414433"/>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4</a:t>
              </a:r>
            </a:p>
          </p:txBody>
        </p:sp>
        <p:grpSp>
          <p:nvGrpSpPr>
            <p:cNvPr name="Group 64" id="64"/>
            <p:cNvGrpSpPr/>
            <p:nvPr/>
          </p:nvGrpSpPr>
          <p:grpSpPr>
            <a:xfrm rot="-79329">
              <a:off x="206790" y="179981"/>
              <a:ext cx="684838" cy="684838"/>
              <a:chOff x="0" y="0"/>
              <a:chExt cx="812800" cy="812800"/>
            </a:xfrm>
          </p:grpSpPr>
          <p:sp>
            <p:nvSpPr>
              <p:cNvPr name="Freeform 65" id="6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66" id="66"/>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grpSp>
      <p:grpSp>
        <p:nvGrpSpPr>
          <p:cNvPr name="Group 67" id="67"/>
          <p:cNvGrpSpPr/>
          <p:nvPr/>
        </p:nvGrpSpPr>
        <p:grpSpPr>
          <a:xfrm rot="0">
            <a:off x="15605924" y="6887036"/>
            <a:ext cx="824721" cy="783601"/>
            <a:chOff x="0" y="0"/>
            <a:chExt cx="1099628" cy="1044801"/>
          </a:xfrm>
        </p:grpSpPr>
        <p:grpSp>
          <p:nvGrpSpPr>
            <p:cNvPr name="Group 68" id="68"/>
            <p:cNvGrpSpPr/>
            <p:nvPr/>
          </p:nvGrpSpPr>
          <p:grpSpPr>
            <a:xfrm rot="-79329">
              <a:off x="38458" y="11649"/>
              <a:ext cx="1021503" cy="1021503"/>
              <a:chOff x="0" y="0"/>
              <a:chExt cx="812800" cy="812800"/>
            </a:xfrm>
          </p:grpSpPr>
          <p:sp>
            <p:nvSpPr>
              <p:cNvPr name="Freeform 69" id="6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70" id="70"/>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sp>
          <p:nvSpPr>
            <p:cNvPr name="TextBox 71" id="71"/>
            <p:cNvSpPr txBox="true"/>
            <p:nvPr/>
          </p:nvSpPr>
          <p:spPr>
            <a:xfrm rot="-79329">
              <a:off x="3556" y="414433"/>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8</a:t>
              </a:r>
            </a:p>
          </p:txBody>
        </p:sp>
        <p:grpSp>
          <p:nvGrpSpPr>
            <p:cNvPr name="Group 72" id="72"/>
            <p:cNvGrpSpPr/>
            <p:nvPr/>
          </p:nvGrpSpPr>
          <p:grpSpPr>
            <a:xfrm rot="-79329">
              <a:off x="206790" y="179981"/>
              <a:ext cx="684838" cy="684838"/>
              <a:chOff x="0" y="0"/>
              <a:chExt cx="812800" cy="812800"/>
            </a:xfrm>
          </p:grpSpPr>
          <p:sp>
            <p:nvSpPr>
              <p:cNvPr name="Freeform 73" id="7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74" id="74"/>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grpSp>
      <p:grpSp>
        <p:nvGrpSpPr>
          <p:cNvPr name="Group 75" id="75"/>
          <p:cNvGrpSpPr/>
          <p:nvPr/>
        </p:nvGrpSpPr>
        <p:grpSpPr>
          <a:xfrm rot="0">
            <a:off x="12311567" y="3534050"/>
            <a:ext cx="824721" cy="783601"/>
            <a:chOff x="0" y="0"/>
            <a:chExt cx="1099628" cy="1044801"/>
          </a:xfrm>
        </p:grpSpPr>
        <p:grpSp>
          <p:nvGrpSpPr>
            <p:cNvPr name="Group 76" id="76"/>
            <p:cNvGrpSpPr/>
            <p:nvPr/>
          </p:nvGrpSpPr>
          <p:grpSpPr>
            <a:xfrm rot="-79329">
              <a:off x="38458" y="11649"/>
              <a:ext cx="1021503" cy="1021503"/>
              <a:chOff x="0" y="0"/>
              <a:chExt cx="812800" cy="812800"/>
            </a:xfrm>
          </p:grpSpPr>
          <p:sp>
            <p:nvSpPr>
              <p:cNvPr name="Freeform 77" id="7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38C12"/>
                </a:solidFill>
                <a:prstDash val="solid"/>
                <a:miter/>
              </a:ln>
            </p:spPr>
          </p:sp>
          <p:sp>
            <p:nvSpPr>
              <p:cNvPr name="TextBox 78" id="78"/>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sp>
          <p:nvSpPr>
            <p:cNvPr name="TextBox 79" id="79"/>
            <p:cNvSpPr txBox="true"/>
            <p:nvPr/>
          </p:nvSpPr>
          <p:spPr>
            <a:xfrm rot="-79329">
              <a:off x="3556" y="414433"/>
              <a:ext cx="1092848" cy="287408"/>
            </a:xfrm>
            <a:prstGeom prst="rect">
              <a:avLst/>
            </a:prstGeom>
          </p:spPr>
          <p:txBody>
            <a:bodyPr anchor="t" rtlCol="false" tIns="0" lIns="0" bIns="0" rIns="0">
              <a:spAutoFit/>
            </a:bodyPr>
            <a:lstStyle/>
            <a:p>
              <a:pPr algn="ctr">
                <a:lnSpc>
                  <a:spcPts val="1508"/>
                </a:lnSpc>
              </a:pPr>
              <a:r>
                <a:rPr lang="en-US" sz="1508">
                  <a:solidFill>
                    <a:srgbClr val="000000"/>
                  </a:solidFill>
                  <a:latin typeface="Archivo Black Bold"/>
                </a:rPr>
                <a:t>5</a:t>
              </a:r>
            </a:p>
          </p:txBody>
        </p:sp>
        <p:grpSp>
          <p:nvGrpSpPr>
            <p:cNvPr name="Group 80" id="80"/>
            <p:cNvGrpSpPr/>
            <p:nvPr/>
          </p:nvGrpSpPr>
          <p:grpSpPr>
            <a:xfrm rot="-79329">
              <a:off x="206790" y="179981"/>
              <a:ext cx="684838" cy="684838"/>
              <a:chOff x="0" y="0"/>
              <a:chExt cx="812800" cy="812800"/>
            </a:xfrm>
          </p:grpSpPr>
          <p:sp>
            <p:nvSpPr>
              <p:cNvPr name="Freeform 81" id="8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376B2A"/>
                </a:solidFill>
                <a:prstDash val="solid"/>
                <a:miter/>
              </a:ln>
            </p:spPr>
          </p:sp>
          <p:sp>
            <p:nvSpPr>
              <p:cNvPr name="TextBox 82" id="82"/>
              <p:cNvSpPr txBox="true"/>
              <p:nvPr/>
            </p:nvSpPr>
            <p:spPr>
              <a:xfrm>
                <a:off x="76200" y="38100"/>
                <a:ext cx="660400" cy="698500"/>
              </a:xfrm>
              <a:prstGeom prst="rect">
                <a:avLst/>
              </a:prstGeom>
            </p:spPr>
            <p:txBody>
              <a:bodyPr anchor="ctr" rtlCol="false" tIns="37677" lIns="37677" bIns="37677" rIns="37677"/>
              <a:lstStyle/>
              <a:p>
                <a:pPr algn="ctr">
                  <a:lnSpc>
                    <a:spcPts val="2660"/>
                  </a:lnSpc>
                </a:pPr>
              </a:p>
            </p:txBody>
          </p:sp>
        </p:grpSp>
      </p:grpSp>
      <p:grpSp>
        <p:nvGrpSpPr>
          <p:cNvPr name="Group 83" id="83"/>
          <p:cNvGrpSpPr/>
          <p:nvPr/>
        </p:nvGrpSpPr>
        <p:grpSpPr>
          <a:xfrm rot="0">
            <a:off x="15012464" y="8110957"/>
            <a:ext cx="2011642" cy="2011642"/>
            <a:chOff x="0" y="0"/>
            <a:chExt cx="812800" cy="812800"/>
          </a:xfrm>
        </p:grpSpPr>
        <p:sp>
          <p:nvSpPr>
            <p:cNvPr name="Freeform 84" id="8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187" t="0" r="-25187" b="0"/>
              </a:stretch>
            </a:blipFill>
          </p:spPr>
        </p:sp>
      </p:grpSp>
      <p:sp>
        <p:nvSpPr>
          <p:cNvPr name="TextBox 85" id="85"/>
          <p:cNvSpPr txBox="true"/>
          <p:nvPr/>
        </p:nvSpPr>
        <p:spPr>
          <a:xfrm rot="0">
            <a:off x="12729775" y="1677737"/>
            <a:ext cx="5766230" cy="372691"/>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 Forced Child Begging              </a:t>
            </a:r>
          </a:p>
        </p:txBody>
      </p:sp>
      <p:sp>
        <p:nvSpPr>
          <p:cNvPr name="TextBox 86" id="86"/>
          <p:cNvSpPr txBox="true"/>
          <p:nvPr/>
        </p:nvSpPr>
        <p:spPr>
          <a:xfrm rot="0">
            <a:off x="2702264" y="4324610"/>
            <a:ext cx="5516557" cy="372691"/>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Anti-Corruption/Accountability works   </a:t>
            </a:r>
          </a:p>
        </p:txBody>
      </p:sp>
      <p:sp>
        <p:nvSpPr>
          <p:cNvPr name="TextBox 87" id="87"/>
          <p:cNvSpPr txBox="true"/>
          <p:nvPr/>
        </p:nvSpPr>
        <p:spPr>
          <a:xfrm rot="0">
            <a:off x="44800" y="1677737"/>
            <a:ext cx="4045998" cy="372691"/>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Maternal &amp; Child Health</a:t>
            </a:r>
          </a:p>
        </p:txBody>
      </p:sp>
      <p:sp>
        <p:nvSpPr>
          <p:cNvPr name="TextBox 88" id="88"/>
          <p:cNvSpPr txBox="true"/>
          <p:nvPr/>
        </p:nvSpPr>
        <p:spPr>
          <a:xfrm rot="0">
            <a:off x="9498757" y="4324610"/>
            <a:ext cx="6519528" cy="372646"/>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Awareness Creation</a:t>
            </a:r>
          </a:p>
        </p:txBody>
      </p:sp>
      <p:sp>
        <p:nvSpPr>
          <p:cNvPr name="TextBox 89" id="89"/>
          <p:cNvSpPr txBox="true"/>
          <p:nvPr/>
        </p:nvSpPr>
        <p:spPr>
          <a:xfrm rot="0">
            <a:off x="-719196" y="7690641"/>
            <a:ext cx="5162742" cy="372691"/>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Electoral Works</a:t>
            </a:r>
          </a:p>
        </p:txBody>
      </p:sp>
      <p:sp>
        <p:nvSpPr>
          <p:cNvPr name="TextBox 90" id="90"/>
          <p:cNvSpPr txBox="true"/>
          <p:nvPr/>
        </p:nvSpPr>
        <p:spPr>
          <a:xfrm rot="0">
            <a:off x="6675558" y="7690641"/>
            <a:ext cx="5162742" cy="372691"/>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Youth Employment and Participation</a:t>
            </a:r>
          </a:p>
        </p:txBody>
      </p:sp>
      <p:sp>
        <p:nvSpPr>
          <p:cNvPr name="TextBox 91" id="91"/>
          <p:cNvSpPr txBox="true"/>
          <p:nvPr/>
        </p:nvSpPr>
        <p:spPr>
          <a:xfrm rot="0">
            <a:off x="13443879" y="7690641"/>
            <a:ext cx="5162742" cy="372691"/>
          </a:xfrm>
          <a:prstGeom prst="rect">
            <a:avLst/>
          </a:prstGeom>
        </p:spPr>
        <p:txBody>
          <a:bodyPr anchor="t" rtlCol="false" tIns="0" lIns="0" bIns="0" rIns="0">
            <a:spAutoFit/>
          </a:bodyPr>
          <a:lstStyle/>
          <a:p>
            <a:pPr algn="ctr">
              <a:lnSpc>
                <a:spcPts val="3079"/>
              </a:lnSpc>
            </a:pPr>
            <a:r>
              <a:rPr lang="en-US" sz="2199">
                <a:solidFill>
                  <a:srgbClr val="000000"/>
                </a:solidFill>
                <a:latin typeface="Aileron Bold"/>
              </a:rPr>
              <a:t>Education</a:t>
            </a:r>
          </a:p>
        </p:txBody>
      </p:sp>
      <p:grpSp>
        <p:nvGrpSpPr>
          <p:cNvPr name="Group 92" id="92"/>
          <p:cNvGrpSpPr/>
          <p:nvPr/>
        </p:nvGrpSpPr>
        <p:grpSpPr>
          <a:xfrm rot="0">
            <a:off x="3621127" y="9258300"/>
            <a:ext cx="17380880" cy="867590"/>
            <a:chOff x="0" y="0"/>
            <a:chExt cx="23174507" cy="1156787"/>
          </a:xfrm>
        </p:grpSpPr>
        <p:sp>
          <p:nvSpPr>
            <p:cNvPr name="Freeform 93" id="93"/>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11"/>
              <a:stretch>
                <a:fillRect l="0" t="0" r="0" b="-6544"/>
              </a:stretch>
            </a:blipFill>
          </p:spPr>
        </p:sp>
        <p:sp>
          <p:nvSpPr>
            <p:cNvPr name="TextBox 94" id="94"/>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30434" y="0"/>
            <a:ext cx="2578797" cy="10287000"/>
            <a:chOff x="0" y="0"/>
            <a:chExt cx="3767175" cy="15027519"/>
          </a:xfrm>
        </p:grpSpPr>
        <p:sp>
          <p:nvSpPr>
            <p:cNvPr name="Freeform 3" id="3"/>
            <p:cNvSpPr/>
            <p:nvPr/>
          </p:nvSpPr>
          <p:spPr>
            <a:xfrm flipH="false" flipV="false" rot="0">
              <a:off x="0" y="0"/>
              <a:ext cx="3767175" cy="15027520"/>
            </a:xfrm>
            <a:custGeom>
              <a:avLst/>
              <a:gdLst/>
              <a:ahLst/>
              <a:cxnLst/>
              <a:rect r="r" b="b" t="t" l="l"/>
              <a:pathLst>
                <a:path h="15027520" w="3767175">
                  <a:moveTo>
                    <a:pt x="0" y="0"/>
                  </a:moveTo>
                  <a:lnTo>
                    <a:pt x="3767175" y="0"/>
                  </a:lnTo>
                  <a:lnTo>
                    <a:pt x="3767175" y="15027520"/>
                  </a:lnTo>
                  <a:lnTo>
                    <a:pt x="0" y="15027520"/>
                  </a:lnTo>
                  <a:close/>
                </a:path>
              </a:pathLst>
            </a:custGeom>
            <a:solidFill>
              <a:srgbClr val="F38C12"/>
            </a:solidFill>
          </p:spPr>
        </p:sp>
        <p:sp>
          <p:nvSpPr>
            <p:cNvPr name="TextBox 4" id="4"/>
            <p:cNvSpPr txBox="true"/>
            <p:nvPr/>
          </p:nvSpPr>
          <p:spPr>
            <a:xfrm>
              <a:off x="0" y="-38100"/>
              <a:ext cx="3767175" cy="15065619"/>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5649820" y="1028700"/>
            <a:ext cx="12382385" cy="971442"/>
          </a:xfrm>
          <a:prstGeom prst="rect">
            <a:avLst/>
          </a:prstGeom>
        </p:spPr>
        <p:txBody>
          <a:bodyPr anchor="t" rtlCol="false" tIns="0" lIns="0" bIns="0" rIns="0">
            <a:spAutoFit/>
          </a:bodyPr>
          <a:lstStyle/>
          <a:p>
            <a:pPr algn="ctr">
              <a:lnSpc>
                <a:spcPts val="3839"/>
              </a:lnSpc>
            </a:pPr>
            <a:r>
              <a:rPr lang="en-US" sz="3199">
                <a:solidFill>
                  <a:srgbClr val="F38C12"/>
                </a:solidFill>
                <a:latin typeface="Aileron Bold"/>
              </a:rPr>
              <a:t>Strengthening Maternal and child Health Care through Accountability Interventions:</a:t>
            </a:r>
          </a:p>
        </p:txBody>
      </p:sp>
      <p:grpSp>
        <p:nvGrpSpPr>
          <p:cNvPr name="Group 6" id="6"/>
          <p:cNvGrpSpPr/>
          <p:nvPr/>
        </p:nvGrpSpPr>
        <p:grpSpPr>
          <a:xfrm rot="0">
            <a:off x="-33031" y="0"/>
            <a:ext cx="4320563" cy="5143500"/>
            <a:chOff x="0" y="0"/>
            <a:chExt cx="6350025" cy="7559514"/>
          </a:xfrm>
        </p:grpSpPr>
        <p:sp>
          <p:nvSpPr>
            <p:cNvPr name="Freeform 7" id="7"/>
            <p:cNvSpPr/>
            <p:nvPr/>
          </p:nvSpPr>
          <p:spPr>
            <a:xfrm flipH="false" flipV="false" rot="0">
              <a:off x="0" y="0"/>
              <a:ext cx="6350026" cy="7559515"/>
            </a:xfrm>
            <a:custGeom>
              <a:avLst/>
              <a:gdLst/>
              <a:ahLst/>
              <a:cxnLst/>
              <a:rect r="r" b="b" t="t" l="l"/>
              <a:pathLst>
                <a:path h="7559515" w="6350026">
                  <a:moveTo>
                    <a:pt x="0" y="0"/>
                  </a:moveTo>
                  <a:lnTo>
                    <a:pt x="6350026" y="0"/>
                  </a:lnTo>
                  <a:lnTo>
                    <a:pt x="6350026" y="7559515"/>
                  </a:lnTo>
                  <a:lnTo>
                    <a:pt x="0" y="7559515"/>
                  </a:lnTo>
                  <a:close/>
                </a:path>
              </a:pathLst>
            </a:custGeom>
            <a:blipFill>
              <a:blip r:embed="rId2"/>
              <a:stretch>
                <a:fillRect l="-94163" t="-38149" r="-66505" b="-7825"/>
              </a:stretch>
            </a:blipFill>
          </p:spPr>
        </p:sp>
      </p:grpSp>
      <p:grpSp>
        <p:nvGrpSpPr>
          <p:cNvPr name="Group 8" id="8"/>
          <p:cNvGrpSpPr/>
          <p:nvPr/>
        </p:nvGrpSpPr>
        <p:grpSpPr>
          <a:xfrm rot="0">
            <a:off x="5309232" y="704947"/>
            <a:ext cx="1056427" cy="1056427"/>
            <a:chOff x="0" y="0"/>
            <a:chExt cx="1408570" cy="1408570"/>
          </a:xfrm>
        </p:grpSpPr>
        <p:grpSp>
          <p:nvGrpSpPr>
            <p:cNvPr name="Group 9" id="9"/>
            <p:cNvGrpSpPr/>
            <p:nvPr/>
          </p:nvGrpSpPr>
          <p:grpSpPr>
            <a:xfrm rot="0">
              <a:off x="0" y="0"/>
              <a:ext cx="1408570" cy="140857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6B2A"/>
              </a:soli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68791" y="174744"/>
              <a:ext cx="1075011" cy="1075011"/>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444333" y="466196"/>
              <a:ext cx="523928" cy="514278"/>
            </a:xfrm>
            <a:prstGeom prst="rect">
              <a:avLst/>
            </a:prstGeom>
          </p:spPr>
          <p:txBody>
            <a:bodyPr anchor="t" rtlCol="false" tIns="0" lIns="0" bIns="0" rIns="0">
              <a:spAutoFit/>
            </a:bodyPr>
            <a:lstStyle/>
            <a:p>
              <a:pPr algn="ctr">
                <a:lnSpc>
                  <a:spcPts val="2718"/>
                </a:lnSpc>
              </a:pPr>
              <a:r>
                <a:rPr lang="en-US" sz="2718">
                  <a:solidFill>
                    <a:srgbClr val="000000"/>
                  </a:solidFill>
                  <a:latin typeface="Archivo Black Bold"/>
                </a:rPr>
                <a:t>1</a:t>
              </a:r>
            </a:p>
          </p:txBody>
        </p:sp>
      </p:grpSp>
      <p:grpSp>
        <p:nvGrpSpPr>
          <p:cNvPr name="Group 16" id="16"/>
          <p:cNvGrpSpPr/>
          <p:nvPr/>
        </p:nvGrpSpPr>
        <p:grpSpPr>
          <a:xfrm rot="0">
            <a:off x="0" y="5143500"/>
            <a:ext cx="4287532" cy="5143500"/>
            <a:chOff x="0" y="0"/>
            <a:chExt cx="6135049" cy="7359858"/>
          </a:xfrm>
        </p:grpSpPr>
        <p:sp>
          <p:nvSpPr>
            <p:cNvPr name="Freeform 17" id="17"/>
            <p:cNvSpPr/>
            <p:nvPr/>
          </p:nvSpPr>
          <p:spPr>
            <a:xfrm flipH="false" flipV="false" rot="0">
              <a:off x="0" y="0"/>
              <a:ext cx="6135049" cy="7359858"/>
            </a:xfrm>
            <a:custGeom>
              <a:avLst/>
              <a:gdLst/>
              <a:ahLst/>
              <a:cxnLst/>
              <a:rect r="r" b="b" t="t" l="l"/>
              <a:pathLst>
                <a:path h="7359858" w="6135049">
                  <a:moveTo>
                    <a:pt x="0" y="0"/>
                  </a:moveTo>
                  <a:lnTo>
                    <a:pt x="6135049" y="0"/>
                  </a:lnTo>
                  <a:lnTo>
                    <a:pt x="6135049" y="7359858"/>
                  </a:lnTo>
                  <a:lnTo>
                    <a:pt x="0" y="7359858"/>
                  </a:lnTo>
                  <a:close/>
                </a:path>
              </a:pathLst>
            </a:custGeom>
            <a:blipFill>
              <a:blip r:embed="rId3"/>
              <a:stretch>
                <a:fillRect l="-10415" t="-9537" r="-86692" b="0"/>
              </a:stretch>
            </a:blipFill>
          </p:spPr>
        </p:sp>
      </p:grpSp>
      <p:sp>
        <p:nvSpPr>
          <p:cNvPr name="TextBox 18" id="18"/>
          <p:cNvSpPr txBox="true"/>
          <p:nvPr/>
        </p:nvSpPr>
        <p:spPr>
          <a:xfrm rot="0">
            <a:off x="5837445" y="2266842"/>
            <a:ext cx="12138413" cy="7413907"/>
          </a:xfrm>
          <a:prstGeom prst="rect">
            <a:avLst/>
          </a:prstGeom>
        </p:spPr>
        <p:txBody>
          <a:bodyPr anchor="t" rtlCol="false" tIns="0" lIns="0" bIns="0" rIns="0">
            <a:spAutoFit/>
          </a:bodyPr>
          <a:lstStyle/>
          <a:p>
            <a:pPr algn="just">
              <a:lnSpc>
                <a:spcPts val="3919"/>
              </a:lnSpc>
            </a:pPr>
            <a:r>
              <a:rPr lang="en-US" sz="2799">
                <a:solidFill>
                  <a:srgbClr val="000000"/>
                </a:solidFill>
                <a:latin typeface="Aileron"/>
              </a:rPr>
              <a:t>With </a:t>
            </a:r>
            <a:r>
              <a:rPr lang="en-US" sz="2799">
                <a:solidFill>
                  <a:srgbClr val="000000"/>
                </a:solidFill>
                <a:latin typeface="Aileron"/>
              </a:rPr>
              <a:t>support from Misereor-KZE, Germany, CHRICED has played a pivotal role in strengthening maternal and child healthcare, generating increased public support, enacting favorable legislation, improving healthcare accessibility, and fostering a more inclusive and responsive healthcare system for mothers and children in Kano State. </a:t>
            </a:r>
          </a:p>
          <a:p>
            <a:pPr algn="just">
              <a:lnSpc>
                <a:spcPts val="3919"/>
              </a:lnSpc>
            </a:pPr>
          </a:p>
          <a:p>
            <a:pPr algn="just">
              <a:lnSpc>
                <a:spcPts val="3919"/>
              </a:lnSpc>
            </a:pPr>
            <a:r>
              <a:rPr lang="en-US" sz="2799">
                <a:solidFill>
                  <a:srgbClr val="000000"/>
                </a:solidFill>
                <a:latin typeface="Aileron"/>
              </a:rPr>
              <a:t>Through its comprehensive approach, the project has not only achieved immediate impact but has also laid the foundation for long-term sustainable change in the healthcare sector.</a:t>
            </a:r>
          </a:p>
          <a:p>
            <a:pPr algn="just">
              <a:lnSpc>
                <a:spcPts val="3919"/>
              </a:lnSpc>
            </a:pPr>
          </a:p>
          <a:p>
            <a:pPr algn="just">
              <a:lnSpc>
                <a:spcPts val="3919"/>
              </a:lnSpc>
            </a:pPr>
            <a:r>
              <a:rPr lang="en-US" sz="2799">
                <a:solidFill>
                  <a:srgbClr val="000000"/>
                </a:solidFill>
                <a:latin typeface="Aileron"/>
              </a:rPr>
              <a:t>According to WHO (2023), Nigeria had the highest predicted number of maternal deaths, accounting for more than one-quarter (28.5%) of the total global maternal mortalities estimated globally in 2020. To add to this alarming statistic, Kano state alone representsover 35% of these deaths in Nigeria.</a:t>
            </a:r>
          </a:p>
        </p:txBody>
      </p:sp>
      <p:sp>
        <p:nvSpPr>
          <p:cNvPr name="TextBox 19" id="19"/>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sp>
        <p:nvSpPr>
          <p:cNvPr name="TextBox 20" id="20"/>
          <p:cNvSpPr txBox="true"/>
          <p:nvPr/>
        </p:nvSpPr>
        <p:spPr>
          <a:xfrm rot="0">
            <a:off x="5649820" y="104980"/>
            <a:ext cx="12382385" cy="599967"/>
          </a:xfrm>
          <a:prstGeom prst="rect">
            <a:avLst/>
          </a:prstGeom>
        </p:spPr>
        <p:txBody>
          <a:bodyPr anchor="t" rtlCol="false" tIns="0" lIns="0" bIns="0" rIns="0">
            <a:spAutoFit/>
          </a:bodyPr>
          <a:lstStyle/>
          <a:p>
            <a:pPr algn="ctr">
              <a:lnSpc>
                <a:spcPts val="4679"/>
              </a:lnSpc>
            </a:pPr>
            <a:r>
              <a:rPr lang="en-US" sz="3899">
                <a:solidFill>
                  <a:srgbClr val="000000"/>
                </a:solidFill>
                <a:latin typeface="Aileron Bold"/>
              </a:rPr>
              <a:t>Synopsis of CHRICED interventions</a:t>
            </a:r>
          </a:p>
        </p:txBody>
      </p:sp>
      <p:grpSp>
        <p:nvGrpSpPr>
          <p:cNvPr name="Group 21" id="21"/>
          <p:cNvGrpSpPr/>
          <p:nvPr/>
        </p:nvGrpSpPr>
        <p:grpSpPr>
          <a:xfrm rot="0">
            <a:off x="7882069" y="9372600"/>
            <a:ext cx="17380880" cy="867590"/>
            <a:chOff x="0" y="0"/>
            <a:chExt cx="23174507" cy="1156787"/>
          </a:xfrm>
        </p:grpSpPr>
        <p:sp>
          <p:nvSpPr>
            <p:cNvPr name="Freeform 22" id="22"/>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23" id="23"/>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30434" y="0"/>
            <a:ext cx="1352397" cy="10287000"/>
            <a:chOff x="0" y="0"/>
            <a:chExt cx="1975617" cy="15027519"/>
          </a:xfrm>
        </p:grpSpPr>
        <p:sp>
          <p:nvSpPr>
            <p:cNvPr name="Freeform 3" id="3"/>
            <p:cNvSpPr/>
            <p:nvPr/>
          </p:nvSpPr>
          <p:spPr>
            <a:xfrm flipH="false" flipV="false" rot="0">
              <a:off x="0" y="0"/>
              <a:ext cx="1975617" cy="15027520"/>
            </a:xfrm>
            <a:custGeom>
              <a:avLst/>
              <a:gdLst/>
              <a:ahLst/>
              <a:cxnLst/>
              <a:rect r="r" b="b" t="t" l="l"/>
              <a:pathLst>
                <a:path h="15027520" w="1975617">
                  <a:moveTo>
                    <a:pt x="0" y="0"/>
                  </a:moveTo>
                  <a:lnTo>
                    <a:pt x="1975617" y="0"/>
                  </a:lnTo>
                  <a:lnTo>
                    <a:pt x="1975617" y="15027520"/>
                  </a:lnTo>
                  <a:lnTo>
                    <a:pt x="0" y="15027520"/>
                  </a:lnTo>
                  <a:close/>
                </a:path>
              </a:pathLst>
            </a:custGeom>
            <a:solidFill>
              <a:srgbClr val="F38C12"/>
            </a:solidFill>
          </p:spPr>
        </p:sp>
        <p:sp>
          <p:nvSpPr>
            <p:cNvPr name="TextBox 4" id="4"/>
            <p:cNvSpPr txBox="true"/>
            <p:nvPr/>
          </p:nvSpPr>
          <p:spPr>
            <a:xfrm>
              <a:off x="0" y="-38100"/>
              <a:ext cx="1975617" cy="15065619"/>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4876915" y="585472"/>
            <a:ext cx="12382385" cy="971442"/>
          </a:xfrm>
          <a:prstGeom prst="rect">
            <a:avLst/>
          </a:prstGeom>
        </p:spPr>
        <p:txBody>
          <a:bodyPr anchor="t" rtlCol="false" tIns="0" lIns="0" bIns="0" rIns="0">
            <a:spAutoFit/>
          </a:bodyPr>
          <a:lstStyle/>
          <a:p>
            <a:pPr algn="ctr">
              <a:lnSpc>
                <a:spcPts val="3839"/>
              </a:lnSpc>
            </a:pPr>
            <a:r>
              <a:rPr lang="en-US" sz="3199">
                <a:solidFill>
                  <a:srgbClr val="F38C12"/>
                </a:solidFill>
                <a:latin typeface="Aileron Bold"/>
              </a:rPr>
              <a:t>Combating the drivers of forced child begging in </a:t>
            </a:r>
          </a:p>
          <a:p>
            <a:pPr algn="ctr">
              <a:lnSpc>
                <a:spcPts val="3839"/>
              </a:lnSpc>
            </a:pPr>
            <a:r>
              <a:rPr lang="en-US" sz="3199">
                <a:solidFill>
                  <a:srgbClr val="F38C12"/>
                </a:solidFill>
                <a:latin typeface="Aileron Bold"/>
              </a:rPr>
              <a:t>northern Nigeria </a:t>
            </a:r>
          </a:p>
        </p:txBody>
      </p:sp>
      <p:grpSp>
        <p:nvGrpSpPr>
          <p:cNvPr name="Group 6" id="6"/>
          <p:cNvGrpSpPr/>
          <p:nvPr/>
        </p:nvGrpSpPr>
        <p:grpSpPr>
          <a:xfrm rot="0">
            <a:off x="-33031" y="0"/>
            <a:ext cx="4115862" cy="5143500"/>
            <a:chOff x="0" y="0"/>
            <a:chExt cx="6049173" cy="7559514"/>
          </a:xfrm>
        </p:grpSpPr>
        <p:sp>
          <p:nvSpPr>
            <p:cNvPr name="Freeform 7" id="7"/>
            <p:cNvSpPr/>
            <p:nvPr/>
          </p:nvSpPr>
          <p:spPr>
            <a:xfrm flipH="true" flipV="false" rot="0">
              <a:off x="0" y="0"/>
              <a:ext cx="6049173" cy="7559515"/>
            </a:xfrm>
            <a:custGeom>
              <a:avLst/>
              <a:gdLst/>
              <a:ahLst/>
              <a:cxnLst/>
              <a:rect r="r" b="b" t="t" l="l"/>
              <a:pathLst>
                <a:path h="7559515" w="6049173">
                  <a:moveTo>
                    <a:pt x="6049173" y="0"/>
                  </a:moveTo>
                  <a:lnTo>
                    <a:pt x="0" y="0"/>
                  </a:lnTo>
                  <a:lnTo>
                    <a:pt x="0" y="7559515"/>
                  </a:lnTo>
                  <a:lnTo>
                    <a:pt x="6049173" y="7559515"/>
                  </a:lnTo>
                  <a:close/>
                </a:path>
              </a:pathLst>
            </a:custGeom>
            <a:blipFill>
              <a:blip r:embed="rId2"/>
              <a:stretch>
                <a:fillRect l="-44078" t="0" r="-44078" b="0"/>
              </a:stretch>
            </a:blipFill>
          </p:spPr>
        </p:sp>
      </p:grpSp>
      <p:grpSp>
        <p:nvGrpSpPr>
          <p:cNvPr name="Group 8" id="8"/>
          <p:cNvGrpSpPr/>
          <p:nvPr/>
        </p:nvGrpSpPr>
        <p:grpSpPr>
          <a:xfrm rot="0">
            <a:off x="0" y="5143500"/>
            <a:ext cx="4082831" cy="5143500"/>
            <a:chOff x="0" y="0"/>
            <a:chExt cx="5842142" cy="7359858"/>
          </a:xfrm>
        </p:grpSpPr>
        <p:sp>
          <p:nvSpPr>
            <p:cNvPr name="Freeform 9" id="9"/>
            <p:cNvSpPr/>
            <p:nvPr/>
          </p:nvSpPr>
          <p:spPr>
            <a:xfrm flipH="false" flipV="false" rot="0">
              <a:off x="0" y="0"/>
              <a:ext cx="5842142" cy="7359858"/>
            </a:xfrm>
            <a:custGeom>
              <a:avLst/>
              <a:gdLst/>
              <a:ahLst/>
              <a:cxnLst/>
              <a:rect r="r" b="b" t="t" l="l"/>
              <a:pathLst>
                <a:path h="7359858" w="5842142">
                  <a:moveTo>
                    <a:pt x="0" y="0"/>
                  </a:moveTo>
                  <a:lnTo>
                    <a:pt x="5842142" y="0"/>
                  </a:lnTo>
                  <a:lnTo>
                    <a:pt x="5842142" y="7359858"/>
                  </a:lnTo>
                  <a:lnTo>
                    <a:pt x="0" y="7359858"/>
                  </a:lnTo>
                  <a:close/>
                </a:path>
              </a:pathLst>
            </a:custGeom>
            <a:blipFill>
              <a:blip r:embed="rId3"/>
              <a:stretch>
                <a:fillRect l="-84890" t="0" r="-4789" b="0"/>
              </a:stretch>
            </a:blipFill>
          </p:spPr>
        </p:sp>
      </p:grpSp>
      <p:sp>
        <p:nvSpPr>
          <p:cNvPr name="TextBox 10" id="10"/>
          <p:cNvSpPr txBox="true"/>
          <p:nvPr/>
        </p:nvSpPr>
        <p:spPr>
          <a:xfrm rot="0">
            <a:off x="4611045" y="3593749"/>
            <a:ext cx="13308467" cy="4405699"/>
          </a:xfrm>
          <a:prstGeom prst="rect">
            <a:avLst/>
          </a:prstGeom>
        </p:spPr>
        <p:txBody>
          <a:bodyPr anchor="t" rtlCol="false" tIns="0" lIns="0" bIns="0" rIns="0">
            <a:spAutoFit/>
          </a:bodyPr>
          <a:lstStyle/>
          <a:p>
            <a:pPr algn="just">
              <a:lnSpc>
                <a:spcPts val="3919"/>
              </a:lnSpc>
            </a:pPr>
            <a:r>
              <a:rPr lang="en-US" sz="2799">
                <a:solidFill>
                  <a:srgbClr val="000000"/>
                </a:solidFill>
                <a:latin typeface="Aileron"/>
              </a:rPr>
              <a:t>Supported by the United States Department Bureau of Democracy, Human Rights and Labor Issues (US DRL) through Anti-Slavery International (ASI-UK), has closely monitored and documented the various forms of abuse suffered by the almajiri, a subset of street children principally found in the northern states of Nigeria. In addition to research and monitoring activities, CHRICED has also advocated for policy changes and legal reforms to effectively address the issue of forced child begging, including pushing for stricter enforcement of existing laws against child labor and trafficking. </a:t>
            </a:r>
          </a:p>
          <a:p>
            <a:pPr>
              <a:lnSpc>
                <a:spcPts val="3303"/>
              </a:lnSpc>
            </a:pPr>
          </a:p>
        </p:txBody>
      </p:sp>
      <p:sp>
        <p:nvSpPr>
          <p:cNvPr name="TextBox 11" id="11"/>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grpSp>
        <p:nvGrpSpPr>
          <p:cNvPr name="Group 12" id="12"/>
          <p:cNvGrpSpPr/>
          <p:nvPr/>
        </p:nvGrpSpPr>
        <p:grpSpPr>
          <a:xfrm rot="0">
            <a:off x="4082831" y="500486"/>
            <a:ext cx="1056427" cy="1056427"/>
            <a:chOff x="0" y="0"/>
            <a:chExt cx="1408570" cy="1408570"/>
          </a:xfrm>
        </p:grpSpPr>
        <p:grpSp>
          <p:nvGrpSpPr>
            <p:cNvPr name="Group 13" id="13"/>
            <p:cNvGrpSpPr/>
            <p:nvPr/>
          </p:nvGrpSpPr>
          <p:grpSpPr>
            <a:xfrm rot="0">
              <a:off x="0" y="0"/>
              <a:ext cx="1408570" cy="140857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6B2A"/>
              </a:solidFill>
            </p:spPr>
          </p:sp>
          <p:sp>
            <p:nvSpPr>
              <p:cNvPr name="TextBox 15" id="15"/>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grpSp>
          <p:nvGrpSpPr>
            <p:cNvPr name="Group 16" id="16"/>
            <p:cNvGrpSpPr/>
            <p:nvPr/>
          </p:nvGrpSpPr>
          <p:grpSpPr>
            <a:xfrm rot="0">
              <a:off x="168791" y="174744"/>
              <a:ext cx="1075011" cy="1075011"/>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8" id="18"/>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sp>
          <p:nvSpPr>
            <p:cNvPr name="TextBox 19" id="19"/>
            <p:cNvSpPr txBox="true"/>
            <p:nvPr/>
          </p:nvSpPr>
          <p:spPr>
            <a:xfrm rot="0">
              <a:off x="444333" y="466196"/>
              <a:ext cx="523928" cy="514278"/>
            </a:xfrm>
            <a:prstGeom prst="rect">
              <a:avLst/>
            </a:prstGeom>
          </p:spPr>
          <p:txBody>
            <a:bodyPr anchor="t" rtlCol="false" tIns="0" lIns="0" bIns="0" rIns="0">
              <a:spAutoFit/>
            </a:bodyPr>
            <a:lstStyle/>
            <a:p>
              <a:pPr algn="ctr">
                <a:lnSpc>
                  <a:spcPts val="2718"/>
                </a:lnSpc>
              </a:pPr>
              <a:r>
                <a:rPr lang="en-US" sz="2718">
                  <a:solidFill>
                    <a:srgbClr val="000000"/>
                  </a:solidFill>
                  <a:latin typeface="Archivo Black Bold"/>
                </a:rPr>
                <a:t>2</a:t>
              </a:r>
            </a:p>
          </p:txBody>
        </p:sp>
      </p:grpSp>
      <p:grpSp>
        <p:nvGrpSpPr>
          <p:cNvPr name="Group 20" id="20"/>
          <p:cNvGrpSpPr/>
          <p:nvPr/>
        </p:nvGrpSpPr>
        <p:grpSpPr>
          <a:xfrm rot="0">
            <a:off x="7556830" y="9258300"/>
            <a:ext cx="17380880" cy="867590"/>
            <a:chOff x="0" y="0"/>
            <a:chExt cx="23174507" cy="1156787"/>
          </a:xfrm>
        </p:grpSpPr>
        <p:sp>
          <p:nvSpPr>
            <p:cNvPr name="Freeform 21" id="21"/>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22" id="22"/>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30434" y="0"/>
            <a:ext cx="1352397" cy="10287000"/>
            <a:chOff x="0" y="0"/>
            <a:chExt cx="1975617" cy="15027519"/>
          </a:xfrm>
        </p:grpSpPr>
        <p:sp>
          <p:nvSpPr>
            <p:cNvPr name="Freeform 3" id="3"/>
            <p:cNvSpPr/>
            <p:nvPr/>
          </p:nvSpPr>
          <p:spPr>
            <a:xfrm flipH="false" flipV="false" rot="0">
              <a:off x="0" y="0"/>
              <a:ext cx="1975617" cy="15027520"/>
            </a:xfrm>
            <a:custGeom>
              <a:avLst/>
              <a:gdLst/>
              <a:ahLst/>
              <a:cxnLst/>
              <a:rect r="r" b="b" t="t" l="l"/>
              <a:pathLst>
                <a:path h="15027520" w="1975617">
                  <a:moveTo>
                    <a:pt x="0" y="0"/>
                  </a:moveTo>
                  <a:lnTo>
                    <a:pt x="1975617" y="0"/>
                  </a:lnTo>
                  <a:lnTo>
                    <a:pt x="1975617" y="15027520"/>
                  </a:lnTo>
                  <a:lnTo>
                    <a:pt x="0" y="15027520"/>
                  </a:lnTo>
                  <a:close/>
                </a:path>
              </a:pathLst>
            </a:custGeom>
            <a:solidFill>
              <a:srgbClr val="F38C12"/>
            </a:solidFill>
          </p:spPr>
        </p:sp>
        <p:sp>
          <p:nvSpPr>
            <p:cNvPr name="TextBox 4" id="4"/>
            <p:cNvSpPr txBox="true"/>
            <p:nvPr/>
          </p:nvSpPr>
          <p:spPr>
            <a:xfrm>
              <a:off x="0" y="-38100"/>
              <a:ext cx="1975617" cy="15065619"/>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5444058" y="1028700"/>
            <a:ext cx="11665160" cy="485721"/>
          </a:xfrm>
          <a:prstGeom prst="rect">
            <a:avLst/>
          </a:prstGeom>
        </p:spPr>
        <p:txBody>
          <a:bodyPr anchor="t" rtlCol="false" tIns="0" lIns="0" bIns="0" rIns="0">
            <a:spAutoFit/>
          </a:bodyPr>
          <a:lstStyle/>
          <a:p>
            <a:pPr algn="ctr">
              <a:lnSpc>
                <a:spcPts val="3839"/>
              </a:lnSpc>
            </a:pPr>
            <a:r>
              <a:rPr lang="en-US" sz="3199">
                <a:solidFill>
                  <a:srgbClr val="F38C12"/>
                </a:solidFill>
                <a:latin typeface="Aileron Bold"/>
              </a:rPr>
              <a:t>Promoting the Rights of Indigenous Peoples</a:t>
            </a:r>
          </a:p>
        </p:txBody>
      </p:sp>
      <p:grpSp>
        <p:nvGrpSpPr>
          <p:cNvPr name="Group 6" id="6"/>
          <p:cNvGrpSpPr/>
          <p:nvPr/>
        </p:nvGrpSpPr>
        <p:grpSpPr>
          <a:xfrm rot="0">
            <a:off x="-33031" y="0"/>
            <a:ext cx="4115862" cy="5143500"/>
            <a:chOff x="0" y="0"/>
            <a:chExt cx="6049173" cy="7559514"/>
          </a:xfrm>
        </p:grpSpPr>
        <p:sp>
          <p:nvSpPr>
            <p:cNvPr name="Freeform 7" id="7"/>
            <p:cNvSpPr/>
            <p:nvPr/>
          </p:nvSpPr>
          <p:spPr>
            <a:xfrm flipH="false" flipV="false" rot="0">
              <a:off x="0" y="0"/>
              <a:ext cx="6049173" cy="7559515"/>
            </a:xfrm>
            <a:custGeom>
              <a:avLst/>
              <a:gdLst/>
              <a:ahLst/>
              <a:cxnLst/>
              <a:rect r="r" b="b" t="t" l="l"/>
              <a:pathLst>
                <a:path h="7559515" w="6049173">
                  <a:moveTo>
                    <a:pt x="0" y="0"/>
                  </a:moveTo>
                  <a:lnTo>
                    <a:pt x="6049173" y="0"/>
                  </a:lnTo>
                  <a:lnTo>
                    <a:pt x="6049173" y="7559515"/>
                  </a:lnTo>
                  <a:lnTo>
                    <a:pt x="0" y="7559515"/>
                  </a:lnTo>
                  <a:close/>
                </a:path>
              </a:pathLst>
            </a:custGeom>
            <a:blipFill>
              <a:blip r:embed="rId2"/>
              <a:stretch>
                <a:fillRect l="-29968" t="0" r="-58707" b="0"/>
              </a:stretch>
            </a:blipFill>
          </p:spPr>
        </p:sp>
      </p:grpSp>
      <p:grpSp>
        <p:nvGrpSpPr>
          <p:cNvPr name="Group 8" id="8"/>
          <p:cNvGrpSpPr/>
          <p:nvPr/>
        </p:nvGrpSpPr>
        <p:grpSpPr>
          <a:xfrm rot="0">
            <a:off x="-33031" y="5143500"/>
            <a:ext cx="4115862" cy="5143500"/>
            <a:chOff x="0" y="0"/>
            <a:chExt cx="6049173" cy="7559514"/>
          </a:xfrm>
        </p:grpSpPr>
        <p:sp>
          <p:nvSpPr>
            <p:cNvPr name="Freeform 9" id="9"/>
            <p:cNvSpPr/>
            <p:nvPr/>
          </p:nvSpPr>
          <p:spPr>
            <a:xfrm flipH="false" flipV="false" rot="0">
              <a:off x="0" y="0"/>
              <a:ext cx="6049173" cy="7559515"/>
            </a:xfrm>
            <a:custGeom>
              <a:avLst/>
              <a:gdLst/>
              <a:ahLst/>
              <a:cxnLst/>
              <a:rect r="r" b="b" t="t" l="l"/>
              <a:pathLst>
                <a:path h="7559515" w="6049173">
                  <a:moveTo>
                    <a:pt x="0" y="0"/>
                  </a:moveTo>
                  <a:lnTo>
                    <a:pt x="6049173" y="0"/>
                  </a:lnTo>
                  <a:lnTo>
                    <a:pt x="6049173" y="7559515"/>
                  </a:lnTo>
                  <a:lnTo>
                    <a:pt x="0" y="7559515"/>
                  </a:lnTo>
                  <a:close/>
                </a:path>
              </a:pathLst>
            </a:custGeom>
            <a:blipFill>
              <a:blip r:embed="rId3"/>
              <a:stretch>
                <a:fillRect l="-71708" t="0" r="-15743" b="0"/>
              </a:stretch>
            </a:blipFill>
          </p:spPr>
        </p:sp>
      </p:grpSp>
      <p:sp>
        <p:nvSpPr>
          <p:cNvPr name="TextBox 10" id="10"/>
          <p:cNvSpPr txBox="true"/>
          <p:nvPr/>
        </p:nvSpPr>
        <p:spPr>
          <a:xfrm rot="0">
            <a:off x="4585162" y="1868898"/>
            <a:ext cx="13242142" cy="8166660"/>
          </a:xfrm>
          <a:prstGeom prst="rect">
            <a:avLst/>
          </a:prstGeom>
        </p:spPr>
        <p:txBody>
          <a:bodyPr anchor="t" rtlCol="false" tIns="0" lIns="0" bIns="0" rIns="0">
            <a:spAutoFit/>
          </a:bodyPr>
          <a:lstStyle/>
          <a:p>
            <a:pPr algn="just">
              <a:lnSpc>
                <a:spcPts val="4059"/>
              </a:lnSpc>
            </a:pPr>
            <a:r>
              <a:rPr lang="en-US" sz="2899">
                <a:solidFill>
                  <a:srgbClr val="000000"/>
                </a:solidFill>
                <a:latin typeface="Aileron"/>
              </a:rPr>
              <a:t>In 1976, the federal government of Nigeria took over the land that is now known as Abuja, from its original inhabitants to create a new federal capital for Nigeria. The takeover left the original inhabitants landless. It dislocated their economic, cultural and social lifestyles, pushing them to various new locations. Decades of neglect have led to dilapidated schools, broken health services, unemployment, poor waste management, and a large population of out-of-school children, among other things. CHRICED, with the support of the John D. and Catherine T. MacArthur Foundation in 2021, has been actively advocating for the rights of the Original Inhabitants (OIs). Through coordination, sub-granting, and capacity building initiatives, CHRICED has empowered Original Inhabitants organizations (OIOs) in Abuja to effectively address these issues. As a result of these efforts, the OIs have made significant progress. They have been appointed to cabinet positions, receiving compensation for their land loss, established the FCT Civil Service Commission, adopted a voluntary code of conduct, and signed Community Development Agreements.</a:t>
            </a:r>
          </a:p>
          <a:p>
            <a:pPr>
              <a:lnSpc>
                <a:spcPts val="3421"/>
              </a:lnSpc>
            </a:pPr>
          </a:p>
        </p:txBody>
      </p:sp>
      <p:sp>
        <p:nvSpPr>
          <p:cNvPr name="TextBox 11" id="11"/>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grpSp>
        <p:nvGrpSpPr>
          <p:cNvPr name="Group 12" id="12"/>
          <p:cNvGrpSpPr/>
          <p:nvPr/>
        </p:nvGrpSpPr>
        <p:grpSpPr>
          <a:xfrm rot="0">
            <a:off x="4056949" y="743347"/>
            <a:ext cx="1056427" cy="1056427"/>
            <a:chOff x="0" y="0"/>
            <a:chExt cx="1408570" cy="1408570"/>
          </a:xfrm>
        </p:grpSpPr>
        <p:sp>
          <p:nvSpPr>
            <p:cNvPr name="TextBox 13" id="13"/>
            <p:cNvSpPr txBox="true"/>
            <p:nvPr/>
          </p:nvSpPr>
          <p:spPr>
            <a:xfrm rot="0">
              <a:off x="339719" y="211241"/>
              <a:ext cx="640174" cy="627312"/>
            </a:xfrm>
            <a:prstGeom prst="rect">
              <a:avLst/>
            </a:prstGeom>
          </p:spPr>
          <p:txBody>
            <a:bodyPr anchor="t" rtlCol="false" tIns="0" lIns="0" bIns="0" rIns="0">
              <a:spAutoFit/>
            </a:bodyPr>
            <a:lstStyle/>
            <a:p>
              <a:pPr algn="ctr">
                <a:lnSpc>
                  <a:spcPts val="3321"/>
                </a:lnSpc>
              </a:pPr>
              <a:r>
                <a:rPr lang="en-US" sz="3321">
                  <a:solidFill>
                    <a:srgbClr val="000000"/>
                  </a:solidFill>
                  <a:latin typeface="Archivo Black Bold"/>
                </a:rPr>
                <a:t>3</a:t>
              </a:r>
            </a:p>
          </p:txBody>
        </p:sp>
        <p:grpSp>
          <p:nvGrpSpPr>
            <p:cNvPr name="Group 14" id="14"/>
            <p:cNvGrpSpPr/>
            <p:nvPr/>
          </p:nvGrpSpPr>
          <p:grpSpPr>
            <a:xfrm rot="0">
              <a:off x="0" y="0"/>
              <a:ext cx="1408570" cy="140857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6B2A"/>
              </a:solidFill>
            </p:spPr>
          </p:sp>
          <p:sp>
            <p:nvSpPr>
              <p:cNvPr name="TextBox 16" id="16"/>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grpSp>
          <p:nvGrpSpPr>
            <p:cNvPr name="Group 17" id="17"/>
            <p:cNvGrpSpPr/>
            <p:nvPr/>
          </p:nvGrpSpPr>
          <p:grpSpPr>
            <a:xfrm rot="0">
              <a:off x="168791" y="174744"/>
              <a:ext cx="1075011" cy="1075011"/>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9" id="19"/>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sp>
          <p:nvSpPr>
            <p:cNvPr name="TextBox 20" id="20"/>
            <p:cNvSpPr txBox="true"/>
            <p:nvPr/>
          </p:nvSpPr>
          <p:spPr>
            <a:xfrm rot="0">
              <a:off x="444333" y="466196"/>
              <a:ext cx="523928" cy="514278"/>
            </a:xfrm>
            <a:prstGeom prst="rect">
              <a:avLst/>
            </a:prstGeom>
          </p:spPr>
          <p:txBody>
            <a:bodyPr anchor="t" rtlCol="false" tIns="0" lIns="0" bIns="0" rIns="0">
              <a:spAutoFit/>
            </a:bodyPr>
            <a:lstStyle/>
            <a:p>
              <a:pPr algn="ctr">
                <a:lnSpc>
                  <a:spcPts val="2718"/>
                </a:lnSpc>
              </a:pPr>
              <a:r>
                <a:rPr lang="en-US" sz="2718">
                  <a:solidFill>
                    <a:srgbClr val="000000"/>
                  </a:solidFill>
                  <a:latin typeface="Archivo Black Bold"/>
                </a:rPr>
                <a:t>3</a:t>
              </a:r>
            </a:p>
          </p:txBody>
        </p:sp>
      </p:grpSp>
      <p:grpSp>
        <p:nvGrpSpPr>
          <p:cNvPr name="Group 21" id="21"/>
          <p:cNvGrpSpPr/>
          <p:nvPr/>
        </p:nvGrpSpPr>
        <p:grpSpPr>
          <a:xfrm rot="0">
            <a:off x="7709230" y="9410700"/>
            <a:ext cx="17380880" cy="867590"/>
            <a:chOff x="0" y="0"/>
            <a:chExt cx="23174507" cy="1156787"/>
          </a:xfrm>
        </p:grpSpPr>
        <p:sp>
          <p:nvSpPr>
            <p:cNvPr name="Freeform 22" id="22"/>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23" id="23"/>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243440" cy="5143500"/>
            <a:chOff x="0" y="0"/>
            <a:chExt cx="9176121" cy="7559514"/>
          </a:xfrm>
        </p:grpSpPr>
        <p:sp>
          <p:nvSpPr>
            <p:cNvPr name="Freeform 3" id="3"/>
            <p:cNvSpPr/>
            <p:nvPr/>
          </p:nvSpPr>
          <p:spPr>
            <a:xfrm flipH="false" flipV="false" rot="0">
              <a:off x="0" y="0"/>
              <a:ext cx="9176121" cy="7559515"/>
            </a:xfrm>
            <a:custGeom>
              <a:avLst/>
              <a:gdLst/>
              <a:ahLst/>
              <a:cxnLst/>
              <a:rect r="r" b="b" t="t" l="l"/>
              <a:pathLst>
                <a:path h="7559515" w="9176121">
                  <a:moveTo>
                    <a:pt x="0" y="0"/>
                  </a:moveTo>
                  <a:lnTo>
                    <a:pt x="9176121" y="0"/>
                  </a:lnTo>
                  <a:lnTo>
                    <a:pt x="9176121" y="7559515"/>
                  </a:lnTo>
                  <a:lnTo>
                    <a:pt x="0" y="7559515"/>
                  </a:lnTo>
                  <a:close/>
                </a:path>
              </a:pathLst>
            </a:custGeom>
            <a:blipFill>
              <a:blip r:embed="rId2"/>
              <a:stretch>
                <a:fillRect l="-20584" t="0" r="-3765" b="0"/>
              </a:stretch>
            </a:blipFill>
          </p:spPr>
        </p:sp>
      </p:grpSp>
      <p:grpSp>
        <p:nvGrpSpPr>
          <p:cNvPr name="Group 4" id="4"/>
          <p:cNvGrpSpPr/>
          <p:nvPr/>
        </p:nvGrpSpPr>
        <p:grpSpPr>
          <a:xfrm rot="0">
            <a:off x="0" y="5143500"/>
            <a:ext cx="6243440" cy="5143500"/>
            <a:chOff x="0" y="0"/>
            <a:chExt cx="8933767" cy="7359858"/>
          </a:xfrm>
        </p:grpSpPr>
        <p:sp>
          <p:nvSpPr>
            <p:cNvPr name="Freeform 5" id="5"/>
            <p:cNvSpPr/>
            <p:nvPr/>
          </p:nvSpPr>
          <p:spPr>
            <a:xfrm flipH="false" flipV="false" rot="0">
              <a:off x="0" y="0"/>
              <a:ext cx="8933768" cy="7359858"/>
            </a:xfrm>
            <a:custGeom>
              <a:avLst/>
              <a:gdLst/>
              <a:ahLst/>
              <a:cxnLst/>
              <a:rect r="r" b="b" t="t" l="l"/>
              <a:pathLst>
                <a:path h="7359858" w="8933768">
                  <a:moveTo>
                    <a:pt x="0" y="0"/>
                  </a:moveTo>
                  <a:lnTo>
                    <a:pt x="8933768" y="0"/>
                  </a:lnTo>
                  <a:lnTo>
                    <a:pt x="8933768" y="7359858"/>
                  </a:lnTo>
                  <a:lnTo>
                    <a:pt x="0" y="7359858"/>
                  </a:lnTo>
                  <a:close/>
                </a:path>
              </a:pathLst>
            </a:custGeom>
            <a:blipFill>
              <a:blip r:embed="rId3"/>
              <a:stretch>
                <a:fillRect l="-13774" t="0" r="-10032" b="0"/>
              </a:stretch>
            </a:blipFill>
          </p:spPr>
        </p:sp>
      </p:grpSp>
      <p:sp>
        <p:nvSpPr>
          <p:cNvPr name="TextBox 6" id="6"/>
          <p:cNvSpPr txBox="true"/>
          <p:nvPr/>
        </p:nvSpPr>
        <p:spPr>
          <a:xfrm rot="0">
            <a:off x="6771654" y="1754998"/>
            <a:ext cx="10340817" cy="7376849"/>
          </a:xfrm>
          <a:prstGeom prst="rect">
            <a:avLst/>
          </a:prstGeom>
        </p:spPr>
        <p:txBody>
          <a:bodyPr anchor="t" rtlCol="false" tIns="0" lIns="0" bIns="0" rIns="0">
            <a:spAutoFit/>
          </a:bodyPr>
          <a:lstStyle/>
          <a:p>
            <a:pPr algn="just">
              <a:lnSpc>
                <a:spcPts val="3919"/>
              </a:lnSpc>
            </a:pPr>
            <a:r>
              <a:rPr lang="en-US" sz="2799">
                <a:solidFill>
                  <a:srgbClr val="000000"/>
                </a:solidFill>
                <a:latin typeface="Aileron"/>
              </a:rPr>
              <a:t>Since 2011, CHRICED has consistently responded to the challenges of Nigerian electoral system and undertook several activities to promote sustainable long-term CSO engagement in electoral and political processes. It has collaborated with the Transition Monitoring Group (TMG), and Aminu Kano Centre for Democratic Studies (MAMBAYYA House) to improve integrity of elections through impartial observation, and accurate reporting by domestic media and electoral observers during and after each election cycle. </a:t>
            </a:r>
          </a:p>
          <a:p>
            <a:pPr algn="just">
              <a:lnSpc>
                <a:spcPts val="3919"/>
              </a:lnSpc>
            </a:pPr>
          </a:p>
          <a:p>
            <a:pPr algn="just">
              <a:lnSpc>
                <a:spcPts val="3919"/>
              </a:lnSpc>
            </a:pPr>
            <a:r>
              <a:rPr lang="en-US" sz="2799">
                <a:solidFill>
                  <a:srgbClr val="000000"/>
                </a:solidFill>
                <a:latin typeface="Aileron"/>
              </a:rPr>
              <a:t>CHRICED has also work to reduce risk of electoral violence through increase participation by marginalized groups (women, youth and persons with disabilities in Nigerian political processes.</a:t>
            </a:r>
          </a:p>
          <a:p>
            <a:pPr>
              <a:lnSpc>
                <a:spcPts val="3303"/>
              </a:lnSpc>
            </a:pPr>
          </a:p>
        </p:txBody>
      </p:sp>
      <p:sp>
        <p:nvSpPr>
          <p:cNvPr name="TextBox 7" id="7"/>
          <p:cNvSpPr txBox="true"/>
          <p:nvPr/>
        </p:nvSpPr>
        <p:spPr>
          <a:xfrm rot="0">
            <a:off x="6243440" y="914622"/>
            <a:ext cx="12382385" cy="485721"/>
          </a:xfrm>
          <a:prstGeom prst="rect">
            <a:avLst/>
          </a:prstGeom>
        </p:spPr>
        <p:txBody>
          <a:bodyPr anchor="t" rtlCol="false" tIns="0" lIns="0" bIns="0" rIns="0">
            <a:spAutoFit/>
          </a:bodyPr>
          <a:lstStyle/>
          <a:p>
            <a:pPr algn="ctr">
              <a:lnSpc>
                <a:spcPts val="3839"/>
              </a:lnSpc>
            </a:pPr>
            <a:r>
              <a:rPr lang="en-US" sz="3199">
                <a:solidFill>
                  <a:srgbClr val="F38C12"/>
                </a:solidFill>
                <a:latin typeface="Aileron Bold"/>
              </a:rPr>
              <a:t>Electoral Empowerment of Citizen Project</a:t>
            </a:r>
          </a:p>
        </p:txBody>
      </p:sp>
      <p:grpSp>
        <p:nvGrpSpPr>
          <p:cNvPr name="Group 8" id="8"/>
          <p:cNvGrpSpPr/>
          <p:nvPr/>
        </p:nvGrpSpPr>
        <p:grpSpPr>
          <a:xfrm rot="0">
            <a:off x="6243440" y="629268"/>
            <a:ext cx="1056427" cy="1056427"/>
            <a:chOff x="0" y="0"/>
            <a:chExt cx="1408570" cy="1408570"/>
          </a:xfrm>
        </p:grpSpPr>
        <p:sp>
          <p:nvSpPr>
            <p:cNvPr name="TextBox 9" id="9"/>
            <p:cNvSpPr txBox="true"/>
            <p:nvPr/>
          </p:nvSpPr>
          <p:spPr>
            <a:xfrm rot="0">
              <a:off x="704285" y="414441"/>
              <a:ext cx="640174" cy="627312"/>
            </a:xfrm>
            <a:prstGeom prst="rect">
              <a:avLst/>
            </a:prstGeom>
          </p:spPr>
          <p:txBody>
            <a:bodyPr anchor="t" rtlCol="false" tIns="0" lIns="0" bIns="0" rIns="0">
              <a:spAutoFit/>
            </a:bodyPr>
            <a:lstStyle/>
            <a:p>
              <a:pPr algn="ctr">
                <a:lnSpc>
                  <a:spcPts val="3321"/>
                </a:lnSpc>
              </a:pPr>
              <a:r>
                <a:rPr lang="en-US" sz="3321">
                  <a:solidFill>
                    <a:srgbClr val="000000"/>
                  </a:solidFill>
                  <a:latin typeface="Archivo Black Bold"/>
                </a:rPr>
                <a:t>3</a:t>
              </a:r>
            </a:p>
          </p:txBody>
        </p:sp>
        <p:grpSp>
          <p:nvGrpSpPr>
            <p:cNvPr name="Group 10" id="10"/>
            <p:cNvGrpSpPr/>
            <p:nvPr/>
          </p:nvGrpSpPr>
          <p:grpSpPr>
            <a:xfrm rot="0">
              <a:off x="0" y="0"/>
              <a:ext cx="1408570" cy="140857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6B2A"/>
              </a:solidFill>
            </p:spPr>
          </p:sp>
          <p:sp>
            <p:nvSpPr>
              <p:cNvPr name="TextBox 12" id="12"/>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grpSp>
          <p:nvGrpSpPr>
            <p:cNvPr name="Group 13" id="13"/>
            <p:cNvGrpSpPr/>
            <p:nvPr/>
          </p:nvGrpSpPr>
          <p:grpSpPr>
            <a:xfrm rot="0">
              <a:off x="168791" y="174744"/>
              <a:ext cx="1075011" cy="1075011"/>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5" id="15"/>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sp>
          <p:nvSpPr>
            <p:cNvPr name="TextBox 16" id="16"/>
            <p:cNvSpPr txBox="true"/>
            <p:nvPr/>
          </p:nvSpPr>
          <p:spPr>
            <a:xfrm rot="0">
              <a:off x="444333" y="466196"/>
              <a:ext cx="523928" cy="514278"/>
            </a:xfrm>
            <a:prstGeom prst="rect">
              <a:avLst/>
            </a:prstGeom>
          </p:spPr>
          <p:txBody>
            <a:bodyPr anchor="t" rtlCol="false" tIns="0" lIns="0" bIns="0" rIns="0">
              <a:spAutoFit/>
            </a:bodyPr>
            <a:lstStyle/>
            <a:p>
              <a:pPr algn="ctr">
                <a:lnSpc>
                  <a:spcPts val="2718"/>
                </a:lnSpc>
              </a:pPr>
              <a:r>
                <a:rPr lang="en-US" sz="2718">
                  <a:solidFill>
                    <a:srgbClr val="000000"/>
                  </a:solidFill>
                  <a:latin typeface="Archivo Black Bold"/>
                </a:rPr>
                <a:t>4</a:t>
              </a:r>
            </a:p>
          </p:txBody>
        </p:sp>
      </p:grpSp>
      <p:grpSp>
        <p:nvGrpSpPr>
          <p:cNvPr name="Group 17" id="17"/>
          <p:cNvGrpSpPr/>
          <p:nvPr/>
        </p:nvGrpSpPr>
        <p:grpSpPr>
          <a:xfrm rot="0">
            <a:off x="7299868" y="9258300"/>
            <a:ext cx="17380880" cy="867590"/>
            <a:chOff x="0" y="0"/>
            <a:chExt cx="23174507" cy="1156787"/>
          </a:xfrm>
        </p:grpSpPr>
        <p:sp>
          <p:nvSpPr>
            <p:cNvPr name="Freeform 18" id="18"/>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19" id="19"/>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30434" y="0"/>
            <a:ext cx="1352397" cy="10287000"/>
            <a:chOff x="0" y="0"/>
            <a:chExt cx="1975617" cy="15027519"/>
          </a:xfrm>
        </p:grpSpPr>
        <p:sp>
          <p:nvSpPr>
            <p:cNvPr name="Freeform 3" id="3"/>
            <p:cNvSpPr/>
            <p:nvPr/>
          </p:nvSpPr>
          <p:spPr>
            <a:xfrm flipH="false" flipV="false" rot="0">
              <a:off x="0" y="0"/>
              <a:ext cx="1975617" cy="15027520"/>
            </a:xfrm>
            <a:custGeom>
              <a:avLst/>
              <a:gdLst/>
              <a:ahLst/>
              <a:cxnLst/>
              <a:rect r="r" b="b" t="t" l="l"/>
              <a:pathLst>
                <a:path h="15027520" w="1975617">
                  <a:moveTo>
                    <a:pt x="0" y="0"/>
                  </a:moveTo>
                  <a:lnTo>
                    <a:pt x="1975617" y="0"/>
                  </a:lnTo>
                  <a:lnTo>
                    <a:pt x="1975617" y="15027520"/>
                  </a:lnTo>
                  <a:lnTo>
                    <a:pt x="0" y="15027520"/>
                  </a:lnTo>
                  <a:close/>
                </a:path>
              </a:pathLst>
            </a:custGeom>
            <a:solidFill>
              <a:srgbClr val="F38C12"/>
            </a:solidFill>
          </p:spPr>
        </p:sp>
        <p:sp>
          <p:nvSpPr>
            <p:cNvPr name="TextBox 4" id="4"/>
            <p:cNvSpPr txBox="true"/>
            <p:nvPr/>
          </p:nvSpPr>
          <p:spPr>
            <a:xfrm>
              <a:off x="0" y="-38100"/>
              <a:ext cx="1975617" cy="1506561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33031" y="0"/>
            <a:ext cx="4115862" cy="5143500"/>
            <a:chOff x="0" y="0"/>
            <a:chExt cx="6049173" cy="7559514"/>
          </a:xfrm>
        </p:grpSpPr>
        <p:sp>
          <p:nvSpPr>
            <p:cNvPr name="Freeform 6" id="6"/>
            <p:cNvSpPr/>
            <p:nvPr/>
          </p:nvSpPr>
          <p:spPr>
            <a:xfrm flipH="false" flipV="false" rot="0">
              <a:off x="0" y="0"/>
              <a:ext cx="6049173" cy="7559515"/>
            </a:xfrm>
            <a:custGeom>
              <a:avLst/>
              <a:gdLst/>
              <a:ahLst/>
              <a:cxnLst/>
              <a:rect r="r" b="b" t="t" l="l"/>
              <a:pathLst>
                <a:path h="7559515" w="6049173">
                  <a:moveTo>
                    <a:pt x="0" y="0"/>
                  </a:moveTo>
                  <a:lnTo>
                    <a:pt x="6049173" y="0"/>
                  </a:lnTo>
                  <a:lnTo>
                    <a:pt x="6049173" y="7559515"/>
                  </a:lnTo>
                  <a:lnTo>
                    <a:pt x="0" y="7559515"/>
                  </a:lnTo>
                  <a:close/>
                </a:path>
              </a:pathLst>
            </a:custGeom>
            <a:blipFill>
              <a:blip r:embed="rId2"/>
              <a:stretch>
                <a:fillRect l="-50961" t="0" r="-50961" b="0"/>
              </a:stretch>
            </a:blipFill>
          </p:spPr>
        </p:sp>
      </p:grpSp>
      <p:grpSp>
        <p:nvGrpSpPr>
          <p:cNvPr name="Group 7" id="7"/>
          <p:cNvGrpSpPr/>
          <p:nvPr/>
        </p:nvGrpSpPr>
        <p:grpSpPr>
          <a:xfrm rot="0">
            <a:off x="0" y="5143500"/>
            <a:ext cx="4082831" cy="5143500"/>
            <a:chOff x="0" y="0"/>
            <a:chExt cx="5842142" cy="7359858"/>
          </a:xfrm>
        </p:grpSpPr>
        <p:sp>
          <p:nvSpPr>
            <p:cNvPr name="Freeform 8" id="8"/>
            <p:cNvSpPr/>
            <p:nvPr/>
          </p:nvSpPr>
          <p:spPr>
            <a:xfrm flipH="false" flipV="false" rot="0">
              <a:off x="0" y="0"/>
              <a:ext cx="5842142" cy="7359858"/>
            </a:xfrm>
            <a:custGeom>
              <a:avLst/>
              <a:gdLst/>
              <a:ahLst/>
              <a:cxnLst/>
              <a:rect r="r" b="b" t="t" l="l"/>
              <a:pathLst>
                <a:path h="7359858" w="5842142">
                  <a:moveTo>
                    <a:pt x="0" y="0"/>
                  </a:moveTo>
                  <a:lnTo>
                    <a:pt x="5842142" y="0"/>
                  </a:lnTo>
                  <a:lnTo>
                    <a:pt x="5842142" y="7359858"/>
                  </a:lnTo>
                  <a:lnTo>
                    <a:pt x="0" y="7359858"/>
                  </a:lnTo>
                  <a:close/>
                </a:path>
              </a:pathLst>
            </a:custGeom>
            <a:blipFill>
              <a:blip r:embed="rId3"/>
              <a:stretch>
                <a:fillRect l="-61981" t="0" r="-61981" b="0"/>
              </a:stretch>
            </a:blipFill>
          </p:spPr>
        </p:sp>
      </p:grpSp>
      <p:sp>
        <p:nvSpPr>
          <p:cNvPr name="TextBox 9" id="9"/>
          <p:cNvSpPr txBox="true"/>
          <p:nvPr/>
        </p:nvSpPr>
        <p:spPr>
          <a:xfrm rot="0">
            <a:off x="4611045" y="1351437"/>
            <a:ext cx="480130" cy="458578"/>
          </a:xfrm>
          <a:prstGeom prst="rect">
            <a:avLst/>
          </a:prstGeom>
        </p:spPr>
        <p:txBody>
          <a:bodyPr anchor="t" rtlCol="false" tIns="0" lIns="0" bIns="0" rIns="0">
            <a:spAutoFit/>
          </a:bodyPr>
          <a:lstStyle/>
          <a:p>
            <a:pPr algn="ctr">
              <a:lnSpc>
                <a:spcPts val="3321"/>
              </a:lnSpc>
            </a:pPr>
            <a:r>
              <a:rPr lang="en-US" sz="3321">
                <a:solidFill>
                  <a:srgbClr val="000000"/>
                </a:solidFill>
                <a:latin typeface="Archivo Black Bold"/>
              </a:rPr>
              <a:t>3</a:t>
            </a:r>
          </a:p>
        </p:txBody>
      </p:sp>
      <p:grpSp>
        <p:nvGrpSpPr>
          <p:cNvPr name="Group 10" id="10"/>
          <p:cNvGrpSpPr/>
          <p:nvPr/>
        </p:nvGrpSpPr>
        <p:grpSpPr>
          <a:xfrm rot="0">
            <a:off x="4082831" y="1028700"/>
            <a:ext cx="1056427" cy="105642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6B2A"/>
            </a:solidFill>
          </p:spPr>
        </p:sp>
        <p:sp>
          <p:nvSpPr>
            <p:cNvPr name="TextBox 12" id="12"/>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grpSp>
        <p:nvGrpSpPr>
          <p:cNvPr name="Group 13" id="13"/>
          <p:cNvGrpSpPr/>
          <p:nvPr/>
        </p:nvGrpSpPr>
        <p:grpSpPr>
          <a:xfrm rot="0">
            <a:off x="4209425" y="1159758"/>
            <a:ext cx="806258" cy="80625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C12"/>
            </a:solidFill>
          </p:spPr>
        </p:sp>
        <p:sp>
          <p:nvSpPr>
            <p:cNvPr name="TextBox 15" id="15"/>
            <p:cNvSpPr txBox="true"/>
            <p:nvPr/>
          </p:nvSpPr>
          <p:spPr>
            <a:xfrm>
              <a:off x="76200" y="38100"/>
              <a:ext cx="660400" cy="698500"/>
            </a:xfrm>
            <a:prstGeom prst="rect">
              <a:avLst/>
            </a:prstGeom>
          </p:spPr>
          <p:txBody>
            <a:bodyPr anchor="ctr" rtlCol="false" tIns="30688" lIns="30688" bIns="30688" rIns="30688"/>
            <a:lstStyle/>
            <a:p>
              <a:pPr algn="ctr">
                <a:lnSpc>
                  <a:spcPts val="2659"/>
                </a:lnSpc>
              </a:pPr>
            </a:p>
          </p:txBody>
        </p:sp>
      </p:grpSp>
      <p:sp>
        <p:nvSpPr>
          <p:cNvPr name="TextBox 16" id="16"/>
          <p:cNvSpPr txBox="true"/>
          <p:nvPr/>
        </p:nvSpPr>
        <p:spPr>
          <a:xfrm rot="0">
            <a:off x="5188391" y="1314053"/>
            <a:ext cx="12382385" cy="485721"/>
          </a:xfrm>
          <a:prstGeom prst="rect">
            <a:avLst/>
          </a:prstGeom>
        </p:spPr>
        <p:txBody>
          <a:bodyPr anchor="t" rtlCol="false" tIns="0" lIns="0" bIns="0" rIns="0">
            <a:spAutoFit/>
          </a:bodyPr>
          <a:lstStyle/>
          <a:p>
            <a:pPr algn="ctr">
              <a:lnSpc>
                <a:spcPts val="3839"/>
              </a:lnSpc>
            </a:pPr>
            <a:r>
              <a:rPr lang="en-US" sz="3199">
                <a:solidFill>
                  <a:srgbClr val="F38C12"/>
                </a:solidFill>
                <a:latin typeface="Aileron Bold"/>
              </a:rPr>
              <a:t>Youth Employment and Participation</a:t>
            </a:r>
          </a:p>
        </p:txBody>
      </p:sp>
      <p:sp>
        <p:nvSpPr>
          <p:cNvPr name="TextBox 17" id="17"/>
          <p:cNvSpPr txBox="true"/>
          <p:nvPr/>
        </p:nvSpPr>
        <p:spPr>
          <a:xfrm rot="0">
            <a:off x="4611045" y="4232636"/>
            <a:ext cx="12310571" cy="2150491"/>
          </a:xfrm>
          <a:prstGeom prst="rect">
            <a:avLst/>
          </a:prstGeom>
        </p:spPr>
        <p:txBody>
          <a:bodyPr anchor="t" rtlCol="false" tIns="0" lIns="0" bIns="0" rIns="0">
            <a:spAutoFit/>
          </a:bodyPr>
          <a:lstStyle/>
          <a:p>
            <a:pPr algn="just">
              <a:lnSpc>
                <a:spcPts val="3421"/>
              </a:lnSpc>
            </a:pPr>
            <a:r>
              <a:rPr lang="en-US" sz="2899">
                <a:solidFill>
                  <a:srgbClr val="000000"/>
                </a:solidFill>
                <a:latin typeface="Aileron"/>
              </a:rPr>
              <a:t>This project supported by the British Council/NSRP has made significant strides in addressing the issue of youth unemployment and its link to violent conflicts. Through capacity training and advocacy for equitable policies, and raising awareness, the project has contributed to a more inclusive and peaceful society in Kano State.</a:t>
            </a:r>
          </a:p>
        </p:txBody>
      </p:sp>
      <p:sp>
        <p:nvSpPr>
          <p:cNvPr name="TextBox 18" id="18"/>
          <p:cNvSpPr txBox="true"/>
          <p:nvPr/>
        </p:nvSpPr>
        <p:spPr>
          <a:xfrm rot="0">
            <a:off x="7231591" y="3282289"/>
            <a:ext cx="650477" cy="368610"/>
          </a:xfrm>
          <a:prstGeom prst="rect">
            <a:avLst/>
          </a:prstGeom>
        </p:spPr>
        <p:txBody>
          <a:bodyPr anchor="t" rtlCol="false" tIns="0" lIns="0" bIns="0" rIns="0">
            <a:spAutoFit/>
          </a:bodyPr>
          <a:lstStyle/>
          <a:p>
            <a:pPr algn="ctr">
              <a:lnSpc>
                <a:spcPts val="2748"/>
              </a:lnSpc>
            </a:pPr>
            <a:r>
              <a:rPr lang="en-US" sz="2748">
                <a:solidFill>
                  <a:srgbClr val="000000"/>
                </a:solidFill>
                <a:latin typeface="Archivo Black Bold"/>
              </a:rPr>
              <a:t>1</a:t>
            </a:r>
          </a:p>
        </p:txBody>
      </p:sp>
      <p:sp>
        <p:nvSpPr>
          <p:cNvPr name="TextBox 19" id="19"/>
          <p:cNvSpPr txBox="true"/>
          <p:nvPr/>
        </p:nvSpPr>
        <p:spPr>
          <a:xfrm rot="0">
            <a:off x="4416081" y="1387872"/>
            <a:ext cx="392946" cy="376184"/>
          </a:xfrm>
          <a:prstGeom prst="rect">
            <a:avLst/>
          </a:prstGeom>
        </p:spPr>
        <p:txBody>
          <a:bodyPr anchor="t" rtlCol="false" tIns="0" lIns="0" bIns="0" rIns="0">
            <a:spAutoFit/>
          </a:bodyPr>
          <a:lstStyle/>
          <a:p>
            <a:pPr algn="ctr">
              <a:lnSpc>
                <a:spcPts val="2718"/>
              </a:lnSpc>
            </a:pPr>
            <a:r>
              <a:rPr lang="en-US" sz="2718">
                <a:solidFill>
                  <a:srgbClr val="000000"/>
                </a:solidFill>
                <a:latin typeface="Archivo Black Bold"/>
              </a:rPr>
              <a:t>5</a:t>
            </a:r>
          </a:p>
        </p:txBody>
      </p:sp>
      <p:grpSp>
        <p:nvGrpSpPr>
          <p:cNvPr name="Group 20" id="20"/>
          <p:cNvGrpSpPr/>
          <p:nvPr/>
        </p:nvGrpSpPr>
        <p:grpSpPr>
          <a:xfrm rot="0">
            <a:off x="7051067" y="9258300"/>
            <a:ext cx="17380880" cy="867590"/>
            <a:chOff x="0" y="0"/>
            <a:chExt cx="23174507" cy="1156787"/>
          </a:xfrm>
        </p:grpSpPr>
        <p:sp>
          <p:nvSpPr>
            <p:cNvPr name="Freeform 21" id="21"/>
            <p:cNvSpPr/>
            <p:nvPr/>
          </p:nvSpPr>
          <p:spPr>
            <a:xfrm flipH="false" flipV="false" rot="0">
              <a:off x="10041798" y="0"/>
              <a:ext cx="2595668" cy="918175"/>
            </a:xfrm>
            <a:custGeom>
              <a:avLst/>
              <a:gdLst/>
              <a:ahLst/>
              <a:cxnLst/>
              <a:rect r="r" b="b" t="t" l="l"/>
              <a:pathLst>
                <a:path h="918175" w="2595668">
                  <a:moveTo>
                    <a:pt x="0" y="0"/>
                  </a:moveTo>
                  <a:lnTo>
                    <a:pt x="2595668" y="0"/>
                  </a:lnTo>
                  <a:lnTo>
                    <a:pt x="2595668" y="918175"/>
                  </a:lnTo>
                  <a:lnTo>
                    <a:pt x="0" y="918175"/>
                  </a:lnTo>
                  <a:lnTo>
                    <a:pt x="0" y="0"/>
                  </a:lnTo>
                  <a:close/>
                </a:path>
              </a:pathLst>
            </a:custGeom>
            <a:blipFill>
              <a:blip r:embed="rId4"/>
              <a:stretch>
                <a:fillRect l="0" t="0" r="0" b="-6544"/>
              </a:stretch>
            </a:blipFill>
          </p:spPr>
        </p:sp>
        <p:sp>
          <p:nvSpPr>
            <p:cNvPr name="TextBox 22" id="22"/>
            <p:cNvSpPr txBox="true"/>
            <p:nvPr/>
          </p:nvSpPr>
          <p:spPr>
            <a:xfrm rot="0">
              <a:off x="0" y="899125"/>
              <a:ext cx="23174507" cy="257662"/>
            </a:xfrm>
            <a:prstGeom prst="rect">
              <a:avLst/>
            </a:prstGeom>
          </p:spPr>
          <p:txBody>
            <a:bodyPr anchor="t" rtlCol="false" tIns="0" lIns="0" bIns="0" rIns="0">
              <a:spAutoFit/>
            </a:bodyPr>
            <a:lstStyle/>
            <a:p>
              <a:pPr algn="ctr">
                <a:lnSpc>
                  <a:spcPts val="1680"/>
                </a:lnSpc>
              </a:pPr>
              <a:r>
                <a:rPr lang="en-US" sz="1200">
                  <a:solidFill>
                    <a:srgbClr val="000000"/>
                  </a:solidFill>
                  <a:latin typeface="Canva Sans Bold Italics"/>
                </a:rPr>
                <a:t>...fighting for justice to guarantee peace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DAF6s7BR2pE</dc:identifier>
  <dcterms:modified xsi:type="dcterms:W3CDTF">2011-08-01T06:04:30Z</dcterms:modified>
  <cp:revision>1</cp:revision>
  <dc:title>CHRICED PRESENTATION ZIK, OMONIYI &amp; FURERA POWER POINT</dc:title>
</cp:coreProperties>
</file>