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3" r:id="rId6"/>
    <p:sldId id="264" r:id="rId7"/>
    <p:sldId id="262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042E4-56DE-9DA2-5C4E-B5E93CBE5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E5226-75E9-2F22-564A-B304EAC86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79CF8-D287-56FE-FE2A-2C7489EB4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2FB7-0A79-43CF-9C46-478B3282AEE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CCA9C-F9EB-4E75-48BA-073AB78BD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38F05-D060-16F1-04F9-8775E4C14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3958-5DC0-4220-A6AF-684C2BFC8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95747-0542-C596-5453-9F10B9E11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517D8-98E0-20B9-9C61-F87309BBC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0EA5D-405E-A86B-DFD4-6D850B605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2FB7-0A79-43CF-9C46-478B3282AEE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799E4-1BE7-B329-DC85-3CA34C0A2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4C6EA-419D-9519-2275-0841B4111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3958-5DC0-4220-A6AF-684C2BFC8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25D593-7F45-1112-FAEF-73EE904D9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F81668-E1DE-FAF6-1C36-A9B5C8346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51CB6-5269-F3A4-18A9-6EE1AF830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2FB7-0A79-43CF-9C46-478B3282AEE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F0401-08AA-2034-0E5C-267BEF588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E1357-8DB0-FE39-B598-DCB42EA54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3958-5DC0-4220-A6AF-684C2BFC8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5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3A9FD-6E7B-CCBA-F5C2-C0D888377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7A467-C031-DC0E-0B6E-D91CB2D52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F4089-8AB4-C7E2-0666-CF59E9F0B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2FB7-0A79-43CF-9C46-478B3282AEE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D3D6B-70C5-FB21-670A-4439703F9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F218A-8283-C2F4-5331-D8429C339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3958-5DC0-4220-A6AF-684C2BFC8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7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22B71-06AA-9D4E-2243-5908825F2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B3479-2E49-F9E7-F251-B6900A115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6EF09-986B-65C0-BFD8-F6A997F77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2FB7-0A79-43CF-9C46-478B3282AEE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F4A7B-9ECE-DB8D-BB35-01A74E0A7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26629-4D2C-FA1F-D532-0C3F8977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3958-5DC0-4220-A6AF-684C2BFC8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60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FDC0-DF05-C315-37D3-8F70A0AA8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458D4-B833-12CC-3A35-3273F39C0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535FD2-0F86-1CF6-1E67-207262B96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2BA07-160B-1A62-9522-D070A474C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2FB7-0A79-43CF-9C46-478B3282AEE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D2CAC-7E01-AC4E-B026-0A5C3E93A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BA3C4-FE06-85C5-FC22-F64D6470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3958-5DC0-4220-A6AF-684C2BFC8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89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C378A-12D3-4546-0511-809C821E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8B849-566C-FA19-A9C0-CC9D645CF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07901-2437-F840-7A05-BA0F76CC6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A5B0FA-92D3-B252-8904-234FB66000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86B87C-B0F3-6CBB-A386-1A0AC80D8B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EAD84A-C39B-293F-4251-D30B8DEC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2FB7-0A79-43CF-9C46-478B3282AEE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4524F7-381C-B90E-A5DF-B2A3C333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C48057-EB00-9686-A889-BB79F2E8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3958-5DC0-4220-A6AF-684C2BFC8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5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9F174-1587-076E-3A12-C4E6CD9E3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695E3-8F5D-6ACA-C149-35FD4F8ED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2FB7-0A79-43CF-9C46-478B3282AEE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9A661-D79C-AED0-267D-02B826D0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BD05B6-796E-B87A-DA5C-A06CF6583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3958-5DC0-4220-A6AF-684C2BFC8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2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B0682D-C9F4-A075-FF6E-95B95910F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2FB7-0A79-43CF-9C46-478B3282AEE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582E7E-6B76-3868-BEB5-C2E76BF4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9F39B-A139-D13B-C38C-DDA9A2621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3958-5DC0-4220-A6AF-684C2BFC8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16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E852D-B1BF-AEF8-9624-2D8D1E63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5E255-0DEE-44D7-62C6-C7EC0CDCF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B3129-ED0F-1B63-4188-38AB10F0A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546C5-229F-6A62-AD65-5D6D7682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2FB7-0A79-43CF-9C46-478B3282AEE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F196B-81FB-8B67-64E1-79FCE8F73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BE1DC-A128-8C19-4A0F-3D7364CB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3958-5DC0-4220-A6AF-684C2BFC8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55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07E6C-3E69-B4B7-F1BA-60F49F1F3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E61F00-14B4-5CCD-3A72-DA1FB51B3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FEF04-6E9C-AD29-49CB-227CC8F39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3EB60-9153-B1A2-98E0-F93E003BE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2FB7-0A79-43CF-9C46-478B3282AEE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0C2B7-4D23-B4A0-6552-5DDAD654E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F6DF9-9A13-5572-FC4C-5B635144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3958-5DC0-4220-A6AF-684C2BFC8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6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CD87F9-EEA7-17FA-6936-AEC1AC9D8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1A847-F098-F109-5AFB-F67C870FF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41C91-F672-C353-B973-A169EAE6B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692FB7-0A79-43CF-9C46-478B3282AEE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14C9B-884A-75A4-ABDF-1598A9B7BD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B0ED6-0A25-E281-E70A-A6032C3BF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9E3958-5DC0-4220-A6AF-684C2BFC8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1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ed circle with white text&#10;&#10;Description automatically generated">
            <a:extLst>
              <a:ext uri="{FF2B5EF4-FFF2-40B4-BE49-F238E27FC236}">
                <a16:creationId xmlns:a16="http://schemas.microsoft.com/office/drawing/2014/main" id="{88541EF4-CEB6-7E26-A4B8-35624EA598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8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80A00E-14DC-5956-2E7E-272B4904F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6" y="5746071"/>
            <a:ext cx="7015499" cy="85226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3100" dirty="0"/>
              <a:t>Public Policy Think tank based in Karnali Province, Nepal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A4436-A009-B908-6063-3F8CDF110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5056" y="5746071"/>
            <a:ext cx="4114801" cy="852260"/>
          </a:xfrm>
        </p:spPr>
        <p:txBody>
          <a:bodyPr anchor="ctr">
            <a:normAutofit fontScale="92500" lnSpcReduction="20000"/>
          </a:bodyPr>
          <a:lstStyle/>
          <a:p>
            <a:pPr algn="r"/>
            <a:r>
              <a:rPr lang="en-US" sz="2000" dirty="0"/>
              <a:t>Dinesh Gautam</a:t>
            </a:r>
          </a:p>
          <a:p>
            <a:pPr algn="r"/>
            <a:r>
              <a:rPr lang="en-US" sz="2000" dirty="0"/>
              <a:t>Co-Founder/Executive Director, </a:t>
            </a:r>
            <a:r>
              <a:rPr lang="en-US" sz="2000" dirty="0" err="1"/>
              <a:t>Hriti</a:t>
            </a:r>
            <a:r>
              <a:rPr lang="en-US" sz="2000" dirty="0"/>
              <a:t> Foundation</a:t>
            </a:r>
          </a:p>
        </p:txBody>
      </p:sp>
    </p:spTree>
    <p:extLst>
      <p:ext uri="{BB962C8B-B14F-4D97-AF65-F5344CB8AC3E}">
        <p14:creationId xmlns:p14="http://schemas.microsoft.com/office/powerpoint/2010/main" val="6345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4D9F6-09CE-CDCB-0FE5-6A6DD6845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DDB3B-6D85-ACC5-A2FF-1BFF459D3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31" y="365125"/>
            <a:ext cx="11947161" cy="6127750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/>
              <a:t>Vision</a:t>
            </a:r>
          </a:p>
          <a:p>
            <a:r>
              <a:rPr lang="en-US" sz="2000" dirty="0" err="1"/>
              <a:t>Hriti</a:t>
            </a:r>
            <a:r>
              <a:rPr lang="en-US" sz="2000" dirty="0"/>
              <a:t> Foundation envisions a society where individual rights and economic freedom are cherished and protected.</a:t>
            </a:r>
          </a:p>
          <a:p>
            <a:pPr marL="0" indent="0">
              <a:buNone/>
            </a:pPr>
            <a:endParaRPr lang="en-US" sz="2000" b="0" dirty="0">
              <a:solidFill>
                <a:srgbClr val="343434"/>
              </a:solidFill>
              <a:effectLst/>
              <a:latin typeface="Mukta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343434"/>
                </a:solidFill>
                <a:effectLst/>
                <a:latin typeface="Mukta"/>
              </a:rPr>
              <a:t>Mission</a:t>
            </a:r>
          </a:p>
          <a:p>
            <a:pPr algn="just"/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Mukta"/>
              </a:rPr>
              <a:t>To promote individual and economic rights and advance liberal principles as the foundation of public policies through research, training, advocacy, and dialogue.</a:t>
            </a:r>
          </a:p>
          <a:p>
            <a:pPr algn="just"/>
            <a:endParaRPr lang="en-US" sz="2000" b="0" dirty="0">
              <a:solidFill>
                <a:srgbClr val="343434"/>
              </a:solidFill>
              <a:effectLst/>
              <a:latin typeface="Mukta"/>
            </a:endParaRPr>
          </a:p>
          <a:p>
            <a:pPr marL="0" indent="0" algn="just">
              <a:buNone/>
            </a:pPr>
            <a:r>
              <a:rPr lang="en-US" sz="2000" b="1" dirty="0">
                <a:solidFill>
                  <a:srgbClr val="343434"/>
                </a:solidFill>
                <a:effectLst/>
                <a:latin typeface="Mukta"/>
              </a:rPr>
              <a:t>Working  Areas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Mukta"/>
              </a:rPr>
              <a:t> Entrepreneurship and Market Economy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Mukta"/>
              </a:rPr>
              <a:t>Subnational Governance and Fiscal Federalism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Mukta"/>
              </a:rPr>
              <a:t>Accountability and Transparency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Mukta"/>
              </a:rPr>
              <a:t>Rule of Law and Public Service Delivery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Mukta"/>
              </a:rPr>
              <a:t>Inclusion and Youth Engagement</a:t>
            </a:r>
          </a:p>
          <a:p>
            <a:pPr marL="0" indent="0" algn="l">
              <a:buNone/>
            </a:pPr>
            <a:r>
              <a:rPr lang="en-US" sz="2000" b="1" dirty="0">
                <a:solidFill>
                  <a:srgbClr val="000000"/>
                </a:solidFill>
                <a:latin typeface="Mukta"/>
              </a:rPr>
              <a:t>Our Approach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Mukta"/>
              </a:rPr>
              <a:t>Rigorous Research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Mukta"/>
              </a:rPr>
              <a:t>Comprehensive Training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Mukta"/>
              </a:rPr>
              <a:t>Informed Advocacy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Mukta"/>
              </a:rPr>
              <a:t>Open Dialogue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Mukta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Mukta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Mukta"/>
            </a:endParaRP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7103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747329-DA81-56BC-FC08-DFC5009D5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740665"/>
          </a:xfrm>
        </p:spPr>
        <p:txBody>
          <a:bodyPr anchor="b">
            <a:normAutofit fontScale="90000"/>
          </a:bodyPr>
          <a:lstStyle/>
          <a:p>
            <a:r>
              <a:rPr lang="en-US" sz="5200" dirty="0"/>
              <a:t>Major Programs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speaking into a microphone">
            <a:extLst>
              <a:ext uri="{FF2B5EF4-FFF2-40B4-BE49-F238E27FC236}">
                <a16:creationId xmlns:a16="http://schemas.microsoft.com/office/drawing/2014/main" id="{4DAFE74F-2BA0-6BDE-034B-2A1B105BE4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9"/>
          <a:stretch/>
        </p:blipFill>
        <p:spPr>
          <a:xfrm>
            <a:off x="7684008" y="1"/>
            <a:ext cx="4507992" cy="224028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19A3D-F672-827A-E68A-3938FF47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124550"/>
            <a:ext cx="6272784" cy="30567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Karnali Utsav, ..Kuda Karnalika ( Policy Festival) 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- largest policy dialogue organized in Karnali province, nationally recognized </a:t>
            </a:r>
          </a:p>
          <a:p>
            <a:pPr marL="0" indent="0">
              <a:buNone/>
            </a:pPr>
            <a:r>
              <a:rPr lang="en-US" sz="1700" dirty="0"/>
              <a:t>- a three-day annual public policy festival in the last 5 years</a:t>
            </a:r>
          </a:p>
          <a:p>
            <a:pPr marL="0" indent="0">
              <a:buNone/>
            </a:pPr>
            <a:r>
              <a:rPr lang="en-US" sz="1700" dirty="0"/>
              <a:t>- Open space, Birendranagar Surkhet Karnali Province Nepal</a:t>
            </a:r>
          </a:p>
          <a:p>
            <a:pPr marL="0" indent="0">
              <a:buNone/>
            </a:pPr>
            <a:r>
              <a:rPr lang="en-US" sz="1700" dirty="0"/>
              <a:t>- 15-16 sessions, 70-80 Speakers, 3000-5000 participants </a:t>
            </a:r>
          </a:p>
          <a:p>
            <a:pPr marL="0" indent="0">
              <a:buNone/>
            </a:pPr>
            <a:r>
              <a:rPr lang="en-US" sz="1700" dirty="0"/>
              <a:t>- Coordination with three tiers of government, private sectors, and development partners (50+)</a:t>
            </a:r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4" name="Picture 3" descr="A crowd of people in a tent">
            <a:extLst>
              <a:ext uri="{FF2B5EF4-FFF2-40B4-BE49-F238E27FC236}">
                <a16:creationId xmlns:a16="http://schemas.microsoft.com/office/drawing/2014/main" id="{6093C434-EF23-6F7B-B82B-8BE3FE1B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2" b="2688"/>
          <a:stretch/>
        </p:blipFill>
        <p:spPr>
          <a:xfrm>
            <a:off x="7684008" y="2308860"/>
            <a:ext cx="4507992" cy="2240280"/>
          </a:xfrm>
          <a:prstGeom prst="rect">
            <a:avLst/>
          </a:prstGeom>
        </p:spPr>
      </p:pic>
      <p:pic>
        <p:nvPicPr>
          <p:cNvPr id="6" name="Picture 5" descr="A large group of people sitting on a couch">
            <a:extLst>
              <a:ext uri="{FF2B5EF4-FFF2-40B4-BE49-F238E27FC236}">
                <a16:creationId xmlns:a16="http://schemas.microsoft.com/office/drawing/2014/main" id="{03A9F6F9-7B65-481F-6C20-63BAD67858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8" b="2702"/>
          <a:stretch/>
        </p:blipFill>
        <p:spPr>
          <a:xfrm>
            <a:off x="7684008" y="4617720"/>
            <a:ext cx="4507992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31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15E9F7A-B64C-4192-8930-A05D1E23F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newspaper with text and images&#10;&#10;Description automatically generated">
            <a:extLst>
              <a:ext uri="{FF2B5EF4-FFF2-40B4-BE49-F238E27FC236}">
                <a16:creationId xmlns:a16="http://schemas.microsoft.com/office/drawing/2014/main" id="{86B6FB3E-8CD4-9BA2-6ABF-3B3C126C97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" t="-13244" r="-2715" b="24172"/>
          <a:stretch/>
        </p:blipFill>
        <p:spPr>
          <a:xfrm>
            <a:off x="20" y="853"/>
            <a:ext cx="2743179" cy="3417511"/>
          </a:xfrm>
          <a:prstGeom prst="rect">
            <a:avLst/>
          </a:prstGeom>
        </p:spPr>
      </p:pic>
      <p:pic>
        <p:nvPicPr>
          <p:cNvPr id="12" name="Picture 11" descr="A collage of men sitting on a couch&#10;&#10;Description automatically generated">
            <a:extLst>
              <a:ext uri="{FF2B5EF4-FFF2-40B4-BE49-F238E27FC236}">
                <a16:creationId xmlns:a16="http://schemas.microsoft.com/office/drawing/2014/main" id="{471E1707-4D41-237B-9133-93FD10C530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r="18652" b="-2"/>
          <a:stretch/>
        </p:blipFill>
        <p:spPr>
          <a:xfrm>
            <a:off x="20" y="3417677"/>
            <a:ext cx="2743179" cy="344032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93EB161-5CFE-4D7E-B34B-06C90F9B1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00" y="-1"/>
            <a:ext cx="6744336" cy="68771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18147C2-BF02-44AA-81D8-FD7776FA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5964" y="685799"/>
            <a:ext cx="5358808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747329-DA81-56BC-FC08-DFC5009D5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372" y="1015409"/>
            <a:ext cx="4231758" cy="1125102"/>
          </a:xfrm>
        </p:spPr>
        <p:txBody>
          <a:bodyPr anchor="b">
            <a:normAutofit/>
          </a:bodyPr>
          <a:lstStyle/>
          <a:p>
            <a:pPr algn="ctr"/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Major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19A3D-F672-827A-E68A-3938FF47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72" y="2427382"/>
            <a:ext cx="4231758" cy="32344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Parliament Watch </a:t>
            </a:r>
          </a:p>
          <a:p>
            <a:pPr marL="0" indent="0">
              <a:buNone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Closely working with Karnali Provincial Assembly 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Conducting different parliament outreach activities 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Research support to MPs and Parliamentary Committee 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 Monitoring the parliamentary performance 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Bill review, stakeholders dialogue, youth engagement in policy-making process </a:t>
            </a:r>
          </a:p>
          <a:p>
            <a:pPr marL="0" indent="0">
              <a:buNone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DB8E16A3-0C40-6422-1819-42EB79A51B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2" r="18609" b="1"/>
          <a:stretch/>
        </p:blipFill>
        <p:spPr>
          <a:xfrm>
            <a:off x="9487538" y="10"/>
            <a:ext cx="2704462" cy="3418353"/>
          </a:xfrm>
          <a:prstGeom prst="rect">
            <a:avLst/>
          </a:prstGeom>
        </p:spPr>
      </p:pic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D83C9A9-0581-1008-0CED-8A14B95055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6" r="3" b="3"/>
          <a:stretch/>
        </p:blipFill>
        <p:spPr>
          <a:xfrm>
            <a:off x="9487536" y="3417676"/>
            <a:ext cx="2704463" cy="344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10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747329-DA81-56BC-FC08-DFC5009D5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34720" cy="1716255"/>
          </a:xfrm>
        </p:spPr>
        <p:txBody>
          <a:bodyPr anchor="b">
            <a:normAutofit/>
          </a:bodyPr>
          <a:lstStyle/>
          <a:p>
            <a:r>
              <a:rPr lang="en-US" sz="5600"/>
              <a:t>Major Programs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giving a presentation to a group of people">
            <a:extLst>
              <a:ext uri="{FF2B5EF4-FFF2-40B4-BE49-F238E27FC236}">
                <a16:creationId xmlns:a16="http://schemas.microsoft.com/office/drawing/2014/main" id="{11460BEC-6EFA-DF08-52B8-367B64F7DA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9"/>
          <a:stretch/>
        </p:blipFill>
        <p:spPr>
          <a:xfrm>
            <a:off x="279143" y="299508"/>
            <a:ext cx="5221625" cy="3010397"/>
          </a:xfrm>
          <a:prstGeom prst="rect">
            <a:avLst/>
          </a:prstGeom>
        </p:spPr>
      </p:pic>
      <p:pic>
        <p:nvPicPr>
          <p:cNvPr id="5" name="Picture 4" descr="A group of people speaking into microphones">
            <a:extLst>
              <a:ext uri="{FF2B5EF4-FFF2-40B4-BE49-F238E27FC236}">
                <a16:creationId xmlns:a16="http://schemas.microsoft.com/office/drawing/2014/main" id="{E376FF77-2811-20CC-092E-FAE291F52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" b="1"/>
          <a:stretch/>
        </p:blipFill>
        <p:spPr>
          <a:xfrm>
            <a:off x="279143" y="3548095"/>
            <a:ext cx="5221625" cy="30103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19A3D-F672-827A-E68A-3938FF47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tx1">
                    <a:alpha val="80000"/>
                  </a:schemeClr>
                </a:solidFill>
              </a:rPr>
              <a:t>Dialogue and Discussion </a:t>
            </a:r>
          </a:p>
          <a:p>
            <a:pPr marL="0" indent="0">
              <a:buNone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- Pre-budget discussion each year ( Public-Private Dialogue) </a:t>
            </a:r>
          </a:p>
          <a:p>
            <a:pPr marL="0" indent="0">
              <a:buNone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- Discussion for the activeness of CSO in parliamentary issues </a:t>
            </a:r>
          </a:p>
          <a:p>
            <a:pPr marL="0" indent="0">
              <a:buNone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- Discussion on policies, budget, governance, federalism </a:t>
            </a:r>
          </a:p>
          <a:p>
            <a:pPr marL="0" indent="0">
              <a:buNone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014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C8F7E-BBDD-BCBC-C702-D5B691D8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Research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0B95E-52D1-E1C6-48C0-7C735873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b="1" dirty="0"/>
              <a:t>Research Area</a:t>
            </a:r>
          </a:p>
          <a:p>
            <a:pPr marL="0" indent="0">
              <a:buNone/>
            </a:pPr>
            <a:r>
              <a:rPr lang="en-US" sz="2200" dirty="0"/>
              <a:t>1. Public Policy and Economic Governance</a:t>
            </a:r>
          </a:p>
          <a:p>
            <a:pPr marL="0" indent="0">
              <a:buNone/>
            </a:pPr>
            <a:r>
              <a:rPr lang="en-US" sz="2200" dirty="0"/>
              <a:t>2. Federalism </a:t>
            </a:r>
          </a:p>
          <a:p>
            <a:pPr marL="0" indent="0">
              <a:buNone/>
            </a:pPr>
            <a:r>
              <a:rPr lang="en-US" sz="2200" dirty="0"/>
              <a:t>3. Education</a:t>
            </a:r>
          </a:p>
          <a:p>
            <a:pPr marL="0" indent="0">
              <a:buNone/>
            </a:pPr>
            <a:r>
              <a:rPr lang="en-US" sz="2200" dirty="0"/>
              <a:t>4. Individual and Economic Rights</a:t>
            </a:r>
          </a:p>
          <a:p>
            <a:pPr marL="0" indent="0">
              <a:buNone/>
            </a:pPr>
            <a:r>
              <a:rPr lang="en-US" sz="2200" dirty="0"/>
              <a:t>5. Market Economy</a:t>
            </a:r>
          </a:p>
          <a:p>
            <a:pPr marL="0" indent="0">
              <a:buNone/>
            </a:pPr>
            <a:r>
              <a:rPr lang="en-US" sz="2200" dirty="0"/>
              <a:t>6. Trade and Budget Policy</a:t>
            </a:r>
          </a:p>
        </p:txBody>
      </p:sp>
      <p:pic>
        <p:nvPicPr>
          <p:cNvPr id="5" name="Picture 4" descr="A group of books on a table">
            <a:extLst>
              <a:ext uri="{FF2B5EF4-FFF2-40B4-BE49-F238E27FC236}">
                <a16:creationId xmlns:a16="http://schemas.microsoft.com/office/drawing/2014/main" id="{86F8FBA1-602B-4E39-E79C-6166532C5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3" r="1345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7098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69952-4B13-8D9C-8F80-9076D8B0C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8638" y="365126"/>
            <a:ext cx="1934635" cy="834088"/>
          </a:xfr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Circle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780F1-6B89-A1AC-8DE3-F28C6979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03" y="260211"/>
            <a:ext cx="4415290" cy="3088012"/>
          </a:xfr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3300" b="1" dirty="0"/>
              <a:t>Karnali Leaders Circle (KLC)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close forum of policymakers/politicians, private sector leaders, and civil society</a:t>
            </a:r>
          </a:p>
          <a:p>
            <a:r>
              <a:rPr lang="en-US" dirty="0"/>
              <a:t>Dinner meeting in each 2 months </a:t>
            </a:r>
          </a:p>
          <a:p>
            <a:r>
              <a:rPr lang="en-US" dirty="0"/>
              <a:t>Discussion based on political economy issues </a:t>
            </a:r>
          </a:p>
          <a:p>
            <a:r>
              <a:rPr lang="en-US" dirty="0"/>
              <a:t> Members are : former CM, former Speaker </a:t>
            </a:r>
            <a:r>
              <a:rPr lang="en-US" dirty="0" err="1"/>
              <a:t>Mps</a:t>
            </a:r>
            <a:r>
              <a:rPr lang="en-US" dirty="0"/>
              <a:t>, current finance minister, law minister, MPs, Vice-chair of Planning Commission,  provincial leader of a political party, Private Sector, and CSO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0A39C7-0B3C-4E1E-26A0-9454043F8C07}"/>
              </a:ext>
            </a:extLst>
          </p:cNvPr>
          <p:cNvSpPr txBox="1">
            <a:spLocks/>
          </p:cNvSpPr>
          <p:nvPr/>
        </p:nvSpPr>
        <p:spPr>
          <a:xfrm>
            <a:off x="7163363" y="339641"/>
            <a:ext cx="4798788" cy="28799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Karnali Reformers Circle (KRC)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 close forum of the influential bureaucracy of Karnali Province</a:t>
            </a:r>
          </a:p>
          <a:p>
            <a:r>
              <a:rPr lang="en-US" dirty="0">
                <a:solidFill>
                  <a:schemeClr val="bg1"/>
                </a:solidFill>
              </a:rPr>
              <a:t>Dinner meeting in each 2 months</a:t>
            </a:r>
          </a:p>
          <a:p>
            <a:r>
              <a:rPr lang="en-US" dirty="0">
                <a:solidFill>
                  <a:schemeClr val="bg1"/>
                </a:solidFill>
              </a:rPr>
              <a:t>Discussion based on political economy issues </a:t>
            </a:r>
          </a:p>
          <a:p>
            <a:r>
              <a:rPr lang="en-US" dirty="0">
                <a:solidFill>
                  <a:schemeClr val="bg1"/>
                </a:solidFill>
              </a:rPr>
              <a:t>Members: Secretary, joint Secretary, Under Secretary and office-level bureaucracy of Karnali Province Government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group of people sitting at a table">
            <a:extLst>
              <a:ext uri="{FF2B5EF4-FFF2-40B4-BE49-F238E27FC236}">
                <a16:creationId xmlns:a16="http://schemas.microsoft.com/office/drawing/2014/main" id="{9EEBED14-0DBA-EA5F-F78C-FE8069F1E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5" y="3509777"/>
            <a:ext cx="4615379" cy="3273310"/>
          </a:xfrm>
          <a:prstGeom prst="rect">
            <a:avLst/>
          </a:prstGeom>
        </p:spPr>
      </p:pic>
      <p:pic>
        <p:nvPicPr>
          <p:cNvPr id="8" name="Picture 7" descr="A group of people sitting at a table">
            <a:extLst>
              <a:ext uri="{FF2B5EF4-FFF2-40B4-BE49-F238E27FC236}">
                <a16:creationId xmlns:a16="http://schemas.microsoft.com/office/drawing/2014/main" id="{64BC386E-7AF9-534D-7AF3-D5174CDA0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37" y="3429000"/>
            <a:ext cx="4909964" cy="32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31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7D7041-27C1-61C5-CAB0-D3F2687A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n-US" sz="2800"/>
              <a:t>Regular Updates of Political-Economy Issues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D92A7-6E42-F322-1C6E-8D0012DA1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b="1" dirty="0"/>
              <a:t>Karnali Landscape </a:t>
            </a:r>
            <a:r>
              <a:rPr lang="en-US" sz="1700" dirty="0"/>
              <a:t>(Weekly Update Series of economic issues of the Province) 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b="1" dirty="0"/>
              <a:t>A letter from Karnali</a:t>
            </a:r>
            <a:r>
              <a:rPr lang="en-US" sz="1700" dirty="0"/>
              <a:t> ( Monthly update on economic-political issues of the province</a:t>
            </a:r>
          </a:p>
        </p:txBody>
      </p:sp>
      <p:pic>
        <p:nvPicPr>
          <p:cNvPr id="5" name="Picture 4" descr="A screenshot of a website">
            <a:extLst>
              <a:ext uri="{FF2B5EF4-FFF2-40B4-BE49-F238E27FC236}">
                <a16:creationId xmlns:a16="http://schemas.microsoft.com/office/drawing/2014/main" id="{FEE2A54A-755B-CEDE-9190-F353BB2F1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" r="3" b="40175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F59C8046-643A-A942-E6C8-654C330216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40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93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E95198-C00E-96E6-1BC7-4F756232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EAAEA-32B9-C557-CE34-9C4A677EC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9600"/>
              <a:t>Thank </a:t>
            </a:r>
            <a:r>
              <a:rPr lang="en-US" sz="9600" dirty="0"/>
              <a:t>You </a:t>
            </a:r>
          </a:p>
        </p:txBody>
      </p:sp>
    </p:spTree>
    <p:extLst>
      <p:ext uri="{BB962C8B-B14F-4D97-AF65-F5344CB8AC3E}">
        <p14:creationId xmlns:p14="http://schemas.microsoft.com/office/powerpoint/2010/main" val="2864977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426</Words>
  <Application>Microsoft Office PowerPoint</Application>
  <PresentationFormat>Widescreen</PresentationFormat>
  <Paragraphs>75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Mukta</vt:lpstr>
      <vt:lpstr>Office Theme</vt:lpstr>
      <vt:lpstr>Public Policy Think tank based in Karnali Province, Nepal </vt:lpstr>
      <vt:lpstr>PowerPoint Presentation</vt:lpstr>
      <vt:lpstr>Major Programs</vt:lpstr>
      <vt:lpstr>Major Programs</vt:lpstr>
      <vt:lpstr>Major Programs</vt:lpstr>
      <vt:lpstr>Research </vt:lpstr>
      <vt:lpstr>Circle</vt:lpstr>
      <vt:lpstr>Regular Updates of Political-Economy Issues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Policy Think tank of Karnali Province </dc:title>
  <dc:creator>Dinesh Gautam</dc:creator>
  <cp:lastModifiedBy>Dinesh Gautam</cp:lastModifiedBy>
  <cp:revision>24</cp:revision>
  <dcterms:created xsi:type="dcterms:W3CDTF">2024-01-10T03:15:35Z</dcterms:created>
  <dcterms:modified xsi:type="dcterms:W3CDTF">2024-01-30T10:49:09Z</dcterms:modified>
</cp:coreProperties>
</file>