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6" r:id="rId4"/>
    <p:sldMasterId id="2147483734" r:id="rId5"/>
    <p:sldMasterId id="2147483742" r:id="rId6"/>
    <p:sldMasterId id="2147483750" r:id="rId7"/>
  </p:sldMasterIdLst>
  <p:notesMasterIdLst>
    <p:notesMasterId r:id="rId13"/>
  </p:notesMasterIdLst>
  <p:sldIdLst>
    <p:sldId id="259" r:id="rId8"/>
    <p:sldId id="261" r:id="rId9"/>
    <p:sldId id="256" r:id="rId10"/>
    <p:sldId id="262" r:id="rId11"/>
    <p:sldId id="260" r:id="rId12"/>
  </p:sldIdLst>
  <p:sldSz cx="16257588"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DAB05-C276-C84B-A79E-05FB0102A929}" v="41" dt="2024-01-30T19:39:13.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70782"/>
  </p:normalViewPr>
  <p:slideViewPr>
    <p:cSldViewPr snapToGrid="0" snapToObjects="1">
      <p:cViewPr>
        <p:scale>
          <a:sx n="66" d="100"/>
          <a:sy n="66" d="100"/>
        </p:scale>
        <p:origin x="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FD953-CA3B-F544-808A-57FDAAAD5419}" type="datetimeFigureOut">
              <a:rPr lang="en-US" smtClean="0"/>
              <a:t>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7361A-765F-D340-BADF-BC3B6CC3180B}" type="slidenum">
              <a:rPr lang="en-US" smtClean="0"/>
              <a:t>‹#›</a:t>
            </a:fld>
            <a:endParaRPr lang="en-US"/>
          </a:p>
        </p:txBody>
      </p:sp>
    </p:spTree>
    <p:extLst>
      <p:ext uri="{BB962C8B-B14F-4D97-AF65-F5344CB8AC3E}">
        <p14:creationId xmlns:p14="http://schemas.microsoft.com/office/powerpoint/2010/main" val="397343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Maddy and I’m an Associate on the Institutional Advancement team at the Center for Global Development (CGD). I’ve been working in fundraising for over 3 years now, </a:t>
            </a:r>
          </a:p>
        </p:txBody>
      </p:sp>
      <p:sp>
        <p:nvSpPr>
          <p:cNvPr id="4" name="Slide Number Placeholder 3"/>
          <p:cNvSpPr>
            <a:spLocks noGrp="1"/>
          </p:cNvSpPr>
          <p:nvPr>
            <p:ph type="sldNum" sz="quarter" idx="5"/>
          </p:nvPr>
        </p:nvSpPr>
        <p:spPr/>
        <p:txBody>
          <a:bodyPr/>
          <a:lstStyle/>
          <a:p>
            <a:fld id="{0E87361A-765F-D340-BADF-BC3B6CC3180B}" type="slidenum">
              <a:rPr lang="en-US" smtClean="0"/>
              <a:t>1</a:t>
            </a:fld>
            <a:endParaRPr lang="en-US"/>
          </a:p>
        </p:txBody>
      </p:sp>
    </p:spTree>
    <p:extLst>
      <p:ext uri="{BB962C8B-B14F-4D97-AF65-F5344CB8AC3E}">
        <p14:creationId xmlns:p14="http://schemas.microsoft.com/office/powerpoint/2010/main" val="149017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CGD is think and do tank and we </a:t>
            </a:r>
            <a:r>
              <a:rPr lang="en-GB" b="0" i="0" u="none" strike="noStrike" dirty="0">
                <a:solidFill>
                  <a:srgbClr val="1A272A"/>
                </a:solidFill>
                <a:effectLst/>
                <a:latin typeface="Bitter"/>
              </a:rPr>
              <a:t>work to reduce global poverty and improve lives through innovative economic research that drives better policy and practice by the world's top decision makers.</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u="none" strike="noStrike" dirty="0">
                <a:effectLst/>
                <a:latin typeface="+mj-lt"/>
              </a:rPr>
              <a:t>We focus on the intersection of developing countries and the governments, institutions, and corporations that can help them deliver the greatest progress.</a:t>
            </a:r>
            <a:endParaRPr lang="en-US" b="0" dirty="0"/>
          </a:p>
          <a:p>
            <a:endParaRPr lang="en-US" b="0" dirty="0"/>
          </a:p>
          <a:p>
            <a:r>
              <a:rPr lang="en-US" b="0" dirty="0"/>
              <a:t>We have offices in Washington DC and London. (40 and 80 employees)</a:t>
            </a:r>
          </a:p>
          <a:p>
            <a:endParaRPr lang="en-US" b="0" dirty="0"/>
          </a:p>
          <a:p>
            <a:pPr algn="l"/>
            <a:r>
              <a:rPr lang="en-GB" b="0" i="0" u="none" strike="noStrike" dirty="0">
                <a:solidFill>
                  <a:srgbClr val="1A272A"/>
                </a:solidFill>
                <a:effectLst/>
                <a:latin typeface="Bitter"/>
              </a:rPr>
              <a:t>We generate new ideas, actionable policy proposals, and independent research, and spark critical global development conversations. Working on Global health, education, sustainable development finance, Migration, Europe and UK development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strike="noStrike" dirty="0">
              <a:solidFill>
                <a:srgbClr val="1A272A"/>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u="none" strike="noStrike" dirty="0">
                <a:solidFill>
                  <a:srgbClr val="1A272A"/>
                </a:solidFill>
                <a:effectLst/>
                <a:latin typeface="+mj-lt"/>
              </a:rPr>
              <a:t>Our scholars conduct rigorous, impartial analysis, informed by evidence and experts from around the world, to design practical policy solutions and spur intellectual debate.</a:t>
            </a:r>
          </a:p>
          <a:p>
            <a:pPr algn="l"/>
            <a:endParaRPr lang="en-GB" b="0" i="0" u="none" strike="noStrike" dirty="0">
              <a:solidFill>
                <a:srgbClr val="1A272A"/>
              </a:solidFill>
              <a:effectLst/>
              <a:latin typeface="Bitter"/>
            </a:endParaRPr>
          </a:p>
          <a:p>
            <a:pPr algn="l"/>
            <a:endParaRPr lang="en-GB" b="0" i="0" u="none" strike="noStrike" dirty="0">
              <a:solidFill>
                <a:srgbClr val="1A272A"/>
              </a:solidFill>
              <a:effectLst/>
              <a:latin typeface="Bitter"/>
            </a:endParaRPr>
          </a:p>
        </p:txBody>
      </p:sp>
      <p:sp>
        <p:nvSpPr>
          <p:cNvPr id="4" name="Slide Number Placeholder 3"/>
          <p:cNvSpPr>
            <a:spLocks noGrp="1"/>
          </p:cNvSpPr>
          <p:nvPr>
            <p:ph type="sldNum" sz="quarter" idx="5"/>
          </p:nvPr>
        </p:nvSpPr>
        <p:spPr/>
        <p:txBody>
          <a:bodyPr/>
          <a:lstStyle/>
          <a:p>
            <a:fld id="{0E87361A-765F-D340-BADF-BC3B6CC3180B}" type="slidenum">
              <a:rPr lang="en-US" smtClean="0"/>
              <a:t>2</a:t>
            </a:fld>
            <a:endParaRPr lang="en-US"/>
          </a:p>
        </p:txBody>
      </p:sp>
    </p:spTree>
    <p:extLst>
      <p:ext uri="{BB962C8B-B14F-4D97-AF65-F5344CB8AC3E}">
        <p14:creationId xmlns:p14="http://schemas.microsoft.com/office/powerpoint/2010/main" val="354714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poisoning – </a:t>
            </a:r>
            <a:r>
              <a:rPr lang="en-US" dirty="0" err="1"/>
              <a:t>ceated</a:t>
            </a:r>
            <a:r>
              <a:rPr lang="en-US" dirty="0"/>
              <a:t> working group of experts to raise the profile of this issue and end childhood lead poisoning. highlights the importance of GOS funding in pivoting, incubating, leading with ideas</a:t>
            </a:r>
          </a:p>
          <a:p>
            <a:endParaRPr lang="en-US" dirty="0"/>
          </a:p>
        </p:txBody>
      </p:sp>
      <p:sp>
        <p:nvSpPr>
          <p:cNvPr id="4" name="Slide Number Placeholder 3"/>
          <p:cNvSpPr>
            <a:spLocks noGrp="1"/>
          </p:cNvSpPr>
          <p:nvPr>
            <p:ph type="sldNum" sz="quarter" idx="5"/>
          </p:nvPr>
        </p:nvSpPr>
        <p:spPr/>
        <p:txBody>
          <a:bodyPr/>
          <a:lstStyle/>
          <a:p>
            <a:fld id="{0E87361A-765F-D340-BADF-BC3B6CC3180B}" type="slidenum">
              <a:rPr lang="en-US" smtClean="0"/>
              <a:t>3</a:t>
            </a:fld>
            <a:endParaRPr lang="en-US"/>
          </a:p>
        </p:txBody>
      </p:sp>
    </p:spTree>
    <p:extLst>
      <p:ext uri="{BB962C8B-B14F-4D97-AF65-F5344CB8AC3E}">
        <p14:creationId xmlns:p14="http://schemas.microsoft.com/office/powerpoint/2010/main" val="326161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B979-130B-E963-6845-54CAF6686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56336-88B8-2902-7549-1E3CFFEF6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0D60C-630D-E31E-EB64-69800F42FCF0}"/>
              </a:ext>
            </a:extLst>
          </p:cNvPr>
          <p:cNvSpPr>
            <a:spLocks noGrp="1"/>
          </p:cNvSpPr>
          <p:nvPr>
            <p:ph type="body" idx="1"/>
          </p:nvPr>
        </p:nvSpPr>
        <p:spPr/>
        <p:txBody>
          <a:bodyPr/>
          <a:lstStyle/>
          <a:p>
            <a:r>
              <a:rPr lang="en-GB" b="0" i="0" u="none" strike="noStrike" dirty="0">
                <a:solidFill>
                  <a:srgbClr val="1A272A"/>
                </a:solidFill>
                <a:effectLst/>
                <a:latin typeface="Bitter"/>
              </a:rPr>
              <a:t>Mikaela </a:t>
            </a:r>
            <a:r>
              <a:rPr lang="en-GB" b="0" i="0" u="none" strike="noStrike" dirty="0" err="1">
                <a:solidFill>
                  <a:srgbClr val="1A272A"/>
                </a:solidFill>
                <a:effectLst/>
                <a:latin typeface="Bitter"/>
              </a:rPr>
              <a:t>Gavas</a:t>
            </a:r>
            <a:r>
              <a:rPr lang="en-GB" b="0" i="0" u="none" strike="noStrike" dirty="0">
                <a:solidFill>
                  <a:srgbClr val="1A272A"/>
                </a:solidFill>
                <a:effectLst/>
                <a:latin typeface="Bitter"/>
              </a:rPr>
              <a:t>, Managing Director of CGD Europe and Senior Policy Fellow has been invited to share her analysis and insights with the Development Committee of the European Parliament. Alongside panel members, Mikaela will explore the relevance of the EU-Africa partnership within the current geopolitical landscape, how to build trust and increase mutually beneficial cooperation.</a:t>
            </a:r>
          </a:p>
          <a:p>
            <a:endParaRPr lang="en-GB" b="0" i="0" u="none" strike="noStrike" dirty="0">
              <a:solidFill>
                <a:srgbClr val="1A272A"/>
              </a:solidFill>
              <a:effectLst/>
              <a:latin typeface="Bitter"/>
            </a:endParaRPr>
          </a:p>
          <a:p>
            <a:r>
              <a:rPr lang="en-GB" b="0" i="0" u="none" strike="noStrike" dirty="0">
                <a:solidFill>
                  <a:srgbClr val="1A272A"/>
                </a:solidFill>
                <a:effectLst/>
                <a:latin typeface="Bitter"/>
              </a:rPr>
              <a:t>Interviewed EIB president </a:t>
            </a:r>
            <a:r>
              <a:rPr lang="en-GB" b="0" i="0" u="none" strike="noStrike">
                <a:solidFill>
                  <a:srgbClr val="1A272A"/>
                </a:solidFill>
                <a:effectLst/>
                <a:latin typeface="Bitter"/>
              </a:rPr>
              <a:t>candidates – convening power </a:t>
            </a:r>
            <a:endParaRPr lang="en-GB" b="0" i="0" u="none" strike="noStrike" dirty="0">
              <a:solidFill>
                <a:srgbClr val="1A272A"/>
              </a:solidFill>
              <a:effectLst/>
              <a:latin typeface="Bitter"/>
            </a:endParaRPr>
          </a:p>
          <a:p>
            <a:endParaRPr lang="en-GB" b="0" i="0" u="none" strike="noStrike" dirty="0">
              <a:solidFill>
                <a:srgbClr val="1A272A"/>
              </a:solidFill>
              <a:effectLst/>
              <a:latin typeface="Bitter"/>
            </a:endParaRPr>
          </a:p>
          <a:p>
            <a:r>
              <a:rPr lang="en-GB" b="0" i="0" u="none" strike="noStrike" dirty="0">
                <a:solidFill>
                  <a:srgbClr val="1A272A"/>
                </a:solidFill>
                <a:effectLst/>
                <a:latin typeface="Sofia Pro"/>
              </a:rPr>
              <a:t>CGD’s work generates practical proposals for Europe and the UK to enhance their effectiveness as global development actors and their collective impact within the international development system. </a:t>
            </a:r>
            <a:endParaRPr lang="en-US" dirty="0"/>
          </a:p>
        </p:txBody>
      </p:sp>
      <p:sp>
        <p:nvSpPr>
          <p:cNvPr id="4" name="Slide Number Placeholder 3">
            <a:extLst>
              <a:ext uri="{FF2B5EF4-FFF2-40B4-BE49-F238E27FC236}">
                <a16:creationId xmlns:a16="http://schemas.microsoft.com/office/drawing/2014/main" id="{F5DFF409-5B05-4E0B-1D25-4365667376CF}"/>
              </a:ext>
            </a:extLst>
          </p:cNvPr>
          <p:cNvSpPr>
            <a:spLocks noGrp="1"/>
          </p:cNvSpPr>
          <p:nvPr>
            <p:ph type="sldNum" sz="quarter" idx="5"/>
          </p:nvPr>
        </p:nvSpPr>
        <p:spPr/>
        <p:txBody>
          <a:bodyPr/>
          <a:lstStyle/>
          <a:p>
            <a:fld id="{0E87361A-765F-D340-BADF-BC3B6CC3180B}" type="slidenum">
              <a:rPr lang="en-US" smtClean="0"/>
              <a:t>4</a:t>
            </a:fld>
            <a:endParaRPr lang="en-US"/>
          </a:p>
        </p:txBody>
      </p:sp>
    </p:spTree>
    <p:extLst>
      <p:ext uri="{BB962C8B-B14F-4D97-AF65-F5344CB8AC3E}">
        <p14:creationId xmlns:p14="http://schemas.microsoft.com/office/powerpoint/2010/main" val="69334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good reputation and visibility in Europe, but haven’t fully managed to translate this to European philanthropies or individuals. </a:t>
            </a:r>
          </a:p>
          <a:p>
            <a:endParaRPr lang="en-US" dirty="0"/>
          </a:p>
          <a:p>
            <a:r>
              <a:rPr lang="en-US" dirty="0"/>
              <a:t>One challenge we face is how to increase our visibility and engagement with European philanthropies (foundations, org) and funders, broadening our networks with individual donors in the UK and Europe. </a:t>
            </a:r>
          </a:p>
          <a:p>
            <a:endParaRPr lang="en-US" dirty="0"/>
          </a:p>
          <a:p>
            <a:r>
              <a:rPr lang="en-US" dirty="0"/>
              <a:t>What has your experience been like of engaging with different funding environments? And also with different types of donors in these spaces? Can you share any advice? </a:t>
            </a:r>
          </a:p>
        </p:txBody>
      </p:sp>
      <p:sp>
        <p:nvSpPr>
          <p:cNvPr id="4" name="Slide Number Placeholder 3"/>
          <p:cNvSpPr>
            <a:spLocks noGrp="1"/>
          </p:cNvSpPr>
          <p:nvPr>
            <p:ph type="sldNum" sz="quarter" idx="5"/>
          </p:nvPr>
        </p:nvSpPr>
        <p:spPr/>
        <p:txBody>
          <a:bodyPr/>
          <a:lstStyle/>
          <a:p>
            <a:fld id="{0E87361A-765F-D340-BADF-BC3B6CC3180B}" type="slidenum">
              <a:rPr lang="en-US" smtClean="0"/>
              <a:t>5</a:t>
            </a:fld>
            <a:endParaRPr lang="en-US"/>
          </a:p>
        </p:txBody>
      </p:sp>
    </p:spTree>
    <p:extLst>
      <p:ext uri="{BB962C8B-B14F-4D97-AF65-F5344CB8AC3E}">
        <p14:creationId xmlns:p14="http://schemas.microsoft.com/office/powerpoint/2010/main" val="479557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hem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092956-2E21-3D46-91C5-A17872F06A39}"/>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5A3EB4F3-ED8F-AD46-937B-4A1116FE004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
        <p:nvSpPr>
          <p:cNvPr id="13" name="Title 1">
            <a:extLst>
              <a:ext uri="{FF2B5EF4-FFF2-40B4-BE49-F238E27FC236}">
                <a16:creationId xmlns:a16="http://schemas.microsoft.com/office/drawing/2014/main" id="{9443E658-7F77-E747-9A0A-E04796C270C1}"/>
              </a:ext>
            </a:extLst>
          </p:cNvPr>
          <p:cNvSpPr>
            <a:spLocks noGrp="1"/>
          </p:cNvSpPr>
          <p:nvPr>
            <p:ph type="ctrTitle"/>
          </p:nvPr>
        </p:nvSpPr>
        <p:spPr>
          <a:xfrm>
            <a:off x="765103" y="3172691"/>
            <a:ext cx="14727382" cy="1399309"/>
          </a:xfrm>
          <a:prstGeom prst="rect">
            <a:avLst/>
          </a:prstGeom>
        </p:spPr>
        <p:txBody>
          <a:bodyPr/>
          <a:lstStyle>
            <a:lvl1pPr algn="ctr">
              <a:defRPr sz="6000" b="1" i="0" baseline="0">
                <a:latin typeface="Sofia Pro" panose="000005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49211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descr="Title">
            <a:extLst>
              <a:ext uri="{FF2B5EF4-FFF2-40B4-BE49-F238E27FC236}">
                <a16:creationId xmlns:a16="http://schemas.microsoft.com/office/drawing/2014/main" id="{E5F5DDA4-5249-BA4D-82F9-65FEA6825E07}"/>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5" name="Picture 4">
            <a:extLst>
              <a:ext uri="{FF2B5EF4-FFF2-40B4-BE49-F238E27FC236}">
                <a16:creationId xmlns:a16="http://schemas.microsoft.com/office/drawing/2014/main" id="{7D87FC27-AB15-404A-AD55-254D24FC77BC}"/>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F7901160-959D-8349-AEA9-4661443160F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56376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6" name="Title 1" descr="Title">
            <a:extLst>
              <a:ext uri="{FF2B5EF4-FFF2-40B4-BE49-F238E27FC236}">
                <a16:creationId xmlns:a16="http://schemas.microsoft.com/office/drawing/2014/main" id="{35489758-EF7E-464A-AF37-069E6CE3DB3D}"/>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EC981DB3-8507-284B-B8A0-F7B0C228A56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F2287584-AEEE-FB4F-8B1E-5553A4D8A4B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72769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7" name="Title 1" descr="Title">
            <a:extLst>
              <a:ext uri="{FF2B5EF4-FFF2-40B4-BE49-F238E27FC236}">
                <a16:creationId xmlns:a16="http://schemas.microsoft.com/office/drawing/2014/main" id="{EFB07BAC-4855-7B4E-87FD-702B4C8D8FA5}"/>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4AB986E5-642E-B54D-8C67-4A7144F1E5D6}"/>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74263A2F-5D3F-0E4D-94D0-6A0FD4F1F1FF}"/>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87477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latin typeface="Sofia Pro" panose="00000500000000000000" pitchFamily="50" charset="0"/>
              </a:defRPr>
            </a:lvl1pPr>
          </a:lstStyle>
          <a:p>
            <a:r>
              <a:rPr lang="en-US" dirty="0"/>
              <a:t>Section header or quote</a:t>
            </a:r>
          </a:p>
        </p:txBody>
      </p:sp>
      <p:pic>
        <p:nvPicPr>
          <p:cNvPr id="13" name="Picture 12">
            <a:extLst>
              <a:ext uri="{FF2B5EF4-FFF2-40B4-BE49-F238E27FC236}">
                <a16:creationId xmlns:a16="http://schemas.microsoft.com/office/drawing/2014/main" id="{E7D83551-66ED-114B-9638-CE5C8E038585}"/>
              </a:ext>
            </a:extLst>
          </p:cNvPr>
          <p:cNvPicPr>
            <a:picLocks noChangeAspect="1"/>
          </p:cNvPicPr>
          <p:nvPr userDrawn="1"/>
        </p:nvPicPr>
        <p:blipFill>
          <a:blip r:embed="rId2">
            <a:alphaModFix amt="10000"/>
          </a:blip>
          <a:src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24EBCD94-E13D-2046-8D75-C22CE38DB541}"/>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99770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5B4FE-AC99-894B-9D7F-1F2E5552A8EB}"/>
              </a:ext>
            </a:extLst>
          </p:cNvPr>
          <p:cNvPicPr>
            <a:picLocks noChangeAspect="1"/>
          </p:cNvPicPr>
          <p:nvPr userDrawn="1"/>
        </p:nvPicPr>
        <p:blipFill>
          <a:blip r:embed="rId2">
            <a:alphaModFix amt="10000"/>
          </a:blip>
          <a:src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ED62B120-A233-8343-AEA7-A058BAEE840B}"/>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18701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6D718-56F7-1243-84F7-D5079D1BD4F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5" name="Footer Placeholder 1">
            <a:extLst>
              <a:ext uri="{FF2B5EF4-FFF2-40B4-BE49-F238E27FC236}">
                <a16:creationId xmlns:a16="http://schemas.microsoft.com/office/drawing/2014/main" id="{7F97CA39-E457-874D-A431-C245CCCED3F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889028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Teal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solidFill>
                  <a:schemeClr val="bg1"/>
                </a:solidFill>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FD41D08C-2B7B-0644-B8E5-9C580C7B54D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F07A5BE9-F960-E34E-97D5-67C377B0BBA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92457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descr="Title">
            <a:extLst>
              <a:ext uri="{FF2B5EF4-FFF2-40B4-BE49-F238E27FC236}">
                <a16:creationId xmlns:a16="http://schemas.microsoft.com/office/drawing/2014/main" id="{2A875C42-A1E5-4C44-B78B-43BAB776AA92}"/>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A9133551-092F-FC4A-B2E3-FB03873AB18A}"/>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BFA5300B-C593-C643-A254-126D3ACCAA0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191867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5" name="Title 1" descr="Title">
            <a:extLst>
              <a:ext uri="{FF2B5EF4-FFF2-40B4-BE49-F238E27FC236}">
                <a16:creationId xmlns:a16="http://schemas.microsoft.com/office/drawing/2014/main" id="{90D27ADF-2DE7-CF45-A43F-340ECE18D3C9}"/>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6CEF8143-874E-874A-88A5-95B998BCF1E3}"/>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2" name="Footer Placeholder 1">
            <a:extLst>
              <a:ext uri="{FF2B5EF4-FFF2-40B4-BE49-F238E27FC236}">
                <a16:creationId xmlns:a16="http://schemas.microsoft.com/office/drawing/2014/main" id="{DDCC7700-847E-7748-B51B-F6A5EB4213B6}"/>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0073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6" name="Title 1" descr="Title">
            <a:extLst>
              <a:ext uri="{FF2B5EF4-FFF2-40B4-BE49-F238E27FC236}">
                <a16:creationId xmlns:a16="http://schemas.microsoft.com/office/drawing/2014/main" id="{D9986E00-03FA-3949-BC6A-A36B4E0C51DB}"/>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14B9C0B6-E013-0744-9744-735863D2A139}"/>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1BC08B65-AE36-124D-9B0B-324E0B19D7B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111456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7" name="Title 1" descr="Title">
            <a:extLst>
              <a:ext uri="{FF2B5EF4-FFF2-40B4-BE49-F238E27FC236}">
                <a16:creationId xmlns:a16="http://schemas.microsoft.com/office/drawing/2014/main" id="{5D7038ED-0BB2-464A-8341-7A3970841968}"/>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90FB7257-B2A2-D244-A4E4-4595E918115B}"/>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4D5B701B-1FE4-9B4F-9428-BF874C69E0C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170310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C0B284-3919-9B40-8FAC-0862D76D0381}"/>
              </a:ext>
            </a:extLst>
          </p:cNvPr>
          <p:cNvPicPr>
            <a:picLocks noChangeAspect="1"/>
          </p:cNvPicPr>
          <p:nvPr userDrawn="1"/>
        </p:nvPicPr>
        <p:blipFill>
          <a:blip r:embed="rId2">
            <a:alphaModFix amt="10000"/>
          </a:blip>
          <a:stretch>
            <a:fillRect/>
          </a:stretch>
        </p:blipFill>
        <p:spPr>
          <a:xfrm flipH="1">
            <a:off x="10518465" y="2883822"/>
            <a:ext cx="5295900" cy="5410200"/>
          </a:xfrm>
          <a:prstGeom prst="rect">
            <a:avLst/>
          </a:prstGeom>
        </p:spPr>
      </p:pic>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solidFill>
                  <a:schemeClr val="bg1"/>
                </a:solidFill>
                <a:latin typeface="Sofia Pro" panose="00000500000000000000" pitchFamily="50" charset="0"/>
              </a:defRPr>
            </a:lvl1pPr>
          </a:lstStyle>
          <a:p>
            <a:r>
              <a:rPr lang="en-US" dirty="0"/>
              <a:t>Section header or quote</a:t>
            </a:r>
          </a:p>
        </p:txBody>
      </p:sp>
      <p:sp>
        <p:nvSpPr>
          <p:cNvPr id="8" name="Footer Placeholder 1">
            <a:extLst>
              <a:ext uri="{FF2B5EF4-FFF2-40B4-BE49-F238E27FC236}">
                <a16:creationId xmlns:a16="http://schemas.microsoft.com/office/drawing/2014/main" id="{4CD00135-2112-DE4C-8623-5EAB2FF3E5C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790400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79872-B962-1249-864F-214F90C84E3E}"/>
              </a:ext>
            </a:extLst>
          </p:cNvPr>
          <p:cNvPicPr>
            <a:picLocks noChangeAspect="1"/>
          </p:cNvPicPr>
          <p:nvPr userDrawn="1"/>
        </p:nvPicPr>
        <p:blipFill>
          <a:blip r:embed="rId2">
            <a:alphaModFix amt="10000"/>
          </a:blip>
          <a:stretch>
            <a:fillRect/>
          </a:stretch>
        </p:blipFill>
        <p:spPr>
          <a:xfrm flipH="1">
            <a:off x="10518465" y="2883822"/>
            <a:ext cx="5295900" cy="5410200"/>
          </a:xfrm>
          <a:prstGeom prst="rect">
            <a:avLst/>
          </a:prstGeom>
        </p:spPr>
      </p:pic>
      <p:sp>
        <p:nvSpPr>
          <p:cNvPr id="5" name="Footer Placeholder 1">
            <a:extLst>
              <a:ext uri="{FF2B5EF4-FFF2-40B4-BE49-F238E27FC236}">
                <a16:creationId xmlns:a16="http://schemas.microsoft.com/office/drawing/2014/main" id="{629841C6-3667-D94B-9BEE-E4772A41FB7E}"/>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41662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C00297-1C90-FF40-80BB-60B4BB65172E}"/>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5" name="Footer Placeholder 1">
            <a:extLst>
              <a:ext uri="{FF2B5EF4-FFF2-40B4-BE49-F238E27FC236}">
                <a16:creationId xmlns:a16="http://schemas.microsoft.com/office/drawing/2014/main" id="{EB48AD4F-B5D6-DE4B-A930-A633F1FA4C2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190755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Teal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solidFill>
                  <a:schemeClr val="bg1"/>
                </a:solidFill>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5E5B628A-1B8B-0E42-A908-D95A04284C6C}"/>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95EF39BF-84CD-374A-A27D-55CCA7BBB2D1}"/>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197701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descr="Title">
            <a:extLst>
              <a:ext uri="{FF2B5EF4-FFF2-40B4-BE49-F238E27FC236}">
                <a16:creationId xmlns:a16="http://schemas.microsoft.com/office/drawing/2014/main" id="{985659E6-9DAD-424F-9D43-AA62055415F1}"/>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7BF73CBD-36BD-2F46-B5E8-B7084E5A190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E9CA3E9B-5F33-134A-B415-CC0BA18D151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706146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5" name="Title 1" descr="Title">
            <a:extLst>
              <a:ext uri="{FF2B5EF4-FFF2-40B4-BE49-F238E27FC236}">
                <a16:creationId xmlns:a16="http://schemas.microsoft.com/office/drawing/2014/main" id="{DFE1836E-2A9A-EB4A-8178-D07A0199ED26}"/>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5FA3F3FC-22BA-1941-B5C7-048B1C250788}"/>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E075EE66-07D6-564C-A344-1CFD344B4DA2}"/>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1808303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6" name="Title 1" descr="Title">
            <a:extLst>
              <a:ext uri="{FF2B5EF4-FFF2-40B4-BE49-F238E27FC236}">
                <a16:creationId xmlns:a16="http://schemas.microsoft.com/office/drawing/2014/main" id="{F2559D2F-0C57-5D4C-B4C1-2432DD116F4A}"/>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DB7A42CE-A1DA-5948-9CF1-30EBB7681847}"/>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80DE2D05-1B01-D840-8732-7EACBE94C5F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13222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020F7A-B834-DE43-855C-657E1B9C2E47}"/>
              </a:ext>
            </a:extLst>
          </p:cNvPr>
          <p:cNvPicPr>
            <a:picLocks noChangeAspect="1"/>
          </p:cNvPicPr>
          <p:nvPr userDrawn="1"/>
        </p:nvPicPr>
        <p:blipFill>
          <a:blip r:embed="rId2">
            <a:alphaModFix amt="20000"/>
          </a:blip>
          <a:stretch>
            <a:fillRect/>
          </a:stretch>
        </p:blipFill>
        <p:spPr>
          <a:xfrm flipH="1">
            <a:off x="10518465" y="2883822"/>
            <a:ext cx="5295900" cy="5410200"/>
          </a:xfrm>
          <a:prstGeom prst="rect">
            <a:avLst/>
          </a:prstGeom>
        </p:spPr>
      </p:pic>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solidFill>
                  <a:schemeClr val="bg1"/>
                </a:solidFill>
                <a:latin typeface="Sofia Pro" panose="00000500000000000000" pitchFamily="50" charset="0"/>
              </a:defRPr>
            </a:lvl1pPr>
          </a:lstStyle>
          <a:p>
            <a:r>
              <a:rPr lang="en-US" dirty="0"/>
              <a:t>Section header or quote</a:t>
            </a:r>
          </a:p>
        </p:txBody>
      </p:sp>
      <p:sp>
        <p:nvSpPr>
          <p:cNvPr id="8" name="Footer Placeholder 1">
            <a:extLst>
              <a:ext uri="{FF2B5EF4-FFF2-40B4-BE49-F238E27FC236}">
                <a16:creationId xmlns:a16="http://schemas.microsoft.com/office/drawing/2014/main" id="{252FAE44-FA12-6D49-BF8F-0D8D1AC6CB0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60123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1061B-4D4B-5F40-BEAA-0B7B27CFA394}"/>
              </a:ext>
            </a:extLst>
          </p:cNvPr>
          <p:cNvPicPr>
            <a:picLocks noChangeAspect="1"/>
          </p:cNvPicPr>
          <p:nvPr userDrawn="1"/>
        </p:nvPicPr>
        <p:blipFill>
          <a:blip r:embed="rId2">
            <a:alphaModFix amt="20000"/>
          </a:blip>
          <a:stretch>
            <a:fill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BF9660EA-47A9-B144-86F4-71CF1232CCA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47511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3B4BB-785F-BE4C-BAC6-659CB115D1CE}"/>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4" name="Footer Placeholder 1">
            <a:extLst>
              <a:ext uri="{FF2B5EF4-FFF2-40B4-BE49-F238E27FC236}">
                <a16:creationId xmlns:a16="http://schemas.microsoft.com/office/drawing/2014/main" id="{912598B2-46ED-FA4C-A3EB-E496D62D03D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6496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r>
              <a:rPr lang="en-US"/>
              <a:t>Click icon to add picture</a:t>
            </a:r>
            <a:endParaRPr lang="en-US" dirty="0"/>
          </a:p>
        </p:txBody>
      </p:sp>
      <p:sp>
        <p:nvSpPr>
          <p:cNvPr id="5" name="Title 1" descr="Title">
            <a:extLst>
              <a:ext uri="{FF2B5EF4-FFF2-40B4-BE49-F238E27FC236}">
                <a16:creationId xmlns:a16="http://schemas.microsoft.com/office/drawing/2014/main" id="{B94D2A69-A1A6-3D49-B8E6-BB5EA222DB7D}"/>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DCFA162E-4221-EA4A-802A-9DAECEDF99F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2" name="Footer Placeholder 1">
            <a:extLst>
              <a:ext uri="{FF2B5EF4-FFF2-40B4-BE49-F238E27FC236}">
                <a16:creationId xmlns:a16="http://schemas.microsoft.com/office/drawing/2014/main" id="{896B0286-114C-F44A-B68D-B8F1773511E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11433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r>
              <a:rPr lang="en-US"/>
              <a:t>Click icon to add picture</a:t>
            </a:r>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r>
              <a:rPr lang="en-US"/>
              <a:t>Click icon to add picture</a:t>
            </a:r>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r>
              <a:rPr lang="en-US"/>
              <a:t>Click icon to add picture</a:t>
            </a:r>
            <a:endParaRPr lang="en-US" dirty="0"/>
          </a:p>
        </p:txBody>
      </p:sp>
      <p:sp>
        <p:nvSpPr>
          <p:cNvPr id="6" name="Title 1" descr="Title">
            <a:extLst>
              <a:ext uri="{FF2B5EF4-FFF2-40B4-BE49-F238E27FC236}">
                <a16:creationId xmlns:a16="http://schemas.microsoft.com/office/drawing/2014/main" id="{E88B781D-F787-6944-84B5-71E34F404CEE}"/>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63D2C172-CD04-B745-9912-CE62D5AEC541}"/>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4" name="Footer Placeholder 1">
            <a:extLst>
              <a:ext uri="{FF2B5EF4-FFF2-40B4-BE49-F238E27FC236}">
                <a16:creationId xmlns:a16="http://schemas.microsoft.com/office/drawing/2014/main" id="{FDC879D7-1066-A848-BBB0-553CFDAE7FF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89531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or Quo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latin typeface="Sofia Pro" panose="00000500000000000000" pitchFamily="50" charset="0"/>
              </a:defRPr>
            </a:lvl1pPr>
          </a:lstStyle>
          <a:p>
            <a:r>
              <a:rPr lang="en-US" dirty="0"/>
              <a:t>Section header or quote</a:t>
            </a:r>
          </a:p>
        </p:txBody>
      </p:sp>
      <p:pic>
        <p:nvPicPr>
          <p:cNvPr id="13" name="Picture 12">
            <a:extLst>
              <a:ext uri="{FF2B5EF4-FFF2-40B4-BE49-F238E27FC236}">
                <a16:creationId xmlns:a16="http://schemas.microsoft.com/office/drawing/2014/main" id="{E7D83551-66ED-114B-9638-CE5C8E038585}"/>
              </a:ext>
            </a:extLst>
          </p:cNvPr>
          <p:cNvPicPr>
            <a:picLocks noChangeAspect="1"/>
          </p:cNvPicPr>
          <p:nvPr userDrawn="1"/>
        </p:nvPicPr>
        <p:blipFill>
          <a:blip r:embed="rId2">
            <a:alphaModFix amt="15000"/>
          </a:blip>
          <a:stretch>
            <a:fillRect/>
          </a:stretch>
        </p:blipFill>
        <p:spPr>
          <a:xfrm flipH="1">
            <a:off x="10518465" y="2883822"/>
            <a:ext cx="5295900" cy="5410200"/>
          </a:xfrm>
          <a:prstGeom prst="rect">
            <a:avLst/>
          </a:prstGeom>
        </p:spPr>
      </p:pic>
      <p:sp>
        <p:nvSpPr>
          <p:cNvPr id="10" name="Footer Placeholder 1">
            <a:extLst>
              <a:ext uri="{FF2B5EF4-FFF2-40B4-BE49-F238E27FC236}">
                <a16:creationId xmlns:a16="http://schemas.microsoft.com/office/drawing/2014/main" id="{0C294BB5-0A5C-0F4F-890A-1FC5EC877D64}"/>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62711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Arrow">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3498-A4F8-1340-A7FC-2263E20D6EEE}"/>
              </a:ext>
            </a:extLst>
          </p:cNvPr>
          <p:cNvPicPr>
            <a:picLocks noChangeAspect="1"/>
          </p:cNvPicPr>
          <p:nvPr userDrawn="1"/>
        </p:nvPicPr>
        <p:blipFill>
          <a:blip r:embed="rId2">
            <a:alphaModFix amt="15000"/>
          </a:blip>
          <a:stretch>
            <a:fill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CE49C1D8-8B09-D244-A2C1-A1197D36D63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2194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EE948-2264-B94E-AF5F-2BF959974226}"/>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6" name="Footer Placeholder 1">
            <a:extLst>
              <a:ext uri="{FF2B5EF4-FFF2-40B4-BE49-F238E27FC236}">
                <a16:creationId xmlns:a16="http://schemas.microsoft.com/office/drawing/2014/main" id="{EA012ADB-1D96-D440-833B-68A4AFB96D46}"/>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76122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ght Teal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solidFill>
                  <a:schemeClr val="bg1"/>
                </a:solidFill>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FD41D08C-2B7B-0644-B8E5-9C580C7B54D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F07A5BE9-F960-E34E-97D5-67C377B0BBA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56268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32C9A220-E3A7-8F47-B345-D18520D4015B}"/>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4959300B-ACDF-334A-AA91-E65596B7741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296709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7AB7D1-0E16-FE41-AAEA-BD3914B12571}"/>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aseline="0" dirty="0">
              <a:solidFill>
                <a:schemeClr val="bg1"/>
              </a:solidFill>
            </a:endParaRPr>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596347" y="2434166"/>
            <a:ext cx="15073997" cy="5878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C028867-7879-3B4F-9299-CF9BEDFB3EBF}"/>
              </a:ext>
            </a:extLst>
          </p:cNvPr>
          <p:cNvPicPr>
            <a:picLocks noChangeAspect="1"/>
          </p:cNvPicPr>
          <p:nvPr userDrawn="1"/>
        </p:nvPicPr>
        <p:blipFill>
          <a:blip r:embed="rId10">
            <a:alphaModFix amt="50000"/>
          </a:blip>
          <a:stretch>
            <a:fillRect/>
          </a:stretch>
        </p:blipFill>
        <p:spPr>
          <a:xfrm>
            <a:off x="154771" y="181195"/>
            <a:ext cx="5082656" cy="1884088"/>
          </a:xfrm>
          <a:prstGeom prst="rect">
            <a:avLst/>
          </a:prstGeom>
        </p:spPr>
      </p:pic>
      <p:pic>
        <p:nvPicPr>
          <p:cNvPr id="16" name="Picture 15">
            <a:extLst>
              <a:ext uri="{FF2B5EF4-FFF2-40B4-BE49-F238E27FC236}">
                <a16:creationId xmlns:a16="http://schemas.microsoft.com/office/drawing/2014/main" id="{373D9F79-4D8A-9B42-BB56-8CDDADD53B94}"/>
              </a:ext>
            </a:extLst>
          </p:cNvPr>
          <p:cNvPicPr>
            <a:picLocks noChangeAspect="1"/>
          </p:cNvPicPr>
          <p:nvPr userDrawn="1"/>
        </p:nvPicPr>
        <p:blipFill>
          <a:blip r:embed="rId11"/>
          <a:srcRect/>
          <a:stretch/>
        </p:blipFill>
        <p:spPr>
          <a:xfrm>
            <a:off x="12886375" y="775243"/>
            <a:ext cx="2783970" cy="695992"/>
          </a:xfrm>
          <a:prstGeom prst="rect">
            <a:avLst/>
          </a:prstGeom>
        </p:spPr>
      </p:pic>
      <p:cxnSp>
        <p:nvCxnSpPr>
          <p:cNvPr id="19" name="Straight Connector 18">
            <a:extLst>
              <a:ext uri="{FF2B5EF4-FFF2-40B4-BE49-F238E27FC236}">
                <a16:creationId xmlns:a16="http://schemas.microsoft.com/office/drawing/2014/main" id="{51F0F8E0-1C58-8D41-829D-2068F6FE7804}"/>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5050A5D3-BA17-984D-889A-5DB0421C529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537991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5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tx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tx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tx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84892"/>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0B3C58-AB02-7E4B-9CE8-D71FC7E3314D}"/>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7" name="Straight Connector 16">
            <a:extLst>
              <a:ext uri="{FF2B5EF4-FFF2-40B4-BE49-F238E27FC236}">
                <a16:creationId xmlns:a16="http://schemas.microsoft.com/office/drawing/2014/main" id="{71493491-62BD-DE4F-9D67-13C2333A78FA}"/>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2621B2F-01B9-784A-AA04-442BD28B9A89}"/>
              </a:ext>
            </a:extLst>
          </p:cNvPr>
          <p:cNvPicPr>
            <a:picLocks noChangeAspect="1"/>
          </p:cNvPicPr>
          <p:nvPr userDrawn="1"/>
        </p:nvPicPr>
        <p:blipFill>
          <a:blip r:embed="rId10">
            <a:alphaModFix amt="75000"/>
          </a:blip>
          <a:stretch>
            <a:fillRect/>
          </a:stretch>
        </p:blipFill>
        <p:spPr>
          <a:xfrm>
            <a:off x="154771" y="181195"/>
            <a:ext cx="5082656" cy="1884088"/>
          </a:xfrm>
          <a:prstGeom prst="rect">
            <a:avLst/>
          </a:prstGeom>
        </p:spPr>
      </p:pic>
      <p:sp>
        <p:nvSpPr>
          <p:cNvPr id="19" name="Footer Placeholder 1">
            <a:extLst>
              <a:ext uri="{FF2B5EF4-FFF2-40B4-BE49-F238E27FC236}">
                <a16:creationId xmlns:a16="http://schemas.microsoft.com/office/drawing/2014/main" id="{4B096561-1C0B-8947-A78B-74867D5BA65C}"/>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40832424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tx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tx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tx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B164F1A-41FC-3A49-B72E-3FD73A2F7898}"/>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8" name="Straight Connector 17">
            <a:extLst>
              <a:ext uri="{FF2B5EF4-FFF2-40B4-BE49-F238E27FC236}">
                <a16:creationId xmlns:a16="http://schemas.microsoft.com/office/drawing/2014/main" id="{31CEE6A4-1C7E-7142-AD35-5164B0CAAA5E}"/>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9949FC8-CC78-B246-8FD6-3E623BCD1822}"/>
              </a:ext>
            </a:extLst>
          </p:cNvPr>
          <p:cNvPicPr>
            <a:picLocks noChangeAspect="1"/>
          </p:cNvPicPr>
          <p:nvPr userDrawn="1"/>
        </p:nvPicPr>
        <p:blipFill>
          <a:blip r:embed="rId10">
            <a:alphaModFix amt="50000"/>
          </a:blip>
          <a:stretch>
            <a:fillRect/>
          </a:stretch>
        </p:blipFill>
        <p:spPr>
          <a:xfrm>
            <a:off x="154771" y="181195"/>
            <a:ext cx="5082656" cy="1884088"/>
          </a:xfrm>
          <a:prstGeom prst="rect">
            <a:avLst/>
          </a:prstGeom>
        </p:spPr>
      </p:pic>
      <p:sp>
        <p:nvSpPr>
          <p:cNvPr id="14" name="Footer Placeholder 1">
            <a:extLst>
              <a:ext uri="{FF2B5EF4-FFF2-40B4-BE49-F238E27FC236}">
                <a16:creationId xmlns:a16="http://schemas.microsoft.com/office/drawing/2014/main" id="{B42EB105-9F71-5645-B0BE-A81F61256B62}"/>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5486923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bg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bg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bg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9B9E36-F457-5B42-8142-8F7AEF502608}"/>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6" name="Straight Connector 15">
            <a:extLst>
              <a:ext uri="{FF2B5EF4-FFF2-40B4-BE49-F238E27FC236}">
                <a16:creationId xmlns:a16="http://schemas.microsoft.com/office/drawing/2014/main" id="{DC47D459-4E72-4A47-BD1A-7E64C3900FA1}"/>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A4F0271-95CA-7C4C-86D7-5F73BE2AA8C6}"/>
              </a:ext>
            </a:extLst>
          </p:cNvPr>
          <p:cNvPicPr>
            <a:picLocks noChangeAspect="1"/>
          </p:cNvPicPr>
          <p:nvPr userDrawn="1"/>
        </p:nvPicPr>
        <p:blipFill>
          <a:blip r:embed="rId10">
            <a:alphaModFix amt="50000"/>
          </a:blip>
          <a:stretch>
            <a:fillRect/>
          </a:stretch>
        </p:blipFill>
        <p:spPr>
          <a:xfrm>
            <a:off x="154771" y="181195"/>
            <a:ext cx="5082656" cy="1884088"/>
          </a:xfrm>
          <a:prstGeom prst="rect">
            <a:avLst/>
          </a:prstGeom>
        </p:spPr>
      </p:pic>
      <p:sp>
        <p:nvSpPr>
          <p:cNvPr id="18" name="Footer Placeholder 1">
            <a:extLst>
              <a:ext uri="{FF2B5EF4-FFF2-40B4-BE49-F238E27FC236}">
                <a16:creationId xmlns:a16="http://schemas.microsoft.com/office/drawing/2014/main" id="{C3DA8279-9DF0-C446-AD0E-073FFC026E4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a:t>Maddy Pattison-Sharp | 02.02.2024 | CGDev.org</a:t>
            </a:r>
          </a:p>
        </p:txBody>
      </p:sp>
    </p:spTree>
    <p:extLst>
      <p:ext uri="{BB962C8B-B14F-4D97-AF65-F5344CB8AC3E}">
        <p14:creationId xmlns:p14="http://schemas.microsoft.com/office/powerpoint/2010/main" val="34416824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bg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bg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bg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gdev.org/working-group/understanding-and-mitigating-global-burden-lead-poiso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cgdev.org/working-group/understanding-and-mitigating-global-burden-lead-poison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B9FD-22DA-5D46-B35B-8832C4EA1265}"/>
              </a:ext>
            </a:extLst>
          </p:cNvPr>
          <p:cNvSpPr>
            <a:spLocks noGrp="1"/>
          </p:cNvSpPr>
          <p:nvPr>
            <p:ph type="ctrTitle"/>
          </p:nvPr>
        </p:nvSpPr>
        <p:spPr/>
        <p:txBody>
          <a:bodyPr/>
          <a:lstStyle/>
          <a:p>
            <a:r>
              <a:rPr lang="en-US" dirty="0">
                <a:solidFill>
                  <a:schemeClr val="tx1"/>
                </a:solidFill>
                <a:latin typeface="Calibri" panose="020F0502020204030204" pitchFamily="34" charset="0"/>
                <a:cs typeface="Calibri" panose="020F0502020204030204" pitchFamily="34" charset="0"/>
              </a:rPr>
              <a:t>Maddy Pattison-Sharp</a:t>
            </a:r>
            <a:br>
              <a:rPr lang="en-US" dirty="0">
                <a:solidFill>
                  <a:schemeClr val="tx1"/>
                </a:solidFill>
                <a:latin typeface="Calibri" panose="020F0502020204030204" pitchFamily="34" charset="0"/>
                <a:cs typeface="Calibri" panose="020F0502020204030204" pitchFamily="34" charset="0"/>
              </a:rPr>
            </a:br>
            <a:br>
              <a:rPr lang="en-US" dirty="0">
                <a:solidFill>
                  <a:schemeClr val="tx1"/>
                </a:solidFill>
                <a:latin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cs typeface="Calibri" panose="020F0502020204030204" pitchFamily="34" charset="0"/>
              </a:rPr>
              <a:t>Institutional Advancement Associate</a:t>
            </a:r>
            <a:endParaRPr lang="en-US" dirty="0">
              <a:solidFill>
                <a:schemeClr val="tx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52C81518-FE73-5544-9F9F-3BBA77874FAD}"/>
              </a:ext>
            </a:extLst>
          </p:cNvPr>
          <p:cNvSpPr>
            <a:spLocks noGrp="1"/>
          </p:cNvSpPr>
          <p:nvPr>
            <p:ph type="ftr" sz="quarter" idx="3"/>
          </p:nvPr>
        </p:nvSpPr>
        <p:spPr>
          <a:xfrm>
            <a:off x="5384800" y="8553117"/>
            <a:ext cx="10385287" cy="485775"/>
          </a:xfrm>
        </p:spPr>
        <p:txBody>
          <a:bodyPr/>
          <a:lstStyle/>
          <a:p>
            <a:r>
              <a:rPr lang="en-US" dirty="0"/>
              <a:t>Maddy Pattison-Sharp | 02.02.2024 | CGDev.org</a:t>
            </a:r>
          </a:p>
        </p:txBody>
      </p:sp>
    </p:spTree>
    <p:extLst>
      <p:ext uri="{BB962C8B-B14F-4D97-AF65-F5344CB8AC3E}">
        <p14:creationId xmlns:p14="http://schemas.microsoft.com/office/powerpoint/2010/main" val="140754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3E34-4021-5D24-CE76-0F7E07E6CA04}"/>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CGD Overview</a:t>
            </a:r>
            <a:endParaRPr lang="en-GB"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A163E5E-D391-3F49-6F21-045E02FCD80B}"/>
              </a:ext>
            </a:extLst>
          </p:cNvPr>
          <p:cNvSpPr>
            <a:spLocks noGrp="1"/>
          </p:cNvSpPr>
          <p:nvPr>
            <p:ph type="body" sz="quarter" idx="13"/>
          </p:nvPr>
        </p:nvSpPr>
        <p:spPr/>
        <p:txBody>
          <a:bodyPr>
            <a:normAutofit/>
          </a:bodyPr>
          <a:lstStyle/>
          <a:p>
            <a:pPr algn="l"/>
            <a:r>
              <a:rPr lang="en-GB" dirty="0">
                <a:latin typeface="+mj-lt"/>
              </a:rPr>
              <a:t>W</a:t>
            </a:r>
            <a:r>
              <a:rPr lang="en-GB" i="0" u="none" strike="noStrike" dirty="0">
                <a:effectLst/>
                <a:latin typeface="+mj-lt"/>
              </a:rPr>
              <a:t>ork to reduce global poverty and improve lives through innovative economic research that drives better policy and practice by the world's top decision makers.</a:t>
            </a:r>
          </a:p>
          <a:p>
            <a:r>
              <a:rPr lang="en-GB" i="0" u="none" strike="noStrike" dirty="0">
                <a:effectLst/>
                <a:latin typeface="+mj-lt"/>
              </a:rPr>
              <a:t>We focus on the intersection of developing countries and the governments, institutions, and corporations that can help them deliver the greatest progress.</a:t>
            </a:r>
          </a:p>
          <a:p>
            <a:endParaRPr lang="en-US" dirty="0">
              <a:latin typeface="+mj-lt"/>
            </a:endParaRPr>
          </a:p>
          <a:p>
            <a:pPr algn="l"/>
            <a:endParaRPr lang="en-GB" dirty="0">
              <a:latin typeface="+mj-lt"/>
            </a:endParaRPr>
          </a:p>
          <a:p>
            <a:pPr marL="0" indent="0">
              <a:buNone/>
            </a:pPr>
            <a:endParaRPr lang="en-GB" dirty="0">
              <a:latin typeface="+mj-lt"/>
            </a:endParaRPr>
          </a:p>
        </p:txBody>
      </p:sp>
      <p:sp>
        <p:nvSpPr>
          <p:cNvPr id="4" name="Footer Placeholder 3">
            <a:extLst>
              <a:ext uri="{FF2B5EF4-FFF2-40B4-BE49-F238E27FC236}">
                <a16:creationId xmlns:a16="http://schemas.microsoft.com/office/drawing/2014/main" id="{78189F63-F84B-F46D-A339-01CCC307F06C}"/>
              </a:ext>
            </a:extLst>
          </p:cNvPr>
          <p:cNvSpPr>
            <a:spLocks noGrp="1"/>
          </p:cNvSpPr>
          <p:nvPr>
            <p:ph type="ftr" sz="quarter" idx="3"/>
          </p:nvPr>
        </p:nvSpPr>
        <p:spPr/>
        <p:txBody>
          <a:bodyPr/>
          <a:lstStyle/>
          <a:p>
            <a:r>
              <a:rPr lang="en-US"/>
              <a:t>Maddy Pattison-Sharp | 02.02.2024 | CGDev.org</a:t>
            </a:r>
          </a:p>
        </p:txBody>
      </p:sp>
    </p:spTree>
    <p:extLst>
      <p:ext uri="{BB962C8B-B14F-4D97-AF65-F5344CB8AC3E}">
        <p14:creationId xmlns:p14="http://schemas.microsoft.com/office/powerpoint/2010/main" val="71793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280C48B-6F5A-7A40-8E5A-517B2A907324}"/>
              </a:ext>
            </a:extLst>
          </p:cNvPr>
          <p:cNvSpPr>
            <a:spLocks noGrp="1"/>
          </p:cNvSpPr>
          <p:nvPr>
            <p:ph type="ctrTitle"/>
          </p:nvPr>
        </p:nvSpPr>
        <p:spPr>
          <a:prstGeom prst="rect">
            <a:avLst/>
          </a:prstGeom>
        </p:spPr>
        <p:txBody>
          <a:bodyPr/>
          <a:lstStyle/>
          <a:p>
            <a:r>
              <a:rPr lang="en-US" dirty="0">
                <a:latin typeface="Calibri" panose="020F0502020204030204" pitchFamily="34" charset="0"/>
                <a:cs typeface="Calibri" panose="020F0502020204030204" pitchFamily="34" charset="0"/>
              </a:rPr>
              <a:t>Recent CGD Successes</a:t>
            </a:r>
          </a:p>
        </p:txBody>
      </p:sp>
      <p:sp>
        <p:nvSpPr>
          <p:cNvPr id="3" name="Text Placeholder 2">
            <a:extLst>
              <a:ext uri="{FF2B5EF4-FFF2-40B4-BE49-F238E27FC236}">
                <a16:creationId xmlns:a16="http://schemas.microsoft.com/office/drawing/2014/main" id="{F30CF56F-006B-11D8-F4E9-143602DBD9DB}"/>
              </a:ext>
            </a:extLst>
          </p:cNvPr>
          <p:cNvSpPr>
            <a:spLocks noGrp="1"/>
          </p:cNvSpPr>
          <p:nvPr>
            <p:ph type="body" sz="quarter" idx="13"/>
          </p:nvPr>
        </p:nvSpPr>
        <p:spPr/>
        <p:txBody>
          <a:bodyPr/>
          <a:lstStyle/>
          <a:p>
            <a:r>
              <a:rPr lang="en-US" dirty="0">
                <a:latin typeface="+mj-lt"/>
              </a:rPr>
              <a:t>Understanding and Mitigating the Global Burden of Lead Poisoning.</a:t>
            </a:r>
          </a:p>
          <a:p>
            <a:pPr marL="0" indent="0">
              <a:buNone/>
            </a:pPr>
            <a:endParaRPr lang="en-GB" dirty="0"/>
          </a:p>
          <a:p>
            <a:pPr marL="0" indent="0">
              <a:buNone/>
            </a:pPr>
            <a:endParaRPr lang="en-GB" dirty="0"/>
          </a:p>
          <a:p>
            <a:endParaRPr lang="en-GB" dirty="0"/>
          </a:p>
          <a:p>
            <a:pPr marL="0" indent="0" algn="l">
              <a:buNone/>
            </a:pPr>
            <a:endParaRPr lang="en-GB" dirty="0">
              <a:solidFill>
                <a:srgbClr val="006970"/>
              </a:solidFill>
              <a:latin typeface="Sofia Pro Semi Bold"/>
              <a:hlinkClick r:id="rId3"/>
            </a:endParaRPr>
          </a:p>
        </p:txBody>
      </p:sp>
      <p:sp>
        <p:nvSpPr>
          <p:cNvPr id="17" name="Footer Placeholder 16">
            <a:extLst>
              <a:ext uri="{FF2B5EF4-FFF2-40B4-BE49-F238E27FC236}">
                <a16:creationId xmlns:a16="http://schemas.microsoft.com/office/drawing/2014/main" id="{07CFEEBB-A158-F447-B9EC-3957CD6E8F38}"/>
              </a:ext>
            </a:extLst>
          </p:cNvPr>
          <p:cNvSpPr>
            <a:spLocks noGrp="1"/>
          </p:cNvSpPr>
          <p:nvPr>
            <p:ph type="ftr" sz="quarter" idx="3"/>
          </p:nvPr>
        </p:nvSpPr>
        <p:spPr/>
        <p:txBody>
          <a:bodyPr/>
          <a:lstStyle/>
          <a:p>
            <a:r>
              <a:rPr lang="en-US"/>
              <a:t>Maddy Pattison-Sharp | 02.02.2024 | CGDev.org</a:t>
            </a:r>
            <a:endParaRPr lang="en-US" dirty="0"/>
          </a:p>
        </p:txBody>
      </p:sp>
      <p:pic>
        <p:nvPicPr>
          <p:cNvPr id="10" name="Picture 9" descr="A close-up of a wooden surface&#10;&#10;Description automatically generated">
            <a:extLst>
              <a:ext uri="{FF2B5EF4-FFF2-40B4-BE49-F238E27FC236}">
                <a16:creationId xmlns:a16="http://schemas.microsoft.com/office/drawing/2014/main" id="{2B04DAD2-CAAA-4256-C38B-1AC8BAC90542}"/>
              </a:ext>
            </a:extLst>
          </p:cNvPr>
          <p:cNvPicPr>
            <a:picLocks noChangeAspect="1"/>
          </p:cNvPicPr>
          <p:nvPr/>
        </p:nvPicPr>
        <p:blipFill>
          <a:blip r:embed="rId4"/>
          <a:stretch>
            <a:fillRect/>
          </a:stretch>
        </p:blipFill>
        <p:spPr>
          <a:xfrm>
            <a:off x="5306074" y="3527932"/>
            <a:ext cx="5199798" cy="4338826"/>
          </a:xfrm>
          <a:prstGeom prst="rect">
            <a:avLst/>
          </a:prstGeom>
        </p:spPr>
      </p:pic>
      <p:pic>
        <p:nvPicPr>
          <p:cNvPr id="22" name="Picture 21" descr="A cover of a book&#10;&#10;Description automatically generated">
            <a:extLst>
              <a:ext uri="{FF2B5EF4-FFF2-40B4-BE49-F238E27FC236}">
                <a16:creationId xmlns:a16="http://schemas.microsoft.com/office/drawing/2014/main" id="{A6A463D4-25C9-9127-6908-38499F39BAE0}"/>
              </a:ext>
            </a:extLst>
          </p:cNvPr>
          <p:cNvPicPr>
            <a:picLocks noChangeAspect="1"/>
          </p:cNvPicPr>
          <p:nvPr/>
        </p:nvPicPr>
        <p:blipFill>
          <a:blip r:embed="rId5"/>
          <a:stretch>
            <a:fillRect/>
          </a:stretch>
        </p:blipFill>
        <p:spPr>
          <a:xfrm>
            <a:off x="966828" y="3527933"/>
            <a:ext cx="3342069" cy="4338826"/>
          </a:xfrm>
          <a:prstGeom prst="rect">
            <a:avLst/>
          </a:prstGeom>
        </p:spPr>
      </p:pic>
      <p:pic>
        <p:nvPicPr>
          <p:cNvPr id="24" name="Picture 23" descr="A group of children sitting at desks&#10;&#10;Description automatically generated">
            <a:extLst>
              <a:ext uri="{FF2B5EF4-FFF2-40B4-BE49-F238E27FC236}">
                <a16:creationId xmlns:a16="http://schemas.microsoft.com/office/drawing/2014/main" id="{226DC8E8-5D2E-10E8-3350-D4D29B90012C}"/>
              </a:ext>
            </a:extLst>
          </p:cNvPr>
          <p:cNvPicPr>
            <a:picLocks noChangeAspect="1"/>
          </p:cNvPicPr>
          <p:nvPr/>
        </p:nvPicPr>
        <p:blipFill>
          <a:blip r:embed="rId6"/>
          <a:stretch>
            <a:fillRect/>
          </a:stretch>
        </p:blipFill>
        <p:spPr>
          <a:xfrm>
            <a:off x="11503049" y="3527932"/>
            <a:ext cx="3072971" cy="4338826"/>
          </a:xfrm>
          <a:prstGeom prst="rect">
            <a:avLst/>
          </a:prstGeom>
        </p:spPr>
      </p:pic>
    </p:spTree>
    <p:extLst>
      <p:ext uri="{BB962C8B-B14F-4D97-AF65-F5344CB8AC3E}">
        <p14:creationId xmlns:p14="http://schemas.microsoft.com/office/powerpoint/2010/main" val="94395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D64F-42BA-EECB-0C6D-667391952B2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39D90CC-4B39-303A-5161-4A27EE0F5BF3}"/>
              </a:ext>
            </a:extLst>
          </p:cNvPr>
          <p:cNvSpPr>
            <a:spLocks noGrp="1"/>
          </p:cNvSpPr>
          <p:nvPr>
            <p:ph type="ctrTitle"/>
          </p:nvPr>
        </p:nvSpPr>
        <p:spPr>
          <a:prstGeom prst="rect">
            <a:avLst/>
          </a:prstGeom>
        </p:spPr>
        <p:txBody>
          <a:bodyPr/>
          <a:lstStyle/>
          <a:p>
            <a:r>
              <a:rPr lang="en-US" dirty="0">
                <a:latin typeface="Calibri" panose="020F0502020204030204" pitchFamily="34" charset="0"/>
                <a:cs typeface="Calibri" panose="020F0502020204030204" pitchFamily="34" charset="0"/>
              </a:rPr>
              <a:t>Recent CGD Successes</a:t>
            </a:r>
          </a:p>
        </p:txBody>
      </p:sp>
      <p:sp>
        <p:nvSpPr>
          <p:cNvPr id="3" name="Text Placeholder 2">
            <a:extLst>
              <a:ext uri="{FF2B5EF4-FFF2-40B4-BE49-F238E27FC236}">
                <a16:creationId xmlns:a16="http://schemas.microsoft.com/office/drawing/2014/main" id="{A849D6E6-75FF-9E43-D35C-6E58E13A6A5D}"/>
              </a:ext>
            </a:extLst>
          </p:cNvPr>
          <p:cNvSpPr>
            <a:spLocks noGrp="1"/>
          </p:cNvSpPr>
          <p:nvPr>
            <p:ph type="body" sz="quarter" idx="13"/>
          </p:nvPr>
        </p:nvSpPr>
        <p:spPr/>
        <p:txBody>
          <a:bodyPr/>
          <a:lstStyle/>
          <a:p>
            <a:r>
              <a:rPr lang="en-GB" dirty="0">
                <a:latin typeface="+mj-lt"/>
              </a:rPr>
              <a:t>CGD as a trusted expert on European development topics and demonstrated convening power.</a:t>
            </a:r>
            <a:endParaRPr lang="en-GB" dirty="0"/>
          </a:p>
          <a:p>
            <a:endParaRPr lang="en-GB" dirty="0"/>
          </a:p>
          <a:p>
            <a:pPr marL="0" indent="0" algn="l">
              <a:buNone/>
            </a:pPr>
            <a:endParaRPr lang="en-GB" dirty="0">
              <a:solidFill>
                <a:srgbClr val="006970"/>
              </a:solidFill>
              <a:latin typeface="Sofia Pro Semi Bold"/>
              <a:hlinkClick r:id="rId3"/>
            </a:endParaRPr>
          </a:p>
        </p:txBody>
      </p:sp>
      <p:sp>
        <p:nvSpPr>
          <p:cNvPr id="17" name="Footer Placeholder 16">
            <a:extLst>
              <a:ext uri="{FF2B5EF4-FFF2-40B4-BE49-F238E27FC236}">
                <a16:creationId xmlns:a16="http://schemas.microsoft.com/office/drawing/2014/main" id="{FAABDDA9-10BA-A4FA-B71B-4FF3C36486B8}"/>
              </a:ext>
            </a:extLst>
          </p:cNvPr>
          <p:cNvSpPr>
            <a:spLocks noGrp="1"/>
          </p:cNvSpPr>
          <p:nvPr>
            <p:ph type="ftr" sz="quarter" idx="3"/>
          </p:nvPr>
        </p:nvSpPr>
        <p:spPr/>
        <p:txBody>
          <a:bodyPr/>
          <a:lstStyle/>
          <a:p>
            <a:r>
              <a:rPr lang="en-US"/>
              <a:t>Maddy Pattison-Sharp | 02.02.2024 | CGDev.org</a:t>
            </a:r>
            <a:endParaRPr lang="en-US" dirty="0"/>
          </a:p>
        </p:txBody>
      </p:sp>
      <p:pic>
        <p:nvPicPr>
          <p:cNvPr id="19" name="Picture 18">
            <a:extLst>
              <a:ext uri="{FF2B5EF4-FFF2-40B4-BE49-F238E27FC236}">
                <a16:creationId xmlns:a16="http://schemas.microsoft.com/office/drawing/2014/main" id="{2E6EB663-D3A9-A8C1-14FC-D9638CB35B42}"/>
              </a:ext>
            </a:extLst>
          </p:cNvPr>
          <p:cNvPicPr>
            <a:picLocks noChangeAspect="1"/>
          </p:cNvPicPr>
          <p:nvPr/>
        </p:nvPicPr>
        <p:blipFill>
          <a:blip r:embed="rId4"/>
          <a:stretch>
            <a:fillRect/>
          </a:stretch>
        </p:blipFill>
        <p:spPr>
          <a:xfrm>
            <a:off x="2233057" y="4273721"/>
            <a:ext cx="4458997" cy="4140497"/>
          </a:xfrm>
          <a:prstGeom prst="rect">
            <a:avLst/>
          </a:prstGeom>
        </p:spPr>
      </p:pic>
      <p:grpSp>
        <p:nvGrpSpPr>
          <p:cNvPr id="7" name="Group 6">
            <a:extLst>
              <a:ext uri="{FF2B5EF4-FFF2-40B4-BE49-F238E27FC236}">
                <a16:creationId xmlns:a16="http://schemas.microsoft.com/office/drawing/2014/main" id="{4221FC1A-19E2-333E-889B-6E3701E26185}"/>
              </a:ext>
            </a:extLst>
          </p:cNvPr>
          <p:cNvGrpSpPr/>
          <p:nvPr/>
        </p:nvGrpSpPr>
        <p:grpSpPr>
          <a:xfrm>
            <a:off x="8123431" y="4273721"/>
            <a:ext cx="5596145" cy="3706443"/>
            <a:chOff x="7828025" y="3920042"/>
            <a:chExt cx="7791855" cy="5118850"/>
          </a:xfrm>
        </p:grpSpPr>
        <p:pic>
          <p:nvPicPr>
            <p:cNvPr id="4" name="Picture 3" descr="A close-up of a document&#10;&#10;Description automatically generated">
              <a:extLst>
                <a:ext uri="{FF2B5EF4-FFF2-40B4-BE49-F238E27FC236}">
                  <a16:creationId xmlns:a16="http://schemas.microsoft.com/office/drawing/2014/main" id="{DDF3D96B-3A32-85C8-E837-F59B71A8F4E2}"/>
                </a:ext>
              </a:extLst>
            </p:cNvPr>
            <p:cNvPicPr>
              <a:picLocks noChangeAspect="1"/>
            </p:cNvPicPr>
            <p:nvPr/>
          </p:nvPicPr>
          <p:blipFill>
            <a:blip r:embed="rId5"/>
            <a:stretch>
              <a:fillRect/>
            </a:stretch>
          </p:blipFill>
          <p:spPr>
            <a:xfrm>
              <a:off x="7847480" y="3920042"/>
              <a:ext cx="7772400" cy="3305649"/>
            </a:xfrm>
            <a:prstGeom prst="rect">
              <a:avLst/>
            </a:prstGeom>
          </p:spPr>
        </p:pic>
        <p:pic>
          <p:nvPicPr>
            <p:cNvPr id="6" name="Picture 5" descr="A screenshot of a white and blue document&#10;&#10;Description automatically generated">
              <a:extLst>
                <a:ext uri="{FF2B5EF4-FFF2-40B4-BE49-F238E27FC236}">
                  <a16:creationId xmlns:a16="http://schemas.microsoft.com/office/drawing/2014/main" id="{868C2306-6F1E-BD85-3D74-5C403663A843}"/>
                </a:ext>
              </a:extLst>
            </p:cNvPr>
            <p:cNvPicPr>
              <a:picLocks noChangeAspect="1"/>
            </p:cNvPicPr>
            <p:nvPr/>
          </p:nvPicPr>
          <p:blipFill>
            <a:blip r:embed="rId6"/>
            <a:stretch>
              <a:fillRect/>
            </a:stretch>
          </p:blipFill>
          <p:spPr>
            <a:xfrm>
              <a:off x="7828025" y="5295761"/>
              <a:ext cx="7772400" cy="3743131"/>
            </a:xfrm>
            <a:prstGeom prst="rect">
              <a:avLst/>
            </a:prstGeom>
          </p:spPr>
        </p:pic>
      </p:grpSp>
    </p:spTree>
    <p:extLst>
      <p:ext uri="{BB962C8B-B14F-4D97-AF65-F5344CB8AC3E}">
        <p14:creationId xmlns:p14="http://schemas.microsoft.com/office/powerpoint/2010/main" val="319072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8964-40E6-9908-4F7D-04BB93AEE955}"/>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Challenge</a:t>
            </a:r>
            <a:endParaRPr lang="en-GB"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5CBD3A2-E80D-0B0E-B10C-97C6237E07B2}"/>
              </a:ext>
            </a:extLst>
          </p:cNvPr>
          <p:cNvSpPr>
            <a:spLocks noGrp="1"/>
          </p:cNvSpPr>
          <p:nvPr>
            <p:ph type="body" sz="quarter" idx="13"/>
          </p:nvPr>
        </p:nvSpPr>
        <p:spPr/>
        <p:txBody>
          <a:bodyPr anchor="ctr"/>
          <a:lstStyle/>
          <a:p>
            <a:pPr marL="0" indent="0" algn="ctr">
              <a:buNone/>
            </a:pPr>
            <a:r>
              <a:rPr lang="en-US" dirty="0">
                <a:latin typeface="+mj-lt"/>
              </a:rPr>
              <a:t>Engaging with European Philanthropies and broadening networks with individual donors in Europe</a:t>
            </a:r>
          </a:p>
          <a:p>
            <a:endParaRPr lang="en-GB" dirty="0">
              <a:latin typeface="+mj-lt"/>
            </a:endParaRPr>
          </a:p>
        </p:txBody>
      </p:sp>
      <p:sp>
        <p:nvSpPr>
          <p:cNvPr id="4" name="Footer Placeholder 3">
            <a:extLst>
              <a:ext uri="{FF2B5EF4-FFF2-40B4-BE49-F238E27FC236}">
                <a16:creationId xmlns:a16="http://schemas.microsoft.com/office/drawing/2014/main" id="{0F840C8D-ED65-D74A-3C1C-0DD39D23F2EF}"/>
              </a:ext>
            </a:extLst>
          </p:cNvPr>
          <p:cNvSpPr>
            <a:spLocks noGrp="1"/>
          </p:cNvSpPr>
          <p:nvPr>
            <p:ph type="ftr" sz="quarter" idx="3"/>
          </p:nvPr>
        </p:nvSpPr>
        <p:spPr/>
        <p:txBody>
          <a:bodyPr/>
          <a:lstStyle/>
          <a:p>
            <a:r>
              <a:rPr lang="en-US">
                <a:latin typeface="+mj-lt"/>
              </a:rPr>
              <a:t>Maddy Pattison-Sharp | 02.02.2024 | CGDev.org</a:t>
            </a:r>
          </a:p>
        </p:txBody>
      </p:sp>
    </p:spTree>
    <p:extLst>
      <p:ext uri="{BB962C8B-B14F-4D97-AF65-F5344CB8AC3E}">
        <p14:creationId xmlns:p14="http://schemas.microsoft.com/office/powerpoint/2010/main" val="614072088"/>
      </p:ext>
    </p:extLst>
  </p:cSld>
  <p:clrMapOvr>
    <a:masterClrMapping/>
  </p:clrMapOvr>
</p:sld>
</file>

<file path=ppt/theme/theme1.xml><?xml version="1.0" encoding="utf-8"?>
<a:theme xmlns:a="http://schemas.openxmlformats.org/drawingml/2006/main" name="CGD Light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CGD_PPT_Template_2022+" id="{3DC642F7-A66B-674A-9BE7-FC05ECE3E01F}" vid="{089C2370-9A32-B943-AD0D-C6591632E51D}"/>
    </a:ext>
  </a:extLst>
</a:theme>
</file>

<file path=ppt/theme/theme2.xml><?xml version="1.0" encoding="utf-8"?>
<a:theme xmlns:a="http://schemas.openxmlformats.org/drawingml/2006/main" name="Gray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CGD_PPT_Template_2022+" id="{3DC642F7-A66B-674A-9BE7-FC05ECE3E01F}" vid="{C91E01ED-59C3-DE4C-8EBC-F3176DC70A87}"/>
    </a:ext>
  </a:extLst>
</a:theme>
</file>

<file path=ppt/theme/theme3.xml><?xml version="1.0" encoding="utf-8"?>
<a:theme xmlns:a="http://schemas.openxmlformats.org/drawingml/2006/main" name="Light Teal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CGD_PPT_Template_2022+" id="{3DC642F7-A66B-674A-9BE7-FC05ECE3E01F}" vid="{A60D64C0-DB8B-D543-830C-83D48B285285}"/>
    </a:ext>
  </a:extLst>
</a:theme>
</file>

<file path=ppt/theme/theme4.xml><?xml version="1.0" encoding="utf-8"?>
<a:theme xmlns:a="http://schemas.openxmlformats.org/drawingml/2006/main" name="Dark Teal Theme Master">
  <a:themeElements>
    <a:clrScheme name="Custom 1">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289AB6"/>
      </a:hlink>
      <a:folHlink>
        <a:srgbClr val="83A5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CGD_PPT_Template_2022+" id="{3DC642F7-A66B-674A-9BE7-FC05ECE3E01F}" vid="{A9DAA376-8167-5D49-80EC-2A820DC6D5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DEDF93FACE1409FFF02894F55EED9" ma:contentTypeVersion="15" ma:contentTypeDescription="Create a new document." ma:contentTypeScope="" ma:versionID="ebdecf49ceee7289451fcf2d9374657d">
  <xsd:schema xmlns:xsd="http://www.w3.org/2001/XMLSchema" xmlns:xs="http://www.w3.org/2001/XMLSchema" xmlns:p="http://schemas.microsoft.com/office/2006/metadata/properties" xmlns:ns2="f6a99212-b7ad-4dde-a01b-1aa65bc41704" xmlns:ns3="893194a7-def0-4c23-9e20-c536c2dc659a" targetNamespace="http://schemas.microsoft.com/office/2006/metadata/properties" ma:root="true" ma:fieldsID="306cbd21159b42e668dc0fc944a482c7" ns2:_="" ns3:_="">
    <xsd:import namespace="f6a99212-b7ad-4dde-a01b-1aa65bc41704"/>
    <xsd:import namespace="893194a7-def0-4c23-9e20-c536c2dc659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99212-b7ad-4dde-a01b-1aa65bc41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b87d99-7d78-42b6-8830-566c1c7d098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humbnail" ma:index="22"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3194a7-def0-4c23-9e20-c536c2dc659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c5705c1-27c2-4af7-9953-7e59de2663b7}" ma:internalName="TaxCatchAll" ma:showField="CatchAllData" ma:web="893194a7-def0-4c23-9e20-c536c2dc65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a99212-b7ad-4dde-a01b-1aa65bc41704">
      <Terms xmlns="http://schemas.microsoft.com/office/infopath/2007/PartnerControls"/>
    </lcf76f155ced4ddcb4097134ff3c332f>
    <TaxCatchAll xmlns="893194a7-def0-4c23-9e20-c536c2dc659a" xsi:nil="true"/>
    <MediaLengthInSeconds xmlns="f6a99212-b7ad-4dde-a01b-1aa65bc41704" xsi:nil="true"/>
    <Thumbnail xmlns="f6a99212-b7ad-4dde-a01b-1aa65bc417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40919D-27B8-444F-BCBB-451646DF5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99212-b7ad-4dde-a01b-1aa65bc41704"/>
    <ds:schemaRef ds:uri="893194a7-def0-4c23-9e20-c536c2dc6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0BE0D-C063-4FEC-9681-76DFD6CA9582}">
  <ds:schemaRefs>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f6a99212-b7ad-4dde-a01b-1aa65bc41704"/>
    <ds:schemaRef ds:uri="http://schemas.openxmlformats.org/package/2006/metadata/core-properties"/>
    <ds:schemaRef ds:uri="893194a7-def0-4c23-9e20-c536c2dc659a"/>
    <ds:schemaRef ds:uri="http://www.w3.org/XML/1998/namespace"/>
  </ds:schemaRefs>
</ds:datastoreItem>
</file>

<file path=customXml/itemProps3.xml><?xml version="1.0" encoding="utf-8"?>
<ds:datastoreItem xmlns:ds="http://schemas.openxmlformats.org/officeDocument/2006/customXml" ds:itemID="{7993DA79-1284-4684-87DD-5ACE7E12EE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CGD_PPT_Template_1</Template>
  <TotalTime>2794</TotalTime>
  <Words>538</Words>
  <Application>Microsoft Macintosh PowerPoint</Application>
  <PresentationFormat>Custom</PresentationFormat>
  <Paragraphs>44</Paragraphs>
  <Slides>5</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Sofia Pro Semi Bold</vt:lpstr>
      <vt:lpstr>Sofia Pro Light</vt:lpstr>
      <vt:lpstr>Sofia Pro</vt:lpstr>
      <vt:lpstr>Calibri</vt:lpstr>
      <vt:lpstr>Bitter</vt:lpstr>
      <vt:lpstr>Arial</vt:lpstr>
      <vt:lpstr>CGD Light Theme Master</vt:lpstr>
      <vt:lpstr>Gray Theme Master</vt:lpstr>
      <vt:lpstr>Light Teal Theme Master</vt:lpstr>
      <vt:lpstr>Dark Teal Theme Master</vt:lpstr>
      <vt:lpstr>Maddy Pattison-Sharp  Institutional Advancement Associate</vt:lpstr>
      <vt:lpstr>CGD Overview</vt:lpstr>
      <vt:lpstr>Recent CGD Successes</vt:lpstr>
      <vt:lpstr>Recent CGD Successes</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CGD’s PPT Template</dc:title>
  <dc:creator>Maddy Pattison-Sharp (mpattison-sharp@CGDEV.ORG)</dc:creator>
  <cp:lastModifiedBy>Maddy Pattison-Sharp</cp:lastModifiedBy>
  <cp:revision>3</cp:revision>
  <dcterms:created xsi:type="dcterms:W3CDTF">2024-01-23T18:25:57Z</dcterms:created>
  <dcterms:modified xsi:type="dcterms:W3CDTF">2024-01-30T19:41:03Z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0x010100665DEDF93FACE1409FFF02894F55EED9</vt:lpwstr>
  </property>
  <property fmtid="{D5CDD505-2E9C-101B-9397-08002B2CF9AE}" pid="3" name="Order">
    <vt:r8>39906100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