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5"/>
  </p:notesMasterIdLst>
  <p:sldIdLst>
    <p:sldId id="256" r:id="rId7"/>
    <p:sldId id="272" r:id="rId8"/>
    <p:sldId id="279" r:id="rId9"/>
    <p:sldId id="275" r:id="rId10"/>
    <p:sldId id="264" r:id="rId11"/>
    <p:sldId id="262" r:id="rId12"/>
    <p:sldId id="278" r:id="rId13"/>
    <p:sldId id="281" r:id="rId14"/>
  </p:sldIdLst>
  <p:sldSz cx="10688638" cy="6008688"/>
  <p:notesSz cx="6858000" cy="9926638"/>
  <p:custDataLst>
    <p:tags r:id="rId1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7B84"/>
    <a:srgbClr val="E10A14"/>
    <a:srgbClr val="23237D"/>
    <a:srgbClr val="009BE1"/>
    <a:srgbClr val="009B9B"/>
    <a:srgbClr val="782D82"/>
    <a:srgbClr val="F03291"/>
    <a:srgbClr val="FA9B00"/>
    <a:srgbClr val="D7E100"/>
    <a:srgbClr val="FFED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A8DEF-4954-46B0-856B-82C1A873B895}" v="1006" dt="2023-11-08T09:25:58.283"/>
    <p1510:client id="{709A8EBF-AAB9-6AEA-A4A1-9CEC2CE851FA}" v="711" dt="2023-11-07T10:57:31.851"/>
    <p1510:client id="{CCE0CBC0-B2C5-4D0C-855F-876854325788}" v="836" vWet="838" dt="2023-11-07T10:14:21.586"/>
    <p1510:client id="{E243466E-0504-2438-8E04-DE25D6466B81}" v="66" dt="2023-11-07T14:40:45.443"/>
    <p1510:client id="{FC43D759-35B8-FE79-AA82-9243507246D2}" v="37" dt="2023-11-07T13:46:19.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139" autoAdjust="0"/>
  </p:normalViewPr>
  <p:slideViewPr>
    <p:cSldViewPr snapToGrid="0">
      <p:cViewPr varScale="1">
        <p:scale>
          <a:sx n="106" d="100"/>
          <a:sy n="106" d="100"/>
        </p:scale>
        <p:origin x="12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jpeg"/><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1F894D-21B6-4828-B89D-2C148560E3C4}"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de-DE"/>
        </a:p>
      </dgm:t>
    </dgm:pt>
    <dgm:pt modelId="{76C72D3B-DF75-413B-BE48-03C6368112AA}">
      <dgm:prSet phldrT="[Text]"/>
      <dgm:spPr/>
      <dgm:t>
        <a:bodyPr/>
        <a:lstStyle/>
        <a:p>
          <a:r>
            <a:rPr lang="en-US" noProof="0" dirty="0"/>
            <a:t>Strategic Partnerships with Think Tanks</a:t>
          </a:r>
        </a:p>
      </dgm:t>
    </dgm:pt>
    <dgm:pt modelId="{F4D05B5A-9889-49C0-A698-09C4ADF40A7D}" type="parTrans" cxnId="{27954E1F-CA76-4615-8E86-286638AD003D}">
      <dgm:prSet/>
      <dgm:spPr/>
      <dgm:t>
        <a:bodyPr/>
        <a:lstStyle/>
        <a:p>
          <a:endParaRPr lang="de-DE"/>
        </a:p>
      </dgm:t>
    </dgm:pt>
    <dgm:pt modelId="{7263634B-062D-457D-9A25-6014553F49BD}" type="sibTrans" cxnId="{27954E1F-CA76-4615-8E86-286638AD003D}">
      <dgm:prSet/>
      <dgm:spPr/>
      <dgm:t>
        <a:bodyPr/>
        <a:lstStyle/>
        <a:p>
          <a:endParaRPr lang="de-DE"/>
        </a:p>
      </dgm:t>
    </dgm:pt>
    <dgm:pt modelId="{D9E6EBFF-287E-4B85-B800-3B93A19A2B26}">
      <dgm:prSet phldrT="[Text]"/>
      <dgm:spPr/>
      <dgm:t>
        <a:bodyPr/>
        <a:lstStyle/>
        <a:p>
          <a:r>
            <a:rPr lang="en-US" noProof="0" dirty="0"/>
            <a:t>Programs for Political Decision-Makers</a:t>
          </a:r>
        </a:p>
      </dgm:t>
    </dgm:pt>
    <dgm:pt modelId="{1B9B9047-7FBB-4E2E-9E3D-F9B2232A7C5F}" type="parTrans" cxnId="{D379B709-19AB-499E-AA6A-8B85185E6116}">
      <dgm:prSet/>
      <dgm:spPr/>
      <dgm:t>
        <a:bodyPr/>
        <a:lstStyle/>
        <a:p>
          <a:endParaRPr lang="de-DE"/>
        </a:p>
      </dgm:t>
    </dgm:pt>
    <dgm:pt modelId="{49288689-03AD-42DA-8F54-DC14CA9929C9}" type="sibTrans" cxnId="{D379B709-19AB-499E-AA6A-8B85185E6116}">
      <dgm:prSet/>
      <dgm:spPr/>
      <dgm:t>
        <a:bodyPr/>
        <a:lstStyle/>
        <a:p>
          <a:endParaRPr lang="de-DE"/>
        </a:p>
      </dgm:t>
    </dgm:pt>
    <dgm:pt modelId="{DFC8F95F-D1CD-49DB-88F4-E6936D54FFB7}">
      <dgm:prSet phldrT="[Text]"/>
      <dgm:spPr/>
      <dgm:t>
        <a:bodyPr/>
        <a:lstStyle/>
        <a:p>
          <a:r>
            <a:rPr lang="en-US" noProof="0" dirty="0"/>
            <a:t>Political liaison work</a:t>
          </a:r>
        </a:p>
      </dgm:t>
    </dgm:pt>
    <dgm:pt modelId="{F56774EC-26E3-4382-99DE-8300CB0387EA}" type="parTrans" cxnId="{70FC7D81-A9DB-4516-9EB2-817E78FDCCDD}">
      <dgm:prSet/>
      <dgm:spPr/>
      <dgm:t>
        <a:bodyPr/>
        <a:lstStyle/>
        <a:p>
          <a:endParaRPr lang="de-DE"/>
        </a:p>
      </dgm:t>
    </dgm:pt>
    <dgm:pt modelId="{E6C67D2E-16C4-4A5A-96D1-662614AB4D2E}" type="sibTrans" cxnId="{70FC7D81-A9DB-4516-9EB2-817E78FDCCDD}">
      <dgm:prSet/>
      <dgm:spPr/>
      <dgm:t>
        <a:bodyPr/>
        <a:lstStyle/>
        <a:p>
          <a:endParaRPr lang="de-DE"/>
        </a:p>
      </dgm:t>
    </dgm:pt>
    <dgm:pt modelId="{65140E7A-7817-4AF7-88E2-45F60FC93A21}" type="pres">
      <dgm:prSet presAssocID="{C31F894D-21B6-4828-B89D-2C148560E3C4}" presName="linearFlow" presStyleCnt="0">
        <dgm:presLayoutVars>
          <dgm:dir/>
          <dgm:resizeHandles val="exact"/>
        </dgm:presLayoutVars>
      </dgm:prSet>
      <dgm:spPr/>
    </dgm:pt>
    <dgm:pt modelId="{1F3F0A93-E3BE-43B2-9E1A-065D1B7303C9}" type="pres">
      <dgm:prSet presAssocID="{76C72D3B-DF75-413B-BE48-03C6368112AA}" presName="composite" presStyleCnt="0"/>
      <dgm:spPr/>
    </dgm:pt>
    <dgm:pt modelId="{7CD28724-D03D-4847-B3E6-FFB69FC4FA16}" type="pres">
      <dgm:prSet presAssocID="{76C72D3B-DF75-413B-BE48-03C6368112AA}" presName="imgShp"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F1A9475-AAB1-486D-81FB-ABC400C9CE3D}" type="pres">
      <dgm:prSet presAssocID="{76C72D3B-DF75-413B-BE48-03C6368112AA}" presName="txShp" presStyleLbl="node1" presStyleIdx="0" presStyleCnt="3">
        <dgm:presLayoutVars>
          <dgm:bulletEnabled val="1"/>
        </dgm:presLayoutVars>
      </dgm:prSet>
      <dgm:spPr/>
    </dgm:pt>
    <dgm:pt modelId="{E2104E7C-2B99-4F83-8F53-9A762FBAF45E}" type="pres">
      <dgm:prSet presAssocID="{7263634B-062D-457D-9A25-6014553F49BD}" presName="spacing" presStyleCnt="0"/>
      <dgm:spPr/>
    </dgm:pt>
    <dgm:pt modelId="{A388DA8E-4648-4A7E-BF6C-06FFEE59CC77}" type="pres">
      <dgm:prSet presAssocID="{D9E6EBFF-287E-4B85-B800-3B93A19A2B26}" presName="composite" presStyleCnt="0"/>
      <dgm:spPr/>
    </dgm:pt>
    <dgm:pt modelId="{1B23864F-7395-410A-A485-40A4EF38A4BF}" type="pres">
      <dgm:prSet presAssocID="{D9E6EBFF-287E-4B85-B800-3B93A19A2B26}" presName="imgShp" presStyleLbl="f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CF5F8FFB-256F-49F3-88F5-DA0A3F3DA12D}" type="pres">
      <dgm:prSet presAssocID="{D9E6EBFF-287E-4B85-B800-3B93A19A2B26}" presName="txShp" presStyleLbl="node1" presStyleIdx="1" presStyleCnt="3">
        <dgm:presLayoutVars>
          <dgm:bulletEnabled val="1"/>
        </dgm:presLayoutVars>
      </dgm:prSet>
      <dgm:spPr/>
    </dgm:pt>
    <dgm:pt modelId="{38D152F2-081F-47F0-AC1E-0766F4611D6B}" type="pres">
      <dgm:prSet presAssocID="{49288689-03AD-42DA-8F54-DC14CA9929C9}" presName="spacing" presStyleCnt="0"/>
      <dgm:spPr/>
    </dgm:pt>
    <dgm:pt modelId="{9DF93B05-6B74-4D91-B806-3779C9C09200}" type="pres">
      <dgm:prSet presAssocID="{DFC8F95F-D1CD-49DB-88F4-E6936D54FFB7}" presName="composite" presStyleCnt="0"/>
      <dgm:spPr/>
    </dgm:pt>
    <dgm:pt modelId="{4CA617F1-5292-4B09-9540-568D3F741300}" type="pres">
      <dgm:prSet presAssocID="{DFC8F95F-D1CD-49DB-88F4-E6936D54FFB7}" presName="imgShp" presStyleLbl="f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B7C6A30D-81DF-4B5E-97D7-BD2D73317E3C}" type="pres">
      <dgm:prSet presAssocID="{DFC8F95F-D1CD-49DB-88F4-E6936D54FFB7}" presName="txShp" presStyleLbl="node1" presStyleIdx="2" presStyleCnt="3">
        <dgm:presLayoutVars>
          <dgm:bulletEnabled val="1"/>
        </dgm:presLayoutVars>
      </dgm:prSet>
      <dgm:spPr/>
    </dgm:pt>
  </dgm:ptLst>
  <dgm:cxnLst>
    <dgm:cxn modelId="{E20D3603-8934-446F-8859-2CEB479AC7ED}" type="presOf" srcId="{DFC8F95F-D1CD-49DB-88F4-E6936D54FFB7}" destId="{B7C6A30D-81DF-4B5E-97D7-BD2D73317E3C}" srcOrd="0" destOrd="0" presId="urn:microsoft.com/office/officeart/2005/8/layout/vList3"/>
    <dgm:cxn modelId="{D379B709-19AB-499E-AA6A-8B85185E6116}" srcId="{C31F894D-21B6-4828-B89D-2C148560E3C4}" destId="{D9E6EBFF-287E-4B85-B800-3B93A19A2B26}" srcOrd="1" destOrd="0" parTransId="{1B9B9047-7FBB-4E2E-9E3D-F9B2232A7C5F}" sibTransId="{49288689-03AD-42DA-8F54-DC14CA9929C9}"/>
    <dgm:cxn modelId="{27954E1F-CA76-4615-8E86-286638AD003D}" srcId="{C31F894D-21B6-4828-B89D-2C148560E3C4}" destId="{76C72D3B-DF75-413B-BE48-03C6368112AA}" srcOrd="0" destOrd="0" parTransId="{F4D05B5A-9889-49C0-A698-09C4ADF40A7D}" sibTransId="{7263634B-062D-457D-9A25-6014553F49BD}"/>
    <dgm:cxn modelId="{1E7A0C60-843A-41FB-AF75-19CD565713F5}" type="presOf" srcId="{76C72D3B-DF75-413B-BE48-03C6368112AA}" destId="{5F1A9475-AAB1-486D-81FB-ABC400C9CE3D}" srcOrd="0" destOrd="0" presId="urn:microsoft.com/office/officeart/2005/8/layout/vList3"/>
    <dgm:cxn modelId="{70FC7D81-A9DB-4516-9EB2-817E78FDCCDD}" srcId="{C31F894D-21B6-4828-B89D-2C148560E3C4}" destId="{DFC8F95F-D1CD-49DB-88F4-E6936D54FFB7}" srcOrd="2" destOrd="0" parTransId="{F56774EC-26E3-4382-99DE-8300CB0387EA}" sibTransId="{E6C67D2E-16C4-4A5A-96D1-662614AB4D2E}"/>
    <dgm:cxn modelId="{39E02CA8-C333-4D3B-BEA0-98F2D145AAD4}" type="presOf" srcId="{D9E6EBFF-287E-4B85-B800-3B93A19A2B26}" destId="{CF5F8FFB-256F-49F3-88F5-DA0A3F3DA12D}" srcOrd="0" destOrd="0" presId="urn:microsoft.com/office/officeart/2005/8/layout/vList3"/>
    <dgm:cxn modelId="{8068A4D7-EE96-438B-A721-796306C8AF3C}" type="presOf" srcId="{C31F894D-21B6-4828-B89D-2C148560E3C4}" destId="{65140E7A-7817-4AF7-88E2-45F60FC93A21}" srcOrd="0" destOrd="0" presId="urn:microsoft.com/office/officeart/2005/8/layout/vList3"/>
    <dgm:cxn modelId="{4D3CA4E8-C638-44C3-BFBB-32425E946489}" type="presParOf" srcId="{65140E7A-7817-4AF7-88E2-45F60FC93A21}" destId="{1F3F0A93-E3BE-43B2-9E1A-065D1B7303C9}" srcOrd="0" destOrd="0" presId="urn:microsoft.com/office/officeart/2005/8/layout/vList3"/>
    <dgm:cxn modelId="{04420C9B-2F92-4B97-BC0F-6603EE5BF0F1}" type="presParOf" srcId="{1F3F0A93-E3BE-43B2-9E1A-065D1B7303C9}" destId="{7CD28724-D03D-4847-B3E6-FFB69FC4FA16}" srcOrd="0" destOrd="0" presId="urn:microsoft.com/office/officeart/2005/8/layout/vList3"/>
    <dgm:cxn modelId="{A3BAD563-DDD6-4E1E-AD8E-22E3E8D44CC8}" type="presParOf" srcId="{1F3F0A93-E3BE-43B2-9E1A-065D1B7303C9}" destId="{5F1A9475-AAB1-486D-81FB-ABC400C9CE3D}" srcOrd="1" destOrd="0" presId="urn:microsoft.com/office/officeart/2005/8/layout/vList3"/>
    <dgm:cxn modelId="{97E4424C-8608-466F-97E5-B7BCE5BC9725}" type="presParOf" srcId="{65140E7A-7817-4AF7-88E2-45F60FC93A21}" destId="{E2104E7C-2B99-4F83-8F53-9A762FBAF45E}" srcOrd="1" destOrd="0" presId="urn:microsoft.com/office/officeart/2005/8/layout/vList3"/>
    <dgm:cxn modelId="{5C3F3E24-1C3B-40F1-B85F-3AFA800CA927}" type="presParOf" srcId="{65140E7A-7817-4AF7-88E2-45F60FC93A21}" destId="{A388DA8E-4648-4A7E-BF6C-06FFEE59CC77}" srcOrd="2" destOrd="0" presId="urn:microsoft.com/office/officeart/2005/8/layout/vList3"/>
    <dgm:cxn modelId="{0C4BC585-ED50-498F-8B6E-A7225090D814}" type="presParOf" srcId="{A388DA8E-4648-4A7E-BF6C-06FFEE59CC77}" destId="{1B23864F-7395-410A-A485-40A4EF38A4BF}" srcOrd="0" destOrd="0" presId="urn:microsoft.com/office/officeart/2005/8/layout/vList3"/>
    <dgm:cxn modelId="{ED5C80D3-9A4B-4754-AC2B-5691389CF1AA}" type="presParOf" srcId="{A388DA8E-4648-4A7E-BF6C-06FFEE59CC77}" destId="{CF5F8FFB-256F-49F3-88F5-DA0A3F3DA12D}" srcOrd="1" destOrd="0" presId="urn:microsoft.com/office/officeart/2005/8/layout/vList3"/>
    <dgm:cxn modelId="{9F37723E-EA9A-4238-9524-8B1C1F155F3E}" type="presParOf" srcId="{65140E7A-7817-4AF7-88E2-45F60FC93A21}" destId="{38D152F2-081F-47F0-AC1E-0766F4611D6B}" srcOrd="3" destOrd="0" presId="urn:microsoft.com/office/officeart/2005/8/layout/vList3"/>
    <dgm:cxn modelId="{9B659EA8-6430-4F52-8BDC-B2F075F9BA76}" type="presParOf" srcId="{65140E7A-7817-4AF7-88E2-45F60FC93A21}" destId="{9DF93B05-6B74-4D91-B806-3779C9C09200}" srcOrd="4" destOrd="0" presId="urn:microsoft.com/office/officeart/2005/8/layout/vList3"/>
    <dgm:cxn modelId="{FD2D4A84-77E3-49CE-A75A-8A83403CCC7C}" type="presParOf" srcId="{9DF93B05-6B74-4D91-B806-3779C9C09200}" destId="{4CA617F1-5292-4B09-9540-568D3F741300}" srcOrd="0" destOrd="0" presId="urn:microsoft.com/office/officeart/2005/8/layout/vList3"/>
    <dgm:cxn modelId="{6F320D16-25D5-4446-BF9B-033724587360}" type="presParOf" srcId="{9DF93B05-6B74-4D91-B806-3779C9C09200}" destId="{B7C6A30D-81DF-4B5E-97D7-BD2D73317E3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A9475-AAB1-486D-81FB-ABC400C9CE3D}">
      <dsp:nvSpPr>
        <dsp:cNvPr id="0" name=""/>
        <dsp:cNvSpPr/>
      </dsp:nvSpPr>
      <dsp:spPr>
        <a:xfrm rot="10800000">
          <a:off x="935657" y="131536"/>
          <a:ext cx="2476467" cy="1247543"/>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13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t>Strategic Partnerships with Think Tanks</a:t>
          </a:r>
        </a:p>
      </dsp:txBody>
      <dsp:txXfrm rot="10800000">
        <a:off x="1247543" y="131536"/>
        <a:ext cx="2164581" cy="1247543"/>
      </dsp:txXfrm>
    </dsp:sp>
    <dsp:sp modelId="{7CD28724-D03D-4847-B3E6-FFB69FC4FA16}">
      <dsp:nvSpPr>
        <dsp:cNvPr id="0" name=""/>
        <dsp:cNvSpPr/>
      </dsp:nvSpPr>
      <dsp:spPr>
        <a:xfrm>
          <a:off x="311885" y="131536"/>
          <a:ext cx="1247543" cy="124754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F8FFB-256F-49F3-88F5-DA0A3F3DA12D}">
      <dsp:nvSpPr>
        <dsp:cNvPr id="0" name=""/>
        <dsp:cNvSpPr/>
      </dsp:nvSpPr>
      <dsp:spPr>
        <a:xfrm rot="10800000">
          <a:off x="935657" y="1751481"/>
          <a:ext cx="2476467" cy="124754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13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t>Programs for Political Decision-Makers</a:t>
          </a:r>
        </a:p>
      </dsp:txBody>
      <dsp:txXfrm rot="10800000">
        <a:off x="1247543" y="1751481"/>
        <a:ext cx="2164581" cy="1247543"/>
      </dsp:txXfrm>
    </dsp:sp>
    <dsp:sp modelId="{1B23864F-7395-410A-A485-40A4EF38A4BF}">
      <dsp:nvSpPr>
        <dsp:cNvPr id="0" name=""/>
        <dsp:cNvSpPr/>
      </dsp:nvSpPr>
      <dsp:spPr>
        <a:xfrm>
          <a:off x="311885" y="1751481"/>
          <a:ext cx="1247543" cy="124754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C6A30D-81DF-4B5E-97D7-BD2D73317E3C}">
      <dsp:nvSpPr>
        <dsp:cNvPr id="0" name=""/>
        <dsp:cNvSpPr/>
      </dsp:nvSpPr>
      <dsp:spPr>
        <a:xfrm rot="10800000">
          <a:off x="935657" y="3371425"/>
          <a:ext cx="2476467" cy="1247543"/>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013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t>Political liaison work</a:t>
          </a:r>
        </a:p>
      </dsp:txBody>
      <dsp:txXfrm rot="10800000">
        <a:off x="1247543" y="3371425"/>
        <a:ext cx="2164581" cy="1247543"/>
      </dsp:txXfrm>
    </dsp:sp>
    <dsp:sp modelId="{4CA617F1-5292-4B09-9540-568D3F741300}">
      <dsp:nvSpPr>
        <dsp:cNvPr id="0" name=""/>
        <dsp:cNvSpPr/>
      </dsp:nvSpPr>
      <dsp:spPr>
        <a:xfrm>
          <a:off x="311885" y="3371425"/>
          <a:ext cx="1247543" cy="1247543"/>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B9B7F223-EA6F-42D6-94E1-676EDC4F7154}" type="datetimeFigureOut">
              <a:rPr lang="de-DE" smtClean="0"/>
              <a:t>30.01.2024</a:t>
            </a:fld>
            <a:endParaRPr lang="de-DE"/>
          </a:p>
        </p:txBody>
      </p:sp>
      <p:sp>
        <p:nvSpPr>
          <p:cNvPr id="4" name="Folienbildplatzhalter 3"/>
          <p:cNvSpPr>
            <a:spLocks noGrp="1" noRot="1" noChangeAspect="1"/>
          </p:cNvSpPr>
          <p:nvPr>
            <p:ph type="sldImg" idx="2"/>
          </p:nvPr>
        </p:nvSpPr>
        <p:spPr>
          <a:xfrm>
            <a:off x="449263" y="1239838"/>
            <a:ext cx="5959475" cy="33512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77196"/>
            <a:ext cx="548640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5"/>
            <a:ext cx="2971800"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28585"/>
            <a:ext cx="2971800" cy="498055"/>
          </a:xfrm>
          <a:prstGeom prst="rect">
            <a:avLst/>
          </a:prstGeom>
        </p:spPr>
        <p:txBody>
          <a:bodyPr vert="horz" lIns="91440" tIns="45720" rIns="91440" bIns="45720" rtlCol="0" anchor="b"/>
          <a:lstStyle>
            <a:lvl1pPr algn="r">
              <a:defRPr sz="1200"/>
            </a:lvl1pPr>
          </a:lstStyle>
          <a:p>
            <a:fld id="{DFC1A1B0-5860-4EC9-8981-A42AAA998563}" type="slidenum">
              <a:rPr lang="de-DE" smtClean="0"/>
              <a:t>‹Nr.›</a:t>
            </a:fld>
            <a:endParaRPr lang="de-DE"/>
          </a:p>
        </p:txBody>
      </p:sp>
    </p:spTree>
    <p:extLst>
      <p:ext uri="{BB962C8B-B14F-4D97-AF65-F5344CB8AC3E}">
        <p14:creationId xmlns:p14="http://schemas.microsoft.com/office/powerpoint/2010/main" val="18556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FC1A1B0-5860-4EC9-8981-A42AAA998563}" type="slidenum">
              <a:rPr lang="de-DE" smtClean="0"/>
              <a:t>1</a:t>
            </a:fld>
            <a:endParaRPr lang="de-DE"/>
          </a:p>
        </p:txBody>
      </p:sp>
    </p:spTree>
    <p:extLst>
      <p:ext uri="{BB962C8B-B14F-4D97-AF65-F5344CB8AC3E}">
        <p14:creationId xmlns:p14="http://schemas.microsoft.com/office/powerpoint/2010/main" val="174141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noProof="0" dirty="0"/>
              <a:t>Klammer des Themenbereichs keine reine inhaltliche Klammer sondern die </a:t>
            </a:r>
          </a:p>
          <a:p>
            <a:pPr marL="171450" indent="-171450">
              <a:buFont typeface="Arial" panose="020B0604020202020204" pitchFamily="34" charset="0"/>
              <a:buChar char="•"/>
            </a:pPr>
            <a:r>
              <a:rPr lang="de-DE" sz="1000" noProof="0" dirty="0"/>
              <a:t>Stärkung der evidenzbasierten Entscheidungsfindung in der deutschen Politik</a:t>
            </a:r>
          </a:p>
          <a:p>
            <a:pPr marL="171450" indent="-171450">
              <a:buFont typeface="Arial" panose="020B0604020202020204" pitchFamily="34" charset="0"/>
              <a:buChar char="•"/>
            </a:pPr>
            <a:r>
              <a:rPr lang="de-DE" sz="1000" noProof="0" dirty="0"/>
              <a:t>Internationalisierung der deutschen Entscheidungsträger:innen</a:t>
            </a:r>
          </a:p>
          <a:p>
            <a:pPr marL="171450" indent="-171450">
              <a:buFont typeface="Arial" panose="020B0604020202020204" pitchFamily="34" charset="0"/>
              <a:buChar char="•"/>
            </a:pPr>
            <a:r>
              <a:rPr lang="de-DE" sz="1000" noProof="0" dirty="0"/>
              <a:t>Bildung eines internationalen Netzwerkes von </a:t>
            </a:r>
            <a:r>
              <a:rPr lang="de-DE" sz="1000" noProof="0" dirty="0" err="1"/>
              <a:t>Expert:innen</a:t>
            </a:r>
            <a:r>
              <a:rPr lang="de-DE" sz="1000" noProof="0" dirty="0"/>
              <a:t> und Entscheidungsträger:innen zu global relevanten Themen </a:t>
            </a:r>
          </a:p>
          <a:p>
            <a:pPr marL="171450" indent="-171450">
              <a:buFont typeface="Arial" panose="020B0604020202020204" pitchFamily="34" charset="0"/>
              <a:buChar char="•"/>
            </a:pPr>
            <a:endParaRPr lang="de-DE" sz="1000" noProof="0" dirty="0"/>
          </a:p>
          <a:p>
            <a:pPr marL="171450" indent="-171450">
              <a:buFont typeface="Arial" panose="020B0604020202020204" pitchFamily="34" charset="0"/>
              <a:buChar char="•"/>
            </a:pPr>
            <a:r>
              <a:rPr lang="de-DE" sz="1000" noProof="0" dirty="0"/>
              <a:t>Zugang zu Expertise und Netzwerken für die Stiftung, die sonst schwer erschließbar sind. </a:t>
            </a:r>
          </a:p>
        </p:txBody>
      </p:sp>
      <p:sp>
        <p:nvSpPr>
          <p:cNvPr id="4" name="Foliennummernplatzhalter 3"/>
          <p:cNvSpPr>
            <a:spLocks noGrp="1"/>
          </p:cNvSpPr>
          <p:nvPr>
            <p:ph type="sldNum" sz="quarter" idx="10"/>
          </p:nvPr>
        </p:nvSpPr>
        <p:spPr/>
        <p:txBody>
          <a:bodyPr/>
          <a:lstStyle/>
          <a:p>
            <a:fld id="{DFC1A1B0-5860-4EC9-8981-A42AAA998563}" type="slidenum">
              <a:rPr lang="de-DE" smtClean="0"/>
              <a:t>2</a:t>
            </a:fld>
            <a:endParaRPr lang="de-DE"/>
          </a:p>
        </p:txBody>
      </p:sp>
    </p:spTree>
    <p:extLst>
      <p:ext uri="{BB962C8B-B14F-4D97-AF65-F5344CB8AC3E}">
        <p14:creationId xmlns:p14="http://schemas.microsoft.com/office/powerpoint/2010/main" val="172189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Symbol" panose="05050102010706020507" pitchFamily="18" charset="2"/>
              <a:buChar char="-"/>
            </a:pPr>
            <a:r>
              <a:rPr lang="de-DE" sz="1600" dirty="0"/>
              <a:t>Unterstützung evidenzbasierter Politik durch</a:t>
            </a:r>
          </a:p>
          <a:p>
            <a:pPr marL="742950" lvl="1" indent="-285750">
              <a:buFont typeface="Symbol" panose="05050102010706020507" pitchFamily="18" charset="2"/>
              <a:buChar char="-"/>
            </a:pPr>
            <a:r>
              <a:rPr lang="de-DE" sz="1600" dirty="0"/>
              <a:t>Stärkung von Think Tanks als politikberatende Institutionen</a:t>
            </a:r>
          </a:p>
          <a:p>
            <a:pPr marL="1200150" lvl="2" indent="-285750">
              <a:buFont typeface="Symbol" panose="05050102010706020507" pitchFamily="18" charset="2"/>
              <a:buChar char="-"/>
            </a:pPr>
            <a:r>
              <a:rPr lang="de-DE" sz="1600" dirty="0"/>
              <a:t>Wichtige Expertise</a:t>
            </a:r>
            <a:r>
              <a:rPr lang="de-DE" sz="1600" baseline="0" dirty="0"/>
              <a:t> in Prozess </a:t>
            </a:r>
            <a:r>
              <a:rPr lang="de-DE" sz="1600" dirty="0"/>
              <a:t> </a:t>
            </a:r>
          </a:p>
          <a:p>
            <a:pPr marL="742950" lvl="1" indent="-285750">
              <a:buFont typeface="Symbol" panose="05050102010706020507" pitchFamily="18" charset="2"/>
              <a:buChar char="-"/>
            </a:pPr>
            <a:r>
              <a:rPr lang="de-DE" sz="1600" dirty="0"/>
              <a:t>Lösungsorientierte Vernetzung von Entscheidungsträgern, Meinungsbildnern, Experten</a:t>
            </a:r>
          </a:p>
          <a:p>
            <a:pPr marL="1200150" lvl="2" indent="-285750">
              <a:buFont typeface="Symbol" panose="05050102010706020507" pitchFamily="18" charset="2"/>
              <a:buChar char="-"/>
            </a:pPr>
            <a:r>
              <a:rPr lang="de-DE" sz="1600" dirty="0"/>
              <a:t>Bezug zu politischen Herausforderungen und Angepasst an politische Prozesse</a:t>
            </a:r>
          </a:p>
          <a:p>
            <a:pPr marL="742950" lvl="1" indent="-285750">
              <a:buFont typeface="Symbol" panose="05050102010706020507" pitchFamily="18" charset="2"/>
              <a:buChar char="-"/>
            </a:pPr>
            <a:r>
              <a:rPr lang="de-DE" sz="1600" dirty="0"/>
              <a:t>Vermittlung von Erkenntnissen aus der Arbeit der Stiftung an Politik</a:t>
            </a:r>
          </a:p>
          <a:p>
            <a:pPr marL="1200150" lvl="2" indent="-285750">
              <a:buFont typeface="Symbol" panose="05050102010706020507" pitchFamily="18" charset="2"/>
              <a:buChar char="-"/>
            </a:pPr>
            <a:r>
              <a:rPr lang="de-DE" sz="1600" dirty="0"/>
              <a:t>Stärkung der Wirkungen der Themenbereiche durch Ansprache der Politik</a:t>
            </a:r>
          </a:p>
          <a:p>
            <a:pPr marL="742950" lvl="1" indent="-285750">
              <a:buFont typeface="Symbol" panose="05050102010706020507" pitchFamily="18" charset="2"/>
              <a:buChar char="-"/>
            </a:pPr>
            <a:r>
              <a:rPr lang="de-DE" sz="1600" dirty="0"/>
              <a:t>Kompetenzvermittlung und Internationalisierung der Perspektiven von politischen Entscheidungsträgern</a:t>
            </a:r>
          </a:p>
          <a:p>
            <a:pPr marL="1200150" lvl="2" indent="-285750">
              <a:buFont typeface="Symbol" panose="05050102010706020507" pitchFamily="18" charset="2"/>
              <a:buChar char="-"/>
            </a:pPr>
            <a:r>
              <a:rPr lang="de-DE" sz="1600" dirty="0"/>
              <a:t>Besser auf Herausforderung der aktuellen Politik vorbereitet (Komplexität,</a:t>
            </a:r>
            <a:r>
              <a:rPr lang="de-DE" sz="1600" baseline="0" dirty="0"/>
              <a:t> Internationalität, Echtzeitkommunikation, Polarisierung der Debatte etc.)</a:t>
            </a:r>
            <a:endParaRPr lang="de-DE" sz="1600" dirty="0"/>
          </a:p>
          <a:p>
            <a:pPr marL="742950" lvl="1" indent="-285750">
              <a:buFont typeface="Symbol" panose="05050102010706020507" pitchFamily="18" charset="2"/>
              <a:buChar char="-"/>
            </a:pPr>
            <a:endParaRPr lang="de-DE" sz="1600" dirty="0"/>
          </a:p>
          <a:p>
            <a:pPr marL="285750" indent="-285750">
              <a:buFont typeface="Symbol" panose="05050102010706020507" pitchFamily="18" charset="2"/>
              <a:buChar char="-"/>
            </a:pPr>
            <a:r>
              <a:rPr lang="de-DE" sz="1600" dirty="0"/>
              <a:t>Fördergebietsübergreifende Stärkung der Arbeit der Stiftung durch</a:t>
            </a:r>
          </a:p>
          <a:p>
            <a:pPr marL="742950" lvl="1" indent="-285750">
              <a:buFont typeface="Symbol" panose="05050102010706020507" pitchFamily="18" charset="2"/>
              <a:buChar char="-"/>
            </a:pPr>
            <a:r>
              <a:rPr lang="de-DE" sz="1600" dirty="0"/>
              <a:t>Zugang zu exklusiven Expertisen und Netzwerken in Themen der Stiftung </a:t>
            </a:r>
          </a:p>
          <a:p>
            <a:pPr marL="1200150" lvl="2" indent="-285750">
              <a:buFont typeface="Symbol" panose="05050102010706020507" pitchFamily="18" charset="2"/>
              <a:buChar char="-"/>
            </a:pPr>
            <a:r>
              <a:rPr lang="de-DE" sz="1600" dirty="0"/>
              <a:t>Expertise und Netzwerke der Think Tanks können für Themen der Stiftung genutzt werden</a:t>
            </a:r>
          </a:p>
          <a:p>
            <a:pPr marL="1200150" lvl="2" indent="-285750">
              <a:buFont typeface="Symbol" panose="05050102010706020507" pitchFamily="18" charset="2"/>
              <a:buChar char="-"/>
            </a:pPr>
            <a:r>
              <a:rPr lang="de-DE" sz="1600" dirty="0"/>
              <a:t>Aufbau von Expertise in neuen Themen </a:t>
            </a:r>
          </a:p>
          <a:p>
            <a:pPr marL="1200150" lvl="2" indent="-285750">
              <a:buFont typeface="Symbol" panose="05050102010706020507" pitchFamily="18" charset="2"/>
              <a:buChar char="-"/>
            </a:pPr>
            <a:r>
              <a:rPr lang="de-DE" sz="1600" dirty="0"/>
              <a:t>Aktuellen Diskussionsstand zu allen Themen der Stiftung</a:t>
            </a:r>
          </a:p>
          <a:p>
            <a:pPr marL="742950" lvl="1" indent="-285750">
              <a:buFont typeface="Symbol" panose="05050102010706020507" pitchFamily="18" charset="2"/>
              <a:buChar char="-"/>
            </a:pPr>
            <a:r>
              <a:rPr lang="de-DE" sz="1600" dirty="0"/>
              <a:t>Beratung zu einer wirksamen politischen Verbindungsarbeit</a:t>
            </a:r>
          </a:p>
          <a:p>
            <a:pPr marL="1200150" lvl="2" indent="-285750">
              <a:buFont typeface="Symbol" panose="05050102010706020507" pitchFamily="18" charset="2"/>
              <a:buChar char="-"/>
            </a:pPr>
            <a:r>
              <a:rPr lang="de-DE" dirty="0"/>
              <a:t>Stakeholder</a:t>
            </a:r>
            <a:r>
              <a:rPr lang="de-DE" baseline="0" dirty="0"/>
              <a:t> in Politik und politische Prozesse bei Projektarbeit mitdenken</a:t>
            </a:r>
            <a:endParaRPr lang="de-DE" dirty="0"/>
          </a:p>
        </p:txBody>
      </p:sp>
      <p:sp>
        <p:nvSpPr>
          <p:cNvPr id="4" name="Foliennummernplatzhalter 3"/>
          <p:cNvSpPr>
            <a:spLocks noGrp="1"/>
          </p:cNvSpPr>
          <p:nvPr>
            <p:ph type="sldNum" sz="quarter" idx="10"/>
          </p:nvPr>
        </p:nvSpPr>
        <p:spPr/>
        <p:txBody>
          <a:bodyPr/>
          <a:lstStyle/>
          <a:p>
            <a:fld id="{DFC1A1B0-5860-4EC9-8981-A42AAA998563}" type="slidenum">
              <a:rPr lang="de-DE" smtClean="0"/>
              <a:t>4</a:t>
            </a:fld>
            <a:endParaRPr lang="de-DE"/>
          </a:p>
        </p:txBody>
      </p:sp>
    </p:spTree>
    <p:extLst>
      <p:ext uri="{BB962C8B-B14F-4D97-AF65-F5344CB8AC3E}">
        <p14:creationId xmlns:p14="http://schemas.microsoft.com/office/powerpoint/2010/main" val="323928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Symbol" panose="05050102010706020507" pitchFamily="18" charset="2"/>
              <a:buChar char="-"/>
            </a:pPr>
            <a:r>
              <a:rPr lang="de-DE" sz="1000" dirty="0"/>
              <a:t>Partnerschaften mit Think Tanks</a:t>
            </a:r>
          </a:p>
          <a:p>
            <a:pPr marL="628650" lvl="1" indent="-171450">
              <a:buFont typeface="Symbol" panose="05050102010706020507" pitchFamily="18" charset="2"/>
              <a:buChar char="-"/>
            </a:pPr>
            <a:r>
              <a:rPr lang="de-DE" sz="1000" b="0" dirty="0"/>
              <a:t>Mehrjährige Strategische Partnerschaften mit ausgewählten Think Tanks </a:t>
            </a:r>
          </a:p>
          <a:p>
            <a:pPr marL="1085850" lvl="2" indent="-171450">
              <a:buFont typeface="Symbol" panose="05050102010706020507" pitchFamily="18" charset="2"/>
              <a:buChar char="-"/>
            </a:pPr>
            <a:r>
              <a:rPr lang="de-DE" sz="1000" b="0" dirty="0"/>
              <a:t>Aktuell: </a:t>
            </a:r>
            <a:r>
              <a:rPr lang="en-US" sz="1000" b="0" dirty="0"/>
              <a:t>Carnegie Endowment for International Peace,, Chatham House, European Council on Foreign Relations,</a:t>
            </a:r>
            <a:r>
              <a:rPr lang="en-US" sz="1000" b="0" baseline="0" dirty="0"/>
              <a:t> </a:t>
            </a:r>
            <a:r>
              <a:rPr lang="en-US" sz="1000" b="0" dirty="0"/>
              <a:t>International Crisis Group , </a:t>
            </a:r>
            <a:r>
              <a:rPr lang="en-US" sz="1000" b="0" dirty="0" err="1"/>
              <a:t>Münchner</a:t>
            </a:r>
            <a:r>
              <a:rPr lang="en-US" sz="1000" b="0" dirty="0"/>
              <a:t> </a:t>
            </a:r>
            <a:r>
              <a:rPr lang="en-US" sz="1000" b="0" dirty="0" err="1"/>
              <a:t>Sicherheitskonferenz</a:t>
            </a:r>
            <a:r>
              <a:rPr lang="en-US" sz="1000" b="0" dirty="0"/>
              <a:t>, Stiftung Neue </a:t>
            </a:r>
            <a:r>
              <a:rPr lang="en-US" sz="1000" b="0" dirty="0" err="1"/>
              <a:t>Verantwortung</a:t>
            </a:r>
            <a:r>
              <a:rPr lang="en-US" sz="1000" b="0" dirty="0"/>
              <a:t>, The Brookings Institution, Centre for Feminist Foreign Policy, APRI</a:t>
            </a:r>
          </a:p>
          <a:p>
            <a:pPr marL="628650" lvl="1" indent="-171450">
              <a:buFont typeface="Symbol" panose="05050102010706020507" pitchFamily="18" charset="2"/>
              <a:buChar char="-"/>
            </a:pPr>
            <a:r>
              <a:rPr lang="de-DE" sz="1000" b="0" dirty="0"/>
              <a:t>Kompetenzaufbau (</a:t>
            </a:r>
            <a:r>
              <a:rPr lang="de-DE" sz="1000" b="0" dirty="0" err="1"/>
              <a:t>Capacity</a:t>
            </a:r>
            <a:r>
              <a:rPr lang="de-DE" sz="1000" b="0" dirty="0"/>
              <a:t> </a:t>
            </a:r>
            <a:r>
              <a:rPr lang="de-DE" sz="1000" b="0" dirty="0" err="1"/>
              <a:t>Buildung</a:t>
            </a:r>
            <a:r>
              <a:rPr lang="de-DE" sz="1000" b="0" dirty="0"/>
              <a:t>) in stiftungsrelevanten Themen und Regionen </a:t>
            </a:r>
          </a:p>
          <a:p>
            <a:pPr marL="1085850" lvl="2" indent="-171450">
              <a:buFont typeface="Symbol" panose="05050102010706020507" pitchFamily="18" charset="2"/>
              <a:buChar char="-"/>
            </a:pPr>
            <a:r>
              <a:rPr lang="de-DE" sz="1000" b="0" dirty="0"/>
              <a:t>monothematische</a:t>
            </a:r>
            <a:r>
              <a:rPr lang="de-DE" sz="1000" b="0" baseline="0" dirty="0"/>
              <a:t> Think Tanks</a:t>
            </a:r>
          </a:p>
          <a:p>
            <a:pPr marL="1085850" lvl="2" indent="-171450">
              <a:buFont typeface="Symbol" panose="05050102010706020507" pitchFamily="18" charset="2"/>
              <a:buChar char="-"/>
            </a:pPr>
            <a:r>
              <a:rPr lang="de-DE" sz="1000" b="0" baseline="0" dirty="0"/>
              <a:t>Think Tanks in Regionen der IVK-Themen</a:t>
            </a:r>
            <a:endParaRPr lang="de-DE" sz="1000" b="0" dirty="0"/>
          </a:p>
          <a:p>
            <a:pPr marL="628650" lvl="1" indent="-171450">
              <a:buFont typeface="Symbol" panose="05050102010706020507" pitchFamily="18" charset="2"/>
              <a:buChar char="-"/>
            </a:pPr>
            <a:r>
              <a:rPr lang="de-DE" sz="1000" b="0" dirty="0"/>
              <a:t>Wissenstransfer und Zugang zu exklusiven Netzwerken für RBSG </a:t>
            </a:r>
          </a:p>
          <a:p>
            <a:pPr marL="1085850" lvl="2" indent="-171450">
              <a:buFont typeface="Symbol" panose="05050102010706020507" pitchFamily="18" charset="2"/>
              <a:buChar char="-"/>
            </a:pPr>
            <a:r>
              <a:rPr lang="de-DE" sz="1000" b="0" dirty="0"/>
              <a:t>Einladungen zu Konferenzen</a:t>
            </a:r>
          </a:p>
          <a:p>
            <a:pPr marL="1085850" lvl="2" indent="-171450">
              <a:buFont typeface="Symbol" panose="05050102010706020507" pitchFamily="18" charset="2"/>
              <a:buChar char="-"/>
            </a:pPr>
            <a:r>
              <a:rPr lang="de-DE" sz="1000" b="0" dirty="0"/>
              <a:t>Briefings durch Experten in der Stiftung</a:t>
            </a:r>
          </a:p>
          <a:p>
            <a:pPr marL="1085850" lvl="2" indent="-171450">
              <a:buFont typeface="Symbol" panose="05050102010706020507" pitchFamily="18" charset="2"/>
              <a:buChar char="-"/>
            </a:pPr>
            <a:r>
              <a:rPr lang="de-DE" sz="1000" b="0" dirty="0"/>
              <a:t>Hospitationen von Stiftungsmitarbeitern in Think Tanks</a:t>
            </a:r>
            <a:endParaRPr lang="de-DE" sz="1000" dirty="0"/>
          </a:p>
        </p:txBody>
      </p:sp>
      <p:sp>
        <p:nvSpPr>
          <p:cNvPr id="4" name="Foliennummernplatzhalter 3"/>
          <p:cNvSpPr>
            <a:spLocks noGrp="1"/>
          </p:cNvSpPr>
          <p:nvPr>
            <p:ph type="sldNum" sz="quarter" idx="10"/>
          </p:nvPr>
        </p:nvSpPr>
        <p:spPr/>
        <p:txBody>
          <a:bodyPr/>
          <a:lstStyle/>
          <a:p>
            <a:fld id="{DFC1A1B0-5860-4EC9-8981-A42AAA998563}" type="slidenum">
              <a:rPr lang="de-DE" smtClean="0"/>
              <a:t>5</a:t>
            </a:fld>
            <a:endParaRPr lang="de-DE"/>
          </a:p>
        </p:txBody>
      </p:sp>
    </p:spTree>
    <p:extLst>
      <p:ext uri="{BB962C8B-B14F-4D97-AF65-F5344CB8AC3E}">
        <p14:creationId xmlns:p14="http://schemas.microsoft.com/office/powerpoint/2010/main" val="123037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Symbol" panose="05050102010706020507" pitchFamily="18" charset="2"/>
              <a:buChar char="-"/>
            </a:pPr>
            <a:r>
              <a:rPr lang="de-DE" sz="1000" dirty="0"/>
              <a:t>Zusammenarbeit mit politischen Entscheidungsträgern</a:t>
            </a:r>
          </a:p>
          <a:p>
            <a:pPr marL="628650" lvl="1" indent="-171450">
              <a:buFont typeface="Symbol" panose="05050102010706020507" pitchFamily="18" charset="2"/>
              <a:buChar char="-"/>
            </a:pPr>
            <a:r>
              <a:rPr lang="de-DE" sz="1000" b="0" dirty="0"/>
              <a:t>Programmangebote für und mit politischen Entscheidungsträgern</a:t>
            </a:r>
          </a:p>
          <a:p>
            <a:pPr marL="1085850" lvl="2" indent="-171450">
              <a:buFont typeface="Symbol" panose="05050102010706020507" pitchFamily="18" charset="2"/>
              <a:buChar char="-"/>
            </a:pPr>
            <a:r>
              <a:rPr lang="de-DE" sz="1000" b="0" dirty="0"/>
              <a:t>Politik gestalten im 21. Jahrhundert</a:t>
            </a:r>
          </a:p>
          <a:p>
            <a:pPr marL="1085850" lvl="2" indent="-171450">
              <a:buFont typeface="Symbol" panose="05050102010706020507" pitchFamily="18" charset="2"/>
              <a:buChar char="-"/>
            </a:pPr>
            <a:r>
              <a:rPr lang="de-DE" sz="1000" b="0" dirty="0"/>
              <a:t>Prüfung</a:t>
            </a:r>
            <a:r>
              <a:rPr lang="de-DE" sz="1000" b="0" baseline="0" dirty="0"/>
              <a:t> von multilateralen Angeboten</a:t>
            </a:r>
            <a:endParaRPr lang="de-DE" sz="1000" dirty="0"/>
          </a:p>
          <a:p>
            <a:pPr marL="628650" lvl="1" indent="-171450">
              <a:buFont typeface="Symbol" panose="05050102010706020507" pitchFamily="18" charset="2"/>
              <a:buChar char="-"/>
            </a:pPr>
            <a:r>
              <a:rPr lang="de-DE" sz="1000" b="0" dirty="0"/>
              <a:t>Politische Verbindungsarbeit für RBSG</a:t>
            </a:r>
          </a:p>
          <a:p>
            <a:pPr marL="1085850" lvl="2" indent="-171450">
              <a:buFont typeface="Symbol" panose="05050102010706020507" pitchFamily="18" charset="2"/>
              <a:buChar char="-"/>
            </a:pPr>
            <a:r>
              <a:rPr lang="de-DE" sz="1000" b="0" dirty="0"/>
              <a:t>Transfer von Stiftungspraxis in Politik</a:t>
            </a:r>
          </a:p>
          <a:p>
            <a:pPr marL="1085850" lvl="2" indent="-171450">
              <a:buFont typeface="Symbol" panose="05050102010706020507" pitchFamily="18" charset="2"/>
              <a:buChar char="-"/>
            </a:pPr>
            <a:r>
              <a:rPr lang="de-DE" sz="1000" b="0" dirty="0"/>
              <a:t>Stärkung der Wirkung der Themen </a:t>
            </a:r>
            <a:endParaRPr lang="de-DE" sz="1000" dirty="0"/>
          </a:p>
          <a:p>
            <a:pPr marL="628650" lvl="1" indent="-171450">
              <a:buFont typeface="Symbol" panose="05050102010706020507" pitchFamily="18" charset="2"/>
              <a:buChar char="-"/>
            </a:pPr>
            <a:r>
              <a:rPr lang="de-DE" sz="1000" dirty="0"/>
              <a:t>Verzahnung beider Komponenten</a:t>
            </a:r>
          </a:p>
          <a:p>
            <a:pPr algn="l"/>
            <a:endParaRPr lang="de-DE" sz="1000" u="sng" dirty="0"/>
          </a:p>
          <a:p>
            <a:pPr algn="l"/>
            <a:r>
              <a:rPr lang="de-DE" sz="1000" dirty="0"/>
              <a:t>Der Fokus der politischen Verbindungsarbeit liegt einerseits auf der Bundesebene sowie auf den Zielgruppen der ZPE-Programme. Andererseits ergibt er sich aus den Bedarfen der Themenbereiche und –</a:t>
            </a:r>
            <a:r>
              <a:rPr lang="de-DE" sz="1000" dirty="0" err="1"/>
              <a:t>teams</a:t>
            </a:r>
            <a:r>
              <a:rPr lang="de-DE" sz="1000" dirty="0"/>
              <a:t>, insbesondere bezüglich der Landes- und Kommunalpolitik. Bis 2021 wird eine mögliche Gestaltung der Verbindungsarbeit auf EU-Ebene geprüft.</a:t>
            </a:r>
          </a:p>
          <a:p>
            <a:endParaRPr lang="de-DE" sz="1000" dirty="0"/>
          </a:p>
        </p:txBody>
      </p:sp>
      <p:sp>
        <p:nvSpPr>
          <p:cNvPr id="4" name="Foliennummernplatzhalter 3"/>
          <p:cNvSpPr>
            <a:spLocks noGrp="1"/>
          </p:cNvSpPr>
          <p:nvPr>
            <p:ph type="sldNum" sz="quarter" idx="10"/>
          </p:nvPr>
        </p:nvSpPr>
        <p:spPr/>
        <p:txBody>
          <a:bodyPr/>
          <a:lstStyle/>
          <a:p>
            <a:fld id="{DFC1A1B0-5860-4EC9-8981-A42AAA998563}" type="slidenum">
              <a:rPr lang="de-DE" smtClean="0"/>
              <a:t>6</a:t>
            </a:fld>
            <a:endParaRPr lang="de-DE"/>
          </a:p>
        </p:txBody>
      </p:sp>
    </p:spTree>
    <p:extLst>
      <p:ext uri="{BB962C8B-B14F-4D97-AF65-F5344CB8AC3E}">
        <p14:creationId xmlns:p14="http://schemas.microsoft.com/office/powerpoint/2010/main" val="100659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fontAlgn="t">
              <a:buFont typeface="Arial" panose="020B0604020202020204" pitchFamily="34" charset="0"/>
              <a:buChar char="•"/>
            </a:pPr>
            <a:r>
              <a:rPr lang="de-DE" sz="1000" b="1"/>
              <a:t>Beratung der Themenbereiche:</a:t>
            </a:r>
            <a:r>
              <a:rPr lang="de-DE" sz="1000" b="1" baseline="0"/>
              <a:t> </a:t>
            </a:r>
            <a:r>
              <a:rPr lang="de-DE" sz="1000" baseline="0"/>
              <a:t>u.a. </a:t>
            </a:r>
            <a:r>
              <a:rPr lang="de-DE" sz="1000"/>
              <a:t>zu ad hoc Vorgängen</a:t>
            </a:r>
            <a:r>
              <a:rPr lang="de-DE" sz="1000" baseline="0"/>
              <a:t> (Einordnung und Begleitung identifizierter Vorgänge), zu </a:t>
            </a:r>
            <a:r>
              <a:rPr lang="de-DE" sz="1000"/>
              <a:t>relevanten politischen Akteuren, Gremien und </a:t>
            </a:r>
            <a:r>
              <a:rPr lang="de-DE" sz="1000" baseline="0"/>
              <a:t>Prozessen und zur </a:t>
            </a:r>
            <a:r>
              <a:rPr lang="de-DE" sz="1000"/>
              <a:t>politischen Kommunikation bzw. zu strategischen Vorgehensweisen/Instrumenten</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de-DE" sz="1000" b="1"/>
              <a:t>Angebote für RBSG Mitarbeiter</a:t>
            </a:r>
            <a:r>
              <a:rPr lang="de-DE" sz="1000"/>
              <a:t>: Weiterbildungen, Handreichungen</a:t>
            </a:r>
            <a:r>
              <a:rPr lang="de-DE" sz="1000" baseline="0"/>
              <a:t>, Lunch Präsentationen etc.</a:t>
            </a:r>
            <a:endParaRPr lang="en-US" sz="1000"/>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de-DE" sz="1000" b="1"/>
              <a:t>Kontaktmanagement RBSG</a:t>
            </a:r>
            <a:r>
              <a:rPr lang="de-DE" sz="1000"/>
              <a:t>:</a:t>
            </a:r>
            <a:r>
              <a:rPr lang="de-DE" sz="1000" baseline="0"/>
              <a:t> </a:t>
            </a:r>
            <a:r>
              <a:rPr lang="de-DE" sz="1000" kern="1200">
                <a:solidFill>
                  <a:schemeClr val="tx1"/>
                </a:solidFill>
                <a:effectLst/>
                <a:latin typeface="+mn-lt"/>
                <a:ea typeface="+mn-ea"/>
                <a:cs typeface="+mn-cs"/>
              </a:rPr>
              <a:t>Erfassung und Pflege von Kontaktdetails politischer Entscheidungsträger sowie die Dokumentation der Interaktionen mit diesen. Kernbestandteile des Kontaktmanagements sind u.a. die Identifizierung und Vermittlung von politischen Kontakten an relevante Stellen innerhalb RBSG, strategische Abwägungen zum Vorgehen der Kontaktanbahnung oder -nutzung, eine abgestimmte Ansprache hochrangiger Entscheidungsträger (</a:t>
            </a:r>
            <a:r>
              <a:rPr lang="de-DE" sz="1000" u="none" kern="1200">
                <a:solidFill>
                  <a:schemeClr val="tx1"/>
                </a:solidFill>
                <a:effectLst/>
                <a:latin typeface="+mn-lt"/>
                <a:ea typeface="+mn-ea"/>
                <a:cs typeface="+mn-cs"/>
              </a:rPr>
              <a:t>Key Account Management), </a:t>
            </a:r>
            <a:r>
              <a:rPr lang="de-DE" sz="1000" kern="1200">
                <a:solidFill>
                  <a:schemeClr val="tx1"/>
                </a:solidFill>
                <a:effectLst/>
                <a:latin typeface="+mn-lt"/>
                <a:ea typeface="+mn-ea"/>
                <a:cs typeface="+mn-cs"/>
              </a:rPr>
              <a:t>sowie die Verwaltung einer politischen Kontakt-Datenbank bzw. Verteilern. </a:t>
            </a:r>
            <a:endParaRPr lang="de-DE" sz="1000" baseline="0"/>
          </a:p>
          <a:p>
            <a:pPr marL="285750" indent="-285750" fontAlgn="t">
              <a:buFont typeface="Arial" panose="020B0604020202020204" pitchFamily="34" charset="0"/>
              <a:buChar char="•"/>
            </a:pPr>
            <a:r>
              <a:rPr lang="de-DE" sz="1000" b="1" baseline="0"/>
              <a:t>Politischer Outreach &amp; Kontaktpflege</a:t>
            </a:r>
            <a:r>
              <a:rPr lang="de-DE" sz="1000" baseline="0"/>
              <a:t>: Kontaktaufbau, d.h.</a:t>
            </a:r>
            <a:r>
              <a:rPr lang="de-DE" sz="1000" kern="1200">
                <a:solidFill>
                  <a:schemeClr val="tx1"/>
                </a:solidFill>
                <a:effectLst/>
                <a:latin typeface="+mn-lt"/>
                <a:ea typeface="+mn-ea"/>
                <a:cs typeface="+mn-cs"/>
              </a:rPr>
              <a:t> Kennenlernen bzw. der Identifizierung relevanter politischer Entscheidungsträger, </a:t>
            </a:r>
            <a:r>
              <a:rPr lang="de-DE" sz="1000" baseline="0"/>
              <a:t>dient der Netzwerkpflege / Beziehungspflege</a:t>
            </a:r>
            <a:r>
              <a:rPr lang="de-DE" sz="1000" kern="1200">
                <a:solidFill>
                  <a:schemeClr val="tx1"/>
                </a:solidFill>
                <a:effectLst/>
                <a:latin typeface="+mn-lt"/>
                <a:ea typeface="+mn-ea"/>
                <a:cs typeface="+mn-cs"/>
              </a:rPr>
              <a:t>; dabei können gleichermaßen</a:t>
            </a:r>
            <a:r>
              <a:rPr lang="de-DE" sz="1000" kern="1200" baseline="0">
                <a:solidFill>
                  <a:schemeClr val="tx1"/>
                </a:solidFill>
                <a:effectLst/>
                <a:latin typeface="+mn-lt"/>
                <a:ea typeface="+mn-ea"/>
                <a:cs typeface="+mn-cs"/>
              </a:rPr>
              <a:t> </a:t>
            </a:r>
            <a:r>
              <a:rPr lang="de-DE" sz="1000" baseline="0"/>
              <a:t>politisches Monitoring und das Verfolgen von Debatten betrieben werden</a:t>
            </a:r>
            <a:r>
              <a:rPr lang="de-DE" sz="1000" kern="1200">
                <a:solidFill>
                  <a:schemeClr val="tx1"/>
                </a:solidFill>
                <a:effectLst/>
                <a:latin typeface="+mn-lt"/>
                <a:ea typeface="+mn-ea"/>
                <a:cs typeface="+mn-cs"/>
              </a:rPr>
              <a:t>.</a:t>
            </a:r>
          </a:p>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de-DE" sz="1000" b="1"/>
              <a:t>Bearbeitung übergeordneter Themen</a:t>
            </a:r>
            <a:r>
              <a:rPr lang="de-DE" sz="1000"/>
              <a:t>: u.a. Bundestagswahlen,</a:t>
            </a:r>
            <a:r>
              <a:rPr lang="de-DE" sz="1000" baseline="0"/>
              <a:t> Veränderungen der internationalen Ordnung / Zukunft des Multilateralismus, Reform des Gemeinnützigkeitsrechts</a:t>
            </a:r>
            <a:endParaRPr lang="de-DE" sz="1000"/>
          </a:p>
          <a:p>
            <a:pPr marL="0" indent="0" fontAlgn="t">
              <a:buFont typeface="Arial" panose="020B0604020202020204" pitchFamily="34" charset="0"/>
              <a:buNone/>
            </a:pPr>
            <a:endParaRPr lang="de-DE" sz="10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DFC1A1B0-5860-4EC9-8981-A42AAA998563}" type="slidenum">
              <a:rPr lang="de-DE" smtClean="0"/>
              <a:t>7</a:t>
            </a:fld>
            <a:endParaRPr lang="de-DE"/>
          </a:p>
        </p:txBody>
      </p:sp>
    </p:spTree>
    <p:extLst>
      <p:ext uri="{BB962C8B-B14F-4D97-AF65-F5344CB8AC3E}">
        <p14:creationId xmlns:p14="http://schemas.microsoft.com/office/powerpoint/2010/main" val="2001366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FC1A1B0-5860-4EC9-8981-A42AAA998563}" type="slidenum">
              <a:rPr lang="de-DE" smtClean="0"/>
              <a:t>8</a:t>
            </a:fld>
            <a:endParaRPr lang="de-DE"/>
          </a:p>
        </p:txBody>
      </p:sp>
    </p:spTree>
    <p:extLst>
      <p:ext uri="{BB962C8B-B14F-4D97-AF65-F5344CB8AC3E}">
        <p14:creationId xmlns:p14="http://schemas.microsoft.com/office/powerpoint/2010/main" val="1097247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81D9-072E-4C58-AA84-19795BC5364C}"/>
              </a:ext>
            </a:extLst>
          </p:cNvPr>
          <p:cNvSpPr>
            <a:spLocks noGrp="1"/>
          </p:cNvSpPr>
          <p:nvPr>
            <p:ph type="ctrTitle" hasCustomPrompt="1"/>
          </p:nvPr>
        </p:nvSpPr>
        <p:spPr>
          <a:xfrm>
            <a:off x="376238" y="2320925"/>
            <a:ext cx="4932362" cy="2376000"/>
          </a:xfrm>
        </p:spPr>
        <p:txBody>
          <a:bodyPr lIns="0" tIns="0" rIns="0" bIns="0" anchor="b">
            <a:noAutofit/>
          </a:bodyPr>
          <a:lstStyle>
            <a:lvl1pPr algn="l">
              <a:defRPr sz="3600" b="1"/>
            </a:lvl1pPr>
          </a:lstStyle>
          <a:p>
            <a:r>
              <a:rPr lang="en-US" noProof="1"/>
              <a:t>Präsentationstitel hinzufügen</a:t>
            </a:r>
          </a:p>
        </p:txBody>
      </p:sp>
      <p:pic>
        <p:nvPicPr>
          <p:cNvPr id="5" name="Grafik 4">
            <a:extLst>
              <a:ext uri="{FF2B5EF4-FFF2-40B4-BE49-F238E27FC236}">
                <a16:creationId xmlns:a16="http://schemas.microsoft.com/office/drawing/2014/main" id="{75D2F15D-A31D-4218-8691-C16682BF9F72}"/>
              </a:ext>
            </a:extLst>
          </p:cNvPr>
          <p:cNvPicPr>
            <a:picLocks noSel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76239" y="347185"/>
            <a:ext cx="1853029" cy="768032"/>
          </a:xfrm>
          <a:prstGeom prst="rect">
            <a:avLst/>
          </a:prstGeom>
        </p:spPr>
      </p:pic>
      <p:sp>
        <p:nvSpPr>
          <p:cNvPr id="10" name="Bildplatzhalter 3">
            <a:extLst>
              <a:ext uri="{FF2B5EF4-FFF2-40B4-BE49-F238E27FC236}">
                <a16:creationId xmlns:a16="http://schemas.microsoft.com/office/drawing/2014/main" id="{6290F457-692E-47C2-B66A-15C71F6D2A4C}"/>
              </a:ext>
            </a:extLst>
          </p:cNvPr>
          <p:cNvSpPr>
            <a:spLocks noGrp="1"/>
          </p:cNvSpPr>
          <p:nvPr>
            <p:ph type="pic" sz="quarter" idx="1" hasCustomPrompt="1"/>
          </p:nvPr>
        </p:nvSpPr>
        <p:spPr>
          <a:xfrm>
            <a:off x="6208713" y="0"/>
            <a:ext cx="4479925" cy="2895600"/>
          </a:xfrm>
        </p:spPr>
        <p:txBody>
          <a:bodyPr/>
          <a:lstStyle>
            <a:lvl1pPr marL="0" indent="0">
              <a:buNone/>
              <a:defRPr/>
            </a:lvl1pPr>
          </a:lstStyle>
          <a:p>
            <a:r>
              <a:rPr lang="en-US" noProof="1"/>
              <a:t>Bild hinzufügen</a:t>
            </a:r>
          </a:p>
        </p:txBody>
      </p:sp>
      <p:sp>
        <p:nvSpPr>
          <p:cNvPr id="9" name="Bildplatzhalter 3">
            <a:extLst>
              <a:ext uri="{FF2B5EF4-FFF2-40B4-BE49-F238E27FC236}">
                <a16:creationId xmlns:a16="http://schemas.microsoft.com/office/drawing/2014/main" id="{C436B6F2-A650-4E05-B620-AFD04130AAB0}"/>
              </a:ext>
            </a:extLst>
          </p:cNvPr>
          <p:cNvSpPr>
            <a:spLocks noGrp="1"/>
          </p:cNvSpPr>
          <p:nvPr>
            <p:ph type="pic" sz="quarter" idx="2" hasCustomPrompt="1"/>
          </p:nvPr>
        </p:nvSpPr>
        <p:spPr>
          <a:xfrm>
            <a:off x="6208713" y="2968627"/>
            <a:ext cx="4479925" cy="3040063"/>
          </a:xfrm>
        </p:spPr>
        <p:txBody>
          <a:bodyPr/>
          <a:lstStyle>
            <a:lvl1pPr marL="0" indent="0">
              <a:buNone/>
              <a:defRPr/>
            </a:lvl1pPr>
          </a:lstStyle>
          <a:p>
            <a:r>
              <a:rPr lang="en-US" noProof="1"/>
              <a:t>Bild hinzufügen</a:t>
            </a:r>
          </a:p>
        </p:txBody>
      </p:sp>
      <p:sp>
        <p:nvSpPr>
          <p:cNvPr id="4" name="Textplatzhalter 3">
            <a:extLst>
              <a:ext uri="{FF2B5EF4-FFF2-40B4-BE49-F238E27FC236}">
                <a16:creationId xmlns:a16="http://schemas.microsoft.com/office/drawing/2014/main" id="{9B92BB5C-30F5-476E-AA2E-275492F846BD}"/>
              </a:ext>
            </a:extLst>
          </p:cNvPr>
          <p:cNvSpPr>
            <a:spLocks noGrp="1"/>
          </p:cNvSpPr>
          <p:nvPr>
            <p:ph type="body" sz="quarter" idx="10" hasCustomPrompt="1"/>
          </p:nvPr>
        </p:nvSpPr>
        <p:spPr>
          <a:xfrm>
            <a:off x="376239" y="4840287"/>
            <a:ext cx="4932362" cy="791585"/>
          </a:xfrm>
        </p:spPr>
        <p:txBody>
          <a:bodyPr/>
          <a:lstStyle>
            <a:lvl1pPr marL="0" indent="0">
              <a:lnSpc>
                <a:spcPct val="110000"/>
              </a:lnSpc>
              <a:buNone/>
              <a:defRPr sz="2000"/>
            </a:lvl1pPr>
            <a:lvl2pPr marL="0" indent="0">
              <a:buNone/>
              <a:defRPr/>
            </a:lvl2pPr>
            <a:lvl3pPr marL="468000" indent="0">
              <a:buNone/>
              <a:defRPr/>
            </a:lvl3pPr>
            <a:lvl4pPr marL="0" indent="0">
              <a:buNone/>
              <a:defRPr/>
            </a:lvl4pPr>
            <a:lvl5pPr marL="0" indent="0">
              <a:buNone/>
              <a:defRPr/>
            </a:lvl5pPr>
          </a:lstStyle>
          <a:p>
            <a:pPr lvl="0"/>
            <a:r>
              <a:rPr lang="en-US" noProof="1"/>
              <a:t>Unterüberschrift hinzufügen</a:t>
            </a:r>
          </a:p>
        </p:txBody>
      </p:sp>
    </p:spTree>
    <p:extLst>
      <p:ext uri="{BB962C8B-B14F-4D97-AF65-F5344CB8AC3E}">
        <p14:creationId xmlns:p14="http://schemas.microsoft.com/office/powerpoint/2010/main" val="87303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2" name="Chapter_titleonly">
            <a:extLst>
              <a:ext uri="{FF2B5EF4-FFF2-40B4-BE49-F238E27FC236}">
                <a16:creationId xmlns:a16="http://schemas.microsoft.com/office/drawing/2014/main" id="{4DAB81D9-072E-4C58-AA84-19795BC5364C}"/>
              </a:ext>
            </a:extLst>
          </p:cNvPr>
          <p:cNvSpPr>
            <a:spLocks noGrp="1"/>
          </p:cNvSpPr>
          <p:nvPr>
            <p:ph type="ctrTitle" hasCustomPrompt="1"/>
          </p:nvPr>
        </p:nvSpPr>
        <p:spPr>
          <a:xfrm>
            <a:off x="376239" y="270000"/>
            <a:ext cx="5759450" cy="2627559"/>
          </a:xfrm>
        </p:spPr>
        <p:txBody>
          <a:bodyPr lIns="0" tIns="0" rIns="0" bIns="0" anchor="t" anchorCtr="0">
            <a:noAutofit/>
          </a:bodyPr>
          <a:lstStyle>
            <a:lvl1pPr algn="l">
              <a:defRPr sz="3600" b="1"/>
            </a:lvl1pPr>
          </a:lstStyle>
          <a:p>
            <a:r>
              <a:rPr lang="en-US" noProof="1"/>
              <a:t>Kapitel­überschrift hinzufügen</a:t>
            </a:r>
          </a:p>
        </p:txBody>
      </p:sp>
      <p:sp>
        <p:nvSpPr>
          <p:cNvPr id="3" name="Foliennummernplatzhalter 2">
            <a:extLst>
              <a:ext uri="{FF2B5EF4-FFF2-40B4-BE49-F238E27FC236}">
                <a16:creationId xmlns:a16="http://schemas.microsoft.com/office/drawing/2014/main" id="{7579D6E5-8537-4D49-86E6-37B433CE595B}"/>
              </a:ext>
            </a:extLst>
          </p:cNvPr>
          <p:cNvSpPr>
            <a:spLocks noGrp="1"/>
          </p:cNvSpPr>
          <p:nvPr>
            <p:ph type="sldNum" sz="quarter" idx="12"/>
          </p:nvPr>
        </p:nvSpPr>
        <p:spPr/>
        <p:txBody>
          <a:bodyPr/>
          <a:lstStyle/>
          <a:p>
            <a:fld id="{85620559-3A7D-495C-817D-6DA7521B129A}" type="slidenum">
              <a:rPr lang="en-US" noProof="1" dirty="0" smtClean="0"/>
              <a:t>‹Nr.›</a:t>
            </a:fld>
            <a:endParaRPr lang="en-US" noProof="1"/>
          </a:p>
        </p:txBody>
      </p:sp>
      <p:sp>
        <p:nvSpPr>
          <p:cNvPr id="5" name="Bildplatzhalter 3">
            <a:extLst>
              <a:ext uri="{FF2B5EF4-FFF2-40B4-BE49-F238E27FC236}">
                <a16:creationId xmlns:a16="http://schemas.microsoft.com/office/drawing/2014/main" id="{CEC6C5A7-5E95-494B-9321-E8B205EE0FDA}"/>
              </a:ext>
            </a:extLst>
          </p:cNvPr>
          <p:cNvSpPr>
            <a:spLocks noGrp="1"/>
          </p:cNvSpPr>
          <p:nvPr>
            <p:ph type="pic" sz="quarter" idx="1" hasCustomPrompt="1"/>
          </p:nvPr>
        </p:nvSpPr>
        <p:spPr>
          <a:xfrm>
            <a:off x="7035800" y="0"/>
            <a:ext cx="3652838" cy="6008688"/>
          </a:xfrm>
        </p:spPr>
        <p:txBody>
          <a:bodyPr/>
          <a:lstStyle>
            <a:lvl1pPr marL="0" indent="0">
              <a:buNone/>
              <a:defRPr/>
            </a:lvl1pPr>
          </a:lstStyle>
          <a:p>
            <a:r>
              <a:rPr lang="en-US" noProof="1"/>
              <a:t>Bild hinzufügen</a:t>
            </a:r>
          </a:p>
        </p:txBody>
      </p:sp>
    </p:spTree>
    <p:extLst>
      <p:ext uri="{BB962C8B-B14F-4D97-AF65-F5344CB8AC3E}">
        <p14:creationId xmlns:p14="http://schemas.microsoft.com/office/powerpoint/2010/main" val="378496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sfolie">
    <p:spTree>
      <p:nvGrpSpPr>
        <p:cNvPr id="1" name=""/>
        <p:cNvGrpSpPr/>
        <p:nvPr/>
      </p:nvGrpSpPr>
      <p:grpSpPr>
        <a:xfrm>
          <a:off x="0" y="0"/>
          <a:ext cx="0" cy="0"/>
          <a:chOff x="0" y="0"/>
          <a:chExt cx="0" cy="0"/>
        </a:xfrm>
      </p:grpSpPr>
      <p:sp>
        <p:nvSpPr>
          <p:cNvPr id="2" name="Chapter_titleonly">
            <a:extLst>
              <a:ext uri="{FF2B5EF4-FFF2-40B4-BE49-F238E27FC236}">
                <a16:creationId xmlns:a16="http://schemas.microsoft.com/office/drawing/2014/main" id="{D377CEAC-5A0B-4176-9C1E-39E11E2CD431}"/>
              </a:ext>
            </a:extLst>
          </p:cNvPr>
          <p:cNvSpPr>
            <a:spLocks noGrp="1"/>
          </p:cNvSpPr>
          <p:nvPr>
            <p:ph type="title" hasCustomPrompt="1"/>
          </p:nvPr>
        </p:nvSpPr>
        <p:spPr>
          <a:xfrm>
            <a:off x="376239" y="270000"/>
            <a:ext cx="4932362" cy="1008000"/>
          </a:xfrm>
        </p:spPr>
        <p:txBody>
          <a:bodyPr/>
          <a:lstStyle>
            <a:lvl1pPr>
              <a:defRPr/>
            </a:lvl1pPr>
          </a:lstStyle>
          <a:p>
            <a:r>
              <a:rPr lang="en-US" noProof="1"/>
              <a:t>Folienüberschrift hinzufügen</a:t>
            </a:r>
          </a:p>
        </p:txBody>
      </p:sp>
      <p:sp>
        <p:nvSpPr>
          <p:cNvPr id="6" name="Bildplatzhalter 3">
            <a:extLst>
              <a:ext uri="{FF2B5EF4-FFF2-40B4-BE49-F238E27FC236}">
                <a16:creationId xmlns:a16="http://schemas.microsoft.com/office/drawing/2014/main" id="{B2CDAB15-C58F-46CB-86F5-21A9D4BC938A}"/>
              </a:ext>
            </a:extLst>
          </p:cNvPr>
          <p:cNvSpPr>
            <a:spLocks noGrp="1"/>
          </p:cNvSpPr>
          <p:nvPr>
            <p:ph type="pic" sz="quarter" idx="2" hasCustomPrompt="1"/>
          </p:nvPr>
        </p:nvSpPr>
        <p:spPr>
          <a:xfrm>
            <a:off x="7034463" y="0"/>
            <a:ext cx="3654175" cy="6008688"/>
          </a:xfrm>
        </p:spPr>
        <p:txBody>
          <a:bodyPr/>
          <a:lstStyle>
            <a:lvl1pPr marL="0" indent="0">
              <a:buNone/>
              <a:defRPr/>
            </a:lvl1pPr>
          </a:lstStyle>
          <a:p>
            <a:r>
              <a:rPr lang="en-US" noProof="1"/>
              <a:t>Bild hinzufügen</a:t>
            </a:r>
          </a:p>
        </p:txBody>
      </p:sp>
      <p:sp>
        <p:nvSpPr>
          <p:cNvPr id="7" name="Foliennummernplatzhalter 6">
            <a:extLst>
              <a:ext uri="{FF2B5EF4-FFF2-40B4-BE49-F238E27FC236}">
                <a16:creationId xmlns:a16="http://schemas.microsoft.com/office/drawing/2014/main" id="{E4504BDB-FC4D-4A16-983B-5C466C033D45}"/>
              </a:ext>
            </a:extLst>
          </p:cNvPr>
          <p:cNvSpPr>
            <a:spLocks noGrp="1"/>
          </p:cNvSpPr>
          <p:nvPr>
            <p:ph type="sldNum" sz="quarter" idx="12"/>
          </p:nvPr>
        </p:nvSpPr>
        <p:spPr/>
        <p:txBody>
          <a:bodyPr/>
          <a:lstStyle/>
          <a:p>
            <a:fld id="{85620559-3A7D-495C-817D-6DA7521B129A}" type="slidenum">
              <a:rPr lang="en-US" noProof="1" dirty="0" smtClean="0"/>
              <a:t>‹Nr.›</a:t>
            </a:fld>
            <a:endParaRPr lang="en-US" noProof="1"/>
          </a:p>
        </p:txBody>
      </p:sp>
      <p:sp>
        <p:nvSpPr>
          <p:cNvPr id="5" name="Inhaltsplatzhalter 4">
            <a:extLst>
              <a:ext uri="{FF2B5EF4-FFF2-40B4-BE49-F238E27FC236}">
                <a16:creationId xmlns:a16="http://schemas.microsoft.com/office/drawing/2014/main" id="{EBECEBDC-712B-4D54-8E9D-44BD1F89B133}"/>
              </a:ext>
            </a:extLst>
          </p:cNvPr>
          <p:cNvSpPr>
            <a:spLocks noGrp="1"/>
          </p:cNvSpPr>
          <p:nvPr>
            <p:ph sz="quarter" idx="13"/>
          </p:nvPr>
        </p:nvSpPr>
        <p:spPr>
          <a:xfrm>
            <a:off x="376239" y="1600200"/>
            <a:ext cx="4932362" cy="3636964"/>
          </a:xfrm>
        </p:spPr>
        <p:txBody>
          <a:bodyPr/>
          <a:lstStyle/>
          <a:p>
            <a:pPr lvl="0"/>
            <a:r>
              <a:rPr lang="de-DE" noProof="1"/>
              <a:t>Formatvorlagen des Textmasters bearbeiten</a:t>
            </a:r>
          </a:p>
          <a:p>
            <a:pPr lvl="1"/>
            <a:r>
              <a:rPr lang="de-DE" noProof="1"/>
              <a:t>Zweite Ebene</a:t>
            </a:r>
          </a:p>
          <a:p>
            <a:pPr lvl="2"/>
            <a:r>
              <a:rPr lang="de-DE" noProof="1"/>
              <a:t>Dritte Ebene</a:t>
            </a:r>
          </a:p>
          <a:p>
            <a:pPr lvl="3"/>
            <a:r>
              <a:rPr lang="de-DE" noProof="1"/>
              <a:t>Vierte Ebene</a:t>
            </a:r>
          </a:p>
          <a:p>
            <a:pPr lvl="4"/>
            <a:r>
              <a:rPr lang="de-DE" noProof="1"/>
              <a:t>Fünfte Ebene</a:t>
            </a:r>
            <a:endParaRPr lang="en-US" noProof="1"/>
          </a:p>
        </p:txBody>
      </p:sp>
    </p:spTree>
    <p:extLst>
      <p:ext uri="{BB962C8B-B14F-4D97-AF65-F5344CB8AC3E}">
        <p14:creationId xmlns:p14="http://schemas.microsoft.com/office/powerpoint/2010/main" val="7912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ilder, kein Titel">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A69FF3F0-94A8-4ED0-9077-5C2A7EAA68F3}"/>
              </a:ext>
            </a:extLst>
          </p:cNvPr>
          <p:cNvSpPr>
            <a:spLocks noGrp="1"/>
          </p:cNvSpPr>
          <p:nvPr>
            <p:ph type="pic" sz="quarter" idx="1" hasCustomPrompt="1"/>
          </p:nvPr>
        </p:nvSpPr>
        <p:spPr>
          <a:xfrm>
            <a:off x="0" y="1"/>
            <a:ext cx="6135688" cy="5237163"/>
          </a:xfrm>
        </p:spPr>
        <p:txBody>
          <a:bodyPr/>
          <a:lstStyle>
            <a:lvl1pPr marL="0" indent="0">
              <a:buNone/>
              <a:defRPr/>
            </a:lvl1pPr>
          </a:lstStyle>
          <a:p>
            <a:r>
              <a:rPr lang="en-US" noProof="1"/>
              <a:t>Bild hinzufügen</a:t>
            </a:r>
          </a:p>
        </p:txBody>
      </p:sp>
      <p:sp>
        <p:nvSpPr>
          <p:cNvPr id="5" name="Bildplatzhalter 3">
            <a:extLst>
              <a:ext uri="{FF2B5EF4-FFF2-40B4-BE49-F238E27FC236}">
                <a16:creationId xmlns:a16="http://schemas.microsoft.com/office/drawing/2014/main" id="{8BD62B94-04B6-4DA2-B259-5C4232DE3629}"/>
              </a:ext>
            </a:extLst>
          </p:cNvPr>
          <p:cNvSpPr>
            <a:spLocks noGrp="1"/>
          </p:cNvSpPr>
          <p:nvPr>
            <p:ph type="pic" sz="quarter" idx="2" hasCustomPrompt="1"/>
          </p:nvPr>
        </p:nvSpPr>
        <p:spPr>
          <a:xfrm>
            <a:off x="6208714" y="1"/>
            <a:ext cx="4479925" cy="5237163"/>
          </a:xfrm>
        </p:spPr>
        <p:txBody>
          <a:bodyPr/>
          <a:lstStyle>
            <a:lvl1pPr marL="0" indent="0">
              <a:buNone/>
              <a:defRPr/>
            </a:lvl1pPr>
          </a:lstStyle>
          <a:p>
            <a:r>
              <a:rPr lang="en-US" noProof="1"/>
              <a:t>Bild hinzufügen</a:t>
            </a:r>
          </a:p>
        </p:txBody>
      </p:sp>
      <p:sp>
        <p:nvSpPr>
          <p:cNvPr id="7" name="Foliennummernplatzhalter 6">
            <a:extLst>
              <a:ext uri="{FF2B5EF4-FFF2-40B4-BE49-F238E27FC236}">
                <a16:creationId xmlns:a16="http://schemas.microsoft.com/office/drawing/2014/main" id="{E4504BDB-FC4D-4A16-983B-5C466C033D45}"/>
              </a:ext>
            </a:extLst>
          </p:cNvPr>
          <p:cNvSpPr>
            <a:spLocks noGrp="1"/>
          </p:cNvSpPr>
          <p:nvPr>
            <p:ph type="sldNum" sz="quarter" idx="12"/>
          </p:nvPr>
        </p:nvSpPr>
        <p:spPr/>
        <p:txBody>
          <a:bodyPr/>
          <a:lstStyle/>
          <a:p>
            <a:fld id="{85620559-3A7D-495C-817D-6DA7521B129A}" type="slidenum">
              <a:rPr lang="en-US" noProof="1" dirty="0" smtClean="0"/>
              <a:t>‹Nr.›</a:t>
            </a:fld>
            <a:endParaRPr lang="en-US" noProof="1"/>
          </a:p>
        </p:txBody>
      </p:sp>
    </p:spTree>
    <p:extLst>
      <p:ext uri="{BB962C8B-B14F-4D97-AF65-F5344CB8AC3E}">
        <p14:creationId xmlns:p14="http://schemas.microsoft.com/office/powerpoint/2010/main" val="154778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bschluss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D2F15D-A31D-4218-8691-C16682BF9F72}"/>
              </a:ext>
            </a:extLst>
          </p:cNvPr>
          <p:cNvPicPr>
            <a:picLocks noSel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76239" y="347185"/>
            <a:ext cx="1853029" cy="768032"/>
          </a:xfrm>
          <a:prstGeom prst="rect">
            <a:avLst/>
          </a:prstGeom>
        </p:spPr>
      </p:pic>
      <p:sp>
        <p:nvSpPr>
          <p:cNvPr id="9" name="Bildplatzhalter 3">
            <a:extLst>
              <a:ext uri="{FF2B5EF4-FFF2-40B4-BE49-F238E27FC236}">
                <a16:creationId xmlns:a16="http://schemas.microsoft.com/office/drawing/2014/main" id="{2E58B460-9365-4B58-80F3-9F0814A65A6F}"/>
              </a:ext>
            </a:extLst>
          </p:cNvPr>
          <p:cNvSpPr>
            <a:spLocks noGrp="1"/>
          </p:cNvSpPr>
          <p:nvPr>
            <p:ph type="pic" sz="quarter" idx="10" hasCustomPrompt="1"/>
          </p:nvPr>
        </p:nvSpPr>
        <p:spPr>
          <a:xfrm>
            <a:off x="7035800" y="0"/>
            <a:ext cx="3652838" cy="6008688"/>
          </a:xfrm>
        </p:spPr>
        <p:txBody>
          <a:bodyPr/>
          <a:lstStyle>
            <a:lvl1pPr marL="0" indent="0">
              <a:buNone/>
              <a:defRPr/>
            </a:lvl1pPr>
          </a:lstStyle>
          <a:p>
            <a:r>
              <a:rPr lang="en-US" noProof="1"/>
              <a:t>Bild hinzufügen</a:t>
            </a:r>
          </a:p>
        </p:txBody>
      </p:sp>
      <p:sp>
        <p:nvSpPr>
          <p:cNvPr id="10" name="fld_department" hidden="1">
            <a:extLst>
              <a:ext uri="{FF2B5EF4-FFF2-40B4-BE49-F238E27FC236}">
                <a16:creationId xmlns:a16="http://schemas.microsoft.com/office/drawing/2014/main" id="{0A149A39-7B15-444D-BC62-3EB4779F6871}"/>
              </a:ext>
            </a:extLst>
          </p:cNvPr>
          <p:cNvSpPr txBox="1"/>
          <p:nvPr userDrawn="1"/>
        </p:nvSpPr>
        <p:spPr>
          <a:xfrm>
            <a:off x="376238" y="2895599"/>
            <a:ext cx="4103687" cy="523220"/>
          </a:xfrm>
          <a:prstGeom prst="rect">
            <a:avLst/>
          </a:prstGeom>
          <a:noFill/>
        </p:spPr>
        <p:txBody>
          <a:bodyPr wrap="square" lIns="0" tIns="0" rIns="0" bIns="0" rtlCol="0">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400" b="1" i="0" kern="1200" baseline="0" noProof="1">
                <a:latin typeface="Arial" panose="020B0604020202020204" pitchFamily="34" charset="0"/>
              </a:rPr>
              <a:t>%end_usr_departmentshort%</a:t>
            </a:r>
          </a:p>
          <a:p>
            <a:pPr marL="0" marR="0" lvl="0" indent="0" algn="l" defTabSz="914400" rtl="0" eaLnBrk="1" fontAlgn="auto" latinLnBrk="0" hangingPunct="1">
              <a:lnSpc>
                <a:spcPct val="125000"/>
              </a:lnSpc>
              <a:spcBef>
                <a:spcPts val="0"/>
              </a:spcBef>
              <a:spcAft>
                <a:spcPts val="0"/>
              </a:spcAft>
              <a:buClrTx/>
              <a:buSzTx/>
              <a:buFontTx/>
              <a:buNone/>
              <a:tabLst/>
              <a:defRPr/>
            </a:pPr>
            <a:endParaRPr lang="en-US" sz="1400" b="1" i="0" kern="1200" baseline="0" noProof="1">
              <a:latin typeface="Arial" panose="020B0604020202020204" pitchFamily="34" charset="0"/>
            </a:endParaRPr>
          </a:p>
          <a:p>
            <a:pPr>
              <a:lnSpc>
                <a:spcPct val="125000"/>
              </a:lnSpc>
            </a:pPr>
            <a:endParaRPr lang="en-US" sz="1400" b="1" i="0" kern="1200" baseline="0" noProof="1">
              <a:latin typeface="Arial" panose="020B0604020202020204" pitchFamily="34" charset="0"/>
            </a:endParaRPr>
          </a:p>
        </p:txBody>
      </p:sp>
      <p:sp>
        <p:nvSpPr>
          <p:cNvPr id="11" name="fld_contact" hidden="1">
            <a:extLst>
              <a:ext uri="{FF2B5EF4-FFF2-40B4-BE49-F238E27FC236}">
                <a16:creationId xmlns:a16="http://schemas.microsoft.com/office/drawing/2014/main" id="{B929C89C-3D72-466A-BDE3-2ABF3F31B9B6}"/>
              </a:ext>
            </a:extLst>
          </p:cNvPr>
          <p:cNvSpPr txBox="1"/>
          <p:nvPr userDrawn="1"/>
        </p:nvSpPr>
        <p:spPr>
          <a:xfrm>
            <a:off x="376238" y="3695699"/>
            <a:ext cx="4103687" cy="1320041"/>
          </a:xfrm>
          <a:prstGeom prst="rect">
            <a:avLst/>
          </a:prstGeom>
          <a:noFill/>
        </p:spPr>
        <p:txBody>
          <a:bodyPr wrap="square" lIns="0" tIns="0" rIns="0" bIns="0" rtlCol="0">
            <a:noAutofit/>
          </a:bodyPr>
          <a:lstStyle/>
          <a:p>
            <a:pPr lvl="0">
              <a:lnSpc>
                <a:spcPct val="125000"/>
              </a:lnSpc>
              <a:spcBef>
                <a:spcPts val="0"/>
              </a:spcBef>
            </a:pPr>
            <a:r>
              <a:rPr lang="en-US" sz="1400" noProof="1"/>
              <a:t>%end_name%</a:t>
            </a:r>
          </a:p>
          <a:p>
            <a:pPr lvl="0">
              <a:lnSpc>
                <a:spcPct val="125000"/>
              </a:lnSpc>
              <a:spcBef>
                <a:spcPts val="0"/>
              </a:spcBef>
            </a:pPr>
            <a:r>
              <a:rPr lang="en-US" sz="1400" noProof="1"/>
              <a:t>%adressstreet_ppt%</a:t>
            </a:r>
          </a:p>
          <a:p>
            <a:pPr marL="0" marR="0" lvl="0" indent="0" algn="l" defTabSz="702409" rtl="0" eaLnBrk="1" fontAlgn="auto" latinLnBrk="0" hangingPunct="1">
              <a:lnSpc>
                <a:spcPct val="125000"/>
              </a:lnSpc>
              <a:spcBef>
                <a:spcPts val="0"/>
              </a:spcBef>
              <a:spcAft>
                <a:spcPts val="0"/>
              </a:spcAft>
              <a:buClrTx/>
              <a:buSzTx/>
              <a:buFont typeface="Arial" panose="020B0604020202020204" pitchFamily="34" charset="0"/>
              <a:buNone/>
              <a:tabLst/>
              <a:defRPr/>
            </a:pPr>
            <a:r>
              <a:rPr lang="en-US" sz="1400" noProof="1"/>
              <a:t>%adresscity_ppt%</a:t>
            </a:r>
          </a:p>
          <a:p>
            <a:pPr marL="0" marR="0" lvl="0" indent="0" algn="l" defTabSz="702409" rtl="0" eaLnBrk="1" fontAlgn="auto" latinLnBrk="0" hangingPunct="1">
              <a:lnSpc>
                <a:spcPct val="125000"/>
              </a:lnSpc>
              <a:spcBef>
                <a:spcPts val="0"/>
              </a:spcBef>
              <a:spcAft>
                <a:spcPts val="0"/>
              </a:spcAft>
              <a:buClrTx/>
              <a:buSzTx/>
              <a:buFont typeface="Arial" panose="020B0604020202020204" pitchFamily="34" charset="0"/>
              <a:buNone/>
              <a:tabLst/>
              <a:defRPr/>
            </a:pPr>
            <a:r>
              <a:rPr lang="en-US" sz="1400" noProof="1"/>
              <a:t>%end_mail%</a:t>
            </a:r>
          </a:p>
          <a:p>
            <a:pPr lvl="0">
              <a:lnSpc>
                <a:spcPct val="125000"/>
              </a:lnSpc>
              <a:spcBef>
                <a:spcPts val="0"/>
              </a:spcBef>
            </a:pPr>
            <a:r>
              <a:rPr lang="en-US" sz="1400" noProof="1"/>
              <a:t>%end_phone%</a:t>
            </a:r>
          </a:p>
        </p:txBody>
      </p:sp>
      <p:sp>
        <p:nvSpPr>
          <p:cNvPr id="12" name="Textplatzhalter 11">
            <a:extLst>
              <a:ext uri="{FF2B5EF4-FFF2-40B4-BE49-F238E27FC236}">
                <a16:creationId xmlns:a16="http://schemas.microsoft.com/office/drawing/2014/main" id="{A7CDB270-2D10-482F-AF92-29E4BCA0829F}"/>
              </a:ext>
            </a:extLst>
          </p:cNvPr>
          <p:cNvSpPr>
            <a:spLocks noGrp="1"/>
          </p:cNvSpPr>
          <p:nvPr>
            <p:ph type="body" sz="quarter" idx="11" hasCustomPrompt="1"/>
          </p:nvPr>
        </p:nvSpPr>
        <p:spPr>
          <a:xfrm>
            <a:off x="376238" y="2247898"/>
            <a:ext cx="4103687" cy="937262"/>
          </a:xfrm>
        </p:spPr>
        <p:txBody>
          <a:bodyPr/>
          <a:lstStyle>
            <a:lvl1pPr marL="0" indent="0">
              <a:lnSpc>
                <a:spcPct val="110000"/>
              </a:lnSpc>
              <a:buNone/>
              <a:defRPr sz="2800" b="1">
                <a:latin typeface="+mj-lt"/>
              </a:defRPr>
            </a:lvl1pPr>
            <a:lvl2pPr>
              <a:defRPr sz="2800">
                <a:latin typeface="+mj-lt"/>
              </a:defRPr>
            </a:lvl2pPr>
            <a:lvl3pPr>
              <a:defRPr>
                <a:latin typeface="+mj-lt"/>
              </a:defRPr>
            </a:lvl3pPr>
            <a:lvl4pPr>
              <a:defRPr>
                <a:latin typeface="+mj-lt"/>
              </a:defRPr>
            </a:lvl4pPr>
            <a:lvl5pPr>
              <a:defRPr>
                <a:latin typeface="+mj-lt"/>
              </a:defRPr>
            </a:lvl5pPr>
          </a:lstStyle>
          <a:p>
            <a:pPr lvl="0"/>
            <a:r>
              <a:rPr lang="en-US" noProof="1"/>
              <a:t>Abschlussworte und/oder Kontakt</a:t>
            </a:r>
          </a:p>
          <a:p>
            <a:pPr lvl="0"/>
            <a:endParaRPr lang="en-US" noProof="1"/>
          </a:p>
        </p:txBody>
      </p:sp>
      <p:sp>
        <p:nvSpPr>
          <p:cNvPr id="13" name="Textplatzhalter 12">
            <a:extLst>
              <a:ext uri="{FF2B5EF4-FFF2-40B4-BE49-F238E27FC236}">
                <a16:creationId xmlns:a16="http://schemas.microsoft.com/office/drawing/2014/main" id="{6D06BCEA-B67F-4038-BD58-2371FFEC50BE}"/>
              </a:ext>
            </a:extLst>
          </p:cNvPr>
          <p:cNvSpPr>
            <a:spLocks noGrp="1"/>
          </p:cNvSpPr>
          <p:nvPr>
            <p:ph type="body" sz="quarter" idx="13" hasCustomPrompt="1"/>
          </p:nvPr>
        </p:nvSpPr>
        <p:spPr>
          <a:xfrm>
            <a:off x="376238" y="3695699"/>
            <a:ext cx="4103687" cy="1320041"/>
          </a:xfrm>
        </p:spPr>
        <p:txBody>
          <a:bodyPr/>
          <a:lstStyle>
            <a:lvl1pPr marL="0" indent="0">
              <a:buNone/>
              <a:defRPr/>
            </a:lvl1pPr>
          </a:lstStyle>
          <a:p>
            <a:pPr lvl="0"/>
            <a:r>
              <a:rPr lang="en-US" noProof="1"/>
              <a:t>z.B. Henry Alt-Haaker</a:t>
            </a:r>
            <a:br>
              <a:rPr lang="en-US" noProof="1"/>
            </a:br>
            <a:r>
              <a:rPr lang="en-US" noProof="1"/>
              <a:t>z.B. Französische Straße 32</a:t>
            </a:r>
            <a:br>
              <a:rPr lang="en-US" noProof="1"/>
            </a:br>
            <a:r>
              <a:rPr lang="en-US" noProof="1"/>
              <a:t>z.B. 10117 Berlin</a:t>
            </a:r>
            <a:br>
              <a:rPr lang="en-US" noProof="1"/>
            </a:br>
            <a:r>
              <a:rPr lang="en-US" noProof="1"/>
              <a:t>z.B. henry.alt-haaker@bosch-stiftung.de</a:t>
            </a:r>
            <a:br>
              <a:rPr lang="en-US" noProof="1"/>
            </a:br>
            <a:r>
              <a:rPr lang="en-US" noProof="1"/>
              <a:t>z.B. +49 30 220025-322 </a:t>
            </a:r>
          </a:p>
          <a:p>
            <a:pPr lvl="0"/>
            <a:endParaRPr lang="en-US" noProof="1"/>
          </a:p>
        </p:txBody>
      </p:sp>
    </p:spTree>
    <p:extLst>
      <p:ext uri="{BB962C8B-B14F-4D97-AF65-F5344CB8AC3E}">
        <p14:creationId xmlns:p14="http://schemas.microsoft.com/office/powerpoint/2010/main" val="264991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elfolie 2 Bilder">
    <p:spTree>
      <p:nvGrpSpPr>
        <p:cNvPr id="1" name=""/>
        <p:cNvGrpSpPr/>
        <p:nvPr/>
      </p:nvGrpSpPr>
      <p:grpSpPr>
        <a:xfrm>
          <a:off x="0" y="0"/>
          <a:ext cx="0" cy="0"/>
          <a:chOff x="0" y="0"/>
          <a:chExt cx="0" cy="0"/>
        </a:xfrm>
      </p:grpSpPr>
      <p:sp>
        <p:nvSpPr>
          <p:cNvPr id="5" name="Bildplatzhalter 4"/>
          <p:cNvSpPr>
            <a:spLocks noGrp="1"/>
          </p:cNvSpPr>
          <p:nvPr>
            <p:ph type="pic" sz="quarter" idx="10"/>
          </p:nvPr>
        </p:nvSpPr>
        <p:spPr>
          <a:xfrm>
            <a:off x="6208715" y="0"/>
            <a:ext cx="4479925" cy="2895600"/>
          </a:xfrm>
        </p:spPr>
        <p:txBody>
          <a:bodyPr/>
          <a:lstStyle/>
          <a:p>
            <a:r>
              <a:rPr lang="de-DE"/>
              <a:t>Bild durch Klicken auf Symbol hinzufügen</a:t>
            </a:r>
          </a:p>
        </p:txBody>
      </p:sp>
      <p:sp>
        <p:nvSpPr>
          <p:cNvPr id="4" name="Bildplatzhalter 3"/>
          <p:cNvSpPr>
            <a:spLocks noGrp="1"/>
          </p:cNvSpPr>
          <p:nvPr>
            <p:ph type="pic" sz="quarter" idx="11"/>
          </p:nvPr>
        </p:nvSpPr>
        <p:spPr>
          <a:xfrm>
            <a:off x="6208715" y="2968627"/>
            <a:ext cx="4479925" cy="3040063"/>
          </a:xfrm>
        </p:spPr>
        <p:txBody>
          <a:bodyPr/>
          <a:lstStyle/>
          <a:p>
            <a:r>
              <a:rPr lang="de-DE"/>
              <a:t>Bild durch Klicken auf Symbol hinzufügen</a:t>
            </a:r>
          </a:p>
        </p:txBody>
      </p:sp>
      <p:sp>
        <p:nvSpPr>
          <p:cNvPr id="2" name="Titel 1"/>
          <p:cNvSpPr>
            <a:spLocks noGrp="1"/>
          </p:cNvSpPr>
          <p:nvPr>
            <p:ph type="ctrTitle"/>
          </p:nvPr>
        </p:nvSpPr>
        <p:spPr>
          <a:xfrm>
            <a:off x="376241" y="2320925"/>
            <a:ext cx="4932361" cy="3024000"/>
          </a:xfrm>
        </p:spPr>
        <p:txBody>
          <a:bodyPr anchor="b"/>
          <a:lstStyle>
            <a:lvl1pPr algn="l">
              <a:lnSpc>
                <a:spcPct val="110000"/>
              </a:lnSpc>
              <a:defRPr sz="3597"/>
            </a:lvl1pPr>
          </a:lstStyle>
          <a:p>
            <a:r>
              <a:rPr lang="de-DE"/>
              <a:t>Titelmasterformat durch Klicken bearbeiten</a:t>
            </a:r>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191" y="346840"/>
            <a:ext cx="1853031" cy="768032"/>
          </a:xfrm>
          <a:prstGeom prst="rect">
            <a:avLst/>
          </a:prstGeom>
        </p:spPr>
      </p:pic>
    </p:spTree>
    <p:extLst>
      <p:ext uri="{BB962C8B-B14F-4D97-AF65-F5344CB8AC3E}">
        <p14:creationId xmlns:p14="http://schemas.microsoft.com/office/powerpoint/2010/main" val="137929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AB910-0A00-4331-AECD-D1C223FC31E3}"/>
              </a:ext>
            </a:extLst>
          </p:cNvPr>
          <p:cNvSpPr>
            <a:spLocks noGrp="1"/>
          </p:cNvSpPr>
          <p:nvPr>
            <p:ph type="title"/>
          </p:nvPr>
        </p:nvSpPr>
        <p:spPr>
          <a:xfrm>
            <a:off x="376238" y="270000"/>
            <a:ext cx="8243887" cy="1008000"/>
          </a:xfrm>
          <a:prstGeom prst="rect">
            <a:avLst/>
          </a:prstGeom>
        </p:spPr>
        <p:txBody>
          <a:bodyPr vert="horz" wrap="square" lIns="0" tIns="0" rIns="0" bIns="0" rtlCol="0" anchor="t" anchorCtr="0">
            <a:noAutofit/>
          </a:bodyPr>
          <a:lstStyle/>
          <a:p>
            <a:r>
              <a:rPr lang="en-US" noProof="1"/>
              <a:t>Folienüberschrift hinzufügen</a:t>
            </a:r>
          </a:p>
        </p:txBody>
      </p:sp>
      <p:sp>
        <p:nvSpPr>
          <p:cNvPr id="3" name="Text Placeholder 2">
            <a:extLst>
              <a:ext uri="{FF2B5EF4-FFF2-40B4-BE49-F238E27FC236}">
                <a16:creationId xmlns:a16="http://schemas.microsoft.com/office/drawing/2014/main" id="{304A23C5-3270-4E71-A9EE-72FA3B1B8AF3}"/>
              </a:ext>
            </a:extLst>
          </p:cNvPr>
          <p:cNvSpPr>
            <a:spLocks noGrp="1"/>
          </p:cNvSpPr>
          <p:nvPr>
            <p:ph type="body" idx="1"/>
          </p:nvPr>
        </p:nvSpPr>
        <p:spPr>
          <a:xfrm>
            <a:off x="376238" y="1600199"/>
            <a:ext cx="9936162" cy="3636964"/>
          </a:xfrm>
          <a:prstGeom prst="rect">
            <a:avLst/>
          </a:prstGeom>
        </p:spPr>
        <p:txBody>
          <a:bodyPr vert="horz" lIns="0" tIns="0" rIns="0" bIns="0" rtlCol="0">
            <a:noAutofit/>
          </a:bodyPr>
          <a:lstStyle/>
          <a:p>
            <a:pPr lvl="0"/>
            <a:r>
              <a:rPr lang="en-US" noProof="1"/>
              <a:t>Text hinzufügen</a:t>
            </a:r>
          </a:p>
          <a:p>
            <a:pPr lvl="1"/>
            <a:r>
              <a:rPr lang="en-US" noProof="1"/>
              <a:t>Second level</a:t>
            </a:r>
          </a:p>
          <a:p>
            <a:pPr lvl="2"/>
            <a:r>
              <a:rPr lang="en-US" noProof="1"/>
              <a:t>Third level</a:t>
            </a:r>
          </a:p>
          <a:p>
            <a:pPr lvl="3"/>
            <a:r>
              <a:rPr lang="en-US" noProof="1"/>
              <a:t>Fourth level</a:t>
            </a:r>
          </a:p>
          <a:p>
            <a:pPr lvl="4"/>
            <a:r>
              <a:rPr lang="en-US" noProof="1"/>
              <a:t>Fifth level</a:t>
            </a:r>
          </a:p>
          <a:p>
            <a:pPr lvl="5"/>
            <a:r>
              <a:rPr lang="en-US" noProof="1"/>
              <a:t>Sixth level</a:t>
            </a:r>
          </a:p>
          <a:p>
            <a:pPr lvl="6"/>
            <a:r>
              <a:rPr lang="en-US" noProof="1"/>
              <a:t>Seventh level</a:t>
            </a:r>
          </a:p>
          <a:p>
            <a:pPr lvl="7"/>
            <a:r>
              <a:rPr lang="en-US" noProof="1"/>
              <a:t>Eighth level</a:t>
            </a:r>
          </a:p>
          <a:p>
            <a:pPr lvl="8"/>
            <a:r>
              <a:rPr lang="en-US" noProof="1"/>
              <a:t>Ninth level</a:t>
            </a:r>
          </a:p>
        </p:txBody>
      </p:sp>
      <p:pic>
        <p:nvPicPr>
          <p:cNvPr id="8" name="logo1">
            <a:extLst>
              <a:ext uri="{FF2B5EF4-FFF2-40B4-BE49-F238E27FC236}">
                <a16:creationId xmlns:a16="http://schemas.microsoft.com/office/drawing/2014/main" id="{ED602B2C-4E45-4F31-9C95-7B1485987E09}"/>
              </a:ext>
            </a:extLst>
          </p:cNvPr>
          <p:cNvPicPr>
            <a:picLocks noSelect="1"/>
          </p:cNvPicPr>
          <p:nvPr userDrawn="1">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376238" y="5515715"/>
            <a:ext cx="295657" cy="234696"/>
          </a:xfrm>
          <a:prstGeom prst="rect">
            <a:avLst/>
          </a:prstGeom>
        </p:spPr>
      </p:pic>
      <p:sp>
        <p:nvSpPr>
          <p:cNvPr id="6" name="Slide Number Placeholder 5">
            <a:extLst>
              <a:ext uri="{FF2B5EF4-FFF2-40B4-BE49-F238E27FC236}">
                <a16:creationId xmlns:a16="http://schemas.microsoft.com/office/drawing/2014/main" id="{23A7AB68-4DA4-4ADF-97E2-FE655BEB7AD0}"/>
              </a:ext>
            </a:extLst>
          </p:cNvPr>
          <p:cNvSpPr>
            <a:spLocks noGrp="1"/>
          </p:cNvSpPr>
          <p:nvPr>
            <p:ph type="sldNum" sz="quarter" idx="12"/>
          </p:nvPr>
        </p:nvSpPr>
        <p:spPr>
          <a:xfrm>
            <a:off x="9520238" y="5634000"/>
            <a:ext cx="792162" cy="180000"/>
          </a:xfrm>
          <a:prstGeom prst="rect">
            <a:avLst/>
          </a:prstGeom>
        </p:spPr>
        <p:txBody>
          <a:bodyPr vert="horz" lIns="0" tIns="0" rIns="0" bIns="36000" rtlCol="0" anchor="b" anchorCtr="0"/>
          <a:lstStyle>
            <a:lvl1pPr algn="r">
              <a:defRPr sz="800" b="1">
                <a:solidFill>
                  <a:schemeClr val="tx1"/>
                </a:solidFill>
              </a:defRPr>
            </a:lvl1pPr>
          </a:lstStyle>
          <a:p>
            <a:fld id="{85620559-3A7D-495C-817D-6DA7521B129A}" type="slidenum">
              <a:rPr lang="en-US" noProof="1" dirty="0" smtClean="0"/>
              <a:pPr/>
              <a:t>‹Nr.›</a:t>
            </a:fld>
            <a:endParaRPr lang="en-US" noProof="1"/>
          </a:p>
        </p:txBody>
      </p:sp>
      <p:sp>
        <p:nvSpPr>
          <p:cNvPr id="4" name="rbs_footer">
            <a:extLst>
              <a:ext uri="{FF2B5EF4-FFF2-40B4-BE49-F238E27FC236}">
                <a16:creationId xmlns:a16="http://schemas.microsoft.com/office/drawing/2014/main" id="{2D00CE72-8BDE-434F-AEF0-9608517EF616}"/>
              </a:ext>
            </a:extLst>
          </p:cNvPr>
          <p:cNvSpPr txBox="1"/>
          <p:nvPr userDrawn="1"/>
        </p:nvSpPr>
        <p:spPr>
          <a:xfrm>
            <a:off x="844549" y="5453062"/>
            <a:ext cx="6948489" cy="360353"/>
          </a:xfrm>
          <a:prstGeom prst="rect">
            <a:avLst/>
          </a:prstGeom>
          <a:noFill/>
        </p:spPr>
        <p:txBody>
          <a:bodyPr wrap="none" lIns="0" tIns="72000" rIns="0" bIns="0" rtlCol="0">
            <a:noAutofit/>
          </a:bodyPr>
          <a:lstStyle/>
          <a:p>
            <a:pPr>
              <a:lnSpc>
                <a:spcPct val="107000"/>
              </a:lnSpc>
            </a:pPr>
            <a:r>
              <a:rPr lang="de-DE" sz="800" b="1" i="0" u="none" noProof="1">
                <a:solidFill>
                  <a:srgbClr val="707B84"/>
                </a:solidFill>
                <a:latin typeface="Arial" panose="020B0604020202020204" pitchFamily="34" charset="0"/>
                <a:cs typeface="Arial" panose="020B0604020202020204" pitchFamily="34" charset="0"/>
              </a:rPr>
              <a:t>Strategische Partnerschaften &amp; Robert Bosch Academy </a:t>
            </a:r>
          </a:p>
          <a:p>
            <a:pPr>
              <a:lnSpc>
                <a:spcPct val="107000"/>
              </a:lnSpc>
            </a:pPr>
            <a:r>
              <a:rPr lang="de-DE" sz="800" b="0" i="0" u="none" noProof="1">
                <a:solidFill>
                  <a:srgbClr val="707B84"/>
                </a:solidFill>
                <a:latin typeface="Arial" panose="020B0604020202020204" pitchFamily="34" charset="0"/>
                <a:cs typeface="Arial" panose="020B0604020202020204" pitchFamily="34" charset="0"/>
              </a:rPr>
              <a:t>RBSG/SPRBA© Robert Bosch Stiftung GmbH 2020. Alle Rechte vorbehalten.</a:t>
            </a:r>
            <a:endParaRPr lang="en-US" sz="800" b="0" i="0" u="none" noProof="1">
              <a:solidFill>
                <a:srgbClr val="707B84"/>
              </a:solidFill>
              <a:latin typeface="Arial" panose="020B0604020202020204" pitchFamily="34" charset="0"/>
              <a:cs typeface="Arial" panose="020B0604020202020204" pitchFamily="34" charset="0"/>
            </a:endParaRPr>
          </a:p>
        </p:txBody>
      </p:sp>
      <p:sp>
        <p:nvSpPr>
          <p:cNvPr id="9" name="rbs_footer" hidden="1">
            <a:extLst>
              <a:ext uri="{FF2B5EF4-FFF2-40B4-BE49-F238E27FC236}">
                <a16:creationId xmlns:a16="http://schemas.microsoft.com/office/drawing/2014/main" id="{7790F1D2-F751-4B33-83E0-EF7D2BFC4155}"/>
              </a:ext>
            </a:extLst>
          </p:cNvPr>
          <p:cNvSpPr txBox="1"/>
          <p:nvPr userDrawn="1"/>
        </p:nvSpPr>
        <p:spPr>
          <a:xfrm>
            <a:off x="844549" y="5453062"/>
            <a:ext cx="6948489" cy="360353"/>
          </a:xfrm>
          <a:prstGeom prst="rect">
            <a:avLst/>
          </a:prstGeom>
          <a:noFill/>
        </p:spPr>
        <p:txBody>
          <a:bodyPr wrap="none" lIns="0" tIns="72000" rIns="0" bIns="0" rtlCol="0">
            <a:noAutofit/>
          </a:bodyPr>
          <a:lstStyle/>
          <a:p>
            <a:pPr>
              <a:lnSpc>
                <a:spcPct val="107000"/>
              </a:lnSpc>
              <a:spcBef>
                <a:spcPts val="0"/>
              </a:spcBef>
            </a:pPr>
            <a:r>
              <a:rPr lang="en-US" sz="800" b="1" noProof="1">
                <a:solidFill>
                  <a:schemeClr val="accent2"/>
                </a:solidFill>
                <a:latin typeface="Arial" panose="020B0604020202020204" pitchFamily="34" charset="0"/>
                <a:cs typeface="Arial" panose="020B0604020202020204" pitchFamily="34" charset="0"/>
              </a:rPr>
              <a:t>%presentationtitle%</a:t>
            </a:r>
          </a:p>
          <a:p>
            <a:pPr>
              <a:lnSpc>
                <a:spcPct val="107000"/>
              </a:lnSpc>
              <a:spcBef>
                <a:spcPts val="0"/>
              </a:spcBef>
            </a:pPr>
            <a:r>
              <a:rPr lang="en-US" sz="800" noProof="1">
                <a:solidFill>
                  <a:schemeClr val="accent2"/>
                </a:solidFill>
                <a:latin typeface="Arial" panose="020B0604020202020204" pitchFamily="34" charset="0"/>
                <a:cs typeface="Arial" panose="020B0604020202020204" pitchFamily="34" charset="0"/>
              </a:rPr>
              <a:t>%departmentshort%%fld_lastname%%dateformat%%copyright_ppt%</a:t>
            </a:r>
          </a:p>
        </p:txBody>
      </p:sp>
    </p:spTree>
    <p:extLst>
      <p:ext uri="{BB962C8B-B14F-4D97-AF65-F5344CB8AC3E}">
        <p14:creationId xmlns:p14="http://schemas.microsoft.com/office/powerpoint/2010/main" val="4048281358"/>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83" r:id="rId3"/>
    <p:sldLayoutId id="2147483681" r:id="rId4"/>
    <p:sldLayoutId id="2147483682" r:id="rId5"/>
    <p:sldLayoutId id="2147483684" r:id="rId6"/>
  </p:sldLayoutIdLst>
  <p:hf sldNum="0" hdr="0" ftr="0" dt="0"/>
  <p:txStyles>
    <p:titleStyle>
      <a:lvl1pPr algn="l" defTabSz="702409"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108000" indent="-108000" algn="l" defTabSz="702409" rtl="0" eaLnBrk="1" latinLnBrk="0" hangingPunct="1">
        <a:lnSpc>
          <a:spcPct val="125000"/>
        </a:lnSpc>
        <a:spcBef>
          <a:spcPts val="0"/>
        </a:spcBef>
        <a:buSzPct val="100000"/>
        <a:buFont typeface="Calibri" panose="020F0502020204030204" pitchFamily="34" charset="0"/>
        <a:buChar char="-"/>
        <a:defRPr sz="1400" b="0" kern="1200">
          <a:solidFill>
            <a:schemeClr val="tx1"/>
          </a:solidFill>
          <a:latin typeface="+mn-lt"/>
          <a:ea typeface="+mn-ea"/>
          <a:cs typeface="+mn-cs"/>
        </a:defRPr>
      </a:lvl1pPr>
      <a:lvl2pPr marL="576000" indent="-108000" algn="l" defTabSz="702409" rtl="0" eaLnBrk="1" latinLnBrk="0" hangingPunct="1">
        <a:lnSpc>
          <a:spcPct val="125000"/>
        </a:lnSpc>
        <a:spcBef>
          <a:spcPts val="0"/>
        </a:spcBef>
        <a:buFont typeface="Calibri" panose="020F0502020204030204" pitchFamily="34" charset="0"/>
        <a:buChar char="-"/>
        <a:defRPr lang="en-US" sz="1400" b="0" kern="1200" dirty="0" err="1">
          <a:solidFill>
            <a:schemeClr val="tx1"/>
          </a:solidFill>
          <a:latin typeface="+mn-lt"/>
          <a:ea typeface="+mn-ea"/>
          <a:cs typeface="+mn-cs"/>
        </a:defRPr>
      </a:lvl2pPr>
      <a:lvl3pPr marL="1044000" indent="-108000" algn="l" defTabSz="702409" rtl="0" eaLnBrk="1" latinLnBrk="0" hangingPunct="1">
        <a:lnSpc>
          <a:spcPct val="125000"/>
        </a:lnSpc>
        <a:spcBef>
          <a:spcPts val="0"/>
        </a:spcBef>
        <a:buFont typeface="Calibri" panose="020F0502020204030204" pitchFamily="34" charset="0"/>
        <a:buChar char="-"/>
        <a:defRPr sz="1400" b="0" kern="1200">
          <a:solidFill>
            <a:schemeClr val="tx1"/>
          </a:solidFill>
          <a:latin typeface="+mn-lt"/>
          <a:ea typeface="+mn-ea"/>
          <a:cs typeface="+mn-cs"/>
        </a:defRPr>
      </a:lvl3pPr>
      <a:lvl4pPr marL="1512000" indent="-108000" algn="l" defTabSz="702409" rtl="0" eaLnBrk="1" latinLnBrk="0" hangingPunct="1">
        <a:lnSpc>
          <a:spcPct val="125000"/>
        </a:lnSpc>
        <a:spcBef>
          <a:spcPts val="0"/>
        </a:spcBef>
        <a:buFont typeface="Calibri" panose="020F0502020204030204" pitchFamily="34" charset="0"/>
        <a:buChar char="-"/>
        <a:defRPr sz="1400" b="0" kern="1200">
          <a:solidFill>
            <a:schemeClr val="tx1"/>
          </a:solidFill>
          <a:latin typeface="+mn-lt"/>
          <a:ea typeface="+mn-ea"/>
          <a:cs typeface="+mn-cs"/>
        </a:defRPr>
      </a:lvl4pPr>
      <a:lvl5pPr marL="1980000" indent="-108000" algn="l" defTabSz="702409" rtl="0" eaLnBrk="1" latinLnBrk="0" hangingPunct="1">
        <a:lnSpc>
          <a:spcPct val="125000"/>
        </a:lnSpc>
        <a:spcBef>
          <a:spcPts val="0"/>
        </a:spcBef>
        <a:buFont typeface="Calibri" panose="020F0502020204030204" pitchFamily="34" charset="0"/>
        <a:buChar char="-"/>
        <a:defRPr sz="1400" b="0" kern="1200">
          <a:solidFill>
            <a:schemeClr val="tx1"/>
          </a:solidFill>
          <a:latin typeface="+mn-lt"/>
          <a:ea typeface="+mn-ea"/>
          <a:cs typeface="+mn-cs"/>
        </a:defRPr>
      </a:lvl5pPr>
      <a:lvl6pPr marL="2448000" indent="-108000" algn="l" defTabSz="702409"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6pPr>
      <a:lvl7pPr marL="2916000" indent="-108000" algn="l" defTabSz="702409"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7pPr>
      <a:lvl8pPr marL="3384000" indent="-108000" algn="l" defTabSz="702409"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8pPr>
      <a:lvl9pPr marL="3852000" indent="-108000" algn="l" defTabSz="702409"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702409" rtl="0" eaLnBrk="1" latinLnBrk="0" hangingPunct="1">
        <a:defRPr sz="1400" kern="1200">
          <a:solidFill>
            <a:schemeClr val="tx1"/>
          </a:solidFill>
          <a:latin typeface="+mn-lt"/>
          <a:ea typeface="+mn-ea"/>
          <a:cs typeface="+mn-cs"/>
        </a:defRPr>
      </a:lvl1pPr>
      <a:lvl2pPr marL="351205" algn="l" defTabSz="702409" rtl="0" eaLnBrk="1" latinLnBrk="0" hangingPunct="1">
        <a:defRPr sz="1400" kern="1200">
          <a:solidFill>
            <a:schemeClr val="tx1"/>
          </a:solidFill>
          <a:latin typeface="+mn-lt"/>
          <a:ea typeface="+mn-ea"/>
          <a:cs typeface="+mn-cs"/>
        </a:defRPr>
      </a:lvl2pPr>
      <a:lvl3pPr marL="702409" algn="l" defTabSz="702409" rtl="0" eaLnBrk="1" latinLnBrk="0" hangingPunct="1">
        <a:defRPr sz="1400" kern="1200">
          <a:solidFill>
            <a:schemeClr val="tx1"/>
          </a:solidFill>
          <a:latin typeface="+mn-lt"/>
          <a:ea typeface="+mn-ea"/>
          <a:cs typeface="+mn-cs"/>
        </a:defRPr>
      </a:lvl3pPr>
      <a:lvl4pPr marL="1053615" algn="l" defTabSz="702409" rtl="0" eaLnBrk="1" latinLnBrk="0" hangingPunct="1">
        <a:defRPr sz="1400" kern="1200">
          <a:solidFill>
            <a:schemeClr val="tx1"/>
          </a:solidFill>
          <a:latin typeface="+mn-lt"/>
          <a:ea typeface="+mn-ea"/>
          <a:cs typeface="+mn-cs"/>
        </a:defRPr>
      </a:lvl4pPr>
      <a:lvl5pPr marL="1404819" algn="l" defTabSz="702409" rtl="0" eaLnBrk="1" latinLnBrk="0" hangingPunct="1">
        <a:defRPr sz="1400" kern="1200">
          <a:solidFill>
            <a:schemeClr val="tx1"/>
          </a:solidFill>
          <a:latin typeface="+mn-lt"/>
          <a:ea typeface="+mn-ea"/>
          <a:cs typeface="+mn-cs"/>
        </a:defRPr>
      </a:lvl5pPr>
      <a:lvl6pPr marL="1756024" algn="l" defTabSz="702409" rtl="0" eaLnBrk="1" latinLnBrk="0" hangingPunct="1">
        <a:defRPr sz="1400" kern="1200">
          <a:solidFill>
            <a:schemeClr val="tx1"/>
          </a:solidFill>
          <a:latin typeface="+mn-lt"/>
          <a:ea typeface="+mn-ea"/>
          <a:cs typeface="+mn-cs"/>
        </a:defRPr>
      </a:lvl6pPr>
      <a:lvl7pPr marL="2107229" algn="l" defTabSz="702409" rtl="0" eaLnBrk="1" latinLnBrk="0" hangingPunct="1">
        <a:defRPr sz="1400" kern="1200">
          <a:solidFill>
            <a:schemeClr val="tx1"/>
          </a:solidFill>
          <a:latin typeface="+mn-lt"/>
          <a:ea typeface="+mn-ea"/>
          <a:cs typeface="+mn-cs"/>
        </a:defRPr>
      </a:lvl7pPr>
      <a:lvl8pPr marL="2458434" algn="l" defTabSz="702409" rtl="0" eaLnBrk="1" latinLnBrk="0" hangingPunct="1">
        <a:defRPr sz="1400" kern="1200">
          <a:solidFill>
            <a:schemeClr val="tx1"/>
          </a:solidFill>
          <a:latin typeface="+mn-lt"/>
          <a:ea typeface="+mn-ea"/>
          <a:cs typeface="+mn-cs"/>
        </a:defRPr>
      </a:lvl8pPr>
      <a:lvl9pPr marL="2809639" algn="l" defTabSz="702409"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44" userDrawn="1">
          <p15:clr>
            <a:srgbClr val="F26B43"/>
          </p15:clr>
        </p15:guide>
        <p15:guide id="3" pos="2868" userDrawn="1">
          <p15:clr>
            <a:srgbClr val="F26B43"/>
          </p15:clr>
        </p15:guide>
        <p15:guide id="4" pos="3865" userDrawn="1">
          <p15:clr>
            <a:srgbClr val="F26B43"/>
          </p15:clr>
        </p15:guide>
        <p15:guide id="5" pos="3911" userDrawn="1">
          <p15:clr>
            <a:srgbClr val="F26B43"/>
          </p15:clr>
        </p15:guide>
        <p15:guide id="6" pos="4387" userDrawn="1">
          <p15:clr>
            <a:srgbClr val="F26B43"/>
          </p15:clr>
        </p15:guide>
        <p15:guide id="7" pos="4432" userDrawn="1">
          <p15:clr>
            <a:srgbClr val="F26B43"/>
          </p15:clr>
        </p15:guide>
        <p15:guide id="8" pos="4909" userDrawn="1">
          <p15:clr>
            <a:srgbClr val="F26B43"/>
          </p15:clr>
        </p15:guide>
        <p15:guide id="9" pos="4954" userDrawn="1">
          <p15:clr>
            <a:srgbClr val="F26B43"/>
          </p15:clr>
        </p15:guide>
        <p15:guide id="10" pos="5430" userDrawn="1">
          <p15:clr>
            <a:srgbClr val="F26B43"/>
          </p15:clr>
        </p15:guide>
        <p15:guide id="11" pos="5476" userDrawn="1">
          <p15:clr>
            <a:srgbClr val="F26B43"/>
          </p15:clr>
        </p15:guide>
        <p15:guide id="12" pos="3389" userDrawn="1">
          <p15:clr>
            <a:srgbClr val="F26B43"/>
          </p15:clr>
        </p15:guide>
        <p15:guide id="13" pos="2822" userDrawn="1">
          <p15:clr>
            <a:srgbClr val="F26B43"/>
          </p15:clr>
        </p15:guide>
        <p15:guide id="14" pos="2346" userDrawn="1">
          <p15:clr>
            <a:srgbClr val="F26B43"/>
          </p15:clr>
        </p15:guide>
        <p15:guide id="15" pos="2301" userDrawn="1">
          <p15:clr>
            <a:srgbClr val="F26B43"/>
          </p15:clr>
        </p15:guide>
        <p15:guide id="16" pos="1824" userDrawn="1">
          <p15:clr>
            <a:srgbClr val="F26B43"/>
          </p15:clr>
        </p15:guide>
        <p15:guide id="17" pos="1779" userDrawn="1">
          <p15:clr>
            <a:srgbClr val="F26B43"/>
          </p15:clr>
        </p15:guide>
        <p15:guide id="18" pos="1303" userDrawn="1">
          <p15:clr>
            <a:srgbClr val="F26B43"/>
          </p15:clr>
        </p15:guide>
        <p15:guide id="19" pos="1257" userDrawn="1">
          <p15:clr>
            <a:srgbClr val="F26B43"/>
          </p15:clr>
        </p15:guide>
        <p15:guide id="20" pos="781" userDrawn="1">
          <p15:clr>
            <a:srgbClr val="F26B43"/>
          </p15:clr>
        </p15:guide>
        <p15:guide id="21" pos="736" userDrawn="1">
          <p15:clr>
            <a:srgbClr val="F26B43"/>
          </p15:clr>
        </p15:guide>
        <p15:guide id="22" pos="237" userDrawn="1">
          <p15:clr>
            <a:srgbClr val="F26B43"/>
          </p15:clr>
        </p15:guide>
        <p15:guide id="23" pos="5952" userDrawn="1">
          <p15:clr>
            <a:srgbClr val="F26B43"/>
          </p15:clr>
        </p15:guide>
        <p15:guide id="24" pos="5997" userDrawn="1">
          <p15:clr>
            <a:srgbClr val="F26B43"/>
          </p15:clr>
        </p15:guide>
        <p15:guide id="25" pos="6496" userDrawn="1">
          <p15:clr>
            <a:srgbClr val="F26B43"/>
          </p15:clr>
        </p15:guide>
        <p15:guide id="26" orient="horz" pos="2233" userDrawn="1">
          <p15:clr>
            <a:srgbClr val="F26B43"/>
          </p15:clr>
        </p15:guide>
        <p15:guide id="27" orient="horz" pos="1870" userDrawn="1">
          <p15:clr>
            <a:srgbClr val="F26B43"/>
          </p15:clr>
        </p15:guide>
        <p15:guide id="28" orient="horz" pos="1824" userDrawn="1">
          <p15:clr>
            <a:srgbClr val="F26B43"/>
          </p15:clr>
        </p15:guide>
        <p15:guide id="29" orient="horz" pos="1462" userDrawn="1">
          <p15:clr>
            <a:srgbClr val="F26B43"/>
          </p15:clr>
        </p15:guide>
        <p15:guide id="30" orient="horz" pos="1416" userDrawn="1">
          <p15:clr>
            <a:srgbClr val="F26B43"/>
          </p15:clr>
        </p15:guide>
        <p15:guide id="31" orient="horz" pos="1053" userDrawn="1">
          <p15:clr>
            <a:srgbClr val="F26B43"/>
          </p15:clr>
        </p15:guide>
        <p15:guide id="32" orient="horz" pos="1008" userDrawn="1">
          <p15:clr>
            <a:srgbClr val="F26B43"/>
          </p15:clr>
        </p15:guide>
        <p15:guide id="33" orient="horz" pos="645" userDrawn="1">
          <p15:clr>
            <a:srgbClr val="F26B43"/>
          </p15:clr>
        </p15:guide>
        <p15:guide id="34" orient="horz" pos="600" userDrawn="1">
          <p15:clr>
            <a:srgbClr val="F26B43"/>
          </p15:clr>
        </p15:guide>
        <p15:guide id="35" orient="horz" pos="214" userDrawn="1">
          <p15:clr>
            <a:srgbClr val="F26B43"/>
          </p15:clr>
        </p15:guide>
        <p15:guide id="36" orient="horz" pos="2278" userDrawn="1">
          <p15:clr>
            <a:srgbClr val="F26B43"/>
          </p15:clr>
        </p15:guide>
        <p15:guide id="37" orient="horz" pos="2641" userDrawn="1">
          <p15:clr>
            <a:srgbClr val="F26B43"/>
          </p15:clr>
        </p15:guide>
        <p15:guide id="38" orient="horz" pos="2686" userDrawn="1">
          <p15:clr>
            <a:srgbClr val="F26B43"/>
          </p15:clr>
        </p15:guide>
        <p15:guide id="39" orient="horz" pos="3049" userDrawn="1">
          <p15:clr>
            <a:srgbClr val="F26B43"/>
          </p15:clr>
        </p15:guide>
        <p15:guide id="40" orient="horz" pos="3095" userDrawn="1">
          <p15:clr>
            <a:srgbClr val="F26B43"/>
          </p15:clr>
        </p15:guide>
        <p15:guide id="41" orient="horz" pos="3435" userDrawn="1">
          <p15:clr>
            <a:srgbClr val="F26B43"/>
          </p15:clr>
        </p15:guide>
        <p15:guide id="42" orient="horz" pos="3662" userDrawn="1">
          <p15:clr>
            <a:srgbClr val="F26B43"/>
          </p15:clr>
        </p15:guide>
        <p15:guide id="44" orient="horz" pos="32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6.png"/><Relationship Id="rId21" Type="http://schemas.openxmlformats.org/officeDocument/2006/relationships/image" Target="../media/image24.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20"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CA1D8-9A08-4DCE-A9FE-2DF7FEEE0A52}"/>
              </a:ext>
            </a:extLst>
          </p:cNvPr>
          <p:cNvSpPr>
            <a:spLocks noGrp="1"/>
          </p:cNvSpPr>
          <p:nvPr>
            <p:ph type="ctrTitle"/>
          </p:nvPr>
        </p:nvSpPr>
        <p:spPr/>
        <p:txBody>
          <a:bodyPr/>
          <a:lstStyle/>
          <a:p>
            <a:r>
              <a:rPr lang="de-DE" sz="3200" dirty="0"/>
              <a:t>Strategic Partnerships and Robert Bosch Academy</a:t>
            </a:r>
          </a:p>
        </p:txBody>
      </p:sp>
      <p:pic>
        <p:nvPicPr>
          <p:cNvPr id="9" name="Bildplatzhalter 8"/>
          <p:cNvPicPr>
            <a:picLocks noGrp="1" noChangeAspect="1"/>
          </p:cNvPicPr>
          <p:nvPr>
            <p:ph type="pic" sz="quarter" idx="2"/>
          </p:nvPr>
        </p:nvPicPr>
        <p:blipFill rotWithShape="1">
          <a:blip r:embed="rId3" cstate="hqprint">
            <a:extLst>
              <a:ext uri="{28A0092B-C50C-407E-A947-70E740481C1C}">
                <a14:useLocalDpi xmlns:a14="http://schemas.microsoft.com/office/drawing/2010/main" val="0"/>
              </a:ext>
            </a:extLst>
          </a:blip>
          <a:srcRect l="879" r="6989"/>
          <a:stretch/>
        </p:blipFill>
        <p:spPr>
          <a:xfrm>
            <a:off x="7838903" y="4179819"/>
            <a:ext cx="2094806" cy="1515808"/>
          </a:xfrm>
        </p:spPr>
      </p:pic>
      <p:sp>
        <p:nvSpPr>
          <p:cNvPr id="5" name="Textplatzhalter 4">
            <a:extLst>
              <a:ext uri="{FF2B5EF4-FFF2-40B4-BE49-F238E27FC236}">
                <a16:creationId xmlns:a16="http://schemas.microsoft.com/office/drawing/2014/main" id="{5B2B0689-63AC-45EF-9355-6FAA1EDF556A}"/>
              </a:ext>
            </a:extLst>
          </p:cNvPr>
          <p:cNvSpPr>
            <a:spLocks noGrp="1"/>
          </p:cNvSpPr>
          <p:nvPr>
            <p:ph type="body" sz="quarter" idx="10"/>
          </p:nvPr>
        </p:nvSpPr>
        <p:spPr/>
        <p:txBody>
          <a:bodyPr/>
          <a:lstStyle/>
          <a:p>
            <a:r>
              <a:rPr lang="de-DE" i="1"/>
              <a:t>(SPRBA)</a:t>
            </a:r>
          </a:p>
        </p:txBody>
      </p:sp>
      <p:pic>
        <p:nvPicPr>
          <p:cNvPr id="11" name="Bildplatzhalter 10"/>
          <p:cNvPicPr>
            <a:picLocks noGrp="1" noChangeAspect="1"/>
          </p:cNvPicPr>
          <p:nvPr>
            <p:ph type="pic" sz="quarter" idx="1"/>
          </p:nvPr>
        </p:nvPicPr>
        <p:blipFill rotWithShape="1">
          <a:blip r:embed="rId4" cstate="hqprint">
            <a:extLst>
              <a:ext uri="{28A0092B-C50C-407E-A947-70E740481C1C}">
                <a14:useLocalDpi xmlns:a14="http://schemas.microsoft.com/office/drawing/2010/main" val="0"/>
              </a:ext>
            </a:extLst>
          </a:blip>
          <a:srcRect l="2163" t="1548" r="15144" b="1548"/>
          <a:stretch/>
        </p:blipFill>
        <p:spPr>
          <a:xfrm>
            <a:off x="7838901" y="506119"/>
            <a:ext cx="2094807" cy="1633606"/>
          </a:xfrm>
        </p:spPr>
      </p:pic>
      <p:pic>
        <p:nvPicPr>
          <p:cNvPr id="3" name="Bildplatzhalter 5">
            <a:extLst>
              <a:ext uri="{FF2B5EF4-FFF2-40B4-BE49-F238E27FC236}">
                <a16:creationId xmlns:a16="http://schemas.microsoft.com/office/drawing/2014/main" id="{14EB7B4C-8A94-9D3B-7D60-93C5C672AF3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219" r="436"/>
          <a:stretch/>
        </p:blipFill>
        <p:spPr>
          <a:xfrm>
            <a:off x="7838902" y="2320924"/>
            <a:ext cx="2094807" cy="1606611"/>
          </a:xfrm>
          <a:prstGeom prst="rect">
            <a:avLst/>
          </a:prstGeom>
        </p:spPr>
      </p:pic>
    </p:spTree>
    <p:extLst>
      <p:ext uri="{BB962C8B-B14F-4D97-AF65-F5344CB8AC3E}">
        <p14:creationId xmlns:p14="http://schemas.microsoft.com/office/powerpoint/2010/main" val="229382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hteck 75"/>
          <p:cNvSpPr/>
          <p:nvPr/>
        </p:nvSpPr>
        <p:spPr>
          <a:xfrm>
            <a:off x="6266858" y="1792316"/>
            <a:ext cx="4082616" cy="2748281"/>
          </a:xfrm>
          <a:prstGeom prst="rect">
            <a:avLst/>
          </a:prstGeom>
          <a:noFill/>
          <a:ln w="19050">
            <a:solidFill>
              <a:schemeClr val="accent6"/>
            </a:solidFill>
          </a:ln>
        </p:spPr>
        <p:txBody>
          <a:bodyPr wrap="none" lIns="0" tIns="0" rIns="0" bIns="0" rtlCol="0" anchor="ctr">
            <a:noAutofit/>
          </a:bodyPr>
          <a:lstStyle/>
          <a:p>
            <a:pPr algn="ctr" defTabSz="800781"/>
            <a:endParaRPr lang="de-DE" sz="1227" err="1">
              <a:solidFill>
                <a:prstClr val="black"/>
              </a:solidFill>
              <a:latin typeface="Arial" panose="020B0604020202020204"/>
            </a:endParaRPr>
          </a:p>
        </p:txBody>
      </p:sp>
      <p:sp>
        <p:nvSpPr>
          <p:cNvPr id="15" name="Rechteck 14"/>
          <p:cNvSpPr/>
          <p:nvPr/>
        </p:nvSpPr>
        <p:spPr>
          <a:xfrm>
            <a:off x="276758" y="1792316"/>
            <a:ext cx="5702459" cy="4124449"/>
          </a:xfrm>
          <a:prstGeom prst="rect">
            <a:avLst/>
          </a:prstGeom>
          <a:noFill/>
          <a:ln w="19050">
            <a:solidFill>
              <a:schemeClr val="accent5"/>
            </a:solidFill>
          </a:ln>
        </p:spPr>
        <p:txBody>
          <a:bodyPr wrap="none" lIns="0" tIns="0" rIns="0" bIns="0" rtlCol="0" anchor="ctr">
            <a:noAutofit/>
          </a:bodyPr>
          <a:lstStyle/>
          <a:p>
            <a:pPr algn="ctr" defTabSz="800781"/>
            <a:endParaRPr lang="de-DE" sz="1227" err="1">
              <a:solidFill>
                <a:prstClr val="black"/>
              </a:solidFill>
              <a:latin typeface="Arial" panose="020B0604020202020204"/>
            </a:endParaRPr>
          </a:p>
        </p:txBody>
      </p:sp>
      <p:pic>
        <p:nvPicPr>
          <p:cNvPr id="18" name="Grafik 17"/>
          <p:cNvPicPr>
            <a:picLocks noChangeAspect="1"/>
          </p:cNvPicPr>
          <p:nvPr/>
        </p:nvPicPr>
        <p:blipFill>
          <a:blip r:embed="rId3"/>
          <a:stretch>
            <a:fillRect/>
          </a:stretch>
        </p:blipFill>
        <p:spPr>
          <a:xfrm>
            <a:off x="9050416" y="3272182"/>
            <a:ext cx="788542" cy="788542"/>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8" name="Gruppieren 37"/>
          <p:cNvGrpSpPr/>
          <p:nvPr/>
        </p:nvGrpSpPr>
        <p:grpSpPr>
          <a:xfrm>
            <a:off x="2026181" y="291241"/>
            <a:ext cx="5138561" cy="4460293"/>
            <a:chOff x="-836987" y="788927"/>
            <a:chExt cx="7050485" cy="7513106"/>
          </a:xfrm>
        </p:grpSpPr>
        <p:sp>
          <p:nvSpPr>
            <p:cNvPr id="39" name="Rechteck 38"/>
            <p:cNvSpPr/>
            <p:nvPr/>
          </p:nvSpPr>
          <p:spPr>
            <a:xfrm>
              <a:off x="5049028" y="788927"/>
              <a:ext cx="1164470" cy="7763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feld 39"/>
            <p:cNvSpPr txBox="1"/>
            <p:nvPr/>
          </p:nvSpPr>
          <p:spPr>
            <a:xfrm>
              <a:off x="-836987" y="7525719"/>
              <a:ext cx="1164469" cy="7763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800641">
                <a:lnSpc>
                  <a:spcPct val="90000"/>
                </a:lnSpc>
                <a:spcBef>
                  <a:spcPct val="0"/>
                </a:spcBef>
                <a:spcAft>
                  <a:spcPct val="35000"/>
                </a:spcAft>
              </a:pPr>
              <a:r>
                <a:rPr lang="de-DE" sz="850">
                  <a:solidFill>
                    <a:prstClr val="black"/>
                  </a:solidFill>
                  <a:latin typeface="Arial" panose="020B0604020202020204"/>
                </a:rPr>
                <a:t>Kolja </a:t>
              </a:r>
              <a:r>
                <a:rPr lang="de-DE" sz="850" err="1">
                  <a:solidFill>
                    <a:prstClr val="black"/>
                  </a:solidFill>
                  <a:latin typeface="Arial" panose="020B0604020202020204"/>
                </a:rPr>
                <a:t>Kukuk</a:t>
              </a:r>
              <a:endParaRPr lang="de-DE" sz="850">
                <a:solidFill>
                  <a:prstClr val="black"/>
                </a:solidFill>
                <a:latin typeface="Arial" panose="020B0604020202020204"/>
                <a:cs typeface="Arial"/>
              </a:endParaRPr>
            </a:p>
            <a:p>
              <a:pPr defTabSz="800641">
                <a:lnSpc>
                  <a:spcPct val="90000"/>
                </a:lnSpc>
                <a:spcBef>
                  <a:spcPct val="0"/>
                </a:spcBef>
                <a:spcAft>
                  <a:spcPct val="35000"/>
                </a:spcAft>
              </a:pPr>
              <a:r>
                <a:rPr lang="de-DE" sz="850">
                  <a:solidFill>
                    <a:prstClr val="black"/>
                  </a:solidFill>
                  <a:latin typeface="Arial" panose="020B0604020202020204"/>
                </a:rPr>
                <a:t>PM</a:t>
              </a:r>
              <a:endParaRPr lang="de-DE" sz="850">
                <a:solidFill>
                  <a:prstClr val="black"/>
                </a:solidFill>
                <a:latin typeface="Arial" panose="020B0604020202020204"/>
                <a:cs typeface="Arial"/>
              </a:endParaRPr>
            </a:p>
            <a:p>
              <a:pPr defTabSz="800641">
                <a:lnSpc>
                  <a:spcPct val="90000"/>
                </a:lnSpc>
                <a:spcBef>
                  <a:spcPct val="0"/>
                </a:spcBef>
                <a:spcAft>
                  <a:spcPct val="35000"/>
                </a:spcAft>
              </a:pPr>
              <a:endParaRPr lang="de-DE" sz="875">
                <a:solidFill>
                  <a:prstClr val="black"/>
                </a:solidFill>
                <a:latin typeface="Arial" panose="020B0604020202020204"/>
              </a:endParaRPr>
            </a:p>
          </p:txBody>
        </p:sp>
      </p:grpSp>
      <p:grpSp>
        <p:nvGrpSpPr>
          <p:cNvPr id="41" name="Gruppieren 40"/>
          <p:cNvGrpSpPr/>
          <p:nvPr/>
        </p:nvGrpSpPr>
        <p:grpSpPr>
          <a:xfrm>
            <a:off x="2657184" y="5572269"/>
            <a:ext cx="873593" cy="251009"/>
            <a:chOff x="3301711" y="709254"/>
            <a:chExt cx="2911787" cy="855986"/>
          </a:xfrm>
        </p:grpSpPr>
        <p:sp>
          <p:nvSpPr>
            <p:cNvPr id="42" name="Rechteck 41"/>
            <p:cNvSpPr/>
            <p:nvPr/>
          </p:nvSpPr>
          <p:spPr>
            <a:xfrm>
              <a:off x="5049028" y="788927"/>
              <a:ext cx="1164470" cy="7763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3" name="Textfeld 42"/>
            <p:cNvSpPr txBox="1"/>
            <p:nvPr/>
          </p:nvSpPr>
          <p:spPr>
            <a:xfrm>
              <a:off x="3301711" y="709254"/>
              <a:ext cx="1507832" cy="7763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endParaRPr lang="de-DE" sz="875">
                <a:solidFill>
                  <a:prstClr val="black">
                    <a:hueOff val="0"/>
                    <a:satOff val="0"/>
                    <a:lumOff val="0"/>
                    <a:alphaOff val="0"/>
                  </a:prstClr>
                </a:solidFill>
                <a:latin typeface="Arial" panose="020B0604020202020204"/>
              </a:endParaRPr>
            </a:p>
          </p:txBody>
        </p:sp>
      </p:grpSp>
      <p:sp>
        <p:nvSpPr>
          <p:cNvPr id="47" name="Titel 1"/>
          <p:cNvSpPr txBox="1">
            <a:spLocks/>
          </p:cNvSpPr>
          <p:nvPr/>
        </p:nvSpPr>
        <p:spPr>
          <a:xfrm>
            <a:off x="2107771" y="91923"/>
            <a:ext cx="8521658" cy="514594"/>
          </a:xfrm>
          <a:prstGeom prst="rect">
            <a:avLst/>
          </a:prstGeom>
        </p:spPr>
        <p:txBody>
          <a:bodyPr vert="horz" lIns="0" tIns="0" rIns="0" bIns="0" rtlCol="0" anchor="ctr" anchorCtr="0">
            <a:noAutofit/>
          </a:bodyPr>
          <a:lstStyle>
            <a:lvl1pPr algn="l" defTabSz="913925" rtl="0" eaLnBrk="1" latinLnBrk="0" hangingPunct="1">
              <a:lnSpc>
                <a:spcPct val="110000"/>
              </a:lnSpc>
              <a:spcBef>
                <a:spcPct val="0"/>
              </a:spcBef>
              <a:buNone/>
              <a:defRPr sz="3194" b="1" kern="1200">
                <a:solidFill>
                  <a:schemeClr val="tx1"/>
                </a:solidFill>
                <a:latin typeface="+mj-lt"/>
                <a:ea typeface="+mj-ea"/>
                <a:cs typeface="+mj-cs"/>
              </a:defRPr>
            </a:lvl1pPr>
          </a:lstStyle>
          <a:p>
            <a:pPr defTabSz="800366"/>
            <a:r>
              <a:rPr lang="de-DE" sz="2277" dirty="0">
                <a:solidFill>
                  <a:prstClr val="black"/>
                </a:solidFill>
                <a:latin typeface="Arial" panose="020B0604020202020204"/>
              </a:rPr>
              <a:t>Strategic Partnerships &amp; Robert Bosch Academy</a:t>
            </a:r>
          </a:p>
        </p:txBody>
      </p:sp>
      <p:sp>
        <p:nvSpPr>
          <p:cNvPr id="49" name="Textfeld 48"/>
          <p:cNvSpPr txBox="1"/>
          <p:nvPr/>
        </p:nvSpPr>
        <p:spPr>
          <a:xfrm>
            <a:off x="3322358" y="5427507"/>
            <a:ext cx="1306536" cy="451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Isabel Schröer</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SPM</a:t>
            </a:r>
          </a:p>
        </p:txBody>
      </p:sp>
      <p:sp>
        <p:nvSpPr>
          <p:cNvPr id="50" name="Textfeld 49"/>
          <p:cNvSpPr txBox="1"/>
          <p:nvPr/>
        </p:nvSpPr>
        <p:spPr>
          <a:xfrm>
            <a:off x="3317595" y="2786064"/>
            <a:ext cx="1283025"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Dominique Wünsche</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TA</a:t>
            </a:r>
          </a:p>
        </p:txBody>
      </p:sp>
      <p:sp>
        <p:nvSpPr>
          <p:cNvPr id="51" name="Textfeld 50"/>
          <p:cNvSpPr txBox="1"/>
          <p:nvPr/>
        </p:nvSpPr>
        <p:spPr>
          <a:xfrm>
            <a:off x="891896" y="4093505"/>
            <a:ext cx="1019636"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Dina Fakoussa</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SPM</a:t>
            </a:r>
          </a:p>
        </p:txBody>
      </p:sp>
      <p:sp>
        <p:nvSpPr>
          <p:cNvPr id="52" name="Textfeld 51"/>
          <p:cNvSpPr txBox="1"/>
          <p:nvPr/>
        </p:nvSpPr>
        <p:spPr>
          <a:xfrm>
            <a:off x="4501164" y="5431769"/>
            <a:ext cx="1019636" cy="4519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Agnes Kolodziej</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SPM</a:t>
            </a:r>
          </a:p>
        </p:txBody>
      </p:sp>
      <p:sp>
        <p:nvSpPr>
          <p:cNvPr id="53" name="Textfeld 52"/>
          <p:cNvSpPr txBox="1"/>
          <p:nvPr/>
        </p:nvSpPr>
        <p:spPr>
          <a:xfrm>
            <a:off x="1436311" y="2799742"/>
            <a:ext cx="1019636"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Susanne </a:t>
            </a:r>
            <a:r>
              <a:rPr lang="de-DE" sz="875" dirty="0" err="1">
                <a:solidFill>
                  <a:prstClr val="black">
                    <a:hueOff val="0"/>
                    <a:satOff val="0"/>
                    <a:lumOff val="0"/>
                    <a:alphaOff val="0"/>
                  </a:prstClr>
                </a:solidFill>
                <a:latin typeface="Arial" panose="020B0604020202020204"/>
              </a:rPr>
              <a:t>Zels</a:t>
            </a:r>
            <a:endParaRPr lang="de-DE" sz="875" dirty="0">
              <a:solidFill>
                <a:prstClr val="black">
                  <a:hueOff val="0"/>
                  <a:satOff val="0"/>
                  <a:lumOff val="0"/>
                  <a:alphaOff val="0"/>
                </a:prstClr>
              </a:solidFill>
              <a:latin typeface="Arial" panose="020B0604020202020204"/>
            </a:endParaRPr>
          </a:p>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PD</a:t>
            </a:r>
          </a:p>
        </p:txBody>
      </p:sp>
      <p:sp>
        <p:nvSpPr>
          <p:cNvPr id="56" name="Textfeld 55"/>
          <p:cNvSpPr txBox="1"/>
          <p:nvPr/>
        </p:nvSpPr>
        <p:spPr>
          <a:xfrm>
            <a:off x="3289338" y="4085165"/>
            <a:ext cx="1019636"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Christina </a:t>
            </a:r>
            <a:r>
              <a:rPr lang="de-DE" sz="875" err="1">
                <a:solidFill>
                  <a:prstClr val="black">
                    <a:hueOff val="0"/>
                    <a:satOff val="0"/>
                    <a:lumOff val="0"/>
                    <a:alphaOff val="0"/>
                  </a:prstClr>
                </a:solidFill>
                <a:latin typeface="Arial" panose="020B0604020202020204"/>
              </a:rPr>
              <a:t>Söhner</a:t>
            </a:r>
            <a:endParaRPr lang="de-DE" sz="875">
              <a:solidFill>
                <a:prstClr val="black">
                  <a:hueOff val="0"/>
                  <a:satOff val="0"/>
                  <a:lumOff val="0"/>
                  <a:alphaOff val="0"/>
                </a:prstClr>
              </a:solidFill>
              <a:latin typeface="Arial" panose="020B0604020202020204"/>
            </a:endParaRP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SPM</a:t>
            </a:r>
          </a:p>
        </p:txBody>
      </p:sp>
      <p:sp>
        <p:nvSpPr>
          <p:cNvPr id="62" name="Textfeld 61"/>
          <p:cNvSpPr txBox="1"/>
          <p:nvPr/>
        </p:nvSpPr>
        <p:spPr>
          <a:xfrm>
            <a:off x="8699940" y="492125"/>
            <a:ext cx="1019636"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endParaRPr lang="de-DE" sz="875">
              <a:solidFill>
                <a:prstClr val="black">
                  <a:hueOff val="0"/>
                  <a:satOff val="0"/>
                  <a:lumOff val="0"/>
                  <a:alphaOff val="0"/>
                </a:prstClr>
              </a:solidFill>
              <a:latin typeface="Arial" panose="020B0604020202020204"/>
            </a:endParaRPr>
          </a:p>
        </p:txBody>
      </p:sp>
      <p:sp>
        <p:nvSpPr>
          <p:cNvPr id="64" name="Textfeld 63"/>
          <p:cNvSpPr txBox="1"/>
          <p:nvPr/>
        </p:nvSpPr>
        <p:spPr>
          <a:xfrm>
            <a:off x="9041826" y="2758591"/>
            <a:ext cx="1216096"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Antonio Fox</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SPM</a:t>
            </a:r>
          </a:p>
        </p:txBody>
      </p:sp>
      <p:sp>
        <p:nvSpPr>
          <p:cNvPr id="65" name="Textfeld 64"/>
          <p:cNvSpPr txBox="1"/>
          <p:nvPr/>
        </p:nvSpPr>
        <p:spPr>
          <a:xfrm>
            <a:off x="6827343" y="3982261"/>
            <a:ext cx="1151881"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Katharina Kleynmans </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PM</a:t>
            </a:r>
          </a:p>
        </p:txBody>
      </p:sp>
      <p:sp>
        <p:nvSpPr>
          <p:cNvPr id="66" name="Textfeld 65"/>
          <p:cNvSpPr txBox="1"/>
          <p:nvPr/>
        </p:nvSpPr>
        <p:spPr>
          <a:xfrm>
            <a:off x="9068322" y="3991695"/>
            <a:ext cx="1192105"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Madeleine Schneider</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TA </a:t>
            </a:r>
          </a:p>
          <a:p>
            <a:pPr defTabSz="700684">
              <a:lnSpc>
                <a:spcPct val="90000"/>
              </a:lnSpc>
              <a:spcBef>
                <a:spcPct val="0"/>
              </a:spcBef>
              <a:spcAft>
                <a:spcPct val="35000"/>
              </a:spcAft>
            </a:pPr>
            <a:endParaRPr lang="de-DE" sz="875">
              <a:solidFill>
                <a:prstClr val="black">
                  <a:hueOff val="0"/>
                  <a:satOff val="0"/>
                  <a:lumOff val="0"/>
                  <a:alphaOff val="0"/>
                </a:prstClr>
              </a:solidFill>
              <a:latin typeface="Arial" panose="020B0604020202020204"/>
            </a:endParaRPr>
          </a:p>
        </p:txBody>
      </p:sp>
      <p:sp>
        <p:nvSpPr>
          <p:cNvPr id="71" name="Textfeld 70"/>
          <p:cNvSpPr txBox="1"/>
          <p:nvPr/>
        </p:nvSpPr>
        <p:spPr>
          <a:xfrm>
            <a:off x="7945523" y="3962544"/>
            <a:ext cx="1019636"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50">
                <a:solidFill>
                  <a:prstClr val="black">
                    <a:hueOff val="0"/>
                    <a:satOff val="0"/>
                    <a:lumOff val="0"/>
                    <a:alphaOff val="0"/>
                  </a:prstClr>
                </a:solidFill>
                <a:latin typeface="Arial" panose="020B0604020202020204"/>
              </a:rPr>
              <a:t>Dr. Stella Maria Frei </a:t>
            </a:r>
            <a:endParaRPr lang="de-DE" sz="875">
              <a:solidFill>
                <a:prstClr val="black">
                  <a:hueOff val="0"/>
                  <a:satOff val="0"/>
                  <a:lumOff val="0"/>
                  <a:alphaOff val="0"/>
                </a:prstClr>
              </a:solidFill>
              <a:latin typeface="Arial" panose="020B0604020202020204"/>
            </a:endParaRP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SPM</a:t>
            </a:r>
          </a:p>
        </p:txBody>
      </p:sp>
      <p:sp>
        <p:nvSpPr>
          <p:cNvPr id="6" name="Textfeld 5"/>
          <p:cNvSpPr txBox="1"/>
          <p:nvPr/>
        </p:nvSpPr>
        <p:spPr>
          <a:xfrm>
            <a:off x="1784451" y="1795109"/>
            <a:ext cx="2793924" cy="227377"/>
          </a:xfrm>
          <a:prstGeom prst="rect">
            <a:avLst/>
          </a:prstGeom>
          <a:noFill/>
        </p:spPr>
        <p:txBody>
          <a:bodyPr wrap="square" lIns="0" tIns="0" rIns="0" bIns="0" rtlCol="0">
            <a:noAutofit/>
          </a:bodyPr>
          <a:lstStyle/>
          <a:p>
            <a:pPr defTabSz="800781">
              <a:lnSpc>
                <a:spcPct val="125000"/>
              </a:lnSpc>
            </a:pPr>
            <a:r>
              <a:rPr lang="en-US" sz="1227" b="1" dirty="0">
                <a:solidFill>
                  <a:prstClr val="black"/>
                </a:solidFill>
                <a:latin typeface="Arial" panose="020B0604020202020204"/>
              </a:rPr>
              <a:t>Policy Engagement and Partnerships</a:t>
            </a:r>
          </a:p>
        </p:txBody>
      </p:sp>
      <p:sp>
        <p:nvSpPr>
          <p:cNvPr id="10" name="Textfeld 9"/>
          <p:cNvSpPr txBox="1"/>
          <p:nvPr/>
        </p:nvSpPr>
        <p:spPr>
          <a:xfrm>
            <a:off x="7488094" y="1805628"/>
            <a:ext cx="1761794" cy="288101"/>
          </a:xfrm>
          <a:prstGeom prst="rect">
            <a:avLst/>
          </a:prstGeom>
          <a:noFill/>
        </p:spPr>
        <p:txBody>
          <a:bodyPr wrap="square" lIns="0" tIns="0" rIns="0" bIns="0" rtlCol="0">
            <a:noAutofit/>
          </a:bodyPr>
          <a:lstStyle/>
          <a:p>
            <a:pPr defTabSz="800781">
              <a:lnSpc>
                <a:spcPct val="125000"/>
              </a:lnSpc>
            </a:pPr>
            <a:r>
              <a:rPr lang="de-DE" sz="1227" b="1" dirty="0">
                <a:solidFill>
                  <a:prstClr val="black"/>
                </a:solidFill>
                <a:latin typeface="Arial" panose="020B0604020202020204"/>
              </a:rPr>
              <a:t>Robert Bosch Academy</a:t>
            </a:r>
          </a:p>
        </p:txBody>
      </p:sp>
      <p:sp>
        <p:nvSpPr>
          <p:cNvPr id="68" name="Textfeld 67"/>
          <p:cNvSpPr txBox="1"/>
          <p:nvPr/>
        </p:nvSpPr>
        <p:spPr>
          <a:xfrm>
            <a:off x="4353336" y="1266121"/>
            <a:ext cx="1019636"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Mathias </a:t>
            </a:r>
            <a:r>
              <a:rPr lang="de-DE" sz="875" dirty="0" err="1">
                <a:solidFill>
                  <a:prstClr val="black">
                    <a:hueOff val="0"/>
                    <a:satOff val="0"/>
                    <a:lumOff val="0"/>
                    <a:alphaOff val="0"/>
                  </a:prstClr>
                </a:solidFill>
                <a:latin typeface="Arial" panose="020B0604020202020204"/>
              </a:rPr>
              <a:t>Kreßler</a:t>
            </a:r>
            <a:endParaRPr lang="de-DE" sz="875" dirty="0">
              <a:solidFill>
                <a:prstClr val="black">
                  <a:hueOff val="0"/>
                  <a:satOff val="0"/>
                  <a:lumOff val="0"/>
                  <a:alphaOff val="0"/>
                </a:prstClr>
              </a:solidFill>
              <a:latin typeface="Arial" panose="020B0604020202020204"/>
            </a:endParaRPr>
          </a:p>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PA</a:t>
            </a:r>
          </a:p>
        </p:txBody>
      </p:sp>
      <p:sp>
        <p:nvSpPr>
          <p:cNvPr id="73" name="Textfeld 72"/>
          <p:cNvSpPr txBox="1"/>
          <p:nvPr/>
        </p:nvSpPr>
        <p:spPr>
          <a:xfrm>
            <a:off x="5613138" y="1268260"/>
            <a:ext cx="1019636"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Henry Alt-Haaker</a:t>
            </a:r>
          </a:p>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SVP</a:t>
            </a:r>
          </a:p>
        </p:txBody>
      </p:sp>
      <p:sp>
        <p:nvSpPr>
          <p:cNvPr id="78" name="Rechteck 77"/>
          <p:cNvSpPr/>
          <p:nvPr/>
        </p:nvSpPr>
        <p:spPr>
          <a:xfrm>
            <a:off x="6265655" y="4703126"/>
            <a:ext cx="4099665" cy="1107540"/>
          </a:xfrm>
          <a:prstGeom prst="rect">
            <a:avLst/>
          </a:prstGeom>
          <a:noFill/>
          <a:ln w="19050">
            <a:solidFill>
              <a:schemeClr val="accent2"/>
            </a:solidFill>
          </a:ln>
        </p:spPr>
        <p:txBody>
          <a:bodyPr wrap="none" lIns="0" tIns="0" rIns="0" bIns="0" rtlCol="0" anchor="ctr">
            <a:noAutofit/>
          </a:bodyPr>
          <a:lstStyle/>
          <a:p>
            <a:pPr algn="ctr" defTabSz="800781"/>
            <a:endParaRPr lang="de-DE" sz="1227" err="1">
              <a:solidFill>
                <a:prstClr val="black"/>
              </a:solidFill>
              <a:latin typeface="Arial" panose="020B0604020202020204"/>
            </a:endParaRPr>
          </a:p>
        </p:txBody>
      </p:sp>
      <p:sp>
        <p:nvSpPr>
          <p:cNvPr id="80" name="Textfeld 79"/>
          <p:cNvSpPr txBox="1"/>
          <p:nvPr/>
        </p:nvSpPr>
        <p:spPr>
          <a:xfrm>
            <a:off x="6567717" y="5459382"/>
            <a:ext cx="875322" cy="3952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789" dirty="0">
                <a:solidFill>
                  <a:prstClr val="black">
                    <a:hueOff val="0"/>
                    <a:satOff val="0"/>
                    <a:lumOff val="0"/>
                    <a:alphaOff val="0"/>
                  </a:prstClr>
                </a:solidFill>
                <a:latin typeface="Arial" panose="020B0604020202020204"/>
              </a:rPr>
              <a:t>Annika </a:t>
            </a:r>
            <a:r>
              <a:rPr lang="de-DE" sz="789" dirty="0" err="1">
                <a:solidFill>
                  <a:prstClr val="black">
                    <a:hueOff val="0"/>
                    <a:satOff val="0"/>
                    <a:lumOff val="0"/>
                    <a:alphaOff val="0"/>
                  </a:prstClr>
                </a:solidFill>
                <a:latin typeface="Arial" panose="020B0604020202020204"/>
              </a:rPr>
              <a:t>Berszick</a:t>
            </a:r>
            <a:endParaRPr lang="de-DE" sz="789" dirty="0">
              <a:solidFill>
                <a:prstClr val="black">
                  <a:hueOff val="0"/>
                  <a:satOff val="0"/>
                  <a:lumOff val="0"/>
                  <a:alphaOff val="0"/>
                </a:prstClr>
              </a:solidFill>
              <a:latin typeface="Arial" panose="020B0604020202020204"/>
            </a:endParaRPr>
          </a:p>
          <a:p>
            <a:pPr defTabSz="700684">
              <a:lnSpc>
                <a:spcPct val="90000"/>
              </a:lnSpc>
              <a:spcBef>
                <a:spcPct val="0"/>
              </a:spcBef>
              <a:spcAft>
                <a:spcPct val="35000"/>
              </a:spcAft>
            </a:pPr>
            <a:r>
              <a:rPr lang="de-DE" sz="789" dirty="0">
                <a:solidFill>
                  <a:prstClr val="black">
                    <a:hueOff val="0"/>
                    <a:satOff val="0"/>
                    <a:lumOff val="0"/>
                    <a:alphaOff val="0"/>
                  </a:prstClr>
                </a:solidFill>
                <a:latin typeface="Arial" panose="020B0604020202020204"/>
              </a:rPr>
              <a:t>Intern</a:t>
            </a:r>
          </a:p>
        </p:txBody>
      </p:sp>
      <p:sp>
        <p:nvSpPr>
          <p:cNvPr id="97" name="Textfeld 96"/>
          <p:cNvSpPr txBox="1"/>
          <p:nvPr/>
        </p:nvSpPr>
        <p:spPr>
          <a:xfrm>
            <a:off x="7315943" y="4707492"/>
            <a:ext cx="2167773" cy="391255"/>
          </a:xfrm>
          <a:prstGeom prst="rect">
            <a:avLst/>
          </a:prstGeom>
          <a:noFill/>
        </p:spPr>
        <p:txBody>
          <a:bodyPr wrap="square" lIns="0" tIns="0" rIns="0" bIns="0" rtlCol="0">
            <a:noAutofit/>
          </a:bodyPr>
          <a:lstStyle/>
          <a:p>
            <a:pPr defTabSz="800781">
              <a:lnSpc>
                <a:spcPct val="125000"/>
              </a:lnSpc>
            </a:pPr>
            <a:r>
              <a:rPr lang="en-US" sz="1227" dirty="0">
                <a:solidFill>
                  <a:prstClr val="black"/>
                </a:solidFill>
                <a:latin typeface="Arial" panose="020B0604020202020204"/>
              </a:rPr>
              <a:t>Special Employment Contracts </a:t>
            </a:r>
          </a:p>
        </p:txBody>
      </p:sp>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016" y="2170825"/>
            <a:ext cx="788542" cy="788542"/>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8" name="Textfeld 87">
            <a:extLst>
              <a:ext uri="{FF2B5EF4-FFF2-40B4-BE49-F238E27FC236}">
                <a16:creationId xmlns:a16="http://schemas.microsoft.com/office/drawing/2014/main" id="{C6BA2C9F-6711-4D8F-8F19-12F771A058E8}"/>
              </a:ext>
            </a:extLst>
          </p:cNvPr>
          <p:cNvSpPr txBox="1"/>
          <p:nvPr/>
        </p:nvSpPr>
        <p:spPr>
          <a:xfrm>
            <a:off x="6828558" y="2745186"/>
            <a:ext cx="961408"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Dr. </a:t>
            </a:r>
            <a:r>
              <a:rPr lang="de-DE" sz="875" dirty="0" err="1">
                <a:solidFill>
                  <a:prstClr val="black">
                    <a:hueOff val="0"/>
                    <a:satOff val="0"/>
                    <a:lumOff val="0"/>
                    <a:alphaOff val="0"/>
                  </a:prstClr>
                </a:solidFill>
                <a:latin typeface="Arial" panose="020B0604020202020204"/>
              </a:rPr>
              <a:t>Pradnya</a:t>
            </a:r>
            <a:r>
              <a:rPr lang="de-DE" sz="875" dirty="0">
                <a:solidFill>
                  <a:prstClr val="black">
                    <a:hueOff val="0"/>
                    <a:satOff val="0"/>
                    <a:lumOff val="0"/>
                    <a:alphaOff val="0"/>
                  </a:prstClr>
                </a:solidFill>
                <a:latin typeface="Arial" panose="020B0604020202020204"/>
              </a:rPr>
              <a:t> </a:t>
            </a:r>
            <a:r>
              <a:rPr lang="de-DE" sz="875" dirty="0" err="1">
                <a:solidFill>
                  <a:prstClr val="black">
                    <a:hueOff val="0"/>
                    <a:satOff val="0"/>
                    <a:lumOff val="0"/>
                    <a:alphaOff val="0"/>
                  </a:prstClr>
                </a:solidFill>
                <a:latin typeface="Arial" panose="020B0604020202020204"/>
              </a:rPr>
              <a:t>Bivalkar</a:t>
            </a:r>
            <a:r>
              <a:rPr lang="de-DE" sz="875" dirty="0">
                <a:solidFill>
                  <a:prstClr val="black">
                    <a:hueOff val="0"/>
                    <a:satOff val="0"/>
                    <a:lumOff val="0"/>
                    <a:alphaOff val="0"/>
                  </a:prstClr>
                </a:solidFill>
                <a:latin typeface="Arial" panose="020B0604020202020204"/>
              </a:rPr>
              <a:t> SPM</a:t>
            </a:r>
          </a:p>
        </p:txBody>
      </p:sp>
      <p:pic>
        <p:nvPicPr>
          <p:cNvPr id="1026" name="Picture 2" descr="Bild des Benutzers P. Bivalkar">
            <a:extLst>
              <a:ext uri="{FF2B5EF4-FFF2-40B4-BE49-F238E27FC236}">
                <a16:creationId xmlns:a16="http://schemas.microsoft.com/office/drawing/2014/main" id="{5C3D257B-A59E-4955-B227-8188E49A43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123" y="2133932"/>
            <a:ext cx="788542" cy="788542"/>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6440A882-2343-4658-B6FE-B41CDE81D5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566" y="2187495"/>
            <a:ext cx="788542" cy="771186"/>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2" name="Textfeld 81">
            <a:extLst>
              <a:ext uri="{FF2B5EF4-FFF2-40B4-BE49-F238E27FC236}">
                <a16:creationId xmlns:a16="http://schemas.microsoft.com/office/drawing/2014/main" id="{85126311-46E7-4DDF-884B-8A482A7922E4}"/>
              </a:ext>
            </a:extLst>
          </p:cNvPr>
          <p:cNvSpPr txBox="1"/>
          <p:nvPr/>
        </p:nvSpPr>
        <p:spPr>
          <a:xfrm>
            <a:off x="7947509" y="2763948"/>
            <a:ext cx="904642" cy="6840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Bilal </a:t>
            </a:r>
            <a:r>
              <a:rPr lang="de-DE" sz="876" dirty="0" err="1">
                <a:solidFill>
                  <a:schemeClr val="tx1"/>
                </a:solidFill>
                <a:latin typeface="Arial" panose="020B0604020202020204" pitchFamily="34" charset="0"/>
                <a:cs typeface="Arial" panose="020B0604020202020204" pitchFamily="34" charset="0"/>
              </a:rPr>
              <a:t>Bağ</a:t>
            </a:r>
            <a:r>
              <a:rPr lang="de-DE" sz="876" dirty="0">
                <a:solidFill>
                  <a:schemeClr val="tx1"/>
                </a:solidFill>
                <a:latin typeface="Arial" panose="020B0604020202020204" pitchFamily="34" charset="0"/>
                <a:cs typeface="Arial" panose="020B0604020202020204" pitchFamily="34" charset="0"/>
              </a:rPr>
              <a:t> </a:t>
            </a:r>
          </a:p>
          <a:p>
            <a:pPr defTabSz="700684">
              <a:lnSpc>
                <a:spcPct val="90000"/>
              </a:lnSpc>
              <a:spcBef>
                <a:spcPct val="0"/>
              </a:spcBef>
              <a:spcAft>
                <a:spcPct val="35000"/>
              </a:spcAft>
            </a:pPr>
            <a:r>
              <a:rPr lang="de-DE" sz="875" dirty="0">
                <a:solidFill>
                  <a:prstClr val="black">
                    <a:hueOff val="0"/>
                    <a:satOff val="0"/>
                    <a:lumOff val="0"/>
                    <a:alphaOff val="0"/>
                  </a:prstClr>
                </a:solidFill>
                <a:latin typeface="Arial" panose="020B0604020202020204"/>
              </a:rPr>
              <a:t>PM</a:t>
            </a:r>
            <a:endParaRPr lang="de-DE" sz="701" dirty="0">
              <a:solidFill>
                <a:prstClr val="black">
                  <a:hueOff val="0"/>
                  <a:satOff val="0"/>
                  <a:lumOff val="0"/>
                  <a:alphaOff val="0"/>
                </a:prstClr>
              </a:solidFill>
              <a:latin typeface="Arial" panose="020B0604020202020204"/>
            </a:endParaRPr>
          </a:p>
        </p:txBody>
      </p:sp>
      <p:sp>
        <p:nvSpPr>
          <p:cNvPr id="83" name="Textfeld 82">
            <a:extLst>
              <a:ext uri="{FF2B5EF4-FFF2-40B4-BE49-F238E27FC236}">
                <a16:creationId xmlns:a16="http://schemas.microsoft.com/office/drawing/2014/main" id="{0D1CDCE8-F4E9-4A5F-8F64-AD062C1C222F}"/>
              </a:ext>
            </a:extLst>
          </p:cNvPr>
          <p:cNvSpPr txBox="1"/>
          <p:nvPr/>
        </p:nvSpPr>
        <p:spPr>
          <a:xfrm>
            <a:off x="4491283" y="4063633"/>
            <a:ext cx="1176714"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Anne-Sophie Mignon</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PM</a:t>
            </a:r>
          </a:p>
        </p:txBody>
      </p:sp>
      <p:pic>
        <p:nvPicPr>
          <p:cNvPr id="2" name="Picture 2">
            <a:extLst>
              <a:ext uri="{FF2B5EF4-FFF2-40B4-BE49-F238E27FC236}">
                <a16:creationId xmlns:a16="http://schemas.microsoft.com/office/drawing/2014/main" id="{63951BE5-2696-46E2-B721-DEC529E769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4296" y="2144331"/>
            <a:ext cx="788542" cy="788542"/>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9" name="Picture 2">
            <a:extLst>
              <a:ext uri="{FF2B5EF4-FFF2-40B4-BE49-F238E27FC236}">
                <a16:creationId xmlns:a16="http://schemas.microsoft.com/office/drawing/2014/main" id="{0C593AC5-AAB7-450E-AA44-2BA3ED12438D}"/>
              </a:ext>
            </a:extLst>
          </p:cNvPr>
          <p:cNvPicPr>
            <a:picLocks noChangeAspect="1" noChangeArrowheads="1"/>
          </p:cNvPicPr>
          <p:nvPr/>
        </p:nvPicPr>
        <p:blipFill rotWithShape="1">
          <a:blip r:embed="rId8"/>
          <a:srcRect l="17137" r="17137"/>
          <a:stretch/>
        </p:blipFill>
        <p:spPr bwMode="auto">
          <a:xfrm>
            <a:off x="3369661" y="4670982"/>
            <a:ext cx="777265"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0" name="Grafik 69">
            <a:extLst>
              <a:ext uri="{FF2B5EF4-FFF2-40B4-BE49-F238E27FC236}">
                <a16:creationId xmlns:a16="http://schemas.microsoft.com/office/drawing/2014/main" id="{AAA30C5F-4A97-4DF2-9EBF-9871CC17964A}"/>
              </a:ext>
            </a:extLst>
          </p:cNvPr>
          <p:cNvPicPr>
            <a:picLocks noChangeAspect="1"/>
          </p:cNvPicPr>
          <p:nvPr/>
        </p:nvPicPr>
        <p:blipFill>
          <a:blip r:embed="rId9"/>
          <a:stretch>
            <a:fillRect/>
          </a:stretch>
        </p:blipFill>
        <p:spPr>
          <a:xfrm>
            <a:off x="923552" y="3443231"/>
            <a:ext cx="800556"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Grafik 74">
            <a:extLst>
              <a:ext uri="{FF2B5EF4-FFF2-40B4-BE49-F238E27FC236}">
                <a16:creationId xmlns:a16="http://schemas.microsoft.com/office/drawing/2014/main" id="{117CEBF7-5060-4212-BBB0-AF30CA1DF6D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10837" y="4664415"/>
            <a:ext cx="788400"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2" name="Textfeld 91">
            <a:extLst>
              <a:ext uri="{FF2B5EF4-FFF2-40B4-BE49-F238E27FC236}">
                <a16:creationId xmlns:a16="http://schemas.microsoft.com/office/drawing/2014/main" id="{8BC3DCD7-767B-40AB-B459-D2DB4319ED23}"/>
              </a:ext>
            </a:extLst>
          </p:cNvPr>
          <p:cNvSpPr txBox="1"/>
          <p:nvPr/>
        </p:nvSpPr>
        <p:spPr>
          <a:xfrm>
            <a:off x="918048" y="5489756"/>
            <a:ext cx="848693" cy="4280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800641">
              <a:lnSpc>
                <a:spcPct val="90000"/>
              </a:lnSpc>
              <a:spcBef>
                <a:spcPct val="0"/>
              </a:spcBef>
              <a:spcAft>
                <a:spcPct val="35000"/>
              </a:spcAft>
            </a:pPr>
            <a:r>
              <a:rPr lang="de-DE" sz="875">
                <a:solidFill>
                  <a:prstClr val="black"/>
                </a:solidFill>
                <a:latin typeface="Arial" panose="020B0604020202020204"/>
              </a:rPr>
              <a:t>Lejla Pilica</a:t>
            </a:r>
          </a:p>
          <a:p>
            <a:pPr defTabSz="800641">
              <a:lnSpc>
                <a:spcPct val="90000"/>
              </a:lnSpc>
              <a:spcBef>
                <a:spcPct val="0"/>
              </a:spcBef>
              <a:spcAft>
                <a:spcPct val="35000"/>
              </a:spcAft>
            </a:pPr>
            <a:r>
              <a:rPr lang="de-DE" sz="875">
                <a:solidFill>
                  <a:prstClr val="black"/>
                </a:solidFill>
                <a:latin typeface="Arial" panose="020B0604020202020204"/>
              </a:rPr>
              <a:t>PM</a:t>
            </a:r>
          </a:p>
        </p:txBody>
      </p:sp>
      <p:pic>
        <p:nvPicPr>
          <p:cNvPr id="12" name="Grafik 11">
            <a:extLst>
              <a:ext uri="{FF2B5EF4-FFF2-40B4-BE49-F238E27FC236}">
                <a16:creationId xmlns:a16="http://schemas.microsoft.com/office/drawing/2014/main" id="{FADD9B74-0D0A-C765-8CF5-B92FE9DDAA4E}"/>
              </a:ext>
            </a:extLst>
          </p:cNvPr>
          <p:cNvPicPr>
            <a:picLocks noChangeAspect="1"/>
          </p:cNvPicPr>
          <p:nvPr/>
        </p:nvPicPr>
        <p:blipFill>
          <a:blip r:embed="rId11"/>
          <a:stretch>
            <a:fillRect/>
          </a:stretch>
        </p:blipFill>
        <p:spPr>
          <a:xfrm>
            <a:off x="2058468" y="3442626"/>
            <a:ext cx="793111" cy="792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Grafik 16">
            <a:extLst>
              <a:ext uri="{FF2B5EF4-FFF2-40B4-BE49-F238E27FC236}">
                <a16:creationId xmlns:a16="http://schemas.microsoft.com/office/drawing/2014/main" id="{B57D5CD4-5655-CA0D-D425-104B4BEA16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3336" y="642962"/>
            <a:ext cx="803693" cy="792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Grafik 23">
            <a:extLst>
              <a:ext uri="{FF2B5EF4-FFF2-40B4-BE49-F238E27FC236}">
                <a16:creationId xmlns:a16="http://schemas.microsoft.com/office/drawing/2014/main" id="{7E470EB1-55EF-5703-2CBE-83BCBADB57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6893" y="642962"/>
            <a:ext cx="792000" cy="792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Grafik 25">
            <a:extLst>
              <a:ext uri="{FF2B5EF4-FFF2-40B4-BE49-F238E27FC236}">
                <a16:creationId xmlns:a16="http://schemas.microsoft.com/office/drawing/2014/main" id="{BBE455D6-5EA5-5F9F-A5B4-26732D59218F}"/>
              </a:ext>
            </a:extLst>
          </p:cNvPr>
          <p:cNvPicPr>
            <a:picLocks noChangeAspect="1"/>
          </p:cNvPicPr>
          <p:nvPr/>
        </p:nvPicPr>
        <p:blipFill>
          <a:blip r:embed="rId14"/>
          <a:stretch>
            <a:fillRect/>
          </a:stretch>
        </p:blipFill>
        <p:spPr>
          <a:xfrm>
            <a:off x="902846" y="4689644"/>
            <a:ext cx="838233" cy="792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feld 7">
            <a:extLst>
              <a:ext uri="{FF2B5EF4-FFF2-40B4-BE49-F238E27FC236}">
                <a16:creationId xmlns:a16="http://schemas.microsoft.com/office/drawing/2014/main" id="{F304033E-B043-61C0-F22D-C5C542A9F67F}"/>
              </a:ext>
            </a:extLst>
          </p:cNvPr>
          <p:cNvSpPr txBox="1"/>
          <p:nvPr/>
        </p:nvSpPr>
        <p:spPr>
          <a:xfrm>
            <a:off x="4509113" y="2786064"/>
            <a:ext cx="1283025" cy="6797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Irina Pawluchin</a:t>
            </a:r>
          </a:p>
          <a:p>
            <a:pPr defTabSz="700684">
              <a:lnSpc>
                <a:spcPct val="90000"/>
              </a:lnSpc>
              <a:spcBef>
                <a:spcPct val="0"/>
              </a:spcBef>
              <a:spcAft>
                <a:spcPct val="35000"/>
              </a:spcAft>
            </a:pPr>
            <a:r>
              <a:rPr lang="de-DE" sz="875">
                <a:solidFill>
                  <a:prstClr val="black">
                    <a:hueOff val="0"/>
                    <a:satOff val="0"/>
                    <a:lumOff val="0"/>
                    <a:alphaOff val="0"/>
                  </a:prstClr>
                </a:solidFill>
                <a:latin typeface="Arial" panose="020B0604020202020204"/>
              </a:rPr>
              <a:t>TA</a:t>
            </a:r>
          </a:p>
        </p:txBody>
      </p:sp>
      <p:pic>
        <p:nvPicPr>
          <p:cNvPr id="9" name="Grafik 8">
            <a:extLst>
              <a:ext uri="{FF2B5EF4-FFF2-40B4-BE49-F238E27FC236}">
                <a16:creationId xmlns:a16="http://schemas.microsoft.com/office/drawing/2014/main" id="{1880B8A5-0536-FF01-579B-A552A0D1844A}"/>
              </a:ext>
            </a:extLst>
          </p:cNvPr>
          <p:cNvPicPr/>
          <p:nvPr/>
        </p:nvPicPr>
        <p:blipFill>
          <a:blip r:embed="rId15">
            <a:extLst>
              <a:ext uri="{28A0092B-C50C-407E-A947-70E740481C1C}">
                <a14:useLocalDpi xmlns:a14="http://schemas.microsoft.com/office/drawing/2010/main" val="0"/>
              </a:ext>
            </a:extLst>
          </a:blip>
          <a:stretch>
            <a:fillRect/>
          </a:stretch>
        </p:blipFill>
        <p:spPr>
          <a:xfrm>
            <a:off x="6629349" y="4927769"/>
            <a:ext cx="504000" cy="504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Grafik 22">
            <a:extLst>
              <a:ext uri="{FF2B5EF4-FFF2-40B4-BE49-F238E27FC236}">
                <a16:creationId xmlns:a16="http://schemas.microsoft.com/office/drawing/2014/main" id="{63C20366-9987-1D9C-550D-FCE1F753863E}"/>
              </a:ext>
            </a:extLst>
          </p:cNvPr>
          <p:cNvPicPr>
            <a:picLocks noChangeAspect="1"/>
          </p:cNvPicPr>
          <p:nvPr/>
        </p:nvPicPr>
        <p:blipFill rotWithShape="1">
          <a:blip r:embed="rId16">
            <a:extLst>
              <a:ext uri="{28A0092B-C50C-407E-A947-70E740481C1C}">
                <a14:useLocalDpi xmlns:a14="http://schemas.microsoft.com/office/drawing/2010/main" val="0"/>
              </a:ext>
            </a:extLst>
          </a:blip>
          <a:srcRect l="17698" t="3475" r="17893"/>
          <a:stretch/>
        </p:blipFill>
        <p:spPr>
          <a:xfrm>
            <a:off x="4514497" y="3432975"/>
            <a:ext cx="789201"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Grafik 26">
            <a:extLst>
              <a:ext uri="{FF2B5EF4-FFF2-40B4-BE49-F238E27FC236}">
                <a16:creationId xmlns:a16="http://schemas.microsoft.com/office/drawing/2014/main" id="{BC491778-1D37-FFDE-AF27-9A527D1E140D}"/>
              </a:ext>
            </a:extLst>
          </p:cNvPr>
          <p:cNvPicPr>
            <a:picLocks noChangeAspect="1"/>
          </p:cNvPicPr>
          <p:nvPr/>
        </p:nvPicPr>
        <p:blipFill rotWithShape="1">
          <a:blip r:embed="rId17">
            <a:extLst>
              <a:ext uri="{28A0092B-C50C-407E-A947-70E740481C1C}">
                <a14:useLocalDpi xmlns:a14="http://schemas.microsoft.com/office/drawing/2010/main" val="0"/>
              </a:ext>
            </a:extLst>
          </a:blip>
          <a:srcRect l="19890" t="8190" r="17311"/>
          <a:stretch/>
        </p:blipFill>
        <p:spPr>
          <a:xfrm>
            <a:off x="9026481" y="2147476"/>
            <a:ext cx="808992"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Grafik 28">
            <a:extLst>
              <a:ext uri="{FF2B5EF4-FFF2-40B4-BE49-F238E27FC236}">
                <a16:creationId xmlns:a16="http://schemas.microsoft.com/office/drawing/2014/main" id="{C274C7C3-DFB1-B29C-1AF3-2F6F602D6CC6}"/>
              </a:ext>
            </a:extLst>
          </p:cNvPr>
          <p:cNvPicPr>
            <a:picLocks noChangeAspect="1"/>
          </p:cNvPicPr>
          <p:nvPr/>
        </p:nvPicPr>
        <p:blipFill rotWithShape="1">
          <a:blip r:embed="rId18">
            <a:extLst>
              <a:ext uri="{28A0092B-C50C-407E-A947-70E740481C1C}">
                <a14:useLocalDpi xmlns:a14="http://schemas.microsoft.com/office/drawing/2010/main" val="0"/>
              </a:ext>
            </a:extLst>
          </a:blip>
          <a:srcRect l="16400" t="4847" r="18427"/>
          <a:stretch/>
        </p:blipFill>
        <p:spPr>
          <a:xfrm>
            <a:off x="6869932" y="3279828"/>
            <a:ext cx="809832"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Grafik 19">
            <a:extLst>
              <a:ext uri="{FF2B5EF4-FFF2-40B4-BE49-F238E27FC236}">
                <a16:creationId xmlns:a16="http://schemas.microsoft.com/office/drawing/2014/main" id="{77DF3E6A-EEAE-4770-BF87-A081E3BF7F2E}"/>
              </a:ext>
            </a:extLst>
          </p:cNvPr>
          <p:cNvPicPr>
            <a:picLocks noChangeAspect="1"/>
          </p:cNvPicPr>
          <p:nvPr/>
        </p:nvPicPr>
        <p:blipFill rotWithShape="1">
          <a:blip r:embed="rId19">
            <a:extLst>
              <a:ext uri="{28A0092B-C50C-407E-A947-70E740481C1C}">
                <a14:useLocalDpi xmlns:a14="http://schemas.microsoft.com/office/drawing/2010/main" val="0"/>
              </a:ext>
            </a:extLst>
          </a:blip>
          <a:srcRect t="10701" b="23818"/>
          <a:stretch/>
        </p:blipFill>
        <p:spPr>
          <a:xfrm>
            <a:off x="4503922" y="2153101"/>
            <a:ext cx="805996"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Grafik 21">
            <a:extLst>
              <a:ext uri="{FF2B5EF4-FFF2-40B4-BE49-F238E27FC236}">
                <a16:creationId xmlns:a16="http://schemas.microsoft.com/office/drawing/2014/main" id="{62716E2B-7DE6-0B1A-A18E-4C2421BABF1C}"/>
              </a:ext>
            </a:extLst>
          </p:cNvPr>
          <p:cNvPicPr>
            <a:picLocks noChangeAspect="1"/>
          </p:cNvPicPr>
          <p:nvPr/>
        </p:nvPicPr>
        <p:blipFill rotWithShape="1">
          <a:blip r:embed="rId20">
            <a:extLst>
              <a:ext uri="{28A0092B-C50C-407E-A947-70E740481C1C}">
                <a14:useLocalDpi xmlns:a14="http://schemas.microsoft.com/office/drawing/2010/main" val="0"/>
              </a:ext>
            </a:extLst>
          </a:blip>
          <a:srcRect l="39345" b="21107"/>
          <a:stretch/>
        </p:blipFill>
        <p:spPr>
          <a:xfrm>
            <a:off x="7975907" y="3282792"/>
            <a:ext cx="778802" cy="7884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Grafik 2">
            <a:extLst>
              <a:ext uri="{FF2B5EF4-FFF2-40B4-BE49-F238E27FC236}">
                <a16:creationId xmlns:a16="http://schemas.microsoft.com/office/drawing/2014/main" id="{920ED58F-7FE6-B228-CBF9-0BE959E4BBBD}"/>
              </a:ext>
            </a:extLst>
          </p:cNvPr>
          <p:cNvPicPr/>
          <p:nvPr/>
        </p:nvPicPr>
        <p:blipFill>
          <a:blip r:embed="rId15">
            <a:extLst>
              <a:ext uri="{28A0092B-C50C-407E-A947-70E740481C1C}">
                <a14:useLocalDpi xmlns:a14="http://schemas.microsoft.com/office/drawing/2010/main" val="0"/>
              </a:ext>
            </a:extLst>
          </a:blip>
          <a:stretch>
            <a:fillRect/>
          </a:stretch>
        </p:blipFill>
        <p:spPr>
          <a:xfrm>
            <a:off x="7503646" y="4933602"/>
            <a:ext cx="504000" cy="504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feld 6">
            <a:extLst>
              <a:ext uri="{FF2B5EF4-FFF2-40B4-BE49-F238E27FC236}">
                <a16:creationId xmlns:a16="http://schemas.microsoft.com/office/drawing/2014/main" id="{11F97C90-3EC8-308B-69BF-30E3169FE2E6}"/>
              </a:ext>
            </a:extLst>
          </p:cNvPr>
          <p:cNvSpPr txBox="1"/>
          <p:nvPr/>
        </p:nvSpPr>
        <p:spPr>
          <a:xfrm>
            <a:off x="7436844" y="5461766"/>
            <a:ext cx="1180381" cy="3952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789" dirty="0">
                <a:solidFill>
                  <a:prstClr val="black">
                    <a:hueOff val="0"/>
                    <a:satOff val="0"/>
                    <a:lumOff val="0"/>
                    <a:alphaOff val="0"/>
                  </a:prstClr>
                </a:solidFill>
                <a:latin typeface="Arial" panose="020B0604020202020204"/>
              </a:rPr>
              <a:t>Elena Sohler Sanchez</a:t>
            </a:r>
          </a:p>
          <a:p>
            <a:pPr defTabSz="700684">
              <a:lnSpc>
                <a:spcPct val="90000"/>
              </a:lnSpc>
              <a:spcBef>
                <a:spcPct val="0"/>
              </a:spcBef>
              <a:spcAft>
                <a:spcPct val="35000"/>
              </a:spcAft>
            </a:pPr>
            <a:r>
              <a:rPr lang="de-DE" sz="789" dirty="0">
                <a:solidFill>
                  <a:prstClr val="black">
                    <a:hueOff val="0"/>
                    <a:satOff val="0"/>
                    <a:lumOff val="0"/>
                    <a:alphaOff val="0"/>
                  </a:prstClr>
                </a:solidFill>
                <a:latin typeface="Arial" panose="020B0604020202020204"/>
              </a:rPr>
              <a:t>Intern</a:t>
            </a:r>
          </a:p>
        </p:txBody>
      </p:sp>
      <p:pic>
        <p:nvPicPr>
          <p:cNvPr id="11" name="Grafik 10">
            <a:extLst>
              <a:ext uri="{FF2B5EF4-FFF2-40B4-BE49-F238E27FC236}">
                <a16:creationId xmlns:a16="http://schemas.microsoft.com/office/drawing/2014/main" id="{CE7BAD5C-1EA6-0C00-7A55-9983D3400BC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63812" y="3432975"/>
            <a:ext cx="788400" cy="788400"/>
          </a:xfrm>
          <a:prstGeom prst="ellipse">
            <a:avLst/>
          </a:prstGeom>
          <a:noFill/>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Grafik 2">
            <a:extLst>
              <a:ext uri="{FF2B5EF4-FFF2-40B4-BE49-F238E27FC236}">
                <a16:creationId xmlns:a16="http://schemas.microsoft.com/office/drawing/2014/main" id="{69680D3A-70A8-B854-137F-D1B26C8FE841}"/>
              </a:ext>
            </a:extLst>
          </p:cNvPr>
          <p:cNvPicPr/>
          <p:nvPr/>
        </p:nvPicPr>
        <p:blipFill>
          <a:blip r:embed="rId15">
            <a:extLst>
              <a:ext uri="{28A0092B-C50C-407E-A947-70E740481C1C}">
                <a14:useLocalDpi xmlns:a14="http://schemas.microsoft.com/office/drawing/2010/main" val="0"/>
              </a:ext>
            </a:extLst>
          </a:blip>
          <a:stretch>
            <a:fillRect/>
          </a:stretch>
        </p:blipFill>
        <p:spPr>
          <a:xfrm>
            <a:off x="8755721" y="4933602"/>
            <a:ext cx="504000" cy="504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feld 6">
            <a:extLst>
              <a:ext uri="{FF2B5EF4-FFF2-40B4-BE49-F238E27FC236}">
                <a16:creationId xmlns:a16="http://schemas.microsoft.com/office/drawing/2014/main" id="{654FC920-50B5-DED9-352D-50E1F04A0F54}"/>
              </a:ext>
            </a:extLst>
          </p:cNvPr>
          <p:cNvSpPr txBox="1"/>
          <p:nvPr/>
        </p:nvSpPr>
        <p:spPr>
          <a:xfrm>
            <a:off x="8731310" y="5461766"/>
            <a:ext cx="1180381" cy="3952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050" tIns="60050" rIns="60050" bIns="60050" numCol="1" spcCol="1270" anchor="ctr" anchorCtr="0">
            <a:noAutofit/>
          </a:bodyPr>
          <a:lstStyle/>
          <a:p>
            <a:pPr defTabSz="700684">
              <a:lnSpc>
                <a:spcPct val="90000"/>
              </a:lnSpc>
              <a:spcBef>
                <a:spcPct val="0"/>
              </a:spcBef>
              <a:spcAft>
                <a:spcPct val="35000"/>
              </a:spcAft>
            </a:pPr>
            <a:r>
              <a:rPr lang="de-DE" sz="790" dirty="0">
                <a:solidFill>
                  <a:prstClr val="black">
                    <a:hueOff val="0"/>
                    <a:satOff val="0"/>
                    <a:lumOff val="0"/>
                    <a:alphaOff val="0"/>
                  </a:prstClr>
                </a:solidFill>
                <a:latin typeface="Arial" panose="020B0604020202020204"/>
                <a:cs typeface="Arial"/>
              </a:rPr>
              <a:t>Samira Walldorf</a:t>
            </a:r>
          </a:p>
          <a:p>
            <a:pPr defTabSz="700684">
              <a:lnSpc>
                <a:spcPct val="90000"/>
              </a:lnSpc>
              <a:spcBef>
                <a:spcPct val="0"/>
              </a:spcBef>
              <a:spcAft>
                <a:spcPct val="35000"/>
              </a:spcAft>
            </a:pPr>
            <a:r>
              <a:rPr lang="de-DE" sz="790" dirty="0">
                <a:solidFill>
                  <a:prstClr val="black">
                    <a:hueOff val="0"/>
                    <a:satOff val="0"/>
                    <a:lumOff val="0"/>
                    <a:alphaOff val="0"/>
                  </a:prstClr>
                </a:solidFill>
                <a:latin typeface="Arial" panose="020B0604020202020204"/>
              </a:rPr>
              <a:t>Intern</a:t>
            </a:r>
            <a:endParaRPr lang="de-DE" sz="790" dirty="0">
              <a:solidFill>
                <a:prstClr val="black">
                  <a:hueOff val="0"/>
                  <a:satOff val="0"/>
                  <a:lumOff val="0"/>
                  <a:alphaOff val="0"/>
                </a:prstClr>
              </a:solidFill>
              <a:latin typeface="Arial" panose="020B0604020202020204"/>
              <a:cs typeface="Arial"/>
            </a:endParaRPr>
          </a:p>
        </p:txBody>
      </p:sp>
      <p:pic>
        <p:nvPicPr>
          <p:cNvPr id="13" name="Grafik 2">
            <a:extLst>
              <a:ext uri="{FF2B5EF4-FFF2-40B4-BE49-F238E27FC236}">
                <a16:creationId xmlns:a16="http://schemas.microsoft.com/office/drawing/2014/main" id="{94B10D31-E10C-D730-AD10-2E4F60EF05F1}"/>
              </a:ext>
            </a:extLst>
          </p:cNvPr>
          <p:cNvPicPr/>
          <p:nvPr/>
        </p:nvPicPr>
        <p:blipFill>
          <a:blip r:embed="rId15">
            <a:extLst>
              <a:ext uri="{28A0092B-C50C-407E-A947-70E740481C1C}">
                <a14:useLocalDpi xmlns:a14="http://schemas.microsoft.com/office/drawing/2010/main" val="0"/>
              </a:ext>
            </a:extLst>
          </a:blip>
          <a:stretch>
            <a:fillRect/>
          </a:stretch>
        </p:blipFill>
        <p:spPr>
          <a:xfrm>
            <a:off x="9664374" y="4945684"/>
            <a:ext cx="504000" cy="504000"/>
          </a:xfrm>
          <a:prstGeom prst="ellipse">
            <a:avLst/>
          </a:prstGeom>
          <a:ln w="31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feld 18">
            <a:extLst>
              <a:ext uri="{FF2B5EF4-FFF2-40B4-BE49-F238E27FC236}">
                <a16:creationId xmlns:a16="http://schemas.microsoft.com/office/drawing/2014/main" id="{3D1BB57C-02FE-377F-83C6-1845DB1D9145}"/>
              </a:ext>
            </a:extLst>
          </p:cNvPr>
          <p:cNvSpPr txBox="1"/>
          <p:nvPr/>
        </p:nvSpPr>
        <p:spPr>
          <a:xfrm>
            <a:off x="9554592" y="5476910"/>
            <a:ext cx="924813" cy="357021"/>
          </a:xfrm>
          <a:prstGeom prst="rect">
            <a:avLst/>
          </a:prstGeom>
          <a:noFill/>
        </p:spPr>
        <p:txBody>
          <a:bodyPr wrap="square">
            <a:spAutoFit/>
          </a:bodyPr>
          <a:lstStyle/>
          <a:p>
            <a:pPr defTabSz="700684">
              <a:lnSpc>
                <a:spcPct val="90000"/>
              </a:lnSpc>
              <a:spcBef>
                <a:spcPct val="0"/>
              </a:spcBef>
              <a:spcAft>
                <a:spcPct val="35000"/>
              </a:spcAft>
            </a:pPr>
            <a:r>
              <a:rPr lang="de-DE" sz="790" dirty="0">
                <a:solidFill>
                  <a:prstClr val="black">
                    <a:hueOff val="0"/>
                    <a:satOff val="0"/>
                    <a:lumOff val="0"/>
                    <a:alphaOff val="0"/>
                  </a:prstClr>
                </a:solidFill>
                <a:latin typeface="Arial" panose="020B0604020202020204"/>
                <a:cs typeface="Arial"/>
              </a:rPr>
              <a:t>Sezen Kahveci</a:t>
            </a:r>
          </a:p>
          <a:p>
            <a:pPr defTabSz="700684">
              <a:lnSpc>
                <a:spcPct val="90000"/>
              </a:lnSpc>
              <a:spcBef>
                <a:spcPct val="0"/>
              </a:spcBef>
              <a:spcAft>
                <a:spcPct val="35000"/>
              </a:spcAft>
            </a:pPr>
            <a:r>
              <a:rPr lang="de-DE" sz="790" dirty="0">
                <a:solidFill>
                  <a:prstClr val="black">
                    <a:hueOff val="0"/>
                    <a:satOff val="0"/>
                    <a:lumOff val="0"/>
                    <a:alphaOff val="0"/>
                  </a:prstClr>
                </a:solidFill>
                <a:latin typeface="Arial" panose="020B0604020202020204"/>
              </a:rPr>
              <a:t>Intern</a:t>
            </a:r>
            <a:endParaRPr lang="de-DE" sz="790" dirty="0">
              <a:solidFill>
                <a:prstClr val="black">
                  <a:hueOff val="0"/>
                  <a:satOff val="0"/>
                  <a:lumOff val="0"/>
                  <a:alphaOff val="0"/>
                </a:prstClr>
              </a:solidFill>
              <a:latin typeface="Arial" panose="020B0604020202020204"/>
              <a:cs typeface="Arial"/>
            </a:endParaRPr>
          </a:p>
        </p:txBody>
      </p:sp>
    </p:spTree>
    <p:extLst>
      <p:ext uri="{BB962C8B-B14F-4D97-AF65-F5344CB8AC3E}">
        <p14:creationId xmlns:p14="http://schemas.microsoft.com/office/powerpoint/2010/main" val="109010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6EA63-5C76-FA92-CE12-6542795A369C}"/>
              </a:ext>
            </a:extLst>
          </p:cNvPr>
          <p:cNvSpPr>
            <a:spLocks noGrp="1"/>
          </p:cNvSpPr>
          <p:nvPr>
            <p:ph type="ctrTitle"/>
          </p:nvPr>
        </p:nvSpPr>
        <p:spPr/>
        <p:txBody>
          <a:bodyPr/>
          <a:lstStyle/>
          <a:p>
            <a:r>
              <a:rPr lang="de-DE" dirty="0"/>
              <a:t>Policy Engagement and Partnerships</a:t>
            </a:r>
          </a:p>
        </p:txBody>
      </p:sp>
    </p:spTree>
    <p:extLst>
      <p:ext uri="{BB962C8B-B14F-4D97-AF65-F5344CB8AC3E}">
        <p14:creationId xmlns:p14="http://schemas.microsoft.com/office/powerpoint/2010/main" val="399840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6239" y="270000"/>
            <a:ext cx="6210992" cy="1008000"/>
          </a:xfrm>
        </p:spPr>
        <p:txBody>
          <a:bodyPr/>
          <a:lstStyle/>
          <a:p>
            <a:r>
              <a:rPr lang="de-DE" dirty="0"/>
              <a:t>Policy Engagement &amp; Partnerships</a:t>
            </a:r>
          </a:p>
        </p:txBody>
      </p:sp>
      <p:sp>
        <p:nvSpPr>
          <p:cNvPr id="5" name="Inhaltsplatzhalter 4"/>
          <p:cNvSpPr>
            <a:spLocks noGrp="1"/>
          </p:cNvSpPr>
          <p:nvPr>
            <p:ph sz="quarter" idx="13"/>
          </p:nvPr>
        </p:nvSpPr>
        <p:spPr>
          <a:xfrm>
            <a:off x="376239" y="1023938"/>
            <a:ext cx="6658224" cy="4213226"/>
          </a:xfrm>
        </p:spPr>
        <p:txBody>
          <a:bodyPr/>
          <a:lstStyle/>
          <a:p>
            <a:pPr indent="-285750">
              <a:buFont typeface="Symbol" panose="05050102010706020507" pitchFamily="18" charset="2"/>
              <a:buChar char="-"/>
            </a:pPr>
            <a:r>
              <a:rPr lang="en-US" sz="1600" dirty="0"/>
              <a:t>Supporting evidence-based policy by</a:t>
            </a:r>
          </a:p>
          <a:p>
            <a:pPr marL="742950" lvl="1" indent="-285750">
              <a:buFont typeface="Symbol" panose="05050102010706020507" pitchFamily="18" charset="2"/>
              <a:buChar char="-"/>
            </a:pPr>
            <a:r>
              <a:rPr lang="en-US" sz="1600" dirty="0"/>
              <a:t>Strengthening think tanks as policy advisory institutions</a:t>
            </a:r>
          </a:p>
          <a:p>
            <a:pPr marL="742950" lvl="1" indent="-285750">
              <a:buFont typeface="Symbol" panose="05050102010706020507" pitchFamily="18" charset="2"/>
              <a:buChar char="-"/>
            </a:pPr>
            <a:r>
              <a:rPr lang="en-US" sz="1600" dirty="0"/>
              <a:t>Solution-oriented networking of decision-makers, opinion leaders, and experts</a:t>
            </a:r>
          </a:p>
          <a:p>
            <a:pPr marL="742950" lvl="1" indent="-285750">
              <a:buFont typeface="Symbol" panose="05050102010706020507" pitchFamily="18" charset="2"/>
              <a:buChar char="-"/>
            </a:pPr>
            <a:r>
              <a:rPr lang="en-US" sz="1600" dirty="0"/>
              <a:t>Imparting expertise and internationalizing the perspectives of political decision-makers</a:t>
            </a:r>
          </a:p>
          <a:p>
            <a:pPr marL="742950" lvl="1" indent="-285750">
              <a:buFont typeface="Symbol" panose="05050102010706020507" pitchFamily="18" charset="2"/>
              <a:buChar char="-"/>
            </a:pPr>
            <a:r>
              <a:rPr lang="en-US" sz="1600" dirty="0"/>
              <a:t>Communicating findings from the foundation‘s work to policymakers</a:t>
            </a:r>
          </a:p>
          <a:p>
            <a:pPr marL="742950" lvl="1" indent="-285750">
              <a:buFontTx/>
              <a:buChar char="-"/>
            </a:pPr>
            <a:endParaRPr lang="en-US" sz="1600" dirty="0"/>
          </a:p>
          <a:p>
            <a:pPr marL="274950" indent="-285750">
              <a:buFont typeface="Symbol" panose="05050102010706020507" pitchFamily="18" charset="2"/>
              <a:buChar char="-"/>
            </a:pPr>
            <a:r>
              <a:rPr lang="en-US" sz="1600" dirty="0"/>
              <a:t>Strengthening the foundation‘s work across funding areas through</a:t>
            </a:r>
          </a:p>
          <a:p>
            <a:pPr marL="742950" lvl="1" indent="-285750">
              <a:buFont typeface="Symbol" panose="05050102010706020507" pitchFamily="18" charset="2"/>
              <a:buChar char="-"/>
            </a:pPr>
            <a:r>
              <a:rPr lang="en-US" sz="1600" dirty="0"/>
              <a:t>Access to exclusive expertise and networks on the foundation‘s topics</a:t>
            </a:r>
          </a:p>
          <a:p>
            <a:pPr marL="742950" lvl="1" indent="-285750">
              <a:buFont typeface="Symbol" panose="05050102010706020507" pitchFamily="18" charset="2"/>
              <a:buChar char="-"/>
            </a:pPr>
            <a:r>
              <a:rPr lang="en-US" sz="1600" dirty="0"/>
              <a:t>Advice on effective political liaison work</a:t>
            </a:r>
          </a:p>
          <a:p>
            <a:endParaRPr lang="de-DE" sz="1600" dirty="0"/>
          </a:p>
        </p:txBody>
      </p:sp>
      <p:graphicFrame>
        <p:nvGraphicFramePr>
          <p:cNvPr id="8" name="Diagramm 7">
            <a:extLst>
              <a:ext uri="{FF2B5EF4-FFF2-40B4-BE49-F238E27FC236}">
                <a16:creationId xmlns:a16="http://schemas.microsoft.com/office/drawing/2014/main" id="{FD8983DC-B003-137E-DD0B-D5B8AC4CC7F8}"/>
              </a:ext>
            </a:extLst>
          </p:cNvPr>
          <p:cNvGraphicFramePr/>
          <p:nvPr>
            <p:extLst>
              <p:ext uri="{D42A27DB-BD31-4B8C-83A1-F6EECF244321}">
                <p14:modId xmlns:p14="http://schemas.microsoft.com/office/powerpoint/2010/main" val="1526651493"/>
              </p:ext>
            </p:extLst>
          </p:nvPr>
        </p:nvGraphicFramePr>
        <p:xfrm>
          <a:off x="6964627" y="755298"/>
          <a:ext cx="3724011" cy="4750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526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6239" y="352562"/>
            <a:ext cx="6805796" cy="925438"/>
          </a:xfrm>
        </p:spPr>
        <p:txBody>
          <a:bodyPr/>
          <a:lstStyle/>
          <a:p>
            <a:r>
              <a:rPr lang="en-US" dirty="0"/>
              <a:t>Strategic Partnerships with Think Tanks</a:t>
            </a:r>
            <a:br>
              <a:rPr lang="de-DE" dirty="0"/>
            </a:br>
            <a:r>
              <a:rPr lang="de-DE" sz="1400" dirty="0">
                <a:cs typeface="Arial"/>
              </a:rPr>
              <a:t>22 </a:t>
            </a:r>
            <a:r>
              <a:rPr lang="en-US" sz="1400" dirty="0">
                <a:cs typeface="Arial"/>
              </a:rPr>
              <a:t>Partnerships (As of November 2023)</a:t>
            </a:r>
          </a:p>
        </p:txBody>
      </p:sp>
      <p:sp>
        <p:nvSpPr>
          <p:cNvPr id="4" name="Foliennummernplatzhalter 3"/>
          <p:cNvSpPr>
            <a:spLocks noGrp="1"/>
          </p:cNvSpPr>
          <p:nvPr>
            <p:ph type="sldNum" sz="quarter" idx="12"/>
          </p:nvPr>
        </p:nvSpPr>
        <p:spPr/>
        <p:txBody>
          <a:bodyPr/>
          <a:lstStyle/>
          <a:p>
            <a:fld id="{85620559-3A7D-495C-817D-6DA7521B129A}" type="slidenum">
              <a:rPr lang="en-US" noProof="1" smtClean="0"/>
              <a:t>5</a:t>
            </a:fld>
            <a:endParaRPr lang="en-US" noProof="1"/>
          </a:p>
        </p:txBody>
      </p:sp>
      <p:sp>
        <p:nvSpPr>
          <p:cNvPr id="5" name="Inhaltsplatzhalter 4"/>
          <p:cNvSpPr>
            <a:spLocks noGrp="1"/>
          </p:cNvSpPr>
          <p:nvPr>
            <p:ph sz="quarter" idx="13"/>
          </p:nvPr>
        </p:nvSpPr>
        <p:spPr>
          <a:xfrm>
            <a:off x="376239" y="1402444"/>
            <a:ext cx="7072311" cy="3992801"/>
          </a:xfrm>
        </p:spPr>
        <p:txBody>
          <a:bodyPr vert="horz" lIns="0" tIns="0" rIns="0" bIns="0" rtlCol="0" anchor="t">
            <a:noAutofit/>
          </a:bodyPr>
          <a:lstStyle/>
          <a:p>
            <a:pPr marL="0" indent="0">
              <a:buNone/>
            </a:pPr>
            <a:r>
              <a:rPr lang="en-US" b="1" u="sng" dirty="0"/>
              <a:t>Target group:</a:t>
            </a:r>
            <a:endParaRPr lang="en-US" b="1" dirty="0"/>
          </a:p>
          <a:p>
            <a:pPr marL="0" indent="0">
              <a:buNone/>
            </a:pPr>
            <a:r>
              <a:rPr lang="en-US" dirty="0">
                <a:cs typeface="Arial"/>
              </a:rPr>
              <a:t>Think Tanks and related institutions in Germany, Europe, and (West) Africa</a:t>
            </a:r>
            <a:endParaRPr lang="en-US" dirty="0"/>
          </a:p>
          <a:p>
            <a:pPr marL="0" indent="0">
              <a:buNone/>
            </a:pPr>
            <a:endParaRPr lang="en-US" b="1" u="sng" dirty="0">
              <a:cs typeface="Arial"/>
            </a:endParaRPr>
          </a:p>
          <a:p>
            <a:pPr marL="0" indent="0">
              <a:buNone/>
            </a:pPr>
            <a:r>
              <a:rPr lang="en-US" b="1" u="sng" dirty="0">
                <a:cs typeface="Arial"/>
              </a:rPr>
              <a:t>Objectives:</a:t>
            </a:r>
          </a:p>
          <a:p>
            <a:pPr marL="274950" indent="-285750">
              <a:buFont typeface="Symbol" panose="05050102010706020507" pitchFamily="18" charset="2"/>
              <a:buChar char="-"/>
            </a:pPr>
            <a:r>
              <a:rPr lang="en-US" dirty="0"/>
              <a:t>Inclusive and multi-perspective policy forums and activities on issues of the changing international order</a:t>
            </a:r>
          </a:p>
          <a:p>
            <a:pPr marL="274950" indent="-285750">
              <a:buFont typeface="Symbol" panose="05050102010706020507" pitchFamily="18" charset="2"/>
              <a:buChar char="-"/>
            </a:pPr>
            <a:r>
              <a:rPr lang="en-US" dirty="0"/>
              <a:t>Differentiated knowledge and relevant evidence for decision-makers</a:t>
            </a:r>
          </a:p>
          <a:p>
            <a:pPr marL="274950" indent="-285750">
              <a:buFont typeface="Symbol" panose="05050102010706020507" pitchFamily="18" charset="2"/>
              <a:buChar char="-"/>
            </a:pPr>
            <a:r>
              <a:rPr lang="en-US" dirty="0"/>
              <a:t>Strong capacities of think tanks and consequently increased effectiveness of their work</a:t>
            </a:r>
          </a:p>
          <a:p>
            <a:pPr marL="0" indent="0">
              <a:buNone/>
            </a:pPr>
            <a:endParaRPr lang="en-US" b="1" u="sng" dirty="0">
              <a:cs typeface="Arial"/>
            </a:endParaRPr>
          </a:p>
          <a:p>
            <a:pPr marL="0" indent="0">
              <a:buNone/>
            </a:pPr>
            <a:r>
              <a:rPr lang="en-US" b="1" u="sng" dirty="0">
                <a:cs typeface="Arial"/>
              </a:rPr>
              <a:t>Impact on the foundation:</a:t>
            </a:r>
            <a:endParaRPr lang="en-US" dirty="0"/>
          </a:p>
          <a:p>
            <a:pPr marL="274950" indent="-285750">
              <a:buFont typeface="Symbol" panose="05050102010706020507" pitchFamily="18" charset="2"/>
              <a:buChar char="-"/>
            </a:pPr>
            <a:r>
              <a:rPr lang="en-US" dirty="0"/>
              <a:t>Offer of strategy discussions, briefings, internships/secondments, and networking</a:t>
            </a:r>
          </a:p>
          <a:p>
            <a:pPr marL="274950" indent="-285750">
              <a:buFont typeface="Symbol" panose="05050102010706020507" pitchFamily="18" charset="2"/>
              <a:buChar char="-"/>
            </a:pPr>
            <a:r>
              <a:rPr lang="en-US" dirty="0"/>
              <a:t>Realization of Nexus events and Nexus projects wherever plausible with regard to content and strategy</a:t>
            </a:r>
            <a:endParaRPr lang="en-US" dirty="0">
              <a:cs typeface="Arial"/>
            </a:endParaRPr>
          </a:p>
          <a:p>
            <a:pPr marL="285750" indent="-285750"/>
            <a:endParaRPr lang="en-US" dirty="0">
              <a:cs typeface="Arial"/>
            </a:endParaRPr>
          </a:p>
          <a:p>
            <a:pPr marL="0" indent="0">
              <a:buNone/>
            </a:pPr>
            <a:endParaRPr lang="en-US" dirty="0">
              <a:cs typeface="Arial"/>
            </a:endParaRPr>
          </a:p>
          <a:p>
            <a:pPr marL="0" indent="0">
              <a:buNone/>
            </a:pPr>
            <a:endParaRPr lang="de-DE" dirty="0">
              <a:cs typeface="Arial"/>
            </a:endParaRPr>
          </a:p>
        </p:txBody>
      </p:sp>
      <p:sp>
        <p:nvSpPr>
          <p:cNvPr id="3" name="Textfeld 2"/>
          <p:cNvSpPr txBox="1"/>
          <p:nvPr/>
        </p:nvSpPr>
        <p:spPr>
          <a:xfrm flipH="1">
            <a:off x="6759885" y="2128596"/>
            <a:ext cx="4336906" cy="161583"/>
          </a:xfrm>
          <a:prstGeom prst="rect">
            <a:avLst/>
          </a:prstGeom>
          <a:noFill/>
        </p:spPr>
        <p:txBody>
          <a:bodyPr wrap="square" lIns="0" tIns="0" rIns="0" bIns="0" rtlCol="0" anchor="ctr" anchorCtr="0">
            <a:spAutoFit/>
          </a:bodyPr>
          <a:lstStyle/>
          <a:p>
            <a:pPr algn="ctr"/>
            <a:r>
              <a:rPr lang="de-DE" sz="1050"/>
              <a:t>Kolja Kukuk</a:t>
            </a:r>
          </a:p>
        </p:txBody>
      </p:sp>
      <p:sp>
        <p:nvSpPr>
          <p:cNvPr id="10" name="Textfeld 9"/>
          <p:cNvSpPr txBox="1"/>
          <p:nvPr/>
        </p:nvSpPr>
        <p:spPr>
          <a:xfrm flipH="1">
            <a:off x="6861415" y="3196388"/>
            <a:ext cx="4260822" cy="161583"/>
          </a:xfrm>
          <a:prstGeom prst="rect">
            <a:avLst/>
          </a:prstGeom>
          <a:noFill/>
        </p:spPr>
        <p:txBody>
          <a:bodyPr wrap="square" lIns="0" tIns="0" rIns="0" bIns="0" rtlCol="0" anchor="ctr" anchorCtr="0">
            <a:spAutoFit/>
          </a:bodyPr>
          <a:lstStyle/>
          <a:p>
            <a:pPr algn="ctr"/>
            <a:r>
              <a:rPr lang="de-DE" sz="1050"/>
              <a:t>Dina Fakoussa</a:t>
            </a:r>
          </a:p>
        </p:txBody>
      </p:sp>
      <p:pic>
        <p:nvPicPr>
          <p:cNvPr id="19" name="Grafik 18">
            <a:extLst>
              <a:ext uri="{FF2B5EF4-FFF2-40B4-BE49-F238E27FC236}">
                <a16:creationId xmlns:a16="http://schemas.microsoft.com/office/drawing/2014/main" id="{38833504-B610-4C13-93CA-FB02D6282F9C}"/>
              </a:ext>
            </a:extLst>
          </p:cNvPr>
          <p:cNvPicPr>
            <a:picLocks noChangeAspect="1"/>
          </p:cNvPicPr>
          <p:nvPr/>
        </p:nvPicPr>
        <p:blipFill>
          <a:blip r:embed="rId3"/>
          <a:stretch>
            <a:fillRect/>
          </a:stretch>
        </p:blipFill>
        <p:spPr>
          <a:xfrm>
            <a:off x="8481551" y="2334487"/>
            <a:ext cx="877322" cy="864000"/>
          </a:xfrm>
          <a:prstGeom prst="rect">
            <a:avLst/>
          </a:prstGeom>
        </p:spPr>
      </p:pic>
      <p:pic>
        <p:nvPicPr>
          <p:cNvPr id="12" name="Grafik 11">
            <a:extLst>
              <a:ext uri="{FF2B5EF4-FFF2-40B4-BE49-F238E27FC236}">
                <a16:creationId xmlns:a16="http://schemas.microsoft.com/office/drawing/2014/main" id="{5C15B912-50E4-5504-D150-4EECEF0D7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8212" y="1218253"/>
            <a:ext cx="864000" cy="864000"/>
          </a:xfrm>
          <a:prstGeom prst="rect">
            <a:avLst/>
          </a:prstGeom>
        </p:spPr>
      </p:pic>
      <p:sp>
        <p:nvSpPr>
          <p:cNvPr id="7" name="Textfeld 6">
            <a:extLst>
              <a:ext uri="{FF2B5EF4-FFF2-40B4-BE49-F238E27FC236}">
                <a16:creationId xmlns:a16="http://schemas.microsoft.com/office/drawing/2014/main" id="{AEF9C81F-D703-0499-419B-B254CD21C1E8}"/>
              </a:ext>
            </a:extLst>
          </p:cNvPr>
          <p:cNvSpPr txBox="1"/>
          <p:nvPr/>
        </p:nvSpPr>
        <p:spPr>
          <a:xfrm flipH="1">
            <a:off x="7054849" y="4415578"/>
            <a:ext cx="3791574" cy="161583"/>
          </a:xfrm>
          <a:prstGeom prst="rect">
            <a:avLst/>
          </a:prstGeom>
          <a:noFill/>
          <a:ln>
            <a:noFill/>
          </a:ln>
        </p:spPr>
        <p:txBody>
          <a:bodyPr wrap="square" lIns="0" tIns="0" rIns="0" bIns="0" rtlCol="0" anchor="ctr" anchorCtr="0">
            <a:spAutoFit/>
          </a:bodyPr>
          <a:lstStyle/>
          <a:p>
            <a:pPr algn="ctr"/>
            <a:r>
              <a:rPr lang="en-US" sz="1050" dirty="0"/>
              <a:t>Lejla Pilica</a:t>
            </a:r>
          </a:p>
        </p:txBody>
      </p:sp>
      <p:pic>
        <p:nvPicPr>
          <p:cNvPr id="11" name="Grafik 10">
            <a:extLst>
              <a:ext uri="{FF2B5EF4-FFF2-40B4-BE49-F238E27FC236}">
                <a16:creationId xmlns:a16="http://schemas.microsoft.com/office/drawing/2014/main" id="{D074C220-DC51-DE29-9C3E-B18B55193A7B}"/>
              </a:ext>
            </a:extLst>
          </p:cNvPr>
          <p:cNvPicPr>
            <a:picLocks noChangeAspect="1"/>
          </p:cNvPicPr>
          <p:nvPr/>
        </p:nvPicPr>
        <p:blipFill rotWithShape="1">
          <a:blip r:embed="rId5">
            <a:extLst>
              <a:ext uri="{28A0092B-C50C-407E-A947-70E740481C1C}">
                <a14:useLocalDpi xmlns:a14="http://schemas.microsoft.com/office/drawing/2010/main" val="0"/>
              </a:ext>
            </a:extLst>
          </a:blip>
          <a:srcRect l="14300" r="14300"/>
          <a:stretch/>
        </p:blipFill>
        <p:spPr>
          <a:xfrm>
            <a:off x="8481550" y="3470015"/>
            <a:ext cx="914311" cy="914311"/>
          </a:xfrm>
          <a:prstGeom prst="rect">
            <a:avLst/>
          </a:prstGeom>
        </p:spPr>
      </p:pic>
    </p:spTree>
    <p:extLst>
      <p:ext uri="{BB962C8B-B14F-4D97-AF65-F5344CB8AC3E}">
        <p14:creationId xmlns:p14="http://schemas.microsoft.com/office/powerpoint/2010/main" val="2810923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6238" y="270000"/>
            <a:ext cx="9936161" cy="818265"/>
          </a:xfrm>
        </p:spPr>
        <p:txBody>
          <a:bodyPr/>
          <a:lstStyle/>
          <a:p>
            <a:r>
              <a:rPr lang="en-US" sz="2500" dirty="0"/>
              <a:t>Programs for Political Decision-Makers</a:t>
            </a:r>
            <a:br>
              <a:rPr lang="en-US" sz="1800" dirty="0"/>
            </a:br>
            <a:r>
              <a:rPr lang="en-US" sz="1800" dirty="0"/>
              <a:t>Overview of current activities</a:t>
            </a:r>
            <a:endParaRPr lang="en-US" sz="1200" b="0" dirty="0"/>
          </a:p>
        </p:txBody>
      </p:sp>
      <p:sp>
        <p:nvSpPr>
          <p:cNvPr id="21" name="Textfeld 20"/>
          <p:cNvSpPr txBox="1"/>
          <p:nvPr/>
        </p:nvSpPr>
        <p:spPr>
          <a:xfrm>
            <a:off x="376898" y="1647430"/>
            <a:ext cx="3260644" cy="1442617"/>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defTabSz="577850">
              <a:lnSpc>
                <a:spcPct val="90000"/>
              </a:lnSpc>
              <a:spcBef>
                <a:spcPct val="0"/>
              </a:spcBef>
              <a:spcAft>
                <a:spcPct val="35000"/>
              </a:spcAft>
            </a:pPr>
            <a:r>
              <a:rPr lang="de-DE" sz="1400" b="1" u="sng" kern="1200" dirty="0">
                <a:solidFill>
                  <a:schemeClr val="tx1"/>
                </a:solidFill>
              </a:rPr>
              <a:t>Target </a:t>
            </a:r>
            <a:r>
              <a:rPr lang="de-DE" sz="1400" b="1" u="sng" kern="1200" dirty="0" err="1">
                <a:solidFill>
                  <a:schemeClr val="tx1"/>
                </a:solidFill>
              </a:rPr>
              <a:t>group</a:t>
            </a:r>
            <a:r>
              <a:rPr lang="de-DE" sz="1400" b="1" u="sng" kern="1200" dirty="0">
                <a:solidFill>
                  <a:schemeClr val="tx1"/>
                </a:solidFill>
              </a:rPr>
              <a:t>:</a:t>
            </a: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Political decision-makers (focus on MPs)</a:t>
            </a:r>
            <a:endParaRPr lang="en-US" sz="1400" kern="1200" dirty="0">
              <a:solidFill>
                <a:schemeClr val="tx1"/>
              </a:solidFill>
              <a:cs typeface="Arial"/>
            </a:endParaRPr>
          </a:p>
          <a:p>
            <a:pPr marL="285750" lvl="0" indent="-285750" defTabSz="577850">
              <a:lnSpc>
                <a:spcPct val="90000"/>
              </a:lnSpc>
              <a:spcBef>
                <a:spcPct val="0"/>
              </a:spcBef>
              <a:spcAft>
                <a:spcPct val="35000"/>
              </a:spcAft>
              <a:buFont typeface="Symbol" panose="05050102010706020507" pitchFamily="18" charset="2"/>
              <a:buChar char="-"/>
            </a:pPr>
            <a:r>
              <a:rPr lang="en-US" sz="1200" i="1" dirty="0">
                <a:solidFill>
                  <a:schemeClr val="tx1"/>
                </a:solidFill>
              </a:rPr>
              <a:t>Perspective: political decision-makers from other countries</a:t>
            </a:r>
            <a:endParaRPr lang="en-US" sz="1200" i="1" kern="1200" dirty="0">
              <a:solidFill>
                <a:schemeClr val="tx1"/>
              </a:solidFill>
              <a:cs typeface="Arial"/>
            </a:endParaRPr>
          </a:p>
        </p:txBody>
      </p:sp>
      <p:sp>
        <p:nvSpPr>
          <p:cNvPr id="22" name="Textfeld 21"/>
          <p:cNvSpPr txBox="1"/>
          <p:nvPr/>
        </p:nvSpPr>
        <p:spPr>
          <a:xfrm>
            <a:off x="384915" y="3164858"/>
            <a:ext cx="3252627" cy="1929688"/>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defTabSz="577850">
              <a:lnSpc>
                <a:spcPct val="90000"/>
              </a:lnSpc>
              <a:spcBef>
                <a:spcPct val="0"/>
              </a:spcBef>
              <a:spcAft>
                <a:spcPct val="35000"/>
              </a:spcAft>
            </a:pPr>
            <a:r>
              <a:rPr lang="de-DE" sz="1400" b="1" u="sng" dirty="0" err="1">
                <a:solidFill>
                  <a:schemeClr val="tx1"/>
                </a:solidFill>
              </a:rPr>
              <a:t>Objectives</a:t>
            </a:r>
            <a:r>
              <a:rPr lang="de-DE" sz="1400" b="1" u="sng" dirty="0">
                <a:solidFill>
                  <a:schemeClr val="tx1"/>
                </a:solidFill>
              </a:rPr>
              <a:t>:</a:t>
            </a: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Internationalization of perspectives</a:t>
            </a:r>
            <a:endParaRPr lang="en-US" sz="1400" dirty="0">
              <a:solidFill>
                <a:schemeClr val="tx1"/>
              </a:solidFill>
              <a:cs typeface="Arial"/>
            </a:endParaRP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cs typeface="Arial"/>
              </a:rPr>
              <a:t>Cross-party networks</a:t>
            </a:r>
            <a:endParaRPr lang="en-US" sz="1400" dirty="0">
              <a:solidFill>
                <a:schemeClr val="tx1"/>
              </a:solidFill>
            </a:endParaRP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Improved political decision-making</a:t>
            </a:r>
            <a:endParaRPr lang="en-US" sz="1400" dirty="0">
              <a:solidFill>
                <a:schemeClr val="tx1"/>
              </a:solidFill>
              <a:cs typeface="Arial"/>
            </a:endParaRPr>
          </a:p>
          <a:p>
            <a:pPr marL="285750" lvl="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Long-term loyalty of the target group to the foundation</a:t>
            </a:r>
            <a:endParaRPr lang="en-US" sz="1400" dirty="0">
              <a:solidFill>
                <a:schemeClr val="tx1"/>
              </a:solidFill>
              <a:cs typeface="Arial"/>
            </a:endParaRPr>
          </a:p>
        </p:txBody>
      </p:sp>
      <p:sp>
        <p:nvSpPr>
          <p:cNvPr id="23" name="Textfeld 22"/>
          <p:cNvSpPr txBox="1"/>
          <p:nvPr/>
        </p:nvSpPr>
        <p:spPr>
          <a:xfrm>
            <a:off x="4204296" y="1240763"/>
            <a:ext cx="4776418" cy="1326371"/>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defTabSz="577850">
              <a:lnSpc>
                <a:spcPct val="90000"/>
              </a:lnSpc>
              <a:spcBef>
                <a:spcPct val="0"/>
              </a:spcBef>
              <a:spcAft>
                <a:spcPct val="35000"/>
              </a:spcAft>
            </a:pPr>
            <a:r>
              <a:rPr lang="en-US" sz="1400" b="1" u="sng" dirty="0">
                <a:solidFill>
                  <a:schemeClr val="tx1"/>
                </a:solidFill>
              </a:rPr>
              <a:t>Policymaking in the 21st Century</a:t>
            </a: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Perennial program for newly elected MPs (35 MPs per legislative period), since 2016</a:t>
            </a:r>
            <a:endParaRPr lang="en-US" sz="1400" dirty="0">
              <a:solidFill>
                <a:schemeClr val="tx1"/>
              </a:solidFill>
              <a:cs typeface="Arial"/>
            </a:endParaRP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Including study trips to Europe, Asia (Lee </a:t>
            </a:r>
            <a:r>
              <a:rPr lang="en-US" sz="1400" dirty="0" err="1">
                <a:solidFill>
                  <a:schemeClr val="tx1"/>
                </a:solidFill>
              </a:rPr>
              <a:t>Kuan</a:t>
            </a:r>
            <a:r>
              <a:rPr lang="en-US" sz="1400" dirty="0">
                <a:solidFill>
                  <a:schemeClr val="tx1"/>
                </a:solidFill>
              </a:rPr>
              <a:t> Yew School, Singapore), and the U.S. (Harvard Kennedy School)</a:t>
            </a:r>
            <a:endParaRPr lang="en-US" sz="1400" dirty="0">
              <a:solidFill>
                <a:schemeClr val="tx1"/>
              </a:solidFill>
              <a:cs typeface="Arial"/>
            </a:endParaRPr>
          </a:p>
        </p:txBody>
      </p:sp>
      <p:sp>
        <p:nvSpPr>
          <p:cNvPr id="26" name="Textfeld 25"/>
          <p:cNvSpPr txBox="1"/>
          <p:nvPr/>
        </p:nvSpPr>
        <p:spPr>
          <a:xfrm>
            <a:off x="4204295" y="2648918"/>
            <a:ext cx="4776419" cy="1096830"/>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defTabSz="577850">
              <a:lnSpc>
                <a:spcPct val="90000"/>
              </a:lnSpc>
              <a:spcBef>
                <a:spcPct val="0"/>
              </a:spcBef>
              <a:spcAft>
                <a:spcPct val="35000"/>
              </a:spcAft>
            </a:pPr>
            <a:r>
              <a:rPr lang="de-DE" sz="1400" b="1" u="sng" dirty="0" err="1">
                <a:solidFill>
                  <a:schemeClr val="tx1"/>
                </a:solidFill>
              </a:rPr>
              <a:t>Kaleidoscope</a:t>
            </a:r>
            <a:r>
              <a:rPr lang="de-DE" sz="1400" b="1" u="sng" dirty="0">
                <a:solidFill>
                  <a:schemeClr val="tx1"/>
                </a:solidFill>
              </a:rPr>
              <a:t> Politics – New </a:t>
            </a:r>
            <a:r>
              <a:rPr lang="de-DE" sz="1400" b="1" u="sng" dirty="0" err="1">
                <a:solidFill>
                  <a:schemeClr val="tx1"/>
                </a:solidFill>
              </a:rPr>
              <a:t>Perspectives</a:t>
            </a:r>
            <a:endParaRPr lang="en-US" dirty="0">
              <a:solidFill>
                <a:schemeClr val="tx1"/>
              </a:solidFill>
            </a:endParaRP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Regular program offerings, (inter)national study trips, workshops, and online formats</a:t>
            </a:r>
            <a:endParaRPr lang="en-US" sz="1400" dirty="0">
              <a:solidFill>
                <a:schemeClr val="tx1"/>
              </a:solidFill>
              <a:cs typeface="Arial"/>
            </a:endParaRP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cs typeface="Arial"/>
              </a:rPr>
              <a:t>Target group: former program participants</a:t>
            </a:r>
          </a:p>
        </p:txBody>
      </p:sp>
      <p:sp>
        <p:nvSpPr>
          <p:cNvPr id="27" name="Textfeld 26"/>
          <p:cNvSpPr txBox="1"/>
          <p:nvPr/>
        </p:nvSpPr>
        <p:spPr>
          <a:xfrm>
            <a:off x="4204882" y="3853276"/>
            <a:ext cx="4776419" cy="982495"/>
          </a:xfrm>
          <a:prstGeom prst="rect">
            <a:avLst/>
          </a:prstGeom>
          <a:ln/>
        </p:spPr>
        <p:style>
          <a:lnRef idx="2">
            <a:schemeClr val="accent5"/>
          </a:lnRef>
          <a:fillRef idx="1">
            <a:schemeClr val="lt1"/>
          </a:fillRef>
          <a:effectRef idx="0">
            <a:schemeClr val="accent5"/>
          </a:effectRef>
          <a:fontRef idx="minor">
            <a:schemeClr val="dk1"/>
          </a:fontRef>
        </p:style>
        <p:txBody>
          <a:bodyPr spcFirstLastPara="0" vert="horz" wrap="square" lIns="49530" tIns="49530" rIns="49530" bIns="49530" numCol="1" spcCol="1270" anchor="ctr" anchorCtr="0">
            <a:noAutofit/>
          </a:bodyPr>
          <a:lstStyle/>
          <a:p>
            <a:pPr defTabSz="577850">
              <a:lnSpc>
                <a:spcPct val="90000"/>
              </a:lnSpc>
              <a:spcBef>
                <a:spcPct val="0"/>
              </a:spcBef>
              <a:spcAft>
                <a:spcPct val="35000"/>
              </a:spcAft>
            </a:pPr>
            <a:r>
              <a:rPr lang="de-DE" sz="1400" b="1" u="sng" dirty="0">
                <a:solidFill>
                  <a:schemeClr val="tx1"/>
                </a:solidFill>
              </a:rPr>
              <a:t>Global </a:t>
            </a:r>
            <a:r>
              <a:rPr lang="de-DE" sz="1400" b="1" u="sng" dirty="0" err="1">
                <a:solidFill>
                  <a:schemeClr val="tx1"/>
                </a:solidFill>
              </a:rPr>
              <a:t>Dialogue</a:t>
            </a:r>
            <a:endParaRPr lang="de-DE" sz="1400" b="1" u="sng" dirty="0">
              <a:solidFill>
                <a:schemeClr val="tx1"/>
              </a:solidFill>
              <a:cs typeface="Arial"/>
            </a:endParaRPr>
          </a:p>
          <a:p>
            <a:pPr marL="285750" indent="-285750" defTabSz="577850">
              <a:lnSpc>
                <a:spcPct val="90000"/>
              </a:lnSpc>
              <a:spcBef>
                <a:spcPct val="0"/>
              </a:spcBef>
              <a:spcAft>
                <a:spcPct val="35000"/>
              </a:spcAft>
              <a:buFont typeface="Symbol,Sans-Serif"/>
              <a:buChar char="-"/>
            </a:pPr>
            <a:r>
              <a:rPr lang="en-US" sz="1400" dirty="0">
                <a:solidFill>
                  <a:schemeClr val="tx1"/>
                </a:solidFill>
              </a:rPr>
              <a:t>New international format (since 2023) for internationally experienced MPs</a:t>
            </a:r>
            <a:endParaRPr lang="en-US" dirty="0">
              <a:solidFill>
                <a:schemeClr val="tx1"/>
              </a:solidFill>
              <a:cs typeface="Arial"/>
            </a:endParaRPr>
          </a:p>
          <a:p>
            <a:pPr marL="285750" indent="-285750" defTabSz="577850">
              <a:lnSpc>
                <a:spcPct val="90000"/>
              </a:lnSpc>
              <a:spcBef>
                <a:spcPct val="0"/>
              </a:spcBef>
              <a:spcAft>
                <a:spcPct val="35000"/>
              </a:spcAft>
              <a:buFont typeface="Symbol,Sans-Serif"/>
              <a:buChar char="-"/>
            </a:pPr>
            <a:r>
              <a:rPr lang="en-US" sz="1400" dirty="0">
                <a:solidFill>
                  <a:schemeClr val="tx1"/>
                </a:solidFill>
              </a:rPr>
              <a:t>Focus on the Indo-Pacific region</a:t>
            </a:r>
            <a:endParaRPr lang="en-US" dirty="0">
              <a:solidFill>
                <a:schemeClr val="tx1"/>
              </a:solidFill>
              <a:cs typeface="Arial"/>
            </a:endParaRPr>
          </a:p>
        </p:txBody>
      </p:sp>
      <p:sp>
        <p:nvSpPr>
          <p:cNvPr id="6" name="Chevron 5"/>
          <p:cNvSpPr/>
          <p:nvPr/>
        </p:nvSpPr>
        <p:spPr>
          <a:xfrm>
            <a:off x="3749590" y="2718489"/>
            <a:ext cx="326032" cy="1027755"/>
          </a:xfrm>
          <a:prstGeom prst="chevron">
            <a:avLst/>
          </a:prstGeom>
          <a:solidFill>
            <a:srgbClr val="707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4" name="Grafik 3">
            <a:extLst>
              <a:ext uri="{FF2B5EF4-FFF2-40B4-BE49-F238E27FC236}">
                <a16:creationId xmlns:a16="http://schemas.microsoft.com/office/drawing/2014/main" id="{03CC3464-8ABE-49B1-B367-F503F9D94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562" y="2797363"/>
            <a:ext cx="863283" cy="864000"/>
          </a:xfrm>
          <a:prstGeom prst="rect">
            <a:avLst/>
          </a:prstGeom>
        </p:spPr>
      </p:pic>
      <p:sp>
        <p:nvSpPr>
          <p:cNvPr id="17" name="Textfeld 16">
            <a:extLst>
              <a:ext uri="{FF2B5EF4-FFF2-40B4-BE49-F238E27FC236}">
                <a16:creationId xmlns:a16="http://schemas.microsoft.com/office/drawing/2014/main" id="{E180EC43-464E-4532-ACB4-1DA7A0623BE6}"/>
              </a:ext>
            </a:extLst>
          </p:cNvPr>
          <p:cNvSpPr txBox="1"/>
          <p:nvPr/>
        </p:nvSpPr>
        <p:spPr>
          <a:xfrm>
            <a:off x="9305633" y="3852368"/>
            <a:ext cx="1096323" cy="331475"/>
          </a:xfrm>
          <a:prstGeom prst="rect">
            <a:avLst/>
          </a:prstGeom>
          <a:noFill/>
          <a:ln>
            <a:noFill/>
          </a:ln>
        </p:spPr>
        <p:txBody>
          <a:bodyPr wrap="square" lIns="0" tIns="0" rIns="0" bIns="0" rtlCol="0" anchor="ctr" anchorCtr="0">
            <a:spAutoFit/>
          </a:bodyPr>
          <a:lstStyle/>
          <a:p>
            <a:r>
              <a:rPr lang="en-US" sz="1050"/>
              <a:t>Anne-Sophie</a:t>
            </a:r>
            <a:r>
              <a:rPr lang="en-US" sz="800"/>
              <a:t> </a:t>
            </a:r>
            <a:r>
              <a:rPr lang="en-US" sz="1050"/>
              <a:t>Mignon</a:t>
            </a:r>
          </a:p>
        </p:txBody>
      </p:sp>
      <p:pic>
        <p:nvPicPr>
          <p:cNvPr id="14" name="Grafik 13">
            <a:extLst>
              <a:ext uri="{FF2B5EF4-FFF2-40B4-BE49-F238E27FC236}">
                <a16:creationId xmlns:a16="http://schemas.microsoft.com/office/drawing/2014/main" id="{40C708D9-EB9B-426C-B1A2-0997BEE078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9330" y="1417200"/>
            <a:ext cx="863600" cy="863600"/>
          </a:xfrm>
          <a:prstGeom prst="rect">
            <a:avLst/>
          </a:prstGeom>
          <a:noFill/>
          <a:ln>
            <a:noFill/>
          </a:ln>
        </p:spPr>
      </p:pic>
      <p:sp>
        <p:nvSpPr>
          <p:cNvPr id="15" name="Textfeld 14">
            <a:extLst>
              <a:ext uri="{FF2B5EF4-FFF2-40B4-BE49-F238E27FC236}">
                <a16:creationId xmlns:a16="http://schemas.microsoft.com/office/drawing/2014/main" id="{808C9103-A402-451B-8AC5-926C45B2F229}"/>
              </a:ext>
            </a:extLst>
          </p:cNvPr>
          <p:cNvSpPr txBox="1"/>
          <p:nvPr/>
        </p:nvSpPr>
        <p:spPr>
          <a:xfrm>
            <a:off x="9305980" y="2447888"/>
            <a:ext cx="966062" cy="161583"/>
          </a:xfrm>
          <a:prstGeom prst="rect">
            <a:avLst/>
          </a:prstGeom>
          <a:noFill/>
          <a:ln>
            <a:noFill/>
          </a:ln>
        </p:spPr>
        <p:txBody>
          <a:bodyPr wrap="square" lIns="0" tIns="0" rIns="0" bIns="0" rtlCol="0" anchor="ctr" anchorCtr="0">
            <a:spAutoFit/>
          </a:bodyPr>
          <a:lstStyle/>
          <a:p>
            <a:r>
              <a:rPr lang="en-US" sz="1050"/>
              <a:t>Agnes</a:t>
            </a:r>
            <a:r>
              <a:rPr lang="en-US" sz="800"/>
              <a:t> </a:t>
            </a:r>
            <a:r>
              <a:rPr lang="en-US" sz="1050"/>
              <a:t>Kolodziej</a:t>
            </a:r>
          </a:p>
        </p:txBody>
      </p:sp>
      <p:pic>
        <p:nvPicPr>
          <p:cNvPr id="3" name="Picture 2" descr="Politik gestalten im 21. Jahrhundert – Angebote für politische  Entscheider:innen | Robert Bosch Stiftung">
            <a:extLst>
              <a:ext uri="{FF2B5EF4-FFF2-40B4-BE49-F238E27FC236}">
                <a16:creationId xmlns:a16="http://schemas.microsoft.com/office/drawing/2014/main" id="{47085B08-18FC-A7C8-E0F0-BD629FA76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335" y="110272"/>
            <a:ext cx="1090790" cy="12650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9FC397-5FA8-3E27-B8B8-288D290C05F8}"/>
              </a:ext>
            </a:extLst>
          </p:cNvPr>
          <p:cNvSpPr txBox="1"/>
          <p:nvPr/>
        </p:nvSpPr>
        <p:spPr>
          <a:xfrm>
            <a:off x="4205135" y="4925390"/>
            <a:ext cx="4779526" cy="523220"/>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t>Funding of project partners</a:t>
            </a:r>
            <a:br>
              <a:rPr lang="en-US" sz="1400" b="1" u="sng" dirty="0"/>
            </a:br>
            <a:r>
              <a:rPr lang="en-US" sz="1400" dirty="0">
                <a:solidFill>
                  <a:schemeClr val="tx1"/>
                </a:solidFill>
                <a:cs typeface="Arial"/>
              </a:rPr>
              <a:t>Open</a:t>
            </a:r>
            <a:r>
              <a:rPr lang="en-US" sz="1400" dirty="0">
                <a:cs typeface="Arial"/>
              </a:rPr>
              <a:t> European Dialogue, Multitudes</a:t>
            </a:r>
          </a:p>
        </p:txBody>
      </p:sp>
    </p:spTree>
    <p:extLst>
      <p:ext uri="{BB962C8B-B14F-4D97-AF65-F5344CB8AC3E}">
        <p14:creationId xmlns:p14="http://schemas.microsoft.com/office/powerpoint/2010/main" val="2414291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6238" y="270000"/>
            <a:ext cx="9936161" cy="818265"/>
          </a:xfrm>
        </p:spPr>
        <p:txBody>
          <a:bodyPr/>
          <a:lstStyle/>
          <a:p>
            <a:r>
              <a:rPr lang="en-US" dirty="0"/>
              <a:t>Political liaison work</a:t>
            </a:r>
            <a:br>
              <a:rPr lang="en-US" sz="1800" dirty="0"/>
            </a:br>
            <a:r>
              <a:rPr lang="en-US" sz="1800" dirty="0"/>
              <a:t>Definition, objectives, and areas of responsibility</a:t>
            </a:r>
            <a:endParaRPr lang="en-US" sz="1200" b="0" dirty="0"/>
          </a:p>
        </p:txBody>
      </p:sp>
      <p:pic>
        <p:nvPicPr>
          <p:cNvPr id="10" name="Bildplatzhalter 5"/>
          <p:cNvPicPr>
            <a:picLocks noGrp="1" noChangeAspect="1"/>
          </p:cNvPicPr>
          <p:nvPr>
            <p:ph type="pic" sz="quarter" idx="2"/>
          </p:nvPr>
        </p:nvPicPr>
        <p:blipFill rotWithShape="1">
          <a:blip r:embed="rId3" cstate="hqprint">
            <a:extLst>
              <a:ext uri="{28A0092B-C50C-407E-A947-70E740481C1C}">
                <a14:useLocalDpi xmlns:a14="http://schemas.microsoft.com/office/drawing/2010/main" val="0"/>
              </a:ext>
            </a:extLst>
          </a:blip>
          <a:srcRect l="26219" r="436"/>
          <a:stretch/>
        </p:blipFill>
        <p:spPr>
          <a:xfrm>
            <a:off x="8583427" y="815820"/>
            <a:ext cx="1573388" cy="1206709"/>
          </a:xfrm>
        </p:spPr>
      </p:pic>
      <p:sp>
        <p:nvSpPr>
          <p:cNvPr id="11" name="Textfeld 10"/>
          <p:cNvSpPr txBox="1"/>
          <p:nvPr/>
        </p:nvSpPr>
        <p:spPr>
          <a:xfrm>
            <a:off x="9228564" y="3416219"/>
            <a:ext cx="934414" cy="161583"/>
          </a:xfrm>
          <a:prstGeom prst="rect">
            <a:avLst/>
          </a:prstGeom>
          <a:noFill/>
        </p:spPr>
        <p:txBody>
          <a:bodyPr wrap="square" lIns="0" tIns="0" rIns="0" bIns="0" rtlCol="0" anchor="ctr" anchorCtr="0">
            <a:spAutoFit/>
          </a:bodyPr>
          <a:lstStyle/>
          <a:p>
            <a:r>
              <a:rPr lang="de-DE" sz="1050"/>
              <a:t>Isabel Schröer</a:t>
            </a:r>
          </a:p>
        </p:txBody>
      </p:sp>
      <p:sp>
        <p:nvSpPr>
          <p:cNvPr id="12" name="Textfeld 11"/>
          <p:cNvSpPr txBox="1"/>
          <p:nvPr/>
        </p:nvSpPr>
        <p:spPr>
          <a:xfrm>
            <a:off x="9219252" y="4849598"/>
            <a:ext cx="1063937" cy="161583"/>
          </a:xfrm>
          <a:prstGeom prst="rect">
            <a:avLst/>
          </a:prstGeom>
          <a:noFill/>
        </p:spPr>
        <p:txBody>
          <a:bodyPr wrap="square" lIns="0" tIns="0" rIns="0" bIns="0" rtlCol="0" anchor="ctr" anchorCtr="0">
            <a:spAutoFit/>
          </a:bodyPr>
          <a:lstStyle/>
          <a:p>
            <a:r>
              <a:rPr lang="de-DE" sz="1050"/>
              <a:t>Christina </a:t>
            </a:r>
            <a:r>
              <a:rPr lang="de-DE" sz="1050" err="1"/>
              <a:t>Söhner</a:t>
            </a:r>
            <a:endParaRPr lang="de-DE" sz="1050"/>
          </a:p>
        </p:txBody>
      </p:sp>
      <p:pic>
        <p:nvPicPr>
          <p:cNvPr id="1026" name="Picture 2">
            <a:extLst>
              <a:ext uri="{FF2B5EF4-FFF2-40B4-BE49-F238E27FC236}">
                <a16:creationId xmlns:a16="http://schemas.microsoft.com/office/drawing/2014/main" id="{AD0A718A-432C-4095-A400-46D1ED57B60C}"/>
              </a:ext>
            </a:extLst>
          </p:cNvPr>
          <p:cNvPicPr>
            <a:picLocks noChangeAspect="1" noChangeArrowheads="1"/>
          </p:cNvPicPr>
          <p:nvPr/>
        </p:nvPicPr>
        <p:blipFill rotWithShape="1">
          <a:blip r:embed="rId4"/>
          <a:srcRect l="17137" r="17137"/>
          <a:stretch/>
        </p:blipFill>
        <p:spPr bwMode="auto">
          <a:xfrm>
            <a:off x="9213150" y="2360061"/>
            <a:ext cx="945246" cy="95878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59996A64-C19A-8DF0-FDD2-A370918D3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0815" y="3805334"/>
            <a:ext cx="936000" cy="936000"/>
          </a:xfrm>
          <a:prstGeom prst="rect">
            <a:avLst/>
          </a:prstGeom>
        </p:spPr>
      </p:pic>
      <p:sp>
        <p:nvSpPr>
          <p:cNvPr id="5" name="Textfeld 4">
            <a:extLst>
              <a:ext uri="{FF2B5EF4-FFF2-40B4-BE49-F238E27FC236}">
                <a16:creationId xmlns:a16="http://schemas.microsoft.com/office/drawing/2014/main" id="{FC606006-BD29-8B0A-1E2D-BC7DE6D042E8}"/>
              </a:ext>
            </a:extLst>
          </p:cNvPr>
          <p:cNvSpPr txBox="1"/>
          <p:nvPr/>
        </p:nvSpPr>
        <p:spPr>
          <a:xfrm>
            <a:off x="376238" y="2287987"/>
            <a:ext cx="7861111" cy="822568"/>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defTabSz="577850">
              <a:lnSpc>
                <a:spcPct val="90000"/>
              </a:lnSpc>
              <a:spcBef>
                <a:spcPct val="0"/>
              </a:spcBef>
              <a:spcAft>
                <a:spcPct val="35000"/>
              </a:spcAft>
            </a:pPr>
            <a:r>
              <a:rPr lang="en-US" sz="1400" b="1" u="sng" kern="1200" dirty="0">
                <a:solidFill>
                  <a:schemeClr val="tx1"/>
                </a:solidFill>
              </a:rPr>
              <a:t>Objectives</a:t>
            </a: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sym typeface="Wingdings" panose="05000000000000000000" pitchFamily="2" charset="2"/>
              </a:rPr>
              <a:t>Communicating relevant results of our work to decision-makers</a:t>
            </a:r>
          </a:p>
          <a:p>
            <a:pPr lvl="1" defTabSz="577850">
              <a:lnSpc>
                <a:spcPct val="90000"/>
              </a:lnSpc>
              <a:spcBef>
                <a:spcPct val="0"/>
              </a:spcBef>
              <a:spcAft>
                <a:spcPct val="35000"/>
              </a:spcAft>
            </a:pPr>
            <a:r>
              <a:rPr lang="en-US" sz="1400" dirty="0">
                <a:solidFill>
                  <a:schemeClr val="tx1"/>
                </a:solidFill>
                <a:sym typeface="Wingdings" panose="05000000000000000000" pitchFamily="2" charset="2"/>
              </a:rPr>
              <a:t> </a:t>
            </a:r>
            <a:r>
              <a:rPr lang="en-US" sz="1400" dirty="0">
                <a:solidFill>
                  <a:schemeClr val="tx1"/>
                </a:solidFill>
              </a:rPr>
              <a:t>Sustainable impulses in the political arena to strengthen the impact of RBSG</a:t>
            </a:r>
            <a:endParaRPr lang="en-US" sz="1200" i="1" kern="1200" dirty="0">
              <a:solidFill>
                <a:schemeClr val="tx1"/>
              </a:solidFill>
              <a:cs typeface="Arial"/>
            </a:endParaRPr>
          </a:p>
        </p:txBody>
      </p:sp>
      <p:sp>
        <p:nvSpPr>
          <p:cNvPr id="3" name="Textfeld 2">
            <a:extLst>
              <a:ext uri="{FF2B5EF4-FFF2-40B4-BE49-F238E27FC236}">
                <a16:creationId xmlns:a16="http://schemas.microsoft.com/office/drawing/2014/main" id="{75916457-2678-DCC1-902A-7C292E820D09}"/>
              </a:ext>
            </a:extLst>
          </p:cNvPr>
          <p:cNvSpPr txBox="1"/>
          <p:nvPr/>
        </p:nvSpPr>
        <p:spPr>
          <a:xfrm>
            <a:off x="376237" y="1540178"/>
            <a:ext cx="7861109" cy="640073"/>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defTabSz="577850">
              <a:lnSpc>
                <a:spcPct val="90000"/>
              </a:lnSpc>
              <a:spcBef>
                <a:spcPct val="0"/>
              </a:spcBef>
              <a:spcAft>
                <a:spcPct val="35000"/>
              </a:spcAft>
            </a:pPr>
            <a:r>
              <a:rPr lang="en-US" sz="1400" b="1" u="sng" dirty="0">
                <a:solidFill>
                  <a:schemeClr val="tx1"/>
                </a:solidFill>
              </a:rPr>
              <a:t>Political liaison work</a:t>
            </a:r>
            <a:endParaRPr lang="en-US" sz="1400" b="1" dirty="0">
              <a:solidFill>
                <a:schemeClr val="tx1"/>
              </a:solidFill>
            </a:endParaRPr>
          </a:p>
          <a:p>
            <a:pPr lvl="0" defTabSz="577850">
              <a:lnSpc>
                <a:spcPct val="90000"/>
              </a:lnSpc>
              <a:spcBef>
                <a:spcPct val="0"/>
              </a:spcBef>
              <a:spcAft>
                <a:spcPct val="35000"/>
              </a:spcAft>
            </a:pPr>
            <a:r>
              <a:rPr lang="de-DE" sz="1400" dirty="0">
                <a:solidFill>
                  <a:schemeClr val="tx1"/>
                </a:solidFill>
              </a:rPr>
              <a:t>= </a:t>
            </a:r>
            <a:r>
              <a:rPr lang="en-US" sz="1400" dirty="0">
                <a:solidFill>
                  <a:schemeClr val="tx1"/>
                </a:solidFill>
              </a:rPr>
              <a:t>field of activity of an organization in the political arena</a:t>
            </a:r>
          </a:p>
          <a:p>
            <a:pPr lvl="0" defTabSz="577850">
              <a:lnSpc>
                <a:spcPct val="90000"/>
              </a:lnSpc>
              <a:spcBef>
                <a:spcPct val="0"/>
              </a:spcBef>
              <a:spcAft>
                <a:spcPct val="35000"/>
              </a:spcAft>
            </a:pPr>
            <a:endParaRPr lang="de-DE" sz="600" dirty="0">
              <a:solidFill>
                <a:schemeClr val="tx1"/>
              </a:solidFill>
            </a:endParaRPr>
          </a:p>
        </p:txBody>
      </p:sp>
      <p:sp>
        <p:nvSpPr>
          <p:cNvPr id="6" name="Textfeld 5">
            <a:extLst>
              <a:ext uri="{FF2B5EF4-FFF2-40B4-BE49-F238E27FC236}">
                <a16:creationId xmlns:a16="http://schemas.microsoft.com/office/drawing/2014/main" id="{C58B96D6-A874-F15A-A94D-1901FC59375B}"/>
              </a:ext>
            </a:extLst>
          </p:cNvPr>
          <p:cNvSpPr txBox="1"/>
          <p:nvPr/>
        </p:nvSpPr>
        <p:spPr>
          <a:xfrm>
            <a:off x="376239" y="3209792"/>
            <a:ext cx="7861110" cy="2044133"/>
          </a:xfrm>
          <a:prstGeom prst="rect">
            <a:avLst/>
          </a:prstGeom>
          <a:noFill/>
          <a:ln w="9525">
            <a:solidFill>
              <a:srgbClr val="009B9B"/>
            </a:solid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defTabSz="577850">
              <a:lnSpc>
                <a:spcPct val="90000"/>
              </a:lnSpc>
              <a:spcBef>
                <a:spcPct val="0"/>
              </a:spcBef>
              <a:spcAft>
                <a:spcPct val="35000"/>
              </a:spcAft>
            </a:pPr>
            <a:r>
              <a:rPr lang="en-US" sz="1400" b="1" u="sng" dirty="0">
                <a:solidFill>
                  <a:schemeClr val="tx1"/>
                </a:solidFill>
              </a:rPr>
              <a:t>Internal and external areas of responsibility:</a:t>
            </a:r>
          </a:p>
          <a:p>
            <a:pPr marL="28575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Advice and support for the thematic areas, including identifying relevant actors, monitoring processes, and political communication</a:t>
            </a:r>
          </a:p>
          <a:p>
            <a:pPr marL="285750" lvl="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Offers for RBSG employees, including further training and handouts</a:t>
            </a:r>
          </a:p>
          <a:p>
            <a:pPr marL="285750" lvl="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Contact management for RBSG, political outreach, and maintaining contacts</a:t>
            </a:r>
          </a:p>
          <a:p>
            <a:pPr marL="285750" lvl="0" indent="-285750" defTabSz="577850">
              <a:lnSpc>
                <a:spcPct val="90000"/>
              </a:lnSpc>
              <a:spcBef>
                <a:spcPct val="0"/>
              </a:spcBef>
              <a:spcAft>
                <a:spcPct val="35000"/>
              </a:spcAft>
              <a:buFont typeface="Symbol" panose="05050102010706020507" pitchFamily="18" charset="2"/>
              <a:buChar char="-"/>
            </a:pPr>
            <a:r>
              <a:rPr lang="en-US" sz="1400" dirty="0">
                <a:solidFill>
                  <a:schemeClr val="tx1"/>
                </a:solidFill>
              </a:rPr>
              <a:t>Dealing with overarching topics, including federal elections, lobby register, reform of non-profit law</a:t>
            </a:r>
          </a:p>
        </p:txBody>
      </p:sp>
    </p:spTree>
    <p:extLst>
      <p:ext uri="{BB962C8B-B14F-4D97-AF65-F5344CB8AC3E}">
        <p14:creationId xmlns:p14="http://schemas.microsoft.com/office/powerpoint/2010/main" val="86775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6EA63-5C76-FA92-CE12-6542795A369C}"/>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7375513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LTEMPLATEVERSION" val="1.0"/>
  <p:tag name="SAXMLTEMPLATE" val="presentation_169"/>
  <p:tag name="LOGO2.PNG" val="image2.png"/>
  <p:tag name="LOGO1.PNG" val="image1.png"/>
  <p:tag name="SAXMLCOMPANYNAME" val="rbstiftung"/>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Robert Bosch Stiftung">
  <a:themeElements>
    <a:clrScheme name="Robert Bosch Stiftung">
      <a:dk1>
        <a:sysClr val="windowText" lastClr="000000"/>
      </a:dk1>
      <a:lt1>
        <a:sysClr val="window" lastClr="FFFFFF"/>
      </a:lt1>
      <a:dk2>
        <a:srgbClr val="000000"/>
      </a:dk2>
      <a:lt2>
        <a:srgbClr val="F8F8F8"/>
      </a:lt2>
      <a:accent1>
        <a:srgbClr val="E10A14"/>
      </a:accent1>
      <a:accent2>
        <a:srgbClr val="707B84"/>
      </a:accent2>
      <a:accent3>
        <a:srgbClr val="23237D"/>
      </a:accent3>
      <a:accent4>
        <a:srgbClr val="009BE1"/>
      </a:accent4>
      <a:accent5>
        <a:srgbClr val="009B9B"/>
      </a:accent5>
      <a:accent6>
        <a:srgbClr val="782D82"/>
      </a:accent6>
      <a:hlink>
        <a:srgbClr val="5F5F5F"/>
      </a:hlink>
      <a:folHlink>
        <a:srgbClr val="919191"/>
      </a:folHlink>
    </a:clrScheme>
    <a:fontScheme name="Robert Bosch Stiftu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plate1.potx" id="{D16AF6F3-ED00-44D1-BC15-F4EC433EF066}" vid="{7789CE7E-29F1-48BE-A3CA-102C84E2938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BFD0F893883488C9FF262DBA1FC5C" ma:contentTypeVersion="12" ma:contentTypeDescription="Create a new document." ma:contentTypeScope="" ma:versionID="aca7b87363c651e9c1ff267918e63352">
  <xsd:schema xmlns:xsd="http://www.w3.org/2001/XMLSchema" xmlns:xs="http://www.w3.org/2001/XMLSchema" xmlns:p="http://schemas.microsoft.com/office/2006/metadata/properties" xmlns:ns2="75ce35a8-5652-461c-8857-f13110c86480" xmlns:ns3="53dd2b10-ae85-4b96-87ba-816fcb530cf5" targetNamespace="http://schemas.microsoft.com/office/2006/metadata/properties" ma:root="true" ma:fieldsID="ebe76d0170c7297db4e3875f460fcdfa" ns2:_="" ns3:_="">
    <xsd:import namespace="75ce35a8-5652-461c-8857-f13110c86480"/>
    <xsd:import namespace="53dd2b10-ae85-4b96-87ba-816fcb530cf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ce35a8-5652-461c-8857-f13110c864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e50c28b-242c-4b51-be91-908d422433a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dd2b10-ae85-4b96-87ba-816fcb530cf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415955c-0e9e-4594-8c04-ac24733d5cba}" ma:internalName="TaxCatchAll" ma:showField="CatchAllData" ma:web="53dd2b10-ae85-4b96-87ba-816fcb530cf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5ce35a8-5652-461c-8857-f13110c86480">
      <Terms xmlns="http://schemas.microsoft.com/office/infopath/2007/PartnerControls"/>
    </lcf76f155ced4ddcb4097134ff3c332f>
    <TaxCatchAll xmlns="53dd2b10-ae85-4b96-87ba-816fcb530cf5" xsi:nil="true"/>
  </documentManagement>
</p:properties>
</file>

<file path=customXml/item3.xml><?xml version="1.0" encoding="utf-8"?>
<saxML>
  <saxMLTemplate>presentation_169</saxMLTemplate>
  <Variablen>
    <Variable>
      <Name>presentationtitle</Name>
      <OrgInhalt>Präsentationstitel</OrgInhalt>
      <Wert>Strategische Partnerschaften &amp; Robert Bosch Academy </Wert>
      <Platzhalter>False</Platzhalter>
      <DocDatenDialog>True</DocDatenDialog>
      <Label>Präsentationstitel</Label>
      <FrageVar>False</FrageVar>
      <Prefix/>
      <Suffix/>
      <WegfallVar/>
      <MussFeld>False</MussFeld>
      <InDokument>True</InDokument>
      <Sektion>rbs_footer</Sektion>
      <Reihenfolge>0</Reihenfolge>
    </Variable>
    <Variable>
      <Name>fld_lastname</Name>
      <OrgInhalt>Alt-Haaker</OrgInhalt>
      <Wert/>
      <Platzhalter>False</Platzhalter>
      <DocDatenDialog>True</DocDatenDialog>
      <Label>Nachname</Label>
      <FrageVar>False</FrageVar>
      <Prefix/>
      <Suffix/>
      <WegfallVar/>
      <MussFeld>False</MussFeld>
      <Trenner>
        <VariableVor>departmentshort</VariableVor>
        <Zwischen>/</Zwischen>
        <VariableNach>fld_lastname</VariableNach>
      </Trenner>
      <InDokument>True</InDokument>
      <Sektion>rbs_footer</Sektion>
      <Reihenfolge/>
    </Variable>
    <Variable>
      <Name>copyright_ppt</Name>
      <OrgInhalt>© Robert Bosch Stiftung GmbH 2020. Alle Rechte vorbehalten.</OrgInhalt>
      <Wert>© Robert Bosch Stiftung GmbH 2020. Alle Rechte vorbehalten.</Wert>
      <Platzhalter>False</Platzhalter>
      <DocDatenDialog>False</DocDatenDialog>
      <Label/>
      <FrageVar>False</FrageVar>
      <Prefix/>
      <Suffix/>
      <WegfallVar/>
      <MussFeld>False</MussFeld>
      <InDokument>True</InDokument>
      <Sektion>rbs_footer</Sektion>
      <Reihenfolge/>
    </Variable>
    <Variable>
      <Name>ddiaghelp</Name>
      <OrgInhalt>[Aktualisierung über: eForms NG - Datendialog]</OrgInhalt>
      <Wert>[Aktualisierung über: eForms NG - Datendialog]</Wert>
      <Platzhalter>False</Platzhalter>
      <DocDatenDialog>False</DocDatenDialog>
      <Label/>
      <FrageVar>False</FrageVar>
      <Prefix/>
      <Suffix/>
      <WegfallVar/>
      <MussFeld>False</MussFeld>
      <InDokument>True</InDokument>
      <Reihenfolge/>
    </Variable>
    <Variable>
      <Name>departmentshort</Name>
      <OrgInhalt>RBSG/SPRBA</OrgInhalt>
      <Wert>RBSG/SPRBA</Wert>
      <Platzhalter>False</Platzhalter>
      <DocDatenDialog>True</DocDatenDialog>
      <Label>Bereich kurz</Label>
      <FrageVar>False</FrageVar>
      <Prefix/>
      <Suffix/>
      <WegfallVar/>
      <MussFeld>False</MussFeld>
      <InDokument>True</InDokument>
      <Sektion>rbs_footer</Sektion>
      <Reihenfolge/>
    </Variable>
    <Variable>
      <Name>dateformat</Name>
      <OrgInhalt>03.06.2020</OrgInhalt>
      <Wert/>
      <Platzhalter>False</Platzhalter>
      <DocDatenDialog>True</DocDatenDialog>
      <Label>Datum</Label>
      <FrageVar>False</FrageVar>
      <Prefix/>
      <Suffix>, </Suffix>
      <WegfallVar/>
      <Trenner>
        <VariableVor>departmentshort</VariableVor>
        <VariableVor>fld_lastname</VariableVor>
        <Zwischen>, </Zwischen>
        <VariableNach>dateformat</VariableNach>
      </Trenner>
      <MussFeld>False</MussFeld>
      <InDokument>True</InDokument>
      <Sektion>rbs_footer</Sektion>
      <Reihenfolge>0</Reihenfolge>
    </Variable>
    <!-- 		<Variable>
			<Name>end_usr_departmentshort</Name>
			<OrgInhalt>RBSG/SPRBA</OrgInhalt>
			<Wert>RBSG/SPRBA</Wert>
			<Platzhalter>False</Platzhalter>
			<DocDatenDialog>True</DocDatenDialog>
			<Label>Bereich kurz (Abschlussfolie)</Label>
			<FrageVar>False</FrageVar>
			<Prefix></Prefix>
			<Suffix></Suffix>
			<WegfallVar></WegfallVar>
			<MussFeld>False</MussFeld>
			<InDokument>True</InDokument>
			<Sektion>fld_department</Sektion>
			<MaxZeilen>2</MaxZeilen>
			<Reihenfolge></Reihenfolge>
		</Variable>
		<Variable>
			<Name>end_name</Name>
			<OrgInhalt>Henry Alt-Haaker</OrgInhalt>
			<Wert>Henry Alt-Haaker</Wert>
			<Platzhalter>False</Platzhalter>
			<DocDatenDialog>True</DocDatenDialog>
			<Label>Name (Abschlussfolie)</Label>
			<FrageVar>False</FrageVar>
			<Prefix></Prefix>
			<Suffix></Suffix>
			<WegfallVar></WegfallVar>
			<MussFeld>False</MussFeld>
			<InDokument>True</InDokument>
			<Sektion>fld_contact</Sektion>
			<Reihenfolge></Reihenfolge>
		</Variable>
		<Variable>
			<Name>adressstreet_ppt</Name>
			<OrgInhalt>Französische Straße 32</OrgInhalt>
			<Wert>Französische Straße 32</Wert>
			<Platzhalter>False</Platzhalter>
			<DocDatenDialog>True</DocDatenDialog>
			<Label>Adresszeile 1 (Abschlussfolie)</Label>
			<FrageVar>False</FrageVar>
			<Prefix></Prefix>
			<Suffix></Suffix>
			<WegfallVar></WegfallVar>
			<MussFeld>False</MussFeld>
			<InDokument>True</InDokument>
			<Sektion>fld_contact</Sektion>
			<Reihenfolge></Reihenfolge>
		</Variable>
		<Variable>
			<Name>adresscity_ppt</Name>
			<OrgInhalt>10117 Berlin</OrgInhalt>
			<Wert>10117 Berlin</Wert>
			<Platzhalter>False</Platzhalter>
			<DocDatenDialog>True</DocDatenDialog>
			<Label>Adresszeile 2 (Abschlussfolie)</Label>
			<FrageVar>False</FrageVar>
			<Prefix></Prefix>
			<Suffix></Suffix>
			<WegfallVar></WegfallVar>
			<MussFeld>False</MussFeld>
			<InDokument>True</InDokument>
			<Sektion>fld_contact</Sektion>
			<Reihenfolge></Reihenfolge>
		</Variable>
		<Variable>
			<Name>end_mail</Name>
			<OrgInhalt>henry.alt-haaker@bosch-stiftung.de</OrgInhalt>
			<Wert>henry.alt-haaker@bosch-stiftung.de</Wert>
			<Platzhalter>False</Platzhalter>
			<DocDatenDialog>true</DocDatenDialog>
			<Label>E-Mail (Abschlussfolie)</Label>
			<FrageVar>False</FrageVar>
			<Prefix></Prefix>
			<Suffix></Suffix>
			<WegfallVar></WegfallVar>
			<MussFeld>False</MussFeld>
			<InDokument>True</InDokument>
			<Sektion>fld_contact</Sektion>
			<Reihenfolge></Reihenfolge>
		</Variable>
		<Variable>
			<Name>end_phone</Name>
			<OrgInhalt>+49 30 220025-322 </OrgInhalt>
			<Wert>+49 30 220025-322 </Wert>
			<Platzhalter>False</Platzhalter>
			<DocDatenDialog>True</DocDatenDialog>
			<Label>Telefon (Abschlussfolie)</Label>
			<FrageVar>False</FrageVar>
			<Prefix></Prefix>
			<Suffix></Suffix>
			<WegfallVar></WegfallVar>
			<MussFeld>False</MussFeld>
			<InDokument>True</InDokument>
			<Sektion>fld_contact</Sektion>
			<Reihenfolge></Reihenfolge>
		</Variable> -->
  </Variablen>
</saxML>
</file>

<file path=customXml/item4.xml><?xml version="1.0" encoding="utf-8"?>
<sax_ColorSelect>
  <Line>
    <Text> Primärfarben </Text>
  </Line>
  <Line>
    <Color val="E10A14"/>
    <Color val="707B84"/>
  </Line>
  <Line/>
  <Line>
    <Text> Sekundärfarben </Text>
  </Line>
  <Line>
    <Color val="23237d"/>
    <!-- DUNKELBLAU -->
    <Color val="009BE1"/>
    <!-- CYAN -->
    <Color val="009b9b"/>
    <!-- PETROL -->
    <Color val="782D82"/>
    <!-- VIOLETT -->
  </Line>
  <Line>
    <Color val="f03291"/>
    <!-- PINK -->
    <Color val="fa9b00"/>
    <!-- APRIKOSE -->
    <Color val="D7E100"/>
    <!-- LIMETTE -->
    <Color val="FFED1A"/>
    <!-- GELB -->
  </Line>
  <Line/>
  <Line>
    <Text> Diagram Colors </Text>
  </Line>
  <Line size="small">
    <Text>Diese Farben erst verwenden, wenn die Volltöne im Diagramm bereits verbraucht sind.</Text>
  </Line>
  <Line>
    <Color val="FF8489"/>
    <!-- Soft RBS Rot (255,132,137) -->
    <Color val="B7BDC1"/>
    <!-- Soft Grau -->
    <Color val="9191BE"/>
    <!-- Soft Dunkelblau -->
  </Line>
  <Line>
    <Color val="7FCDF0"/>
    <!-- Soft Cyan -->
    <Color val="7FCDCD"/>
    <!-- Soft Petrol -->
    <Color val="BB96C0"/>
    <!-- Soft Violet -->
  </Line>
</sax_ColorSelect>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213FAE-F7FC-4561-924F-36761C61E36F}">
  <ds:schemaRefs>
    <ds:schemaRef ds:uri="53dd2b10-ae85-4b96-87ba-816fcb530cf5"/>
    <ds:schemaRef ds:uri="75ce35a8-5652-461c-8857-f13110c864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A0DB79-C745-409C-B527-49B783D67865}">
  <ds:schemaRefs>
    <ds:schemaRef ds:uri="http://schemas.openxmlformats.org/package/2006/metadata/core-properties"/>
    <ds:schemaRef ds:uri="http://purl.org/dc/terms/"/>
    <ds:schemaRef ds:uri="http://purl.org/dc/elements/1.1/"/>
    <ds:schemaRef ds:uri="http://www.w3.org/XML/1998/namespace"/>
    <ds:schemaRef ds:uri="http://schemas.microsoft.com/office/2006/metadata/properties"/>
    <ds:schemaRef ds:uri="53dd2b10-ae85-4b96-87ba-816fcb530cf5"/>
    <ds:schemaRef ds:uri="http://purl.org/dc/dcmitype/"/>
    <ds:schemaRef ds:uri="http://schemas.microsoft.com/office/2006/documentManagement/types"/>
    <ds:schemaRef ds:uri="75ce35a8-5652-461c-8857-f13110c86480"/>
    <ds:schemaRef ds:uri="http://schemas.microsoft.com/office/infopath/2007/PartnerControls"/>
  </ds:schemaRefs>
</ds:datastoreItem>
</file>

<file path=customXml/itemProps3.xml><?xml version="1.0" encoding="utf-8"?>
<ds:datastoreItem xmlns:ds="http://schemas.openxmlformats.org/officeDocument/2006/customXml" ds:itemID="{E39AF8B2-62D6-43A7-9537-71CC89096586}">
  <ds:schemaRefs/>
</ds:datastoreItem>
</file>

<file path=customXml/itemProps4.xml><?xml version="1.0" encoding="utf-8"?>
<ds:datastoreItem xmlns:ds="http://schemas.openxmlformats.org/officeDocument/2006/customXml" ds:itemID="{BF7F6369-AF22-4700-8D83-A48F0448052F}">
  <ds:schemaRefs/>
</ds:datastoreItem>
</file>

<file path=customXml/itemProps5.xml><?xml version="1.0" encoding="utf-8"?>
<ds:datastoreItem xmlns:ds="http://schemas.openxmlformats.org/officeDocument/2006/customXml" ds:itemID="{BB28F17F-0132-4E79-94F5-C1334AB3E7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presentation_169_2</Template>
  <TotalTime>0</TotalTime>
  <Words>1115</Words>
  <Application>Microsoft Office PowerPoint</Application>
  <PresentationFormat>Benutzerdefiniert</PresentationFormat>
  <Paragraphs>170</Paragraphs>
  <Slides>8</Slides>
  <Notes>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vt:i4>
      </vt:variant>
    </vt:vector>
  </HeadingPairs>
  <TitlesOfParts>
    <vt:vector size="13" baseType="lpstr">
      <vt:lpstr>Arial</vt:lpstr>
      <vt:lpstr>Calibri</vt:lpstr>
      <vt:lpstr>Symbol</vt:lpstr>
      <vt:lpstr>Symbol,Sans-Serif</vt:lpstr>
      <vt:lpstr>Robert Bosch Stiftung</vt:lpstr>
      <vt:lpstr>Strategic Partnerships and Robert Bosch Academy</vt:lpstr>
      <vt:lpstr>PowerPoint-Präsentation</vt:lpstr>
      <vt:lpstr>Policy Engagement and Partnerships</vt:lpstr>
      <vt:lpstr>Policy Engagement &amp; Partnerships</vt:lpstr>
      <vt:lpstr>Strategic Partnerships with Think Tanks 22 Partnerships (As of November 2023)</vt:lpstr>
      <vt:lpstr>Programs for Political Decision-Makers Overview of current activities</vt:lpstr>
      <vt:lpstr>Political liaison work Definition, objectives, and areas of responsibility</vt:lpstr>
      <vt:lpstr>Thank you</vt:lpstr>
    </vt:vector>
  </TitlesOfParts>
  <Company>BOSCH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Alt-Haaker Henry (Bosch-Stiftung)</dc:creator>
  <cp:lastModifiedBy>Kolja Maria Kukuk</cp:lastModifiedBy>
  <cp:revision>9</cp:revision>
  <cp:lastPrinted>2023-10-18T06:38:49Z</cp:lastPrinted>
  <dcterms:created xsi:type="dcterms:W3CDTF">2020-06-03T14:50:22Z</dcterms:created>
  <dcterms:modified xsi:type="dcterms:W3CDTF">2024-01-30T21:26:00Z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0x010100A2DBFD0F893883488C9FF262DBA1FC5C</vt:lpwstr>
  </property>
  <property fmtid="{D5CDD505-2E9C-101B-9397-08002B2CF9AE}" pid="3" name="MediaServiceImageTags">
    <vt:lpwstr/>
  </property>
</Properties>
</file>