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12192000"/>
  <p:notesSz cx="6858000" cy="9144000"/>
  <p:embeddedFontLst>
    <p:embeddedFont>
      <p:font typeface="Robo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g+IsaD3IKdCUyLYeh1F6HBx8Ih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D6CEEC0-5FF7-4D4A-9B7E-F0837BA0950E}">
  <a:tblStyle styleId="{4D6CEEC0-5FF7-4D4A-9B7E-F0837BA0950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oboto-italic.fntdata"/><Relationship Id="rId10" Type="http://schemas.openxmlformats.org/officeDocument/2006/relationships/slide" Target="slides/slide4.xml"/><Relationship Id="rId32" Type="http://schemas.openxmlformats.org/officeDocument/2006/relationships/font" Target="fonts/Roboto-bold.fntdata"/><Relationship Id="rId13" Type="http://schemas.openxmlformats.org/officeDocument/2006/relationships/slide" Target="slides/slide7.xml"/><Relationship Id="rId35" Type="http://customschemas.google.com/relationships/presentationmetadata" Target="metadata"/><Relationship Id="rId12" Type="http://schemas.openxmlformats.org/officeDocument/2006/relationships/slide" Target="slides/slide6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who.int/publications/i/item/9789240056145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nthinktanks.org/articles/practical-tools-to-support-evidence-use-in-policy-making/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nthinktanks.org/series/evidence-users/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tad.com/wp-content/uploads/2020/02/BCURE-Final-Evaluation-Report-Exec-Summary-1-1.pdf" TargetMode="Externa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nthinktanks.org/articles/practical-tools-to-support-evidence-use-in-policy-making/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68bc3e821b_1_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g268bc3e821b_1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68b194b063_0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95959"/>
                </a:solidFill>
              </a:rPr>
              <a:t>Supporting the routine use of evidence during the policy-making process: a WHO Checklist. Geneva: World Health Organization; 2023. Licence: CC BY-NC-SA 3.0 IGO. </a:t>
            </a:r>
            <a:r>
              <a:rPr lang="en-GB" u="sng">
                <a:solidFill>
                  <a:srgbClr val="0097A7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https://www.who.int/publications/i/item/9789240056145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268b194b063_0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ba5a8ab671_1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2ba5a8ab671_1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GB"/>
            </a:br>
            <a:endParaRPr/>
          </a:p>
        </p:txBody>
      </p:sp>
      <p:sp>
        <p:nvSpPr>
          <p:cNvPr id="194" name="Google Shape;194;g2ba5a8ab671_1_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68b194b063_0_1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268b194b063_0_1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On how to do these things—practical tools listed in this blog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https://onthinktanks.org/articles/practical-tools-to-support-evidence-use-in-policy-making/</a:t>
            </a:r>
            <a:r>
              <a:rPr lang="en-GB"/>
              <a:t> </a:t>
            </a:r>
            <a:endParaRPr/>
          </a:p>
        </p:txBody>
      </p:sp>
      <p:sp>
        <p:nvSpPr>
          <p:cNvPr id="203" name="Google Shape;203;g268b194b063_0_1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68b194b063_0_2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268b194b063_0_2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g268b194b063_0_2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68b194b063_0_1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268b194b063_0_1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https://onthinktanks.org/series/evidence-users/</a:t>
            </a:r>
            <a:r>
              <a:rPr lang="en-GB"/>
              <a:t> </a:t>
            </a:r>
            <a:endParaRPr/>
          </a:p>
        </p:txBody>
      </p:sp>
      <p:sp>
        <p:nvSpPr>
          <p:cNvPr id="218" name="Google Shape;218;g268b194b063_0_1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f1dab1ca22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g1f1dab1ca22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f1dab1ca22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1f1dab1ca22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g1f1dab1ca22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b8ffc769f2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g2b8ffc769f2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68b194b063_0_2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268b194b063_0_2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"/>
          </a:p>
        </p:txBody>
      </p:sp>
      <p:sp>
        <p:nvSpPr>
          <p:cNvPr id="252" name="Google Shape;252;g268b194b063_0_2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68b194b063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g268b194b063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68bc3e821b_1_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268bc3e821b_1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68b194b063_0_2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g268b194b063_0_2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g268b194b063_0_2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68b194b063_0_2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268b194b063_0_2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g268b194b063_0_2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68bc3e821b_1_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g268bc3e821b_1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ba5a8ab671_1_1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g2ba5a8ab671_1_1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0" lang="en-GB" u="none" strike="noStrike">
                <a:solidFill>
                  <a:srgbClr val="000000"/>
                </a:solidFill>
              </a:rPr>
              <a:t>The evaluation of the whole programme was conducted by ITAD. 6 key lessons are summarised here: </a:t>
            </a:r>
            <a:r>
              <a:rPr i="0" lang="en-GB" u="sng" strike="noStrike">
                <a:solidFill>
                  <a:srgbClr val="2200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https://www.itad.com/wp-content/uploads/2020/02/BCURE-Final-Evaluation-Report-Exec-Summary-1-1.pdf</a:t>
            </a:r>
            <a:r>
              <a:rPr i="0" lang="en-GB" u="none" strike="noStrike">
                <a:solidFill>
                  <a:srgbClr val="000000"/>
                </a:solidFill>
              </a:rPr>
              <a:t> 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GB"/>
            </a:br>
            <a:endParaRPr/>
          </a:p>
        </p:txBody>
      </p:sp>
      <p:sp>
        <p:nvSpPr>
          <p:cNvPr id="293" name="Google Shape;293;g2ba5a8ab671_1_1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68b194b063_0_2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g268b194b063_0_2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https://onthinktanks.org/articles/practical-tools-to-support-evidence-use-in-policy-making/</a:t>
            </a: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1" name="Google Shape;301;g268b194b063_0_2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68bc3e821b_1_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268bc3e821b_1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8ffc769f2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2b8ffc769f2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8b194b063_0_1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268b194b063_0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68b194b063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268b194b063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8b194b063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268b194b063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68b194b063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g268b194b063_0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8b194b063_0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Chris Chibwana </a:t>
            </a:r>
            <a:r>
              <a:rPr lang="en-GB">
                <a:solidFill>
                  <a:srgbClr val="444444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quoted in Hewlett Foundation blog by Lucas and Altschuler, 2021 “</a:t>
            </a:r>
            <a:r>
              <a:rPr lang="en-GB">
                <a:solidFill>
                  <a:srgbClr val="444444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How non-governmental organizations can help institutionalize government use of evidence: Four possible paths”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268b194b063_0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over">
    <p:bg>
      <p:bgPr>
        <a:solidFill>
          <a:schemeClr val="dk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g268bc3e821b_1_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68721" y="1549904"/>
            <a:ext cx="3654559" cy="375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s">
  <p:cSld name="Two image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68bc3e821b_1_28"/>
          <p:cNvSpPr txBox="1"/>
          <p:nvPr>
            <p:ph type="title"/>
          </p:nvPr>
        </p:nvSpPr>
        <p:spPr>
          <a:xfrm>
            <a:off x="1595438" y="692149"/>
            <a:ext cx="8809473" cy="5302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g268bc3e821b_1_28"/>
          <p:cNvSpPr/>
          <p:nvPr>
            <p:ph idx="2" type="pic"/>
          </p:nvPr>
        </p:nvSpPr>
        <p:spPr>
          <a:xfrm>
            <a:off x="1615443" y="1703672"/>
            <a:ext cx="4323343" cy="324748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g268bc3e821b_1_28"/>
          <p:cNvSpPr/>
          <p:nvPr>
            <p:ph idx="3" type="pic"/>
          </p:nvPr>
        </p:nvSpPr>
        <p:spPr>
          <a:xfrm>
            <a:off x="6081568" y="1703672"/>
            <a:ext cx="4323343" cy="3247488"/>
          </a:xfrm>
          <a:prstGeom prst="rect">
            <a:avLst/>
          </a:prstGeom>
          <a:noFill/>
          <a:ln>
            <a:noFill/>
          </a:ln>
        </p:spPr>
      </p:sp>
      <p:pic>
        <p:nvPicPr>
          <p:cNvPr id="47" name="Google Shape;47;g268bc3e821b_1_28"/>
          <p:cNvPicPr preferRelativeResize="0"/>
          <p:nvPr/>
        </p:nvPicPr>
        <p:blipFill rotWithShape="1">
          <a:blip r:embed="rId2">
            <a:alphaModFix/>
          </a:blip>
          <a:srcRect b="34965" l="24764" r="0" t="0"/>
          <a:stretch/>
        </p:blipFill>
        <p:spPr>
          <a:xfrm>
            <a:off x="400050" y="5986270"/>
            <a:ext cx="1215393" cy="56693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g268bc3e821b_1_28"/>
          <p:cNvSpPr txBox="1"/>
          <p:nvPr>
            <p:ph idx="1" type="body"/>
          </p:nvPr>
        </p:nvSpPr>
        <p:spPr>
          <a:xfrm>
            <a:off x="1615443" y="5066664"/>
            <a:ext cx="4323343" cy="73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g268bc3e821b_1_28"/>
          <p:cNvSpPr txBox="1"/>
          <p:nvPr>
            <p:ph idx="4" type="body"/>
          </p:nvPr>
        </p:nvSpPr>
        <p:spPr>
          <a:xfrm>
            <a:off x="6081568" y="5066664"/>
            <a:ext cx="4323343" cy="73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100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">
  <p:cSld name="Char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8bc3e821b_1_35"/>
          <p:cNvSpPr txBox="1"/>
          <p:nvPr>
            <p:ph type="title"/>
          </p:nvPr>
        </p:nvSpPr>
        <p:spPr>
          <a:xfrm>
            <a:off x="442913" y="692150"/>
            <a:ext cx="3382678" cy="19644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2" name="Google Shape;52;g268bc3e821b_1_35"/>
          <p:cNvPicPr preferRelativeResize="0"/>
          <p:nvPr/>
        </p:nvPicPr>
        <p:blipFill rotWithShape="1">
          <a:blip r:embed="rId2">
            <a:alphaModFix/>
          </a:blip>
          <a:srcRect b="34965" l="24764" r="0" t="0"/>
          <a:stretch/>
        </p:blipFill>
        <p:spPr>
          <a:xfrm>
            <a:off x="400050" y="5986270"/>
            <a:ext cx="1215393" cy="56693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68bc3e821b_1_35"/>
          <p:cNvSpPr/>
          <p:nvPr>
            <p:ph idx="2" type="chart"/>
          </p:nvPr>
        </p:nvSpPr>
        <p:spPr>
          <a:xfrm>
            <a:off x="4056063" y="692150"/>
            <a:ext cx="7032625" cy="47307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4" name="Google Shape;54;g268bc3e821b_1_35"/>
          <p:cNvSpPr txBox="1"/>
          <p:nvPr>
            <p:ph idx="1" type="body"/>
          </p:nvPr>
        </p:nvSpPr>
        <p:spPr>
          <a:xfrm>
            <a:off x="442913" y="2915753"/>
            <a:ext cx="3340100" cy="25321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27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with logo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g268bc3e821b_1_40"/>
          <p:cNvPicPr preferRelativeResize="0"/>
          <p:nvPr/>
        </p:nvPicPr>
        <p:blipFill rotWithShape="1">
          <a:blip r:embed="rId2">
            <a:alphaModFix/>
          </a:blip>
          <a:srcRect b="34965" l="24764" r="0" t="0"/>
          <a:stretch/>
        </p:blipFill>
        <p:spPr>
          <a:xfrm>
            <a:off x="400050" y="5986270"/>
            <a:ext cx="1215393" cy="566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">
  <p:cSld name="Whit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c">
  <p:cSld name="Blanc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over">
    <p:bg>
      <p:bgPr>
        <a:solidFill>
          <a:schemeClr val="dk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g268b194b063_0_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68721" y="1549904"/>
            <a:ext cx="3654558" cy="3758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with title">
  <p:cSld name="Cover with title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68b194b063_0_11"/>
          <p:cNvSpPr txBox="1"/>
          <p:nvPr>
            <p:ph type="ctrTitle"/>
          </p:nvPr>
        </p:nvSpPr>
        <p:spPr>
          <a:xfrm>
            <a:off x="4514248" y="1386039"/>
            <a:ext cx="5592300" cy="208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rebuchet MS"/>
              <a:buNone/>
              <a:defRPr sz="4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6" name="Google Shape;66;g268b194b063_0_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0885" y="1944539"/>
            <a:ext cx="2695405" cy="277183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268b194b063_0_11"/>
          <p:cNvSpPr txBox="1"/>
          <p:nvPr>
            <p:ph idx="1" type="body"/>
          </p:nvPr>
        </p:nvSpPr>
        <p:spPr>
          <a:xfrm>
            <a:off x="4514248" y="3790951"/>
            <a:ext cx="5592300" cy="9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42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tor">
  <p:cSld name="Separator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8b194b063_0_15"/>
          <p:cNvSpPr txBox="1"/>
          <p:nvPr>
            <p:ph type="title"/>
          </p:nvPr>
        </p:nvSpPr>
        <p:spPr>
          <a:xfrm>
            <a:off x="3359150" y="1841032"/>
            <a:ext cx="6956400" cy="31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Trebuchet MS"/>
              <a:buNone/>
              <a:defRPr sz="5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g268b194b063_0_15"/>
          <p:cNvSpPr/>
          <p:nvPr/>
        </p:nvSpPr>
        <p:spPr>
          <a:xfrm>
            <a:off x="2839454" y="1841032"/>
            <a:ext cx="125100" cy="317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11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68b194b063_0_18"/>
          <p:cNvSpPr txBox="1"/>
          <p:nvPr>
            <p:ph type="title"/>
          </p:nvPr>
        </p:nvSpPr>
        <p:spPr>
          <a:xfrm>
            <a:off x="1636713" y="1068404"/>
            <a:ext cx="9721800" cy="45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3" name="Google Shape;73;g268b194b063_0_18"/>
          <p:cNvPicPr preferRelativeResize="0"/>
          <p:nvPr/>
        </p:nvPicPr>
        <p:blipFill rotWithShape="1">
          <a:blip r:embed="rId2">
            <a:alphaModFix/>
          </a:blip>
          <a:srcRect b="34965" l="24764" r="0" t="0"/>
          <a:stretch/>
        </p:blipFill>
        <p:spPr>
          <a:xfrm>
            <a:off x="400050" y="5986270"/>
            <a:ext cx="1215393" cy="566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102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title">
  <p:cSld name="Text with 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8b194b063_0_21"/>
          <p:cNvSpPr txBox="1"/>
          <p:nvPr>
            <p:ph type="title"/>
          </p:nvPr>
        </p:nvSpPr>
        <p:spPr>
          <a:xfrm>
            <a:off x="1636713" y="692150"/>
            <a:ext cx="9721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6" name="Google Shape;76;g268b194b063_0_21"/>
          <p:cNvPicPr preferRelativeResize="0"/>
          <p:nvPr/>
        </p:nvPicPr>
        <p:blipFill rotWithShape="1">
          <a:blip r:embed="rId2">
            <a:alphaModFix/>
          </a:blip>
          <a:srcRect b="34965" l="24764" r="0" t="0"/>
          <a:stretch/>
        </p:blipFill>
        <p:spPr>
          <a:xfrm>
            <a:off x="400050" y="5986270"/>
            <a:ext cx="1215393" cy="56693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268b194b063_0_21"/>
          <p:cNvSpPr txBox="1"/>
          <p:nvPr>
            <p:ph idx="1" type="body"/>
          </p:nvPr>
        </p:nvSpPr>
        <p:spPr>
          <a:xfrm>
            <a:off x="1631949" y="1501541"/>
            <a:ext cx="9726600" cy="42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10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with title">
  <p:cSld name="Cover with 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68bc3e821b_1_5"/>
          <p:cNvSpPr txBox="1"/>
          <p:nvPr>
            <p:ph type="ctrTitle"/>
          </p:nvPr>
        </p:nvSpPr>
        <p:spPr>
          <a:xfrm>
            <a:off x="4514248" y="1386039"/>
            <a:ext cx="5592278" cy="20886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rebuchet MS"/>
              <a:buNone/>
              <a:defRPr sz="4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" name="Google Shape;16;g268bc3e821b_1_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0885" y="1944539"/>
            <a:ext cx="2695405" cy="27718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g268bc3e821b_1_5"/>
          <p:cNvSpPr txBox="1"/>
          <p:nvPr>
            <p:ph idx="1" type="body"/>
          </p:nvPr>
        </p:nvSpPr>
        <p:spPr>
          <a:xfrm>
            <a:off x="4514248" y="3790951"/>
            <a:ext cx="5592278" cy="953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42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">
  <p:cSld name="End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g268b194b063_0_25"/>
          <p:cNvGrpSpPr/>
          <p:nvPr/>
        </p:nvGrpSpPr>
        <p:grpSpPr>
          <a:xfrm>
            <a:off x="3035567" y="2637322"/>
            <a:ext cx="6120939" cy="1011938"/>
            <a:chOff x="2936506" y="2637322"/>
            <a:chExt cx="6120939" cy="1011938"/>
          </a:xfrm>
        </p:grpSpPr>
        <p:sp>
          <p:nvSpPr>
            <p:cNvPr id="80" name="Google Shape;80;g268b194b063_0_25"/>
            <p:cNvSpPr txBox="1"/>
            <p:nvPr/>
          </p:nvSpPr>
          <p:spPr>
            <a:xfrm>
              <a:off x="4398745" y="2727793"/>
              <a:ext cx="4658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GB" sz="24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SCHOOL for THINKTANKERS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GB" sz="24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www.ott.school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1" name="Google Shape;81;g268b194b063_0_2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936506" y="2637322"/>
              <a:ext cx="1005842" cy="10119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image">
  <p:cSld name="One imag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68b194b063_0_29"/>
          <p:cNvSpPr txBox="1"/>
          <p:nvPr>
            <p:ph type="title"/>
          </p:nvPr>
        </p:nvSpPr>
        <p:spPr>
          <a:xfrm>
            <a:off x="442912" y="692150"/>
            <a:ext cx="3339900" cy="20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g268b194b063_0_29"/>
          <p:cNvSpPr/>
          <p:nvPr>
            <p:ph idx="2" type="pic"/>
          </p:nvPr>
        </p:nvSpPr>
        <p:spPr>
          <a:xfrm>
            <a:off x="4056000" y="0"/>
            <a:ext cx="813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5" name="Google Shape;85;g268b194b063_0_29"/>
          <p:cNvPicPr preferRelativeResize="0"/>
          <p:nvPr/>
        </p:nvPicPr>
        <p:blipFill rotWithShape="1">
          <a:blip r:embed="rId2">
            <a:alphaModFix/>
          </a:blip>
          <a:srcRect b="34965" l="24764" r="0" t="0"/>
          <a:stretch/>
        </p:blipFill>
        <p:spPr>
          <a:xfrm>
            <a:off x="400050" y="5986270"/>
            <a:ext cx="1215393" cy="56693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68b194b063_0_29"/>
          <p:cNvSpPr txBox="1"/>
          <p:nvPr>
            <p:ph idx="1" type="body"/>
          </p:nvPr>
        </p:nvSpPr>
        <p:spPr>
          <a:xfrm>
            <a:off x="442913" y="2915753"/>
            <a:ext cx="3340200" cy="25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110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43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s">
  <p:cSld name="Two image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8b194b063_0_34"/>
          <p:cNvSpPr txBox="1"/>
          <p:nvPr>
            <p:ph type="title"/>
          </p:nvPr>
        </p:nvSpPr>
        <p:spPr>
          <a:xfrm>
            <a:off x="1595438" y="692149"/>
            <a:ext cx="88095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g268b194b063_0_34"/>
          <p:cNvSpPr/>
          <p:nvPr>
            <p:ph idx="2" type="pic"/>
          </p:nvPr>
        </p:nvSpPr>
        <p:spPr>
          <a:xfrm>
            <a:off x="1615443" y="1703672"/>
            <a:ext cx="4323300" cy="3247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g268b194b063_0_34"/>
          <p:cNvSpPr/>
          <p:nvPr>
            <p:ph idx="3" type="pic"/>
          </p:nvPr>
        </p:nvSpPr>
        <p:spPr>
          <a:xfrm>
            <a:off x="6081568" y="1703672"/>
            <a:ext cx="4323300" cy="3247500"/>
          </a:xfrm>
          <a:prstGeom prst="rect">
            <a:avLst/>
          </a:prstGeom>
          <a:noFill/>
          <a:ln>
            <a:noFill/>
          </a:ln>
        </p:spPr>
      </p:sp>
      <p:pic>
        <p:nvPicPr>
          <p:cNvPr id="91" name="Google Shape;91;g268b194b063_0_34"/>
          <p:cNvPicPr preferRelativeResize="0"/>
          <p:nvPr/>
        </p:nvPicPr>
        <p:blipFill rotWithShape="1">
          <a:blip r:embed="rId2">
            <a:alphaModFix/>
          </a:blip>
          <a:srcRect b="34965" l="24764" r="0" t="0"/>
          <a:stretch/>
        </p:blipFill>
        <p:spPr>
          <a:xfrm>
            <a:off x="400050" y="5986270"/>
            <a:ext cx="1215393" cy="56693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68b194b063_0_34"/>
          <p:cNvSpPr txBox="1"/>
          <p:nvPr>
            <p:ph idx="1" type="body"/>
          </p:nvPr>
        </p:nvSpPr>
        <p:spPr>
          <a:xfrm>
            <a:off x="1615443" y="5066664"/>
            <a:ext cx="43233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g268b194b063_0_34"/>
          <p:cNvSpPr txBox="1"/>
          <p:nvPr>
            <p:ph idx="4" type="body"/>
          </p:nvPr>
        </p:nvSpPr>
        <p:spPr>
          <a:xfrm>
            <a:off x="6081568" y="5066664"/>
            <a:ext cx="43233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100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">
  <p:cSld name="Char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8b194b063_0_41"/>
          <p:cNvSpPr txBox="1"/>
          <p:nvPr>
            <p:ph type="title"/>
          </p:nvPr>
        </p:nvSpPr>
        <p:spPr>
          <a:xfrm>
            <a:off x="442913" y="692150"/>
            <a:ext cx="3382800" cy="19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6" name="Google Shape;96;g268b194b063_0_41"/>
          <p:cNvPicPr preferRelativeResize="0"/>
          <p:nvPr/>
        </p:nvPicPr>
        <p:blipFill rotWithShape="1">
          <a:blip r:embed="rId2">
            <a:alphaModFix/>
          </a:blip>
          <a:srcRect b="34965" l="24764" r="0" t="0"/>
          <a:stretch/>
        </p:blipFill>
        <p:spPr>
          <a:xfrm>
            <a:off x="400050" y="5986270"/>
            <a:ext cx="1215393" cy="56693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68b194b063_0_41"/>
          <p:cNvSpPr/>
          <p:nvPr>
            <p:ph idx="2" type="chart"/>
          </p:nvPr>
        </p:nvSpPr>
        <p:spPr>
          <a:xfrm>
            <a:off x="4056063" y="692150"/>
            <a:ext cx="7032600" cy="4730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8" name="Google Shape;98;g268b194b063_0_41"/>
          <p:cNvSpPr txBox="1"/>
          <p:nvPr>
            <p:ph idx="1" type="body"/>
          </p:nvPr>
        </p:nvSpPr>
        <p:spPr>
          <a:xfrm>
            <a:off x="442913" y="2915753"/>
            <a:ext cx="3340200" cy="25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27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with logo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268b194b063_0_46"/>
          <p:cNvPicPr preferRelativeResize="0"/>
          <p:nvPr/>
        </p:nvPicPr>
        <p:blipFill rotWithShape="1">
          <a:blip r:embed="rId2">
            <a:alphaModFix/>
          </a:blip>
          <a:srcRect b="34965" l="24764" r="0" t="0"/>
          <a:stretch/>
        </p:blipFill>
        <p:spPr>
          <a:xfrm>
            <a:off x="400050" y="5986270"/>
            <a:ext cx="1215393" cy="566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">
  <p:cSld name="Whit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68b194b063_0_49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268b194b063_0_49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5" name="Google Shape;105;g268b194b063_0_4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g268b194b063_0_4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g268b194b063_0_4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8b194b063_0_5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268b194b063_0_5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g268b194b063_0_5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g268b194b063_0_5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g268b194b063_0_5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68b194b063_0_61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g268b194b063_0_61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7" name="Google Shape;117;g268b194b063_0_6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g268b194b063_0_6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g268b194b063_0_6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title">
  <p:cSld name="Text with 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68bc3e821b_1_15"/>
          <p:cNvSpPr txBox="1"/>
          <p:nvPr>
            <p:ph type="title"/>
          </p:nvPr>
        </p:nvSpPr>
        <p:spPr>
          <a:xfrm>
            <a:off x="1636713" y="692150"/>
            <a:ext cx="9721849" cy="607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0" name="Google Shape;20;g268bc3e821b_1_15"/>
          <p:cNvPicPr preferRelativeResize="0"/>
          <p:nvPr/>
        </p:nvPicPr>
        <p:blipFill rotWithShape="1">
          <a:blip r:embed="rId2">
            <a:alphaModFix/>
          </a:blip>
          <a:srcRect b="34965" l="24764" r="0" t="0"/>
          <a:stretch/>
        </p:blipFill>
        <p:spPr>
          <a:xfrm>
            <a:off x="400050" y="5986270"/>
            <a:ext cx="1215393" cy="5669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g268bc3e821b_1_15"/>
          <p:cNvSpPr txBox="1"/>
          <p:nvPr>
            <p:ph idx="1" type="body"/>
          </p:nvPr>
        </p:nvSpPr>
        <p:spPr>
          <a:xfrm>
            <a:off x="1631949" y="1501541"/>
            <a:ext cx="9726613" cy="4273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10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 and 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ba5a8ab671_1_135"/>
          <p:cNvSpPr txBox="1"/>
          <p:nvPr>
            <p:ph idx="1" type="body"/>
          </p:nvPr>
        </p:nvSpPr>
        <p:spPr>
          <a:xfrm>
            <a:off x="1012723" y="1665288"/>
            <a:ext cx="10341000" cy="45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g2ba5a8ab671_1_135"/>
          <p:cNvSpPr txBox="1"/>
          <p:nvPr>
            <p:ph type="title"/>
          </p:nvPr>
        </p:nvSpPr>
        <p:spPr>
          <a:xfrm>
            <a:off x="1012722" y="847726"/>
            <a:ext cx="103410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">
  <p:cSld name="End">
    <p:bg>
      <p:bgPr>
        <a:solidFill>
          <a:schemeClr val="dk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g268bc3e821b_1_19"/>
          <p:cNvGrpSpPr/>
          <p:nvPr/>
        </p:nvGrpSpPr>
        <p:grpSpPr>
          <a:xfrm>
            <a:off x="3035567" y="2637322"/>
            <a:ext cx="6120867" cy="1011938"/>
            <a:chOff x="2936506" y="2637322"/>
            <a:chExt cx="6120867" cy="1011938"/>
          </a:xfrm>
        </p:grpSpPr>
        <p:sp>
          <p:nvSpPr>
            <p:cNvPr id="27" name="Google Shape;27;g268bc3e821b_1_19"/>
            <p:cNvSpPr txBox="1"/>
            <p:nvPr/>
          </p:nvSpPr>
          <p:spPr>
            <a:xfrm>
              <a:off x="4398745" y="2727793"/>
              <a:ext cx="46586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GB" sz="24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SCHOOL for THINKTANKERS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GB" sz="2400" u="none" cap="none" strike="noStrik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www.ott.school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" name="Google Shape;28;g268bc3e821b_1_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936506" y="2637322"/>
              <a:ext cx="1005842" cy="10119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picture">
  <p:cSld name="Title and pictur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ba5a8ab671_1_201"/>
          <p:cNvSpPr/>
          <p:nvPr>
            <p:ph idx="2" type="pic"/>
          </p:nvPr>
        </p:nvSpPr>
        <p:spPr>
          <a:xfrm>
            <a:off x="1012722" y="1665287"/>
            <a:ext cx="10341000" cy="45102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g2ba5a8ab671_1_201"/>
          <p:cNvSpPr txBox="1"/>
          <p:nvPr>
            <p:ph type="title"/>
          </p:nvPr>
        </p:nvSpPr>
        <p:spPr>
          <a:xfrm>
            <a:off x="1012722" y="847726"/>
            <a:ext cx="103410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tor">
  <p:cSld name="Separator">
    <p:bg>
      <p:bgPr>
        <a:solidFill>
          <a:schemeClr val="accent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68bc3e821b_1_9"/>
          <p:cNvSpPr txBox="1"/>
          <p:nvPr>
            <p:ph type="title"/>
          </p:nvPr>
        </p:nvSpPr>
        <p:spPr>
          <a:xfrm>
            <a:off x="3359150" y="1841032"/>
            <a:ext cx="6956325" cy="31759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Trebuchet MS"/>
              <a:buNone/>
              <a:defRPr sz="5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g268bc3e821b_1_9"/>
          <p:cNvSpPr/>
          <p:nvPr/>
        </p:nvSpPr>
        <p:spPr>
          <a:xfrm>
            <a:off x="2839454" y="1841032"/>
            <a:ext cx="125128" cy="31759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1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68bc3e821b_1_12"/>
          <p:cNvSpPr txBox="1"/>
          <p:nvPr>
            <p:ph type="title"/>
          </p:nvPr>
        </p:nvSpPr>
        <p:spPr>
          <a:xfrm>
            <a:off x="1636713" y="1068404"/>
            <a:ext cx="9721849" cy="45816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7" name="Google Shape;37;g268bc3e821b_1_12"/>
          <p:cNvPicPr preferRelativeResize="0"/>
          <p:nvPr/>
        </p:nvPicPr>
        <p:blipFill rotWithShape="1">
          <a:blip r:embed="rId2">
            <a:alphaModFix/>
          </a:blip>
          <a:srcRect b="34965" l="24764" r="0" t="0"/>
          <a:stretch/>
        </p:blipFill>
        <p:spPr>
          <a:xfrm>
            <a:off x="400050" y="5986270"/>
            <a:ext cx="1215393" cy="566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102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image">
  <p:cSld name="One imag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68bc3e821b_1_23"/>
          <p:cNvSpPr txBox="1"/>
          <p:nvPr>
            <p:ph type="title"/>
          </p:nvPr>
        </p:nvSpPr>
        <p:spPr>
          <a:xfrm>
            <a:off x="442912" y="692150"/>
            <a:ext cx="3339815" cy="20604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g268bc3e821b_1_23"/>
          <p:cNvSpPr/>
          <p:nvPr>
            <p:ph idx="2" type="pic"/>
          </p:nvPr>
        </p:nvSpPr>
        <p:spPr>
          <a:xfrm>
            <a:off x="4056000" y="0"/>
            <a:ext cx="813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41" name="Google Shape;41;g268bc3e821b_1_23"/>
          <p:cNvPicPr preferRelativeResize="0"/>
          <p:nvPr/>
        </p:nvPicPr>
        <p:blipFill rotWithShape="1">
          <a:blip r:embed="rId2">
            <a:alphaModFix/>
          </a:blip>
          <a:srcRect b="34965" l="24764" r="0" t="0"/>
          <a:stretch/>
        </p:blipFill>
        <p:spPr>
          <a:xfrm>
            <a:off x="400050" y="5986270"/>
            <a:ext cx="1215393" cy="56693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g268bc3e821b_1_23"/>
          <p:cNvSpPr txBox="1"/>
          <p:nvPr>
            <p:ph idx="1" type="body"/>
          </p:nvPr>
        </p:nvSpPr>
        <p:spPr>
          <a:xfrm>
            <a:off x="442913" y="2915753"/>
            <a:ext cx="3340100" cy="25321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110">
          <p15:clr>
            <a:srgbClr val="FBAE40"/>
          </p15:clr>
        </p15:guide>
        <p15:guide id="2" pos="279">
          <p15:clr>
            <a:srgbClr val="FBAE40"/>
          </p15:clr>
        </p15:guide>
        <p15:guide id="3" orient="horz" pos="4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68bc3e821b_1_0"/>
          <p:cNvSpPr txBox="1"/>
          <p:nvPr>
            <p:ph type="title"/>
          </p:nvPr>
        </p:nvSpPr>
        <p:spPr>
          <a:xfrm>
            <a:off x="838200" y="682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268bc3e821b_1_0"/>
          <p:cNvSpPr txBox="1"/>
          <p:nvPr>
            <p:ph idx="1" type="body"/>
          </p:nvPr>
        </p:nvSpPr>
        <p:spPr>
          <a:xfrm>
            <a:off x="838200" y="2143259"/>
            <a:ext cx="10515600" cy="4016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68b194b063_0_6"/>
          <p:cNvSpPr txBox="1"/>
          <p:nvPr>
            <p:ph type="title"/>
          </p:nvPr>
        </p:nvSpPr>
        <p:spPr>
          <a:xfrm>
            <a:off x="838200" y="68275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g268b194b063_0_6"/>
          <p:cNvSpPr txBox="1"/>
          <p:nvPr>
            <p:ph idx="1" type="body"/>
          </p:nvPr>
        </p:nvSpPr>
        <p:spPr>
          <a:xfrm>
            <a:off x="838200" y="2143259"/>
            <a:ext cx="10515600" cy="40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9.jpg"/><Relationship Id="rId6" Type="http://schemas.openxmlformats.org/officeDocument/2006/relationships/image" Target="../media/image18.png"/><Relationship Id="rId7" Type="http://schemas.openxmlformats.org/officeDocument/2006/relationships/image" Target="../media/image10.jpg"/><Relationship Id="rId8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onthinktanks.org/project/developing-a-collaborative-learning-agenda-on-policy-labs/" TargetMode="External"/><Relationship Id="rId4" Type="http://schemas.openxmlformats.org/officeDocument/2006/relationships/hyperlink" Target="https://onthinktanks.org/project/preparing-a-meeting-brief-for-the-building-evidence-in-education-working-group/" TargetMode="External"/><Relationship Id="rId5" Type="http://schemas.openxmlformats.org/officeDocument/2006/relationships/hyperlink" Target="https://onthinktanks.org/project/data-for-accountability-project-ii/" TargetMode="External"/><Relationship Id="rId6" Type="http://schemas.openxmlformats.org/officeDocument/2006/relationships/hyperlink" Target="https://onthinktanks.org/project/evidence-use-in-international-policymaking-research-support-for-the-university-of-bristol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0" Type="http://schemas.openxmlformats.org/officeDocument/2006/relationships/hyperlink" Target="https://www.linkedin.com/in/racheal-makokha-11068267/overlay/about-this-profile/?lipi=urn%3Ali%3Apage%3Ad_flagship3_profile_view_base%3BkmlcUKS1TH2TtNCFgqcfLA%3D%3D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Relationship Id="rId4" Type="http://schemas.openxmlformats.org/officeDocument/2006/relationships/image" Target="../media/image32.png"/><Relationship Id="rId9" Type="http://schemas.openxmlformats.org/officeDocument/2006/relationships/hyperlink" Target="mailto:rmakokha@onthinktanks.org" TargetMode="External"/><Relationship Id="rId5" Type="http://schemas.openxmlformats.org/officeDocument/2006/relationships/hyperlink" Target="mailto:ehayter@onthinktanks.org" TargetMode="External"/><Relationship Id="rId6" Type="http://schemas.openxmlformats.org/officeDocument/2006/relationships/hyperlink" Target="https://www.linkedin.com/in/emilyhayter/overlay/about-this-profile/?lipi=urn%3Ali%3Apage%3Ad_flagship3_profile_view_base%3B%2BXfl7rEmQriMTllPIKM3AA%3D%3D" TargetMode="External"/><Relationship Id="rId7" Type="http://schemas.openxmlformats.org/officeDocument/2006/relationships/image" Target="../media/image29.png"/><Relationship Id="rId8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onthinktanks.org/articles/practical-tools-to-support-evidence-use-in-policy-making/" TargetMode="External"/><Relationship Id="rId4" Type="http://schemas.openxmlformats.org/officeDocument/2006/relationships/hyperlink" Target="https://onthinktanks.org/articles/evidence-use-diagnostic-tools-choosing-and-using-the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68b194b063_0_102"/>
          <p:cNvSpPr txBox="1"/>
          <p:nvPr>
            <p:ph type="title"/>
          </p:nvPr>
        </p:nvSpPr>
        <p:spPr>
          <a:xfrm>
            <a:off x="1636713" y="692150"/>
            <a:ext cx="9721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/>
              <a:t>‘Institutionalising’ evidence use</a:t>
            </a:r>
            <a:endParaRPr/>
          </a:p>
        </p:txBody>
      </p:sp>
      <p:pic>
        <p:nvPicPr>
          <p:cNvPr descr="Africa Evidence Network (AEN) | LinkedIn" id="180" name="Google Shape;180;g268b194b063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8484" y="5564886"/>
            <a:ext cx="1221490" cy="1221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lobal Commission on Evidence to Address Societal Challenges" id="181" name="Google Shape;181;g268b194b063_0_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2984" y="5859288"/>
            <a:ext cx="2399668" cy="7835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 Science Hub - Joint Research Centre" id="182" name="Google Shape;182;g268b194b063_0_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7137" y="5389985"/>
            <a:ext cx="1372381" cy="1372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mana de la Evidencia |" id="183" name="Google Shape;183;g268b194b063_0_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4000" y="5489444"/>
            <a:ext cx="1366282" cy="1372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vidence-informed Policy Network (EVIPNet) Europe Summary of results of a  stakeholder consultation on the situation analysis fi" id="184" name="Google Shape;184;g268b194b063_0_1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83375" y="5977558"/>
            <a:ext cx="1913016" cy="784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bout – INGSA" id="185" name="Google Shape;185;g268b194b063_0_10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830486" y="5648406"/>
            <a:ext cx="1054456" cy="105445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268b194b063_0_102"/>
          <p:cNvSpPr/>
          <p:nvPr/>
        </p:nvSpPr>
        <p:spPr>
          <a:xfrm>
            <a:off x="1998485" y="1547175"/>
            <a:ext cx="4157514" cy="4063986"/>
          </a:xfrm>
          <a:custGeom>
            <a:rect b="b" l="l" r="r" t="t"/>
            <a:pathLst>
              <a:path extrusionOk="0" h="21600" w="21600">
                <a:moveTo>
                  <a:pt x="7308" y="17307"/>
                </a:moveTo>
                <a:cubicBezTo>
                  <a:pt x="7635" y="16937"/>
                  <a:pt x="8072" y="16732"/>
                  <a:pt x="8528" y="16732"/>
                </a:cubicBezTo>
                <a:lnTo>
                  <a:pt x="15098" y="16732"/>
                </a:lnTo>
                <a:cubicBezTo>
                  <a:pt x="18623" y="16732"/>
                  <a:pt x="21600" y="13300"/>
                  <a:pt x="21600" y="9238"/>
                </a:cubicBezTo>
                <a:lnTo>
                  <a:pt x="21600" y="7253"/>
                </a:lnTo>
                <a:cubicBezTo>
                  <a:pt x="21600" y="3253"/>
                  <a:pt x="18683" y="0"/>
                  <a:pt x="15098" y="0"/>
                </a:cubicBezTo>
                <a:lnTo>
                  <a:pt x="6528" y="0"/>
                </a:lnTo>
                <a:cubicBezTo>
                  <a:pt x="2928" y="0"/>
                  <a:pt x="0" y="3253"/>
                  <a:pt x="0" y="7253"/>
                </a:cubicBezTo>
                <a:lnTo>
                  <a:pt x="0" y="9238"/>
                </a:lnTo>
                <a:cubicBezTo>
                  <a:pt x="0" y="11815"/>
                  <a:pt x="1305" y="14018"/>
                  <a:pt x="2807" y="15335"/>
                </a:cubicBezTo>
                <a:cubicBezTo>
                  <a:pt x="3245" y="15720"/>
                  <a:pt x="3499" y="16328"/>
                  <a:pt x="3499" y="16970"/>
                </a:cubicBezTo>
                <a:lnTo>
                  <a:pt x="3499" y="21600"/>
                </a:lnTo>
                <a:lnTo>
                  <a:pt x="7308" y="17307"/>
                </a:lnTo>
                <a:close/>
              </a:path>
            </a:pathLst>
          </a:custGeom>
          <a:solidFill>
            <a:schemeClr val="accent4"/>
          </a:solidFill>
          <a:ln cap="flat" cmpd="sng" w="635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t" bIns="28575" lIns="205725" spcFirstLastPara="1" rIns="205725" wrap="square" tIns="2057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268b194b063_0_102"/>
          <p:cNvSpPr/>
          <p:nvPr/>
        </p:nvSpPr>
        <p:spPr>
          <a:xfrm>
            <a:off x="6087900" y="1525751"/>
            <a:ext cx="4813452" cy="4063986"/>
          </a:xfrm>
          <a:custGeom>
            <a:rect b="b" l="l" r="r" t="t"/>
            <a:pathLst>
              <a:path extrusionOk="0" h="21600" w="21600">
                <a:moveTo>
                  <a:pt x="14886" y="20675"/>
                </a:moveTo>
                <a:cubicBezTo>
                  <a:pt x="15091" y="20101"/>
                  <a:pt x="15199" y="19467"/>
                  <a:pt x="15199" y="18842"/>
                </a:cubicBezTo>
                <a:cubicBezTo>
                  <a:pt x="15199" y="18696"/>
                  <a:pt x="15193" y="18553"/>
                  <a:pt x="15182" y="18414"/>
                </a:cubicBezTo>
                <a:cubicBezTo>
                  <a:pt x="15073" y="17097"/>
                  <a:pt x="14060" y="16095"/>
                  <a:pt x="12858" y="16095"/>
                </a:cubicBezTo>
                <a:lnTo>
                  <a:pt x="3257" y="16095"/>
                </a:lnTo>
                <a:cubicBezTo>
                  <a:pt x="1431" y="16095"/>
                  <a:pt x="0" y="14571"/>
                  <a:pt x="0" y="12627"/>
                </a:cubicBezTo>
                <a:lnTo>
                  <a:pt x="0" y="3485"/>
                </a:lnTo>
                <a:cubicBezTo>
                  <a:pt x="0" y="1530"/>
                  <a:pt x="1431" y="0"/>
                  <a:pt x="3257" y="0"/>
                </a:cubicBezTo>
                <a:lnTo>
                  <a:pt x="18575" y="0"/>
                </a:lnTo>
                <a:cubicBezTo>
                  <a:pt x="20328" y="0"/>
                  <a:pt x="21600" y="1466"/>
                  <a:pt x="21600" y="3485"/>
                </a:cubicBezTo>
                <a:lnTo>
                  <a:pt x="21600" y="12627"/>
                </a:lnTo>
                <a:cubicBezTo>
                  <a:pt x="21600" y="14637"/>
                  <a:pt x="20328" y="16095"/>
                  <a:pt x="18575" y="16095"/>
                </a:cubicBezTo>
                <a:lnTo>
                  <a:pt x="18575" y="16095"/>
                </a:lnTo>
                <a:cubicBezTo>
                  <a:pt x="18306" y="16095"/>
                  <a:pt x="18079" y="16320"/>
                  <a:pt x="18056" y="16615"/>
                </a:cubicBezTo>
                <a:cubicBezTo>
                  <a:pt x="17898" y="18526"/>
                  <a:pt x="16892" y="20225"/>
                  <a:pt x="15352" y="21131"/>
                </a:cubicBezTo>
                <a:lnTo>
                  <a:pt x="14555" y="21600"/>
                </a:lnTo>
                <a:lnTo>
                  <a:pt x="14886" y="20675"/>
                </a:lnTo>
                <a:close/>
              </a:path>
            </a:pathLst>
          </a:custGeom>
          <a:solidFill>
            <a:srgbClr val="2CC0E7"/>
          </a:solidFill>
          <a:ln cap="flat" cmpd="sng" w="635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t" bIns="28575" lIns="205725" spcFirstLastPara="1" rIns="205725" wrap="square" tIns="1828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268b194b063_0_102"/>
          <p:cNvSpPr txBox="1"/>
          <p:nvPr/>
        </p:nvSpPr>
        <p:spPr>
          <a:xfrm>
            <a:off x="2468191" y="2180422"/>
            <a:ext cx="3218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1E1E1E"/>
                </a:solidFill>
                <a:latin typeface="Trebuchet MS"/>
                <a:ea typeface="Trebuchet MS"/>
                <a:cs typeface="Trebuchet MS"/>
                <a:sym typeface="Trebuchet MS"/>
              </a:rPr>
              <a:t>“To institutionalize a process, approach or intervention is to make it </a:t>
            </a:r>
            <a:r>
              <a:rPr b="1" i="0" lang="en-GB" sz="1800" u="none" cap="none" strike="noStrike">
                <a:solidFill>
                  <a:srgbClr val="1E1E1E"/>
                </a:solidFill>
                <a:latin typeface="Trebuchet MS"/>
                <a:ea typeface="Trebuchet MS"/>
                <a:cs typeface="Trebuchet MS"/>
                <a:sym typeface="Trebuchet MS"/>
              </a:rPr>
              <a:t>integral to an organization, society or culture,</a:t>
            </a:r>
            <a:r>
              <a:rPr b="0" i="0" lang="en-GB" sz="1800" u="none" cap="none" strike="noStrike">
                <a:solidFill>
                  <a:srgbClr val="1E1E1E"/>
                </a:solidFill>
                <a:latin typeface="Trebuchet MS"/>
                <a:ea typeface="Trebuchet MS"/>
                <a:cs typeface="Trebuchet MS"/>
                <a:sym typeface="Trebuchet MS"/>
              </a:rPr>
              <a:t> so that it is seen as “normal.”</a:t>
            </a:r>
            <a:endParaRPr b="0" i="0" sz="1800" u="none" cap="none" strike="noStrike">
              <a:solidFill>
                <a:srgbClr val="1E1E1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9" name="Google Shape;189;g268b194b063_0_102"/>
          <p:cNvSpPr txBox="1"/>
          <p:nvPr/>
        </p:nvSpPr>
        <p:spPr>
          <a:xfrm>
            <a:off x="6643550" y="1757875"/>
            <a:ext cx="3876900" cy="25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1E1E1E"/>
                </a:solidFill>
                <a:latin typeface="Trebuchet MS"/>
                <a:ea typeface="Trebuchet MS"/>
                <a:cs typeface="Trebuchet MS"/>
                <a:sym typeface="Trebuchet MS"/>
              </a:rPr>
              <a:t>By aiming towards institutionalizing EIPM within countries, </a:t>
            </a:r>
            <a:r>
              <a:rPr b="1" i="0" lang="en-GB" sz="1800" u="none" cap="none" strike="noStrike">
                <a:solidFill>
                  <a:srgbClr val="1E1E1E"/>
                </a:solidFill>
                <a:latin typeface="Trebuchet MS"/>
                <a:ea typeface="Trebuchet MS"/>
                <a:cs typeface="Trebuchet MS"/>
                <a:sym typeface="Trebuchet MS"/>
              </a:rPr>
              <a:t>evidence is meant to be regularly, systematically and transparently used in decision-making</a:t>
            </a:r>
            <a:r>
              <a:rPr b="0" i="0" lang="en-GB" sz="1800" u="none" cap="none" strike="noStrike">
                <a:solidFill>
                  <a:srgbClr val="1E1E1E"/>
                </a:solidFill>
                <a:latin typeface="Trebuchet MS"/>
                <a:ea typeface="Trebuchet MS"/>
                <a:cs typeface="Trebuchet MS"/>
                <a:sym typeface="Trebuchet MS"/>
              </a:rPr>
              <a:t>, allowing improvement in policy development for societal progress.” </a:t>
            </a:r>
            <a:endParaRPr b="0" i="0" sz="1800" u="none" cap="none" strike="noStrike">
              <a:solidFill>
                <a:srgbClr val="1E1E1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0" name="Google Shape;190;g268b194b063_0_102"/>
          <p:cNvSpPr txBox="1"/>
          <p:nvPr/>
        </p:nvSpPr>
        <p:spPr>
          <a:xfrm>
            <a:off x="8762025" y="5389975"/>
            <a:ext cx="35352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200" u="none" cap="none" strike="noStrike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Supporting the routine use of evidence during the policy-making process: a WHO checklist, 2023</a:t>
            </a:r>
            <a:endParaRPr b="0" i="0" sz="12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ba5a8ab671_1_75"/>
          <p:cNvSpPr txBox="1"/>
          <p:nvPr>
            <p:ph type="title"/>
          </p:nvPr>
        </p:nvSpPr>
        <p:spPr>
          <a:xfrm>
            <a:off x="771422" y="215480"/>
            <a:ext cx="103410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2727"/>
              <a:buFont typeface="Trebuchet MS"/>
              <a:buNone/>
            </a:pPr>
            <a:r>
              <a:rPr lang="en-GB"/>
              <a:t>Evidence use is shaped by contextual </a:t>
            </a:r>
            <a:r>
              <a:rPr lang="en-GB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factors</a:t>
            </a:r>
            <a:endParaRPr/>
          </a:p>
        </p:txBody>
      </p:sp>
      <p:sp>
        <p:nvSpPr>
          <p:cNvPr id="197" name="Google Shape;197;g2ba5a8ab671_1_75"/>
          <p:cNvSpPr txBox="1"/>
          <p:nvPr>
            <p:ph idx="1" type="body"/>
          </p:nvPr>
        </p:nvSpPr>
        <p:spPr>
          <a:xfrm>
            <a:off x="771422" y="1173150"/>
            <a:ext cx="3813300" cy="54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08610" lvl="0" marL="342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1" lang="en-GB" sz="2200">
                <a:solidFill>
                  <a:srgbClr val="1E1E1E"/>
                </a:solidFill>
              </a:rPr>
              <a:t>Political economy context</a:t>
            </a:r>
            <a:endParaRPr/>
          </a:p>
          <a:p>
            <a:pPr indent="-308610" lvl="0" marL="342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1" lang="en-GB" sz="2200">
                <a:solidFill>
                  <a:srgbClr val="1E1E1E"/>
                </a:solidFill>
              </a:rPr>
              <a:t>The evidence ecosystem</a:t>
            </a:r>
            <a:endParaRPr/>
          </a:p>
          <a:p>
            <a:pPr indent="-308610" lvl="0" marL="342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1" lang="en-GB" sz="2200">
                <a:solidFill>
                  <a:srgbClr val="1E1E1E"/>
                </a:solidFill>
              </a:rPr>
              <a:t>Organisational factors within ‘user’ agencies</a:t>
            </a:r>
            <a:r>
              <a:rPr lang="en-GB" sz="2200">
                <a:solidFill>
                  <a:srgbClr val="1E1E1E"/>
                </a:solidFill>
              </a:rPr>
              <a:t> </a:t>
            </a:r>
            <a:endParaRPr/>
          </a:p>
          <a:p>
            <a:pPr indent="-308610" lvl="0" marL="342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1" lang="en-GB" sz="2200">
                <a:solidFill>
                  <a:srgbClr val="1E1E1E"/>
                </a:solidFill>
              </a:rPr>
              <a:t>Individual characteristics of evidence users</a:t>
            </a:r>
            <a:endParaRPr/>
          </a:p>
          <a:p>
            <a:pPr indent="-200660" lvl="0" marL="3429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 b="1" sz="2000">
              <a:solidFill>
                <a:srgbClr val="595959"/>
              </a:solidFill>
            </a:endParaRPr>
          </a:p>
          <a:p>
            <a:pPr indent="0" lvl="0" marL="3429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000">
              <a:solidFill>
                <a:srgbClr val="222222"/>
              </a:solidFill>
            </a:endParaRPr>
          </a:p>
          <a:p>
            <a:pPr indent="0" lvl="0" marL="3429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0111"/>
              <a:buNone/>
            </a:pPr>
            <a:r>
              <a:rPr i="1" lang="en-GB" sz="2350">
                <a:solidFill>
                  <a:srgbClr val="222222"/>
                </a:solidFill>
              </a:rPr>
              <a:t>“An evidence ecosystem at a country level cannot be fully understood and appreciated without locating it in the context of a political and knowledge economy.”</a:t>
            </a:r>
            <a:r>
              <a:rPr i="1" lang="en-GB" sz="2000">
                <a:solidFill>
                  <a:srgbClr val="222222"/>
                </a:solidFill>
              </a:rPr>
              <a:t> </a:t>
            </a:r>
            <a:endParaRPr i="1" sz="20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14467"/>
              <a:buNone/>
            </a:pPr>
            <a:r>
              <a:rPr lang="en-GB" sz="1850">
                <a:solidFill>
                  <a:srgbClr val="222222"/>
                </a:solidFill>
              </a:rPr>
              <a:t>Stewart, Dayal, Langer et al 2019.</a:t>
            </a:r>
            <a:endParaRPr sz="185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SzPct val="85714"/>
              <a:buNone/>
            </a:pPr>
            <a:r>
              <a:t/>
            </a:r>
            <a:endParaRPr/>
          </a:p>
        </p:txBody>
      </p:sp>
      <p:pic>
        <p:nvPicPr>
          <p:cNvPr id="198" name="Google Shape;198;g2ba5a8ab671_1_75"/>
          <p:cNvPicPr preferRelativeResize="0"/>
          <p:nvPr/>
        </p:nvPicPr>
        <p:blipFill rotWithShape="1">
          <a:blip r:embed="rId3">
            <a:alphaModFix/>
          </a:blip>
          <a:srcRect b="9559" l="16470" r="43200" t="21169"/>
          <a:stretch/>
        </p:blipFill>
        <p:spPr>
          <a:xfrm>
            <a:off x="5511800" y="1006819"/>
            <a:ext cx="6527885" cy="574188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ba5a8ab671_1_75"/>
          <p:cNvSpPr txBox="1"/>
          <p:nvPr/>
        </p:nvSpPr>
        <p:spPr>
          <a:xfrm>
            <a:off x="651550" y="6423925"/>
            <a:ext cx="54558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Image: Context Matters Framework (Weyrauch et al, 2016)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8b194b063_0_198"/>
          <p:cNvSpPr txBox="1"/>
          <p:nvPr>
            <p:ph type="title"/>
          </p:nvPr>
        </p:nvSpPr>
        <p:spPr>
          <a:xfrm>
            <a:off x="1442638" y="218875"/>
            <a:ext cx="9721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Approaches and ‘best practices’</a:t>
            </a:r>
            <a:endParaRPr/>
          </a:p>
        </p:txBody>
      </p:sp>
      <p:pic>
        <p:nvPicPr>
          <p:cNvPr id="206" name="Google Shape;206;g268b194b063_0_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7225" y="692150"/>
            <a:ext cx="6693928" cy="572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68b194b063_0_1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975" y="761750"/>
            <a:ext cx="4612424" cy="5334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8b194b063_0_217"/>
          <p:cNvSpPr txBox="1"/>
          <p:nvPr>
            <p:ph type="title"/>
          </p:nvPr>
        </p:nvSpPr>
        <p:spPr>
          <a:xfrm>
            <a:off x="1636713" y="692150"/>
            <a:ext cx="9721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Three things think tanks can do</a:t>
            </a:r>
            <a:endParaRPr/>
          </a:p>
        </p:txBody>
      </p:sp>
      <p:sp>
        <p:nvSpPr>
          <p:cNvPr id="214" name="Google Shape;214;g268b194b063_0_217"/>
          <p:cNvSpPr txBox="1"/>
          <p:nvPr>
            <p:ph idx="1" type="body"/>
          </p:nvPr>
        </p:nvSpPr>
        <p:spPr>
          <a:xfrm>
            <a:off x="1631949" y="1501541"/>
            <a:ext cx="9726600" cy="42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Trebuchet MS"/>
              <a:buAutoNum type="arabicPeriod"/>
            </a:pPr>
            <a:r>
              <a:rPr lang="en-GB" sz="2800">
                <a:latin typeface="Trebuchet MS"/>
                <a:ea typeface="Trebuchet MS"/>
                <a:cs typeface="Trebuchet MS"/>
                <a:sym typeface="Trebuchet MS"/>
              </a:rPr>
              <a:t>Focus on relationships–get to know your evidence users, their realities and needs. Look for opportunities for co-creation.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Trebuchet MS"/>
              <a:buAutoNum type="arabicPeriod"/>
            </a:pPr>
            <a:r>
              <a:rPr lang="en-GB" sz="2800">
                <a:latin typeface="Trebuchet MS"/>
                <a:ea typeface="Trebuchet MS"/>
                <a:cs typeface="Trebuchet MS"/>
                <a:sym typeface="Trebuchet MS"/>
              </a:rPr>
              <a:t>Consult the evidence on ‘evidence use’--look at what’s been learned so far and what’s missing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Trebuchet MS"/>
              <a:buAutoNum type="arabicPeriod"/>
            </a:pPr>
            <a:r>
              <a:rPr lang="en-GB" sz="2800">
                <a:latin typeface="Trebuchet MS"/>
                <a:ea typeface="Trebuchet MS"/>
                <a:cs typeface="Trebuchet MS"/>
                <a:sym typeface="Trebuchet MS"/>
              </a:rPr>
              <a:t>Join &amp; contribute to existing regional &amp; global networks focused on evidence use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68b194b063_0_192"/>
          <p:cNvSpPr txBox="1"/>
          <p:nvPr>
            <p:ph type="title"/>
          </p:nvPr>
        </p:nvSpPr>
        <p:spPr>
          <a:xfrm>
            <a:off x="1631938" y="290900"/>
            <a:ext cx="9721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Voices of Evidence Users</a:t>
            </a:r>
            <a:endParaRPr/>
          </a:p>
        </p:txBody>
      </p:sp>
      <p:sp>
        <p:nvSpPr>
          <p:cNvPr id="221" name="Google Shape;221;g268b194b063_0_192"/>
          <p:cNvSpPr txBox="1"/>
          <p:nvPr>
            <p:ph idx="1" type="body"/>
          </p:nvPr>
        </p:nvSpPr>
        <p:spPr>
          <a:xfrm>
            <a:off x="583250" y="692150"/>
            <a:ext cx="10041300" cy="8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800"/>
              <a:t>We asked evidence users what advice they would have for researchers seeking to influence policy</a:t>
            </a:r>
            <a:endParaRPr/>
          </a:p>
        </p:txBody>
      </p:sp>
      <p:sp>
        <p:nvSpPr>
          <p:cNvPr id="222" name="Google Shape;222;g268b194b063_0_192"/>
          <p:cNvSpPr/>
          <p:nvPr/>
        </p:nvSpPr>
        <p:spPr>
          <a:xfrm>
            <a:off x="583250" y="1397025"/>
            <a:ext cx="5947452" cy="2714796"/>
          </a:xfrm>
          <a:prstGeom prst="cloud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“I strongly believe in the role of evidence intermediaries. These are key actors that sit between evidence producers and decision-makers. They are able to navigate local politics, and they are truly listened to by decision-makers. In my opinion, they have a key role to strengthen evidence-support systems.”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Cristian Mansilla, formerly Ministry of Health, Chile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268b194b063_0_192"/>
          <p:cNvSpPr/>
          <p:nvPr/>
        </p:nvSpPr>
        <p:spPr>
          <a:xfrm>
            <a:off x="1718425" y="4025250"/>
            <a:ext cx="5541264" cy="2832732"/>
          </a:xfrm>
          <a:prstGeom prst="cloud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“It is important to emphasise this: the delivery of evidence must be adapted to the target audience, avoiding standardised reports that do not dialogue with those who need to make decisions based on them.”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Samara Mariana De Castro, Director of the Department for the Promotion of Freedom of Expression of the Secretariat of Communication of the Presidency of Brazil</a:t>
            </a:r>
            <a:endParaRPr b="1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4" name="Google Shape;224;g268b194b063_0_192"/>
          <p:cNvSpPr/>
          <p:nvPr/>
        </p:nvSpPr>
        <p:spPr>
          <a:xfrm>
            <a:off x="6977050" y="1115724"/>
            <a:ext cx="4541184" cy="2379024"/>
          </a:xfrm>
          <a:prstGeom prst="cloud">
            <a:avLst/>
          </a:prstGeom>
          <a:solidFill>
            <a:srgbClr val="E6F2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“...for researchers to inform policy, it is indispensable to speak the language of policymakers. Knowledge translation is a key capacity.”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Vinicius Campos, Strategic Projects and Policy Advisor, Parana State Department of Education, Brazil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268b194b063_0_192"/>
          <p:cNvSpPr/>
          <p:nvPr/>
        </p:nvSpPr>
        <p:spPr>
          <a:xfrm>
            <a:off x="7496625" y="3712674"/>
            <a:ext cx="4541184" cy="2455812"/>
          </a:xfrm>
          <a:prstGeom prst="cloud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 There are topics that the institutions work on which may not be a priority for the representatives, while there are issues for which representatives need specialised research. It is an issue of supply and demand.”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Dina Al-Bashir, Jordanian Senator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g268b194b063_0_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675" y="2275475"/>
            <a:ext cx="875726" cy="80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68b194b063_0_1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4000" y="4611062"/>
            <a:ext cx="984900" cy="88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268b194b063_0_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2675" y="1650025"/>
            <a:ext cx="875726" cy="80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68b194b063_0_1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34100" y="4111825"/>
            <a:ext cx="786000" cy="117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f1dab1ca22_0_2"/>
          <p:cNvSpPr txBox="1"/>
          <p:nvPr>
            <p:ph type="ctrTitle"/>
          </p:nvPr>
        </p:nvSpPr>
        <p:spPr>
          <a:xfrm>
            <a:off x="4514248" y="1386039"/>
            <a:ext cx="5592300" cy="208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rebuchet MS"/>
              <a:buNone/>
            </a:pPr>
            <a:r>
              <a:rPr lang="en-GB"/>
              <a:t>Think tank experiences with evidence use</a:t>
            </a:r>
            <a:endParaRPr/>
          </a:p>
        </p:txBody>
      </p:sp>
      <p:sp>
        <p:nvSpPr>
          <p:cNvPr id="235" name="Google Shape;235;g1f1dab1ca22_0_2"/>
          <p:cNvSpPr txBox="1"/>
          <p:nvPr>
            <p:ph idx="1" type="body"/>
          </p:nvPr>
        </p:nvSpPr>
        <p:spPr>
          <a:xfrm>
            <a:off x="4514250" y="3790950"/>
            <a:ext cx="6954000" cy="9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en-GB" sz="2000"/>
              <a:t>Laura dos Santos Boeria, Veredas Institute (Brazil)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en-GB" sz="2000"/>
              <a:t>Frejus Thoto, ACED (Benin)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en-GB" sz="2000"/>
              <a:t>Vaqar Ahmed, SDPI (Pakistan)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f1dab1ca22_0_7"/>
          <p:cNvSpPr txBox="1"/>
          <p:nvPr>
            <p:ph type="title"/>
          </p:nvPr>
        </p:nvSpPr>
        <p:spPr>
          <a:xfrm>
            <a:off x="1636713" y="692150"/>
            <a:ext cx="9721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Think tank experiences on evidence use</a:t>
            </a:r>
            <a:endParaRPr/>
          </a:p>
        </p:txBody>
      </p:sp>
      <p:sp>
        <p:nvSpPr>
          <p:cNvPr id="242" name="Google Shape;242;g1f1dab1ca22_0_7"/>
          <p:cNvSpPr txBox="1"/>
          <p:nvPr>
            <p:ph idx="1" type="body"/>
          </p:nvPr>
        </p:nvSpPr>
        <p:spPr>
          <a:xfrm>
            <a:off x="1631949" y="1501541"/>
            <a:ext cx="9726600" cy="42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AutoNum type="arabicPeriod"/>
            </a:pPr>
            <a:r>
              <a:rPr lang="en-GB">
                <a:solidFill>
                  <a:srgbClr val="000000"/>
                </a:solidFill>
              </a:rPr>
              <a:t>Why did your organisation decide to start working on evidence use?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AutoNum type="arabicPeriod"/>
            </a:pPr>
            <a:r>
              <a:rPr lang="en-GB">
                <a:solidFill>
                  <a:srgbClr val="000000"/>
                </a:solidFill>
              </a:rPr>
              <a:t>What evidence or experience did you draw on in your work on evidence use?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AutoNum type="arabicPeriod"/>
            </a:pPr>
            <a:r>
              <a:rPr lang="en-GB">
                <a:solidFill>
                  <a:srgbClr val="000000"/>
                </a:solidFill>
              </a:rPr>
              <a:t>How does politics affect evidence use in your context and how has your organisation navigated that in its work on evidence use?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eorgia"/>
              <a:buAutoNum type="arabicPeriod"/>
            </a:pPr>
            <a:r>
              <a:rPr lang="en-GB">
                <a:solidFill>
                  <a:srgbClr val="000000"/>
                </a:solidFill>
              </a:rPr>
              <a:t>How do you work to strengthen demand for evidence use?</a:t>
            </a:r>
            <a:endParaRPr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b8ffc769f2_0_22"/>
          <p:cNvSpPr txBox="1"/>
          <p:nvPr>
            <p:ph type="ctrTitle"/>
          </p:nvPr>
        </p:nvSpPr>
        <p:spPr>
          <a:xfrm>
            <a:off x="4514248" y="1386039"/>
            <a:ext cx="5592300" cy="208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rebuchet MS"/>
              <a:buNone/>
            </a:pPr>
            <a:r>
              <a:rPr lang="en-GB"/>
              <a:t>Breakout Discussions</a:t>
            </a:r>
            <a:endParaRPr/>
          </a:p>
        </p:txBody>
      </p:sp>
      <p:sp>
        <p:nvSpPr>
          <p:cNvPr id="248" name="Google Shape;248;g2b8ffc769f2_0_22"/>
          <p:cNvSpPr txBox="1"/>
          <p:nvPr>
            <p:ph idx="1" type="body"/>
          </p:nvPr>
        </p:nvSpPr>
        <p:spPr>
          <a:xfrm>
            <a:off x="4514250" y="3790950"/>
            <a:ext cx="6954000" cy="9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en-GB" sz="2000"/>
              <a:t>20 mins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68b194b063_0_252"/>
          <p:cNvSpPr txBox="1"/>
          <p:nvPr>
            <p:ph type="title"/>
          </p:nvPr>
        </p:nvSpPr>
        <p:spPr>
          <a:xfrm>
            <a:off x="1636713" y="692150"/>
            <a:ext cx="9721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Breakout </a:t>
            </a:r>
            <a:r>
              <a:rPr lang="en-GB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session</a:t>
            </a:r>
            <a:endParaRPr/>
          </a:p>
        </p:txBody>
      </p:sp>
      <p:sp>
        <p:nvSpPr>
          <p:cNvPr id="255" name="Google Shape;255;g268b194b063_0_252"/>
          <p:cNvSpPr txBox="1"/>
          <p:nvPr>
            <p:ph idx="1" type="body"/>
          </p:nvPr>
        </p:nvSpPr>
        <p:spPr>
          <a:xfrm>
            <a:off x="1631949" y="1501541"/>
            <a:ext cx="9726600" cy="42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GB"/>
              <a:t>What does demand for evidence look like and how can think tanks know if/where it exists?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/>
              <a:t>What are the challenges and opportunities think tanks experience tackling evidence use in policy making?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/>
              <a:t>What capacities do think tanks need in order to work on evidence use?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68b194b063_0_97"/>
          <p:cNvSpPr txBox="1"/>
          <p:nvPr>
            <p:ph type="title"/>
          </p:nvPr>
        </p:nvSpPr>
        <p:spPr>
          <a:xfrm>
            <a:off x="1636713" y="692150"/>
            <a:ext cx="9721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/>
              <a:t>OTT’s evidence use work</a:t>
            </a:r>
            <a:endParaRPr/>
          </a:p>
        </p:txBody>
      </p:sp>
      <p:sp>
        <p:nvSpPr>
          <p:cNvPr id="261" name="Google Shape;261;g268b194b063_0_97"/>
          <p:cNvSpPr txBox="1"/>
          <p:nvPr>
            <p:ph idx="1" type="body"/>
          </p:nvPr>
        </p:nvSpPr>
        <p:spPr>
          <a:xfrm>
            <a:off x="1631949" y="1501550"/>
            <a:ext cx="4439700" cy="42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2448"/>
              <a:buNone/>
            </a:pPr>
            <a:r>
              <a:rPr i="1" lang="en-GB" sz="2800"/>
              <a:t>Examples of current work</a:t>
            </a:r>
            <a:endParaRPr i="1"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2448"/>
              <a:buNone/>
            </a:pPr>
            <a:r>
              <a:t/>
            </a:r>
            <a:endParaRPr sz="2800">
              <a:solidFill>
                <a:srgbClr val="1155CC"/>
              </a:solidFill>
            </a:endParaRPr>
          </a:p>
          <a:p>
            <a:pPr indent="-339725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1E1E"/>
              </a:buClr>
              <a:buSzPct val="100000"/>
              <a:buFont typeface="Georgia"/>
              <a:buChar char="●"/>
            </a:pPr>
            <a:r>
              <a:rPr lang="en-GB" sz="2800" u="sng">
                <a:solidFill>
                  <a:srgbClr val="1E1E1E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Developing a collaborative learning agenda on policy labs for the Jacobs Foundation</a:t>
            </a:r>
            <a:endParaRPr sz="2800">
              <a:solidFill>
                <a:srgbClr val="1E1E1E"/>
              </a:solidFill>
            </a:endParaRPr>
          </a:p>
          <a:p>
            <a:pPr indent="-339725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1E1E"/>
              </a:buClr>
              <a:buSzPct val="100000"/>
              <a:buFont typeface="Georgia"/>
              <a:buChar char="●"/>
            </a:pPr>
            <a:r>
              <a:rPr lang="en-GB" sz="2800" u="sng">
                <a:solidFill>
                  <a:srgbClr val="1E1E1E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Preparing a meeting brief on evidence use for the BE2 education funders working group</a:t>
            </a:r>
            <a:endParaRPr sz="2800">
              <a:solidFill>
                <a:srgbClr val="1E1E1E"/>
              </a:solidFill>
            </a:endParaRPr>
          </a:p>
          <a:p>
            <a:pPr indent="-339725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1E1E"/>
              </a:buClr>
              <a:buSzPct val="100000"/>
              <a:buFont typeface="Georgia"/>
              <a:buChar char="●"/>
            </a:pPr>
            <a:r>
              <a:rPr lang="en-GB" sz="2800" u="sng">
                <a:solidFill>
                  <a:srgbClr val="1E1E1E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Learning partner for the Data for Accountability Project</a:t>
            </a:r>
            <a:endParaRPr sz="2800">
              <a:solidFill>
                <a:srgbClr val="1E1E1E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1E1E1E"/>
              </a:solidFill>
            </a:endParaRPr>
          </a:p>
          <a:p>
            <a:pPr indent="-3397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ct val="100000"/>
              <a:buChar char="●"/>
            </a:pPr>
            <a:r>
              <a:rPr lang="en-GB" sz="2800" u="sng">
                <a:solidFill>
                  <a:srgbClr val="1E1E1E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Research support for the University of Bristol and four African think tanks</a:t>
            </a:r>
            <a:endParaRPr sz="2800">
              <a:solidFill>
                <a:srgbClr val="1E1E1E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2857"/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62" name="Google Shape;262;g268b194b063_0_97"/>
          <p:cNvSpPr txBox="1"/>
          <p:nvPr>
            <p:ph idx="1" type="body"/>
          </p:nvPr>
        </p:nvSpPr>
        <p:spPr>
          <a:xfrm>
            <a:off x="6751700" y="1501550"/>
            <a:ext cx="4736100" cy="42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en-GB" sz="2200"/>
              <a:t>What we’d like to do more of</a:t>
            </a:r>
            <a:endParaRPr i="1"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Exploring how politics affects evidence use and how to navigate it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Focusing on evidence use in specific sectors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Strengthening organisational/structural elements of evidence use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Being evidence informed in our evidence use work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68bc3e821b_1_47"/>
          <p:cNvSpPr txBox="1"/>
          <p:nvPr>
            <p:ph type="ctrTitle"/>
          </p:nvPr>
        </p:nvSpPr>
        <p:spPr>
          <a:xfrm>
            <a:off x="4514248" y="1386039"/>
            <a:ext cx="5592278" cy="20886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rebuchet MS"/>
              <a:buNone/>
            </a:pPr>
            <a:r>
              <a:rPr lang="en-GB"/>
              <a:t>Introduction to Evidence Use</a:t>
            </a:r>
            <a:endParaRPr/>
          </a:p>
        </p:txBody>
      </p:sp>
      <p:sp>
        <p:nvSpPr>
          <p:cNvPr id="129" name="Google Shape;129;g268bc3e821b_1_47"/>
          <p:cNvSpPr txBox="1"/>
          <p:nvPr>
            <p:ph idx="1" type="body"/>
          </p:nvPr>
        </p:nvSpPr>
        <p:spPr>
          <a:xfrm>
            <a:off x="4514248" y="3790951"/>
            <a:ext cx="5592278" cy="953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en-GB"/>
              <a:t>Emily Hayter (Senior Associate) &amp; Racheal Makokha (Research and Projects Officer)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en-GB"/>
              <a:t>21 Feb 2024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68b194b063_0_223"/>
          <p:cNvSpPr txBox="1"/>
          <p:nvPr>
            <p:ph type="title"/>
          </p:nvPr>
        </p:nvSpPr>
        <p:spPr>
          <a:xfrm>
            <a:off x="1636713" y="692150"/>
            <a:ext cx="9721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How OTT can support you</a:t>
            </a:r>
            <a:endParaRPr/>
          </a:p>
        </p:txBody>
      </p:sp>
      <p:sp>
        <p:nvSpPr>
          <p:cNvPr id="269" name="Google Shape;269;g268b194b063_0_223"/>
          <p:cNvSpPr txBox="1"/>
          <p:nvPr>
            <p:ph idx="1" type="body"/>
          </p:nvPr>
        </p:nvSpPr>
        <p:spPr>
          <a:xfrm>
            <a:off x="1631949" y="1501541"/>
            <a:ext cx="9726600" cy="42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Advice on designing evidence use initiatives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Facilitate learning on evidence use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Support monitoring, evaluation and learning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Convening: well placed to facilitate dialogue within Southern national contexts, as well as between the North and South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Trusted donor relationships: act as knowledge brokers between donors and grantees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Partnerships and capacity strengthening for evidence users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A critical eye: questioning assumptions and power dynamics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Research and analysis: contribute to evidence use literature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Communications: provide visibility of evidence use work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68b194b063_0_231"/>
          <p:cNvSpPr txBox="1"/>
          <p:nvPr>
            <p:ph type="title"/>
          </p:nvPr>
        </p:nvSpPr>
        <p:spPr>
          <a:xfrm>
            <a:off x="1147550" y="193100"/>
            <a:ext cx="97218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300">
                <a:latin typeface="Georgia"/>
                <a:ea typeface="Georgia"/>
                <a:cs typeface="Georgia"/>
                <a:sym typeface="Georgia"/>
              </a:rPr>
              <a:t>Stay in touch about evidence use</a:t>
            </a:r>
            <a:endParaRPr sz="43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76" name="Google Shape;276;g268b194b063_0_2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1950" y="1501550"/>
            <a:ext cx="2124650" cy="265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268b194b063_0_2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7750" y="1520588"/>
            <a:ext cx="1943100" cy="23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268b194b063_0_231"/>
          <p:cNvSpPr txBox="1"/>
          <p:nvPr/>
        </p:nvSpPr>
        <p:spPr>
          <a:xfrm>
            <a:off x="1759300" y="4793625"/>
            <a:ext cx="33807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9" name="Google Shape;279;g268b194b063_0_231"/>
          <p:cNvSpPr txBox="1"/>
          <p:nvPr/>
        </p:nvSpPr>
        <p:spPr>
          <a:xfrm>
            <a:off x="1759300" y="4873200"/>
            <a:ext cx="3380700" cy="12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0" name="Google Shape;280;g268b194b063_0_231"/>
          <p:cNvSpPr txBox="1"/>
          <p:nvPr/>
        </p:nvSpPr>
        <p:spPr>
          <a:xfrm>
            <a:off x="1378375" y="4237938"/>
            <a:ext cx="4655100" cy="17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Emily Hayter</a:t>
            </a:r>
            <a:r>
              <a:rPr b="0" i="0" lang="en-GB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, Senior Associate</a:t>
            </a:r>
            <a:endParaRPr b="0" i="0" sz="20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sng" cap="none" strike="noStrik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5"/>
              </a:rPr>
              <a:t>ehayter@onthinktanks.org</a:t>
            </a:r>
            <a:r>
              <a:rPr b="0" i="0" lang="en-GB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b="0" i="0" sz="20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Emily Hayter</a:t>
            </a:r>
            <a:endParaRPr b="0" i="0" sz="1700" u="none" cap="none" strike="noStrike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1" name="Google Shape;281;g268b194b063_0_2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42638" y="4647425"/>
            <a:ext cx="503675" cy="5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268b194b063_0_2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78375" y="5241587"/>
            <a:ext cx="1325550" cy="34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268b194b063_0_231"/>
          <p:cNvSpPr txBox="1"/>
          <p:nvPr/>
        </p:nvSpPr>
        <p:spPr>
          <a:xfrm>
            <a:off x="6798925" y="4202675"/>
            <a:ext cx="4655100" cy="16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Racheal Makokha</a:t>
            </a:r>
            <a:r>
              <a:rPr b="0" i="0" lang="en-GB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, Research and Projects Officer	</a:t>
            </a:r>
            <a:endParaRPr b="0" i="0" sz="20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sng" cap="none" strike="noStrik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9"/>
              </a:rPr>
              <a:t>rmakokha@onthinktanks.org</a:t>
            </a:r>
            <a:r>
              <a:rPr b="0" i="0" lang="en-GB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b="0" i="0" sz="20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Racheal Makokha</a:t>
            </a:r>
            <a:r>
              <a:rPr b="0" i="0" lang="en-GB" sz="1400" u="none" cap="none" strike="noStrike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b="0" i="0" sz="1400" u="none" cap="none" strike="noStrike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4" name="Google Shape;284;g268b194b063_0_2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56088" y="4873225"/>
            <a:ext cx="503675" cy="5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268b194b063_0_2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98925" y="5464725"/>
            <a:ext cx="1325550" cy="34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ba5a8ab671_1_142"/>
          <p:cNvSpPr txBox="1"/>
          <p:nvPr>
            <p:ph type="title"/>
          </p:nvPr>
        </p:nvSpPr>
        <p:spPr>
          <a:xfrm>
            <a:off x="1012722" y="420391"/>
            <a:ext cx="24942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2727"/>
              <a:buFont typeface="Trebuchet MS"/>
              <a:buNone/>
            </a:pPr>
            <a:r>
              <a:rPr lang="en-GB"/>
              <a:t>BCURE </a:t>
            </a:r>
            <a:endParaRPr/>
          </a:p>
        </p:txBody>
      </p:sp>
      <p:pic>
        <p:nvPicPr>
          <p:cNvPr id="296" name="Google Shape;296;g2ba5a8ab671_1_142"/>
          <p:cNvPicPr preferRelativeResize="0"/>
          <p:nvPr/>
        </p:nvPicPr>
        <p:blipFill rotWithShape="1">
          <a:blip r:embed="rId3">
            <a:alphaModFix/>
          </a:blip>
          <a:srcRect b="6645" l="21438" r="23150" t="13944"/>
          <a:stretch/>
        </p:blipFill>
        <p:spPr>
          <a:xfrm>
            <a:off x="3810000" y="38100"/>
            <a:ext cx="8174018" cy="667508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2ba5a8ab671_1_142"/>
          <p:cNvSpPr txBox="1"/>
          <p:nvPr/>
        </p:nvSpPr>
        <p:spPr>
          <a:xfrm>
            <a:off x="1007722" y="1502688"/>
            <a:ext cx="27090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“Working with governments to build capacity for evidence use requires a politically informed and multidimensional approach.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GB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Capacity gaps should be viewed as just one element of a tapestry of factors that block or disincentivise evidence-informed policymaking.”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BCURE Evaluation 2018</a:t>
            </a:r>
            <a:endParaRPr b="0" i="0" sz="18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68b194b063_0_204"/>
          <p:cNvSpPr txBox="1"/>
          <p:nvPr>
            <p:ph type="title"/>
          </p:nvPr>
        </p:nvSpPr>
        <p:spPr>
          <a:xfrm>
            <a:off x="1554650" y="313525"/>
            <a:ext cx="9721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Example tools to support evidence use</a:t>
            </a:r>
            <a:endParaRPr/>
          </a:p>
        </p:txBody>
      </p:sp>
      <p:graphicFrame>
        <p:nvGraphicFramePr>
          <p:cNvPr id="304" name="Google Shape;304;g268b194b063_0_204"/>
          <p:cNvGraphicFramePr/>
          <p:nvPr/>
        </p:nvGraphicFramePr>
        <p:xfrm>
          <a:off x="1245250" y="1172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{4D6CEEC0-5FF7-4D4A-9B7E-F0837BA0950E}</a:tableStyleId>
              </a:tblPr>
              <a:tblGrid>
                <a:gridCol w="4053925"/>
                <a:gridCol w="6179925"/>
              </a:tblGrid>
              <a:tr h="42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3C3C3C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Task</a:t>
                      </a:r>
                      <a:endParaRPr b="1" sz="1800" u="none" cap="none" strike="noStrike">
                        <a:solidFill>
                          <a:srgbClr val="3C3C3C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F2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rgbClr val="3C3C3C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Tool</a:t>
                      </a:r>
                      <a:endParaRPr b="1" sz="1800" u="none" cap="none" strike="noStrike">
                        <a:solidFill>
                          <a:srgbClr val="3C3C3C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F2FA"/>
                    </a:solidFill>
                  </a:tcPr>
                </a:tc>
              </a:tr>
              <a:tr h="42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rgbClr val="3C3C3C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Identifying barriers &amp; opportunities to evidence use in a specific context (esp institutional &amp; organisational)</a:t>
                      </a:r>
                      <a:endParaRPr sz="1800" u="none" cap="none" strike="noStrike">
                        <a:solidFill>
                          <a:srgbClr val="3C3C3C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F2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rgbClr val="3C3C3C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Evidence diagnostic: consider the Context Matters Framework; WHO Institutionalisation Checklist; Global Commission on Evidence RESSA &amp; others</a:t>
                      </a:r>
                      <a:endParaRPr sz="1800" u="none" cap="none" strike="noStrike">
                        <a:solidFill>
                          <a:srgbClr val="3C3C3C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F2FA"/>
                    </a:solidFill>
                  </a:tcPr>
                </a:tc>
              </a:tr>
              <a:tr h="42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rgbClr val="3C3C3C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Developing a Theory of Change on evidence use</a:t>
                      </a:r>
                      <a:endParaRPr sz="1800" u="none" cap="none" strike="noStrike">
                        <a:solidFill>
                          <a:srgbClr val="3C3C3C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F2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Framework in Chapter 3 </a:t>
                      </a:r>
                      <a:r>
                        <a:rPr lang="en-GB" sz="1800" u="none" cap="none" strike="noStrike">
                          <a:solidFill>
                            <a:srgbClr val="3C3C3C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of ‘Using Evidence in Policy &amp; Practice: lessons from Africa’</a:t>
                      </a:r>
                      <a:endParaRPr sz="1800" u="none" cap="none" strike="noStrike">
                        <a:solidFill>
                          <a:srgbClr val="3C3C3C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F2FA"/>
                    </a:solidFill>
                  </a:tcPr>
                </a:tc>
              </a:tr>
              <a:tr h="42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rgbClr val="3C3C3C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Training public servants in accessing, appraising and using evidence</a:t>
                      </a:r>
                      <a:endParaRPr sz="1800" u="none" cap="none" strike="noStrike">
                        <a:solidFill>
                          <a:srgbClr val="3C3C3C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F2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rgbClr val="3C3C3C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Nesta’s Engaging with Evidence Toolkit</a:t>
                      </a:r>
                      <a:endParaRPr sz="1800" u="none" cap="none" strike="noStrike">
                        <a:solidFill>
                          <a:srgbClr val="3C3C3C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rgbClr val="3C3C3C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VakaYiko EIPM Toolkit</a:t>
                      </a:r>
                      <a:endParaRPr sz="1800" u="none" cap="none" strike="noStrike">
                        <a:solidFill>
                          <a:srgbClr val="3C3C3C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rgbClr val="3C3C3C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European Commission JRC competency framework</a:t>
                      </a:r>
                      <a:endParaRPr sz="1800" u="none" cap="none" strike="noStrike">
                        <a:solidFill>
                          <a:srgbClr val="3C3C3C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DFD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F2FA"/>
                    </a:solidFill>
                  </a:tcPr>
                </a:tc>
              </a:tr>
            </a:tbl>
          </a:graphicData>
        </a:graphic>
      </p:graphicFrame>
      <p:sp>
        <p:nvSpPr>
          <p:cNvPr id="305" name="Google Shape;305;g268b194b063_0_204"/>
          <p:cNvSpPr txBox="1"/>
          <p:nvPr/>
        </p:nvSpPr>
        <p:spPr>
          <a:xfrm>
            <a:off x="731725" y="5066325"/>
            <a:ext cx="106269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Links available from: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https://onthinktanks.org/articles/practical-tools-to-support-evidence-use-in-policy-making/</a:t>
            </a:r>
            <a:r>
              <a:rPr b="0" i="0" lang="en-GB" sz="1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and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https://onthinktanks.org/articles/evidence-use-diagnostic-tools-choosing-and-using-them/</a:t>
            </a:r>
            <a:r>
              <a:rPr b="0" i="0" lang="en-GB" sz="1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b="0" i="0" sz="12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68bc3e821b_1_57"/>
          <p:cNvSpPr txBox="1"/>
          <p:nvPr>
            <p:ph type="title"/>
          </p:nvPr>
        </p:nvSpPr>
        <p:spPr>
          <a:xfrm>
            <a:off x="1636713" y="692150"/>
            <a:ext cx="9721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Font typeface="Trebuchet MS"/>
              <a:buNone/>
            </a:pPr>
            <a:r>
              <a:rPr lang="en-GB"/>
              <a:t>Programme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35" name="Google Shape;135;g268bc3e821b_1_57"/>
          <p:cNvSpPr txBox="1"/>
          <p:nvPr>
            <p:ph idx="1" type="body"/>
          </p:nvPr>
        </p:nvSpPr>
        <p:spPr>
          <a:xfrm>
            <a:off x="1631949" y="1501541"/>
            <a:ext cx="9726600" cy="42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eorgia"/>
              <a:buChar char="●"/>
            </a:pPr>
            <a:r>
              <a:rPr lang="en-GB" sz="2800"/>
              <a:t>Welcome and Introduction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eorgia"/>
              <a:buChar char="●"/>
            </a:pPr>
            <a:r>
              <a:rPr lang="en-GB" sz="2800"/>
              <a:t>Evidence use overview (Emily &amp; Racheal)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eorgia"/>
              <a:buChar char="●"/>
            </a:pPr>
            <a:r>
              <a:rPr lang="en-GB" sz="2800"/>
              <a:t>Think tank experiences with evidence use (Frejus, Vaqar &amp; Laura)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eorgia"/>
              <a:buChar char="●"/>
            </a:pPr>
            <a:r>
              <a:rPr lang="en-GB" sz="2800"/>
              <a:t>Q&amp;A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eorgia"/>
              <a:buChar char="●"/>
            </a:pPr>
            <a:r>
              <a:rPr lang="en-GB" sz="2800"/>
              <a:t>Breakout sessions: hearing from you about your experiences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eorgia"/>
              <a:buChar char="●"/>
            </a:pPr>
            <a:r>
              <a:rPr lang="en-GB" sz="2800"/>
              <a:t>Feedback from breakout sessions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b8ffc769f2_0_18"/>
          <p:cNvSpPr txBox="1"/>
          <p:nvPr>
            <p:ph type="title"/>
          </p:nvPr>
        </p:nvSpPr>
        <p:spPr>
          <a:xfrm>
            <a:off x="1636713" y="692150"/>
            <a:ext cx="9721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Font typeface="Trebuchet MS"/>
              <a:buNone/>
            </a:pPr>
            <a:r>
              <a:rPr lang="en-GB"/>
              <a:t>Our presentation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41" name="Google Shape;141;g2b8ffc769f2_0_18"/>
          <p:cNvSpPr txBox="1"/>
          <p:nvPr>
            <p:ph idx="1" type="body"/>
          </p:nvPr>
        </p:nvSpPr>
        <p:spPr>
          <a:xfrm>
            <a:off x="1631949" y="1501541"/>
            <a:ext cx="9726600" cy="42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●"/>
            </a:pPr>
            <a:r>
              <a:rPr lang="en-GB" sz="2800"/>
              <a:t>What you told us: your expectations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●"/>
            </a:pPr>
            <a:r>
              <a:rPr lang="en-GB" sz="2800"/>
              <a:t>What other think tanks say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●"/>
            </a:pPr>
            <a:r>
              <a:rPr lang="en-GB" sz="2800"/>
              <a:t>From evidence production to evidence use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●"/>
            </a:pPr>
            <a:r>
              <a:rPr lang="en-GB" sz="2800"/>
              <a:t>What is evidence use?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●"/>
            </a:pPr>
            <a:r>
              <a:rPr lang="en-GB" sz="2800"/>
              <a:t>Approaches, tips and practical tools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●"/>
            </a:pPr>
            <a:r>
              <a:rPr lang="en-GB" sz="2800"/>
              <a:t>Key steps you can take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●"/>
            </a:pPr>
            <a:r>
              <a:rPr lang="en-GB" sz="2800"/>
              <a:t>Voices of Evidence Users</a:t>
            </a:r>
            <a:endParaRPr sz="2800"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Char char="●"/>
            </a:pPr>
            <a:r>
              <a:rPr lang="en-GB" sz="2800"/>
              <a:t>OTT’s evidence use work &amp; how we can collaborate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68b194b063_0_156"/>
          <p:cNvSpPr txBox="1"/>
          <p:nvPr>
            <p:ph type="title"/>
          </p:nvPr>
        </p:nvSpPr>
        <p:spPr>
          <a:xfrm>
            <a:off x="1562013" y="388700"/>
            <a:ext cx="9721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/>
              <a:t>Your familiarity </a:t>
            </a:r>
            <a:r>
              <a:rPr lang="en-GB" sz="44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with</a:t>
            </a:r>
            <a:r>
              <a:rPr lang="en-GB" sz="4400"/>
              <a:t> evidence use</a:t>
            </a:r>
            <a:endParaRPr/>
          </a:p>
        </p:txBody>
      </p:sp>
      <p:pic>
        <p:nvPicPr>
          <p:cNvPr id="147" name="Google Shape;147;g268b194b063_0_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325" y="1284750"/>
            <a:ext cx="5057100" cy="42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68b194b063_0_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29225" y="1284750"/>
            <a:ext cx="5804100" cy="420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68b194b063_0_87"/>
          <p:cNvSpPr txBox="1"/>
          <p:nvPr>
            <p:ph type="title"/>
          </p:nvPr>
        </p:nvSpPr>
        <p:spPr>
          <a:xfrm>
            <a:off x="1636713" y="692150"/>
            <a:ext cx="9721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/>
              <a:t>Your Expectations</a:t>
            </a:r>
            <a:endParaRPr/>
          </a:p>
        </p:txBody>
      </p:sp>
      <p:sp>
        <p:nvSpPr>
          <p:cNvPr id="154" name="Google Shape;154;g268b194b063_0_87"/>
          <p:cNvSpPr txBox="1"/>
          <p:nvPr>
            <p:ph idx="1" type="body"/>
          </p:nvPr>
        </p:nvSpPr>
        <p:spPr>
          <a:xfrm>
            <a:off x="1631949" y="1501541"/>
            <a:ext cx="9726600" cy="42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0193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800"/>
              <a:t>Understand what evidence use is and why it is </a:t>
            </a:r>
            <a:r>
              <a:rPr lang="en-GB" sz="28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important</a:t>
            </a:r>
            <a:endParaRPr sz="2800"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800"/>
              <a:t>Understand what other think tanks consider good use of evidence, how they deal with uncertainty and what standards they have</a:t>
            </a:r>
            <a:endParaRPr sz="2800"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800"/>
              <a:t>Learn about innovative tools and methods</a:t>
            </a:r>
            <a:endParaRPr sz="2800"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800"/>
              <a:t>Share knowledge</a:t>
            </a:r>
            <a:endParaRPr sz="2800"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800"/>
              <a:t>Understand how evidence use is reflected in political practice and opportunities to strengthen this</a:t>
            </a:r>
            <a:endParaRPr sz="2800"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800"/>
              <a:t>Learn best practices around evidence use</a:t>
            </a:r>
            <a:endParaRPr sz="2800"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800"/>
              <a:t>Understand the role of funders in evidence use</a:t>
            </a:r>
            <a:endParaRPr sz="2800"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800"/>
              <a:t>Gain a technical understanding of evidence use with practical examples</a:t>
            </a:r>
            <a:endParaRPr sz="2800"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800"/>
              <a:t>Understand how new technologies such as ChatGPT impacts evidence use</a:t>
            </a:r>
            <a:endParaRPr sz="2800"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800"/>
              <a:t>Understand how evidence from fields like medicine is generated and used</a:t>
            </a:r>
            <a:endParaRPr sz="2800"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800"/>
              <a:t>How to analyse data and convert it into meaningful data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8b194b063_0_92"/>
          <p:cNvSpPr txBox="1"/>
          <p:nvPr>
            <p:ph type="title"/>
          </p:nvPr>
        </p:nvSpPr>
        <p:spPr>
          <a:xfrm>
            <a:off x="1636713" y="692150"/>
            <a:ext cx="9721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4400"/>
              <a:t>Evidence </a:t>
            </a:r>
            <a:r>
              <a:rPr lang="en-GB" sz="4400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Use</a:t>
            </a:r>
            <a:r>
              <a:rPr lang="en-GB" sz="4400"/>
              <a:t>: what think tanks told us</a:t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r>
              <a:t/>
            </a:r>
            <a:endParaRPr/>
          </a:p>
        </p:txBody>
      </p:sp>
      <p:sp>
        <p:nvSpPr>
          <p:cNvPr id="160" name="Google Shape;160;g268b194b063_0_92"/>
          <p:cNvSpPr txBox="1"/>
          <p:nvPr>
            <p:ph idx="1" type="body"/>
          </p:nvPr>
        </p:nvSpPr>
        <p:spPr>
          <a:xfrm>
            <a:off x="1631949" y="1501541"/>
            <a:ext cx="9726600" cy="42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GB" sz="4800">
                <a:solidFill>
                  <a:schemeClr val="dk1"/>
                </a:solidFill>
              </a:rPr>
              <a:t>12%</a:t>
            </a:r>
            <a:r>
              <a:rPr b="1" lang="en-GB" sz="4800"/>
              <a:t> </a:t>
            </a:r>
            <a:r>
              <a:rPr lang="en-GB" sz="2800"/>
              <a:t>of global think tanks surveyed in 2023 say evidence use and decision-making processes by government is one of the key challenges they face. (Baertl et al, 2023)</a:t>
            </a:r>
            <a:endParaRPr sz="2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They cited the </a:t>
            </a:r>
            <a:endParaRPr sz="2800"/>
          </a:p>
          <a:p>
            <a:pPr indent="-2921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GB" sz="2400"/>
              <a:t>lack of common understanding </a:t>
            </a:r>
            <a:r>
              <a:rPr lang="en-GB" sz="2400"/>
              <a:t>of the importance of evidence use</a:t>
            </a:r>
            <a:endParaRPr sz="2400"/>
          </a:p>
          <a:p>
            <a:pPr indent="-2921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400"/>
              <a:t>the difficulties of building </a:t>
            </a:r>
            <a:r>
              <a:rPr b="1" lang="en-GB" sz="2400"/>
              <a:t>relationships with policy actors </a:t>
            </a:r>
            <a:r>
              <a:rPr lang="en-GB" sz="2400"/>
              <a:t>and </a:t>
            </a:r>
            <a:endParaRPr sz="2400"/>
          </a:p>
          <a:p>
            <a:pPr indent="-2921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400"/>
              <a:t>the difficulties in </a:t>
            </a:r>
            <a:r>
              <a:rPr b="1" lang="en-GB" sz="2400"/>
              <a:t>creating a demand for evidence use </a:t>
            </a:r>
            <a:r>
              <a:rPr lang="en-GB" sz="2400"/>
              <a:t>in policymaking as the main obstacles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68b194b063_0_107"/>
          <p:cNvSpPr txBox="1"/>
          <p:nvPr>
            <p:ph type="title"/>
          </p:nvPr>
        </p:nvSpPr>
        <p:spPr>
          <a:xfrm>
            <a:off x="1442463" y="85250"/>
            <a:ext cx="9721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4400"/>
              <a:t>From evidence production to evidence </a:t>
            </a:r>
            <a:r>
              <a:rPr lang="en-GB" sz="4400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use</a:t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r>
              <a:t/>
            </a:r>
            <a:endParaRPr/>
          </a:p>
        </p:txBody>
      </p:sp>
      <p:pic>
        <p:nvPicPr>
          <p:cNvPr descr="page14image11064400" id="166" name="Google Shape;166;g268b194b063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9850" y="865750"/>
            <a:ext cx="9022027" cy="539722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68b194b063_0_107"/>
          <p:cNvSpPr txBox="1"/>
          <p:nvPr/>
        </p:nvSpPr>
        <p:spPr>
          <a:xfrm>
            <a:off x="8146350" y="6452500"/>
            <a:ext cx="38772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Figure adapted from: Gough et al. (2011)</a:t>
            </a:r>
            <a:endParaRPr b="0" i="0" sz="14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68b194b063_0_112"/>
          <p:cNvSpPr txBox="1"/>
          <p:nvPr>
            <p:ph type="title"/>
          </p:nvPr>
        </p:nvSpPr>
        <p:spPr>
          <a:xfrm>
            <a:off x="527049" y="341375"/>
            <a:ext cx="43845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r>
              <a:rPr lang="en-GB"/>
              <a:t>What is evidence use?</a:t>
            </a:r>
            <a:endParaRPr/>
          </a:p>
        </p:txBody>
      </p:sp>
      <p:pic>
        <p:nvPicPr>
          <p:cNvPr descr="page20image11062320" id="173" name="Google Shape;173;g268b194b063_0_1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2000" y="786600"/>
            <a:ext cx="6303000" cy="52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268b194b063_0_112"/>
          <p:cNvSpPr/>
          <p:nvPr/>
        </p:nvSpPr>
        <p:spPr>
          <a:xfrm>
            <a:off x="560225" y="1507875"/>
            <a:ext cx="3956700" cy="4494300"/>
          </a:xfrm>
          <a:prstGeom prst="wedgeRoundRectCallout">
            <a:avLst>
              <a:gd fmla="val 51375" name="adj1"/>
              <a:gd fmla="val -63444" name="adj2"/>
              <a:gd fmla="val 16667" name="adj3"/>
            </a:avLst>
          </a:prstGeom>
          <a:solidFill>
            <a:srgbClr val="A4E9E1"/>
          </a:solidFill>
          <a:ln cap="flat" cmpd="sng" w="25400">
            <a:solidFill>
              <a:srgbClr val="004B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rgbClr val="44444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rgbClr val="44444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rgbClr val="444444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en-GB" sz="1600" u="none" cap="none" strike="noStrike">
                <a:solidFill>
                  <a:srgbClr val="444444"/>
                </a:solidFill>
                <a:latin typeface="Trebuchet MS"/>
                <a:ea typeface="Trebuchet MS"/>
                <a:cs typeface="Trebuchet MS"/>
                <a:sym typeface="Trebuchet MS"/>
              </a:rPr>
              <a:t>“Are there one-off evaluations that others have conducted on behalf of governments that informed large decisions? </a:t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en-GB" sz="1600" u="none" cap="none" strike="noStrike">
                <a:solidFill>
                  <a:srgbClr val="444444"/>
                </a:solidFill>
                <a:latin typeface="Trebuchet MS"/>
                <a:ea typeface="Trebuchet MS"/>
                <a:cs typeface="Trebuchet MS"/>
                <a:sym typeface="Trebuchet MS"/>
              </a:rPr>
              <a:t>Yes. </a:t>
            </a:r>
            <a:endParaRPr b="1" i="1" sz="1600" u="none" cap="none" strike="noStrike">
              <a:solidFill>
                <a:srgbClr val="44444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1" sz="1600" u="none" cap="none" strike="noStrike">
              <a:solidFill>
                <a:srgbClr val="44444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en-GB" sz="1600" u="none" cap="none" strike="noStrike">
                <a:solidFill>
                  <a:srgbClr val="444444"/>
                </a:solidFill>
                <a:latin typeface="Trebuchet MS"/>
                <a:ea typeface="Trebuchet MS"/>
                <a:cs typeface="Trebuchet MS"/>
                <a:sym typeface="Trebuchet MS"/>
              </a:rPr>
              <a:t>Did they change any of the underlying causes of underperformance within governments, including the incentives for using evidence in decision-making? No.”</a:t>
            </a:r>
            <a:endParaRPr b="1" i="1" sz="1600" u="none" cap="none" strike="noStrike">
              <a:solidFill>
                <a:srgbClr val="44444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4444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200" u="none" cap="none" strike="noStrike">
                <a:solidFill>
                  <a:srgbClr val="444444"/>
                </a:solidFill>
                <a:latin typeface="Trebuchet MS"/>
                <a:ea typeface="Trebuchet MS"/>
                <a:cs typeface="Trebuchet MS"/>
                <a:sym typeface="Trebuchet MS"/>
              </a:rPr>
              <a:t>Chris Chibwana (then of IDInsight, now Hewlett Foundation)</a:t>
            </a:r>
            <a:r>
              <a:rPr b="0" i="0" lang="en-GB" sz="1600" u="none" cap="none" strike="noStrike">
                <a:solidFill>
                  <a:srgbClr val="444444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600" u="none" cap="none" strike="noStrike">
              <a:solidFill>
                <a:srgbClr val="44444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400" u="none" cap="none" strike="noStrike">
                <a:solidFill>
                  <a:srgbClr val="444444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endParaRPr b="0" i="0" sz="1400" u="none" cap="none" strike="noStrike">
              <a:solidFill>
                <a:srgbClr val="444444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1" sz="2000" u="none" cap="none" strike="noStrik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School for Thinktankers">
      <a:dk1>
        <a:srgbClr val="E7004C"/>
      </a:dk1>
      <a:lt1>
        <a:srgbClr val="FCFCF1"/>
      </a:lt1>
      <a:dk2>
        <a:srgbClr val="111111"/>
      </a:dk2>
      <a:lt2>
        <a:srgbClr val="FFFFFF"/>
      </a:lt2>
      <a:accent1>
        <a:srgbClr val="E7004C"/>
      </a:accent1>
      <a:accent2>
        <a:srgbClr val="9EC9ED"/>
      </a:accent2>
      <a:accent3>
        <a:srgbClr val="878787"/>
      </a:accent3>
      <a:accent4>
        <a:srgbClr val="E7004C"/>
      </a:accent4>
      <a:accent5>
        <a:srgbClr val="9EC9ED"/>
      </a:accent5>
      <a:accent6>
        <a:srgbClr val="878787"/>
      </a:accent6>
      <a:hlink>
        <a:srgbClr val="E7004C"/>
      </a:hlink>
      <a:folHlink>
        <a:srgbClr val="9EC9E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School for Thinktankers">
      <a:dk1>
        <a:srgbClr val="E7004C"/>
      </a:dk1>
      <a:lt1>
        <a:srgbClr val="FCFCF1"/>
      </a:lt1>
      <a:dk2>
        <a:srgbClr val="111111"/>
      </a:dk2>
      <a:lt2>
        <a:srgbClr val="FFFFFF"/>
      </a:lt2>
      <a:accent1>
        <a:srgbClr val="E7004C"/>
      </a:accent1>
      <a:accent2>
        <a:srgbClr val="9EC9ED"/>
      </a:accent2>
      <a:accent3>
        <a:srgbClr val="878787"/>
      </a:accent3>
      <a:accent4>
        <a:srgbClr val="E7004C"/>
      </a:accent4>
      <a:accent5>
        <a:srgbClr val="9EC9ED"/>
      </a:accent5>
      <a:accent6>
        <a:srgbClr val="878787"/>
      </a:accent6>
      <a:hlink>
        <a:srgbClr val="E7004C"/>
      </a:hlink>
      <a:folHlink>
        <a:srgbClr val="9EC9E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2022-12-09T14:27:02Z</dcterms:created>
  <dc:creator>E Hayter</dc:creator>
</cp:coreProperties>
</file>