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6dSruaSFgVMuxQlM2wCK6e+2Q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Petra Brusse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9-09-23T07:59:36.218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FsqD7uw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take that to global level</a:t>
            </a:r>
            <a:endParaRPr/>
          </a:p>
        </p:txBody>
      </p:sp>
      <p:sp>
        <p:nvSpPr>
          <p:cNvPr id="117" name="Google Shape;117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the same time we develop tools for global knowledge sharing like the WASH Systems Academy, our online learning platform. </a:t>
            </a:r>
            <a:endParaRPr/>
          </a:p>
        </p:txBody>
      </p:sp>
      <p:sp>
        <p:nvSpPr>
          <p:cNvPr id="124" name="Google Shape;12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53dddeab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b53dddea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the same time we develop tools for global knowledge sharing like the WASH Systems Academy, our online learning platform. </a:t>
            </a:r>
            <a:endParaRPr/>
          </a:p>
        </p:txBody>
      </p:sp>
      <p:sp>
        <p:nvSpPr>
          <p:cNvPr id="129" name="Google Shape;129;g2b53dddeab8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Over those years – we changed a lot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known to be a knowledge broker.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IRC was founded in 1968 under an agreement between the World Health Organization and the Government of the Netherlands as a hub for information dissemination, a 'knowledge broker'. We were the focal point of a world-wide network of collaborating institutions active in water supply research and development.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turned into the international think-and-do-tank that we are today</a:t>
            </a:r>
            <a:endParaRPr/>
          </a:p>
        </p:txBody>
      </p:sp>
      <p:sp>
        <p:nvSpPr>
          <p:cNvPr id="68" name="Google Shape;6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1C657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IRC</a:t>
            </a:r>
            <a:r>
              <a:rPr lang="en-GB" sz="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00">
                <a:solidFill>
                  <a:srgbClr val="1C657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international think-and-do-tank Working with governments, NGOs, entrepreneurs and people around the world. Together we find and implement</a:t>
            </a:r>
            <a:r>
              <a:rPr lang="en-GB" sz="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00">
                <a:solidFill>
                  <a:srgbClr val="1C657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long-term solutions to make access to safe water and sanitation available for everyone, for good.</a:t>
            </a:r>
            <a:endParaRPr sz="800"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of us involved in this know that</a:t>
            </a:r>
            <a:endParaRPr/>
          </a:p>
        </p:txBody>
      </p:sp>
      <p:sp>
        <p:nvSpPr>
          <p:cNvPr id="85" name="Google Shape;85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Collective action and systems </a:t>
            </a:r>
            <a:endParaRPr/>
          </a:p>
        </p:txBody>
      </p:sp>
      <p:sp>
        <p:nvSpPr>
          <p:cNvPr id="92" name="Google Shape;9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helping break down the complexity of WASH systems </a:t>
            </a:r>
            <a:endParaRPr/>
          </a:p>
        </p:txBody>
      </p:sp>
      <p:sp>
        <p:nvSpPr>
          <p:cNvPr id="98" name="Google Shape;9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work at district level</a:t>
            </a:r>
            <a:endParaRPr/>
          </a:p>
        </p:txBody>
      </p:sp>
      <p:sp>
        <p:nvSpPr>
          <p:cNvPr id="104" name="Google Shape;10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accent5"/>
                </a:solidFill>
              </a:rPr>
              <a:t>And we use district evidence to bring national change in 8 focus countries and additional 20+ countries we work in through consultancies </a:t>
            </a:r>
            <a:endParaRPr sz="1200">
              <a:solidFill>
                <a:schemeClr val="accent1"/>
              </a:solidFill>
            </a:endParaRPr>
          </a:p>
        </p:txBody>
      </p:sp>
      <p:sp>
        <p:nvSpPr>
          <p:cNvPr id="110" name="Google Shape;11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hyperlink" Target="http://www.ircwash.org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1.png" id="11" name="Google Shape;11;p16"/>
          <p:cNvPicPr preferRelativeResize="0"/>
          <p:nvPr/>
        </p:nvPicPr>
        <p:blipFill rotWithShape="1">
          <a:blip r:embed="rId2">
            <a:alphaModFix/>
          </a:blip>
          <a:srcRect b="0" l="73108" r="0" t="0"/>
          <a:stretch/>
        </p:blipFill>
        <p:spPr>
          <a:xfrm>
            <a:off x="6685004" y="0"/>
            <a:ext cx="2458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6"/>
          <p:cNvSpPr txBox="1"/>
          <p:nvPr>
            <p:ph type="title"/>
          </p:nvPr>
        </p:nvSpPr>
        <p:spPr>
          <a:xfrm>
            <a:off x="1260000" y="1800000"/>
            <a:ext cx="3299300" cy="1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IRC_Presentation_Graph_1.png"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44324" t="0"/>
          <a:stretch/>
        </p:blipFill>
        <p:spPr>
          <a:xfrm>
            <a:off x="0" y="0"/>
            <a:ext cx="509098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 b="20230" l="0" r="0" t="0"/>
          <a:stretch/>
        </p:blipFill>
        <p:spPr>
          <a:xfrm>
            <a:off x="0" y="0"/>
            <a:ext cx="9144000" cy="515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C_Presentation_Graph_6-12.png" id="39" name="Google Shape;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5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14-16.png" id="42" name="Google Shape;4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6"/>
          <p:cNvSpPr txBox="1"/>
          <p:nvPr>
            <p:ph type="title"/>
          </p:nvPr>
        </p:nvSpPr>
        <p:spPr>
          <a:xfrm>
            <a:off x="1260000" y="900000"/>
            <a:ext cx="2181700" cy="21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None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27.png" id="45" name="Google Shape;4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7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28-29.png" id="48" name="Google Shape;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8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28-29.png" id="51" name="Google Shape;5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9"/>
          <p:cNvSpPr txBox="1"/>
          <p:nvPr>
            <p:ph type="title"/>
          </p:nvPr>
        </p:nvSpPr>
        <p:spPr>
          <a:xfrm>
            <a:off x="5040000" y="0"/>
            <a:ext cx="3240000" cy="23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4.png" id="54" name="Google Shape;5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499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0"/>
          <p:cNvSpPr txBox="1"/>
          <p:nvPr>
            <p:ph type="title"/>
          </p:nvPr>
        </p:nvSpPr>
        <p:spPr>
          <a:xfrm>
            <a:off x="5040000" y="0"/>
            <a:ext cx="3240000" cy="23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>
          <a:xfrm>
            <a:off x="1260000" y="1800000"/>
            <a:ext cx="6309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1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18-25.png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14-16.png" id="18" name="Google Shape;1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28-29.png" id="21" name="Google Shape;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9"/>
          <p:cNvSpPr txBox="1"/>
          <p:nvPr>
            <p:ph type="title"/>
          </p:nvPr>
        </p:nvSpPr>
        <p:spPr>
          <a:xfrm>
            <a:off x="5040000" y="0"/>
            <a:ext cx="3240000" cy="23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17.png" id="24" name="Google Shape;2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/>
          <p:nvPr>
            <p:ph type="title"/>
          </p:nvPr>
        </p:nvSpPr>
        <p:spPr>
          <a:xfrm>
            <a:off x="5040000" y="0"/>
            <a:ext cx="3240000" cy="23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C_Presentation_Graph_6-12.png" id="28" name="Google Shape;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b="0" i="0" sz="3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d Slide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/>
        </p:nvSpPr>
        <p:spPr>
          <a:xfrm>
            <a:off x="0" y="407742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training@ircwash.org</a:t>
            </a:r>
            <a:endParaRPr b="0" i="0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washsystemsacademy.org</a:t>
            </a:r>
            <a:endParaRPr b="0" i="0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23">
            <a:hlinkClick r:id="rId3"/>
          </p:cNvPr>
          <p:cNvSpPr/>
          <p:nvPr/>
        </p:nvSpPr>
        <p:spPr>
          <a:xfrm>
            <a:off x="591605" y="2805761"/>
            <a:ext cx="963657" cy="10845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Graphical user interface, text, application&#10;&#10;Description automatically generated" id="33" name="Google Shape;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2874" y="4504922"/>
            <a:ext cx="1690249" cy="497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34" name="Google Shape;3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0726" y="1239725"/>
            <a:ext cx="3145274" cy="264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/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b="0" i="0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to edit Master title style</a:t>
            </a:r>
            <a:endParaRPr b="0" i="0"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title"/>
          </p:nvPr>
        </p:nvSpPr>
        <p:spPr>
          <a:xfrm>
            <a:off x="1258141" y="2203214"/>
            <a:ext cx="3299300" cy="1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br>
              <a:rPr lang="en-GB">
                <a:solidFill>
                  <a:schemeClr val="lt1"/>
                </a:solidFill>
              </a:rPr>
            </a:br>
            <a:br>
              <a:rPr lang="en-GB">
                <a:solidFill>
                  <a:schemeClr val="lt1"/>
                </a:solidFill>
              </a:rPr>
            </a:br>
            <a:r>
              <a:rPr lang="en-GB">
                <a:solidFill>
                  <a:schemeClr val="lt1"/>
                </a:solidFill>
              </a:rPr>
              <a:t>Welcome to IRC</a:t>
            </a:r>
            <a:br>
              <a:rPr lang="en-GB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59253" t="0"/>
          <a:stretch/>
        </p:blipFill>
        <p:spPr>
          <a:xfrm>
            <a:off x="1258141" y="1045616"/>
            <a:ext cx="1324421" cy="80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/>
        </p:nvSpPr>
        <p:spPr>
          <a:xfrm>
            <a:off x="502920" y="4789170"/>
            <a:ext cx="420624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Photo: SWA, 2017 Global Finance Ministers Meeting</a:t>
            </a: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1"/>
          <p:cNvSpPr txBox="1"/>
          <p:nvPr/>
        </p:nvSpPr>
        <p:spPr>
          <a:xfrm>
            <a:off x="7246620" y="4496782"/>
            <a:ext cx="22631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b53dddeab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75" y="76200"/>
            <a:ext cx="8873060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>
            <p:ph type="title"/>
          </p:nvPr>
        </p:nvSpPr>
        <p:spPr>
          <a:xfrm>
            <a:off x="1235050" y="558800"/>
            <a:ext cx="75405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GB" sz="2000"/>
              <a:t>We call on you for: 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br>
              <a:rPr b="1" lang="en-GB" sz="1800"/>
            </a:br>
            <a:r>
              <a:rPr b="1" i="1" lang="en-GB" sz="1800"/>
              <a:t>Your experience with decentralising think tanks</a:t>
            </a:r>
            <a:r>
              <a:rPr b="1" lang="en-GB" sz="1800"/>
              <a:t> </a:t>
            </a:r>
            <a:br>
              <a:rPr b="1" lang="en-GB" sz="1800"/>
            </a:br>
            <a:r>
              <a:rPr lang="en-GB" sz="1800"/>
              <a:t>- Power shift to Global South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 Rethinking think tank identity and functions (e.g. comms)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/>
              <a:t>Building networks, finding programming niche and identifying fundraising opportunities in Europe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/>
              <a:t>Partnerships around</a:t>
            </a:r>
            <a:br>
              <a:rPr lang="en-GB" sz="1800"/>
            </a:br>
            <a:r>
              <a:rPr lang="en-GB" sz="1800"/>
              <a:t>- </a:t>
            </a:r>
            <a:r>
              <a:rPr lang="en-GB" sz="1800"/>
              <a:t>Connecting out of water with other sectors (e.g. social justice, economic development, finance, climate, health)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-Joint WASH Systems Academy courses</a:t>
            </a:r>
            <a:br>
              <a:rPr lang="en-GB" sz="1800"/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1260000" y="900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b="1" lang="en-GB"/>
              <a:t>SDG 6</a:t>
            </a:r>
            <a:br>
              <a:rPr lang="en-GB"/>
            </a:br>
            <a:r>
              <a:rPr lang="en-GB"/>
              <a:t>Ensure availability and sustainable management of water and sanitation for all</a:t>
            </a:r>
            <a:br>
              <a:rPr lang="en-GB"/>
            </a:br>
            <a:br>
              <a:rPr lang="en-GB"/>
            </a:br>
            <a:endParaRPr/>
          </a:p>
        </p:txBody>
      </p:sp>
      <p:pic>
        <p:nvPicPr>
          <p:cNvPr descr="A picture containing outdoor&#10;&#10;Description generated with high confidence"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15954"/>
          <a:stretch/>
        </p:blipFill>
        <p:spPr>
          <a:xfrm>
            <a:off x="1310108" y="2777144"/>
            <a:ext cx="2535029" cy="12811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close up of a sign&#10;&#10;Description generated with very high confidence"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1929" y="2821834"/>
            <a:ext cx="1236486" cy="12364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/>
        </p:nvSpPr>
        <p:spPr>
          <a:xfrm>
            <a:off x="1242010" y="351692"/>
            <a:ext cx="6660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problem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Four billion people — almost two thirds of the world’s population —  experience severe water scarcity for at least one month each year.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i="0" lang="en-GB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 two billion people live in countries where water supply is inadequate. Over 3 billion who don’t have access to adequate sanitation. (infrastructure vs systems focus)</a:t>
            </a:r>
            <a:endParaRPr b="1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Half of the world’s population could be living in areas facing water scarcity by as early as 2025.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700 million people could be displaced by intense water scarcity by 2030.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By 2040, roughly 1 in 4 children worldwide will be living in areas of extremely high water stress.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Ref: UNICEF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/>
        </p:nvSpPr>
        <p:spPr>
          <a:xfrm>
            <a:off x="472600" y="4849082"/>
            <a:ext cx="1134287" cy="82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GB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Petterik Wiggers/Panos Pictures UK </a:t>
            </a:r>
            <a:endParaRPr/>
          </a:p>
        </p:txBody>
      </p:sp>
      <p:sp>
        <p:nvSpPr>
          <p:cNvPr id="88" name="Google Shape;88;p6"/>
          <p:cNvSpPr txBox="1"/>
          <p:nvPr>
            <p:ph type="title"/>
          </p:nvPr>
        </p:nvSpPr>
        <p:spPr>
          <a:xfrm>
            <a:off x="5040000" y="0"/>
            <a:ext cx="3240000" cy="23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180000" lIns="180000" spcFirstLastPara="1" rIns="18000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Yesterday’s solutions won’t 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type="title"/>
          </p:nvPr>
        </p:nvSpPr>
        <p:spPr>
          <a:xfrm>
            <a:off x="1168560" y="152400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1" lang="en-GB" sz="1800"/>
              <a:t>Resilient systems: the only way</a:t>
            </a:r>
            <a:br>
              <a:rPr lang="en-GB" sz="1800"/>
            </a:br>
            <a:r>
              <a:rPr lang="en-GB" sz="1800"/>
              <a:t>We know that the only way to achieve this goal is through</a:t>
            </a:r>
            <a:br>
              <a:rPr lang="en-GB" sz="1800"/>
            </a:br>
            <a:r>
              <a:rPr lang="en-GB" sz="1800"/>
              <a:t>resilient water, sanitation and hygiene (WASH) systems that</a:t>
            </a:r>
            <a:br>
              <a:rPr lang="en-GB" sz="1800"/>
            </a:br>
            <a:r>
              <a:rPr lang="en-GB" sz="1800"/>
              <a:t>transform lives. </a:t>
            </a:r>
            <a:br>
              <a:rPr lang="en-GB" sz="1800"/>
            </a:br>
            <a:br>
              <a:rPr lang="en-GB" sz="1800"/>
            </a:br>
            <a:r>
              <a:rPr lang="en-GB" sz="1800"/>
              <a:t>We know how to build and strengthen these</a:t>
            </a:r>
            <a:br>
              <a:rPr lang="en-GB" sz="1800"/>
            </a:br>
            <a:r>
              <a:rPr lang="en-GB" sz="1800"/>
              <a:t>systems - but we need to do it now.</a:t>
            </a:r>
            <a:br>
              <a:rPr lang="en-GB" sz="1800"/>
            </a:br>
            <a:br>
              <a:rPr lang="en-GB" sz="1800"/>
            </a:br>
            <a:r>
              <a:rPr b="1" lang="en-GB" sz="1800"/>
              <a:t>It will take everyone, in all parts of the system, changing the way they think and work.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social media post&#10;&#10;Description automatically generated" id="100" name="Google Shape;100;p8"/>
          <p:cNvPicPr preferRelativeResize="0"/>
          <p:nvPr/>
        </p:nvPicPr>
        <p:blipFill rotWithShape="1">
          <a:blip r:embed="rId3">
            <a:alphaModFix/>
          </a:blip>
          <a:srcRect b="13480" l="5469" r="11442" t="10666"/>
          <a:stretch/>
        </p:blipFill>
        <p:spPr>
          <a:xfrm>
            <a:off x="1491968" y="562486"/>
            <a:ext cx="6160064" cy="3977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/>
        </p:nvSpPr>
        <p:spPr>
          <a:xfrm>
            <a:off x="7200900" y="4338607"/>
            <a:ext cx="1828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>
            <p:ph type="title"/>
          </p:nvPr>
        </p:nvSpPr>
        <p:spPr>
          <a:xfrm>
            <a:off x="1422480" y="4673190"/>
            <a:ext cx="65505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Century Gothic"/>
              <a:buNone/>
            </a:pPr>
            <a:br>
              <a:rPr b="1" lang="en-GB" sz="1800">
                <a:solidFill>
                  <a:schemeClr val="accent5"/>
                </a:solidFill>
              </a:rPr>
            </a:br>
            <a:endParaRPr sz="1800">
              <a:solidFill>
                <a:schemeClr val="accent5"/>
              </a:solidFill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6766560" y="4338607"/>
            <a:ext cx="22631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</a:t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RC Presentation">
      <a:dk1>
        <a:srgbClr val="1C6575"/>
      </a:dk1>
      <a:lt1>
        <a:srgbClr val="FFFFFF"/>
      </a:lt1>
      <a:dk2>
        <a:srgbClr val="1C6575"/>
      </a:dk2>
      <a:lt2>
        <a:srgbClr val="ADD0CF"/>
      </a:lt2>
      <a:accent1>
        <a:srgbClr val="D11F31"/>
      </a:accent1>
      <a:accent2>
        <a:srgbClr val="D5353B"/>
      </a:accent2>
      <a:accent3>
        <a:srgbClr val="E16F61"/>
      </a:accent3>
      <a:accent4>
        <a:srgbClr val="EC9E2B"/>
      </a:accent4>
      <a:accent5>
        <a:srgbClr val="DEE135"/>
      </a:accent5>
      <a:accent6>
        <a:srgbClr val="B3D1D2"/>
      </a:accent6>
      <a:hlink>
        <a:srgbClr val="D5353B"/>
      </a:hlink>
      <a:folHlink>
        <a:srgbClr val="E16F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2024-01-26T12:18:39Z</dcterms:created>
  <dc:creator>Sara Bori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0x0101006E864FBBA1A5D047955E272D3B9BA6E7</vt:lpwstr>
  </property>
  <property fmtid="{D5CDD505-2E9C-101B-9397-08002B2CF9AE}" pid="3" name="Order">
    <vt:r8>1.39588E7</vt:r8>
  </property>
  <property fmtid="{D5CDD505-2E9C-101B-9397-08002B2CF9AE}" pid="4" name="_dlc_DocIdItemGuid">
    <vt:lpwstr>3f17db5d-7aff-4b5d-a2b7-5d961f853b2a</vt:lpwstr>
  </property>
</Properties>
</file>