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30" roundtripDataSignature="AMtx7mjT7IJXzjXNRJCMEq70B3RhSwa6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E595B3D-DDC6-4125-916D-968BA70110BA}">
  <a:tblStyle styleId="{FE595B3D-DDC6-4125-916D-968BA70110BA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110" name="Google Shape;11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116" name="Google Shape;116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136" name="Google Shape;13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Selenge</a:t>
            </a:r>
            <a:endParaRPr/>
          </a:p>
        </p:txBody>
      </p:sp>
      <p:sp>
        <p:nvSpPr>
          <p:cNvPr id="157" name="Google Shape;157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Selenge</a:t>
            </a:r>
            <a:endParaRPr/>
          </a:p>
        </p:txBody>
      </p:sp>
      <p:sp>
        <p:nvSpPr>
          <p:cNvPr id="177" name="Google Shape;17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Selenge</a:t>
            </a:r>
            <a:endParaRPr/>
          </a:p>
        </p:txBody>
      </p:sp>
      <p:sp>
        <p:nvSpPr>
          <p:cNvPr id="198" name="Google Shape;198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Selenge</a:t>
            </a:r>
            <a:endParaRPr/>
          </a:p>
        </p:txBody>
      </p:sp>
      <p:sp>
        <p:nvSpPr>
          <p:cNvPr id="218" name="Google Shape;218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Selenge</a:t>
            </a:r>
            <a:endParaRPr/>
          </a:p>
        </p:txBody>
      </p:sp>
      <p:sp>
        <p:nvSpPr>
          <p:cNvPr id="239" name="Google Shape;239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Selenge</a:t>
            </a:r>
            <a:endParaRPr/>
          </a:p>
        </p:txBody>
      </p:sp>
      <p:sp>
        <p:nvSpPr>
          <p:cNvPr id="245" name="Google Shape;245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Selenge</a:t>
            </a:r>
            <a:endParaRPr/>
          </a:p>
        </p:txBody>
      </p:sp>
      <p:sp>
        <p:nvSpPr>
          <p:cNvPr id="251" name="Google Shape;251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58" name="Google Shape;5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260" name="Google Shape;260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265" name="Google Shape;265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0" name="Google Shape;270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65" name="Google Shape;6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70" name="Google Shape;7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82" name="Google Shape;8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88" name="Google Shape;8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Camila</a:t>
            </a:r>
            <a:endParaRPr/>
          </a:p>
        </p:txBody>
      </p:sp>
      <p:sp>
        <p:nvSpPr>
          <p:cNvPr id="104" name="Google Shape;10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>
  <p:cSld name="Cover">
    <p:bg>
      <p:bgPr>
        <a:solidFill>
          <a:schemeClr val="dk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68721" y="1549904"/>
            <a:ext cx="3654559" cy="375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">
  <p:cSld name="Char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442913" y="692150"/>
            <a:ext cx="3382678" cy="19644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7" name="Google Shape;47;p34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34"/>
          <p:cNvSpPr/>
          <p:nvPr>
            <p:ph idx="2" type="chart"/>
          </p:nvPr>
        </p:nvSpPr>
        <p:spPr>
          <a:xfrm>
            <a:off x="4056063" y="692150"/>
            <a:ext cx="7032625" cy="473075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9" name="Google Shape;49;p34"/>
          <p:cNvSpPr txBox="1"/>
          <p:nvPr>
            <p:ph idx="1" type="body"/>
          </p:nvPr>
        </p:nvSpPr>
        <p:spPr>
          <a:xfrm>
            <a:off x="442913" y="2915753"/>
            <a:ext cx="3340100" cy="25321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27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 with log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35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with title">
  <p:cSld name="Cover with 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6"/>
          <p:cNvSpPr txBox="1"/>
          <p:nvPr>
            <p:ph type="ctrTitle"/>
          </p:nvPr>
        </p:nvSpPr>
        <p:spPr>
          <a:xfrm>
            <a:off x="4514248" y="1386039"/>
            <a:ext cx="5592278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  <a:defRPr sz="45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6" name="Google Shape;1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0885" y="1944539"/>
            <a:ext cx="2695405" cy="277183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6"/>
          <p:cNvSpPr txBox="1"/>
          <p:nvPr>
            <p:ph idx="1" type="body"/>
          </p:nvPr>
        </p:nvSpPr>
        <p:spPr>
          <a:xfrm>
            <a:off x="4514248" y="3790951"/>
            <a:ext cx="5592278" cy="953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2842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title">
  <p:cSld name="Text with 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7"/>
          <p:cNvSpPr txBox="1"/>
          <p:nvPr>
            <p:ph type="title"/>
          </p:nvPr>
        </p:nvSpPr>
        <p:spPr>
          <a:xfrm>
            <a:off x="1636713" y="692150"/>
            <a:ext cx="9721849" cy="6070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0" name="Google Shape;20;p27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7"/>
          <p:cNvSpPr txBox="1"/>
          <p:nvPr>
            <p:ph idx="1" type="body"/>
          </p:nvPr>
        </p:nvSpPr>
        <p:spPr>
          <a:xfrm>
            <a:off x="1631949" y="1501541"/>
            <a:ext cx="9726613" cy="4273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102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parator">
  <p:cSld name="Separator">
    <p:bg>
      <p:bgPr>
        <a:solidFill>
          <a:schemeClr val="accen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8"/>
          <p:cNvSpPr txBox="1"/>
          <p:nvPr>
            <p:ph type="title"/>
          </p:nvPr>
        </p:nvSpPr>
        <p:spPr>
          <a:xfrm>
            <a:off x="3359150" y="1841032"/>
            <a:ext cx="6956325" cy="31759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Trebuchet MS"/>
              <a:buNone/>
              <a:defRPr sz="5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8"/>
          <p:cNvSpPr/>
          <p:nvPr/>
        </p:nvSpPr>
        <p:spPr>
          <a:xfrm>
            <a:off x="2839454" y="1841032"/>
            <a:ext cx="125128" cy="31759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11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">
  <p:cSld name="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 txBox="1"/>
          <p:nvPr>
            <p:ph type="title"/>
          </p:nvPr>
        </p:nvSpPr>
        <p:spPr>
          <a:xfrm>
            <a:off x="1636713" y="1068404"/>
            <a:ext cx="9721849" cy="4581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rebuchet MS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7" name="Google Shape;27;p29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102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">
  <p:cSld name="Whit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">
  <p:cSld name="End">
    <p:bg>
      <p:bgPr>
        <a:solidFill>
          <a:schemeClr val="dk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31"/>
          <p:cNvGrpSpPr/>
          <p:nvPr/>
        </p:nvGrpSpPr>
        <p:grpSpPr>
          <a:xfrm>
            <a:off x="3035567" y="2637322"/>
            <a:ext cx="6120867" cy="1011938"/>
            <a:chOff x="2936506" y="2637322"/>
            <a:chExt cx="6120867" cy="1011938"/>
          </a:xfrm>
        </p:grpSpPr>
        <p:sp>
          <p:nvSpPr>
            <p:cNvPr id="31" name="Google Shape;31;p31"/>
            <p:cNvSpPr txBox="1"/>
            <p:nvPr/>
          </p:nvSpPr>
          <p:spPr>
            <a:xfrm>
              <a:off x="4398745" y="2727793"/>
              <a:ext cx="4658628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4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SCHOOL for THINKTANKERS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4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www.ott.school</a:t>
              </a:r>
              <a:endParaRPr/>
            </a:p>
          </p:txBody>
        </p:sp>
        <p:pic>
          <p:nvPicPr>
            <p:cNvPr id="32" name="Google Shape;32;p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936506" y="2637322"/>
              <a:ext cx="1005842" cy="101193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image">
  <p:cSld name="One imag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2"/>
          <p:cNvSpPr txBox="1"/>
          <p:nvPr>
            <p:ph type="title"/>
          </p:nvPr>
        </p:nvSpPr>
        <p:spPr>
          <a:xfrm>
            <a:off x="442912" y="692150"/>
            <a:ext cx="3339815" cy="20604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/>
          <p:nvPr>
            <p:ph idx="2" type="pic"/>
          </p:nvPr>
        </p:nvSpPr>
        <p:spPr>
          <a:xfrm>
            <a:off x="4056000" y="0"/>
            <a:ext cx="8136000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36" name="Google Shape;36;p32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2"/>
          <p:cNvSpPr txBox="1"/>
          <p:nvPr>
            <p:ph idx="1" type="body"/>
          </p:nvPr>
        </p:nvSpPr>
        <p:spPr>
          <a:xfrm>
            <a:off x="442913" y="2915753"/>
            <a:ext cx="3340100" cy="25321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110">
          <p15:clr>
            <a:srgbClr val="FBAE40"/>
          </p15:clr>
        </p15:guide>
        <p15:guide id="2" pos="279">
          <p15:clr>
            <a:srgbClr val="FBAE40"/>
          </p15:clr>
        </p15:guide>
        <p15:guide id="3" orient="horz" pos="43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images">
  <p:cSld name="Two image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3"/>
          <p:cNvSpPr txBox="1"/>
          <p:nvPr>
            <p:ph type="title"/>
          </p:nvPr>
        </p:nvSpPr>
        <p:spPr>
          <a:xfrm>
            <a:off x="1595438" y="692149"/>
            <a:ext cx="8809473" cy="5302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3"/>
          <p:cNvSpPr/>
          <p:nvPr>
            <p:ph idx="2" type="pic"/>
          </p:nvPr>
        </p:nvSpPr>
        <p:spPr>
          <a:xfrm>
            <a:off x="1615443" y="1703672"/>
            <a:ext cx="4323343" cy="3247488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33"/>
          <p:cNvSpPr/>
          <p:nvPr>
            <p:ph idx="3" type="pic"/>
          </p:nvPr>
        </p:nvSpPr>
        <p:spPr>
          <a:xfrm>
            <a:off x="6081568" y="1703672"/>
            <a:ext cx="4323343" cy="3247488"/>
          </a:xfrm>
          <a:prstGeom prst="rect">
            <a:avLst/>
          </a:prstGeom>
          <a:noFill/>
          <a:ln>
            <a:noFill/>
          </a:ln>
        </p:spPr>
      </p:sp>
      <p:pic>
        <p:nvPicPr>
          <p:cNvPr id="42" name="Google Shape;42;p33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3"/>
          <p:cNvSpPr txBox="1"/>
          <p:nvPr>
            <p:ph idx="1" type="body"/>
          </p:nvPr>
        </p:nvSpPr>
        <p:spPr>
          <a:xfrm>
            <a:off x="1615443" y="5066664"/>
            <a:ext cx="4323343" cy="73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304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00"/>
              <a:buChar char="•"/>
              <a:defRPr sz="1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4" type="body"/>
          </p:nvPr>
        </p:nvSpPr>
        <p:spPr>
          <a:xfrm>
            <a:off x="6081568" y="5066664"/>
            <a:ext cx="4323343" cy="73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304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00"/>
              <a:buChar char="•"/>
              <a:defRPr sz="1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100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/>
          <p:nvPr>
            <p:ph type="title"/>
          </p:nvPr>
        </p:nvSpPr>
        <p:spPr>
          <a:xfrm>
            <a:off x="838200" y="682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4"/>
          <p:cNvSpPr txBox="1"/>
          <p:nvPr>
            <p:ph idx="1" type="body"/>
          </p:nvPr>
        </p:nvSpPr>
        <p:spPr>
          <a:xfrm>
            <a:off x="838200" y="2143259"/>
            <a:ext cx="10515600" cy="40169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"/>
          <p:cNvSpPr txBox="1"/>
          <p:nvPr>
            <p:ph type="ctrTitle"/>
          </p:nvPr>
        </p:nvSpPr>
        <p:spPr>
          <a:xfrm>
            <a:off x="4514248" y="1887080"/>
            <a:ext cx="6641432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GB"/>
              <a:t>Setting expectations &amp; objectives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1"/>
          <p:cNvSpPr txBox="1"/>
          <p:nvPr/>
        </p:nvSpPr>
        <p:spPr>
          <a:xfrm>
            <a:off x="331940" y="240505"/>
            <a:ext cx="1150515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1. What would you like to learn during the School (skills/topics)? </a:t>
            </a:r>
            <a:endParaRPr b="0" i="0" sz="24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Google Shape;119;p11"/>
          <p:cNvSpPr txBox="1"/>
          <p:nvPr/>
        </p:nvSpPr>
        <p:spPr>
          <a:xfrm>
            <a:off x="638827" y="1089765"/>
            <a:ext cx="1991700" cy="17547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Strategic and effective fundraising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0" name="Google Shape;120;p11"/>
          <p:cNvSpPr txBox="1"/>
          <p:nvPr/>
        </p:nvSpPr>
        <p:spPr>
          <a:xfrm>
            <a:off x="638827" y="3033387"/>
            <a:ext cx="1991700" cy="17547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Introduction to policy analysis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11"/>
          <p:cNvSpPr txBox="1"/>
          <p:nvPr/>
        </p:nvSpPr>
        <p:spPr>
          <a:xfrm>
            <a:off x="638826" y="4953362"/>
            <a:ext cx="1991700" cy="19395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are the most effective “deliverables” to be produced by a Think Tank? Policy brief, video, blog, podcast?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Publishing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circulating think tank 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reports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11"/>
          <p:cNvSpPr txBox="1"/>
          <p:nvPr/>
        </p:nvSpPr>
        <p:spPr>
          <a:xfrm>
            <a:off x="2958230" y="1089765"/>
            <a:ext cx="1991700" cy="19395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do comms effectively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Building a strong brand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11"/>
          <p:cNvSpPr txBox="1"/>
          <p:nvPr/>
        </p:nvSpPr>
        <p:spPr>
          <a:xfrm>
            <a:off x="2958225" y="3109576"/>
            <a:ext cx="1991700" cy="17547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AutoNum type="arabicPeriod"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improve 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influence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research. 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AutoNum type="arabicPeriod"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develop the Think Tanks identity. Can non-partisan think tanks exist?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AutoNum type="arabicPeriod"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Staff time allocation models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11"/>
          <p:cNvSpPr txBox="1"/>
          <p:nvPr/>
        </p:nvSpPr>
        <p:spPr>
          <a:xfrm>
            <a:off x="2958229" y="4953362"/>
            <a:ext cx="1991700" cy="17547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enable a productive dialogue within the ThinkTank? What are the key needed skills?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a Think Tank always a tool to enable science-policy interface?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11"/>
          <p:cNvSpPr txBox="1"/>
          <p:nvPr/>
        </p:nvSpPr>
        <p:spPr>
          <a:xfrm>
            <a:off x="5250500" y="1089767"/>
            <a:ext cx="1991700" cy="13854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Attracting and retaining sponsors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Attracting unrestricted funding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1"/>
          <p:cNvSpPr txBox="1"/>
          <p:nvPr/>
        </p:nvSpPr>
        <p:spPr>
          <a:xfrm>
            <a:off x="5250494" y="3033387"/>
            <a:ext cx="1991700" cy="23088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-"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Partnership development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-"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Research Agenda Identification abd 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Setting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-"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ensure Independence 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1"/>
          <p:cNvSpPr txBox="1"/>
          <p:nvPr/>
        </p:nvSpPr>
        <p:spPr>
          <a:xfrm>
            <a:off x="5250493" y="4953362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1"/>
          <p:cNvSpPr txBox="1"/>
          <p:nvPr/>
        </p:nvSpPr>
        <p:spPr>
          <a:xfrm>
            <a:off x="7542750" y="1089775"/>
            <a:ext cx="1991700" cy="16776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11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Georgia"/>
              <a:buChar char="-"/>
            </a:pPr>
            <a:r>
              <a:rPr lang="en-GB" sz="1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Partnership building </a:t>
            </a:r>
            <a:endParaRPr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11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Georgia"/>
              <a:buChar char="-"/>
            </a:pPr>
            <a:r>
              <a:rPr lang="en-GB" sz="1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Effective fundraising</a:t>
            </a:r>
            <a:endParaRPr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11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Georgia"/>
              <a:buChar char="-"/>
            </a:pPr>
            <a:r>
              <a:rPr lang="en-GB" sz="1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Improving outreach </a:t>
            </a:r>
            <a:endParaRPr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11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Georgia"/>
              <a:buChar char="-"/>
            </a:pPr>
            <a:r>
              <a:rPr lang="en-GB" sz="1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Improve interface</a:t>
            </a:r>
            <a:endParaRPr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1"/>
          <p:cNvSpPr txBox="1"/>
          <p:nvPr/>
        </p:nvSpPr>
        <p:spPr>
          <a:xfrm>
            <a:off x="7542758" y="3033387"/>
            <a:ext cx="1991700" cy="15699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Strategic communication and fundraising 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1"/>
          <p:cNvSpPr txBox="1"/>
          <p:nvPr/>
        </p:nvSpPr>
        <p:spPr>
          <a:xfrm>
            <a:off x="7542757" y="4953362"/>
            <a:ext cx="1991700" cy="17547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Models to work with 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individual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experts and SMs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Partnerships with other 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think tanks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nonprofit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organizations 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11"/>
          <p:cNvSpPr txBox="1"/>
          <p:nvPr/>
        </p:nvSpPr>
        <p:spPr>
          <a:xfrm>
            <a:off x="9805800" y="1089774"/>
            <a:ext cx="1991700" cy="21240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explain 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 think tank is to people who don’t know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Optimise thematic/portfolio teams cross-collaboration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9805793" y="3033387"/>
            <a:ext cx="1991700" cy="19395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Budgeting and finacial management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9805792" y="4953362"/>
            <a:ext cx="1991700" cy="19395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teach students to write effective policy briefs and also how to introduce students to Think Tanks and learn about opportunities to engage with Think Tanks, especially via internships.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"/>
          <p:cNvSpPr txBox="1"/>
          <p:nvPr/>
        </p:nvSpPr>
        <p:spPr>
          <a:xfrm>
            <a:off x="331940" y="240505"/>
            <a:ext cx="1150515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1. What would you like to learn during the School (skills/topics)? Page 2 </a:t>
            </a:r>
            <a:endParaRPr sz="24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2"/>
          <p:cNvSpPr txBox="1"/>
          <p:nvPr/>
        </p:nvSpPr>
        <p:spPr>
          <a:xfrm>
            <a:off x="638827" y="1052187"/>
            <a:ext cx="1991700" cy="19395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formulate a policy message for impact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0" name="Google Shape;140;p12"/>
          <p:cNvSpPr txBox="1"/>
          <p:nvPr/>
        </p:nvSpPr>
        <p:spPr>
          <a:xfrm>
            <a:off x="638827" y="2995809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1" name="Google Shape;141;p12"/>
          <p:cNvSpPr txBox="1"/>
          <p:nvPr/>
        </p:nvSpPr>
        <p:spPr>
          <a:xfrm>
            <a:off x="638826" y="4915784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2" name="Google Shape;142;p12"/>
          <p:cNvSpPr txBox="1"/>
          <p:nvPr/>
        </p:nvSpPr>
        <p:spPr>
          <a:xfrm>
            <a:off x="2958230" y="1052187"/>
            <a:ext cx="1991700" cy="19395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linking local issues with global challenges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3" name="Google Shape;143;p12"/>
          <p:cNvSpPr txBox="1"/>
          <p:nvPr/>
        </p:nvSpPr>
        <p:spPr>
          <a:xfrm>
            <a:off x="2958230" y="2995809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4" name="Google Shape;144;p12"/>
          <p:cNvSpPr txBox="1"/>
          <p:nvPr/>
        </p:nvSpPr>
        <p:spPr>
          <a:xfrm>
            <a:off x="2958229" y="4915784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12"/>
          <p:cNvSpPr txBox="1"/>
          <p:nvPr/>
        </p:nvSpPr>
        <p:spPr>
          <a:xfrm>
            <a:off x="5250494" y="1052187"/>
            <a:ext cx="1991700" cy="19395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Establishing a think tank amidst uncertainty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12"/>
          <p:cNvSpPr txBox="1"/>
          <p:nvPr/>
        </p:nvSpPr>
        <p:spPr>
          <a:xfrm>
            <a:off x="5250494" y="2995809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12"/>
          <p:cNvSpPr txBox="1"/>
          <p:nvPr/>
        </p:nvSpPr>
        <p:spPr>
          <a:xfrm>
            <a:off x="5250493" y="4915784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12"/>
          <p:cNvSpPr txBox="1"/>
          <p:nvPr/>
        </p:nvSpPr>
        <p:spPr>
          <a:xfrm>
            <a:off x="7542758" y="1052187"/>
            <a:ext cx="1991700" cy="1939500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internationalise our think tank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 txBox="1"/>
          <p:nvPr/>
        </p:nvSpPr>
        <p:spPr>
          <a:xfrm>
            <a:off x="7542758" y="2995809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12"/>
          <p:cNvSpPr txBox="1"/>
          <p:nvPr/>
        </p:nvSpPr>
        <p:spPr>
          <a:xfrm>
            <a:off x="7542757" y="4915784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12"/>
          <p:cNvSpPr txBox="1"/>
          <p:nvPr/>
        </p:nvSpPr>
        <p:spPr>
          <a:xfrm>
            <a:off x="9805793" y="1052187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 txBox="1"/>
          <p:nvPr/>
        </p:nvSpPr>
        <p:spPr>
          <a:xfrm>
            <a:off x="9805793" y="2995809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 txBox="1"/>
          <p:nvPr/>
        </p:nvSpPr>
        <p:spPr>
          <a:xfrm>
            <a:off x="9805792" y="4915784"/>
            <a:ext cx="1991639" cy="1754326"/>
          </a:xfrm>
          <a:prstGeom prst="rect">
            <a:avLst/>
          </a:prstGeom>
          <a:solidFill>
            <a:srgbClr val="E6E68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"/>
          <p:cNvSpPr txBox="1"/>
          <p:nvPr/>
        </p:nvSpPr>
        <p:spPr>
          <a:xfrm>
            <a:off x="331940" y="240505"/>
            <a:ext cx="1150515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2. </a:t>
            </a:r>
            <a:r>
              <a:rPr lang="en-GB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Is there a specific issue/problem you would like to improve or resolve?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Consider which sessions that would be useful</a:t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638827" y="1089765"/>
            <a:ext cx="1991700" cy="17547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New think tanks sometimes find it hard to gain legitimacy? How can we do this?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638825" y="3033377"/>
            <a:ext cx="1991700" cy="17547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mediate different views from the public.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remain attractive to sponsors. Who are the groups to target?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638825" y="4953345"/>
            <a:ext cx="1991700" cy="17547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Identifying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policy relevant research agengendas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can strong collaboration can be established with policy makers/users of the research findings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Google Shape;163;p13"/>
          <p:cNvSpPr txBox="1"/>
          <p:nvPr/>
        </p:nvSpPr>
        <p:spPr>
          <a:xfrm>
            <a:off x="2958230" y="1089765"/>
            <a:ext cx="1991700" cy="17547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 want to see if our new website is good for different audiences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4" name="Google Shape;164;p13"/>
          <p:cNvSpPr txBox="1"/>
          <p:nvPr/>
        </p:nvSpPr>
        <p:spPr>
          <a:xfrm>
            <a:off x="2958230" y="3033387"/>
            <a:ext cx="1991700" cy="17547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How to collaborate effectively with Think Tanks, creating university -Think Tank partnerships and internships for students.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2958229" y="4953362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5250500" y="1089813"/>
            <a:ext cx="1991700" cy="17547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produce reports in a timely and cost-effective way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5250494" y="3033387"/>
            <a:ext cx="1991700" cy="17547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-"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Website clarity, inclusivity, quality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-"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Presenting added value to potential stakeholders 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5250493" y="4953362"/>
            <a:ext cx="1991700" cy="19395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develop </a:t>
            </a: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Proposal and writing with impact 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9" name="Google Shape;169;p13"/>
          <p:cNvSpPr txBox="1"/>
          <p:nvPr/>
        </p:nvSpPr>
        <p:spPr>
          <a:xfrm>
            <a:off x="7542758" y="1089765"/>
            <a:ext cx="1991700" cy="17547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New ideas to further stimulate engagement from/keep our members stimulated (who are all student volunteers)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0" name="Google Shape;170;p13"/>
          <p:cNvSpPr txBox="1"/>
          <p:nvPr/>
        </p:nvSpPr>
        <p:spPr>
          <a:xfrm>
            <a:off x="7542758" y="3033387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1" name="Google Shape;171;p13"/>
          <p:cNvSpPr txBox="1"/>
          <p:nvPr/>
        </p:nvSpPr>
        <p:spPr>
          <a:xfrm>
            <a:off x="7542757" y="4953362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2" name="Google Shape;172;p13"/>
          <p:cNvSpPr txBox="1"/>
          <p:nvPr/>
        </p:nvSpPr>
        <p:spPr>
          <a:xfrm>
            <a:off x="9805793" y="1089765"/>
            <a:ext cx="1991700" cy="2308800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articulate added value of think tank work for different stakeholders and broader society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3" name="Google Shape;173;p13"/>
          <p:cNvSpPr txBox="1"/>
          <p:nvPr/>
        </p:nvSpPr>
        <p:spPr>
          <a:xfrm>
            <a:off x="9805793" y="3033387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4" name="Google Shape;174;p13"/>
          <p:cNvSpPr txBox="1"/>
          <p:nvPr/>
        </p:nvSpPr>
        <p:spPr>
          <a:xfrm>
            <a:off x="9805792" y="4953362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/>
          <p:nvPr/>
        </p:nvSpPr>
        <p:spPr>
          <a:xfrm>
            <a:off x="331940" y="240505"/>
            <a:ext cx="1150515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2. </a:t>
            </a:r>
            <a:r>
              <a:rPr lang="en-GB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Is there a specific issue/problem you would like to improve or resolve?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Consider which sessions that would be useful. Page 2</a:t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0" name="Google Shape;180;p14"/>
          <p:cNvSpPr txBox="1"/>
          <p:nvPr/>
        </p:nvSpPr>
        <p:spPr>
          <a:xfrm>
            <a:off x="638827" y="1089765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1" name="Google Shape;181;p14"/>
          <p:cNvSpPr txBox="1"/>
          <p:nvPr/>
        </p:nvSpPr>
        <p:spPr>
          <a:xfrm>
            <a:off x="638827" y="3033387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2" name="Google Shape;182;p14"/>
          <p:cNvSpPr txBox="1"/>
          <p:nvPr/>
        </p:nvSpPr>
        <p:spPr>
          <a:xfrm>
            <a:off x="638826" y="4953362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3" name="Google Shape;183;p14"/>
          <p:cNvSpPr txBox="1"/>
          <p:nvPr/>
        </p:nvSpPr>
        <p:spPr>
          <a:xfrm>
            <a:off x="2958230" y="1089765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4" name="Google Shape;184;p14"/>
          <p:cNvSpPr txBox="1"/>
          <p:nvPr/>
        </p:nvSpPr>
        <p:spPr>
          <a:xfrm>
            <a:off x="2958230" y="3033387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5" name="Google Shape;185;p14"/>
          <p:cNvSpPr txBox="1"/>
          <p:nvPr/>
        </p:nvSpPr>
        <p:spPr>
          <a:xfrm>
            <a:off x="2958229" y="4953362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6" name="Google Shape;186;p14"/>
          <p:cNvSpPr txBox="1"/>
          <p:nvPr/>
        </p:nvSpPr>
        <p:spPr>
          <a:xfrm>
            <a:off x="5250494" y="1089765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7" name="Google Shape;187;p14"/>
          <p:cNvSpPr txBox="1"/>
          <p:nvPr/>
        </p:nvSpPr>
        <p:spPr>
          <a:xfrm>
            <a:off x="5250494" y="3033387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8" name="Google Shape;188;p14"/>
          <p:cNvSpPr txBox="1"/>
          <p:nvPr/>
        </p:nvSpPr>
        <p:spPr>
          <a:xfrm>
            <a:off x="5250493" y="4953362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9" name="Google Shape;189;p14"/>
          <p:cNvSpPr txBox="1"/>
          <p:nvPr/>
        </p:nvSpPr>
        <p:spPr>
          <a:xfrm>
            <a:off x="7542758" y="1089765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0" name="Google Shape;190;p14"/>
          <p:cNvSpPr txBox="1"/>
          <p:nvPr/>
        </p:nvSpPr>
        <p:spPr>
          <a:xfrm>
            <a:off x="7542758" y="3033387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1" name="Google Shape;191;p14"/>
          <p:cNvSpPr txBox="1"/>
          <p:nvPr/>
        </p:nvSpPr>
        <p:spPr>
          <a:xfrm>
            <a:off x="7542757" y="4953362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2" name="Google Shape;192;p14"/>
          <p:cNvSpPr txBox="1"/>
          <p:nvPr/>
        </p:nvSpPr>
        <p:spPr>
          <a:xfrm>
            <a:off x="9805793" y="1089765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3" name="Google Shape;193;p14"/>
          <p:cNvSpPr txBox="1"/>
          <p:nvPr/>
        </p:nvSpPr>
        <p:spPr>
          <a:xfrm>
            <a:off x="9805793" y="3033387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4" name="Google Shape;194;p14"/>
          <p:cNvSpPr txBox="1"/>
          <p:nvPr/>
        </p:nvSpPr>
        <p:spPr>
          <a:xfrm>
            <a:off x="9805792" y="4953362"/>
            <a:ext cx="1991639" cy="1754326"/>
          </a:xfrm>
          <a:prstGeom prst="rect">
            <a:avLst/>
          </a:prstGeom>
          <a:solidFill>
            <a:srgbClr val="D7E8F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"/>
          <p:cNvSpPr txBox="1"/>
          <p:nvPr/>
        </p:nvSpPr>
        <p:spPr>
          <a:xfrm>
            <a:off x="331940" y="240505"/>
            <a:ext cx="1150515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3. What objectives or concrete results do you want to achieve after the School? </a:t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1" name="Google Shape;201;p15"/>
          <p:cNvSpPr txBox="1"/>
          <p:nvPr/>
        </p:nvSpPr>
        <p:spPr>
          <a:xfrm>
            <a:off x="638825" y="1089765"/>
            <a:ext cx="1991700" cy="1939500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Collaborate with On Think Tanks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2" name="Google Shape;202;p15"/>
          <p:cNvSpPr txBox="1"/>
          <p:nvPr/>
        </p:nvSpPr>
        <p:spPr>
          <a:xfrm>
            <a:off x="638827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3" name="Google Shape;203;p15"/>
          <p:cNvSpPr txBox="1"/>
          <p:nvPr/>
        </p:nvSpPr>
        <p:spPr>
          <a:xfrm>
            <a:off x="638826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4" name="Google Shape;204;p15"/>
          <p:cNvSpPr txBox="1"/>
          <p:nvPr/>
        </p:nvSpPr>
        <p:spPr>
          <a:xfrm>
            <a:off x="2958230" y="1089765"/>
            <a:ext cx="1991700" cy="1939500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Global network of Think Tankers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15"/>
          <p:cNvSpPr txBox="1"/>
          <p:nvPr/>
        </p:nvSpPr>
        <p:spPr>
          <a:xfrm>
            <a:off x="2958230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6" name="Google Shape;206;p15"/>
          <p:cNvSpPr txBox="1"/>
          <p:nvPr/>
        </p:nvSpPr>
        <p:spPr>
          <a:xfrm>
            <a:off x="2958229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7" name="Google Shape;207;p15"/>
          <p:cNvSpPr txBox="1"/>
          <p:nvPr/>
        </p:nvSpPr>
        <p:spPr>
          <a:xfrm>
            <a:off x="5250494" y="1089765"/>
            <a:ext cx="1991700" cy="1754700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Create synergies among the think tank community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8" name="Google Shape;208;p15"/>
          <p:cNvSpPr txBox="1"/>
          <p:nvPr/>
        </p:nvSpPr>
        <p:spPr>
          <a:xfrm>
            <a:off x="5250494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9" name="Google Shape;209;p15"/>
          <p:cNvSpPr txBox="1"/>
          <p:nvPr/>
        </p:nvSpPr>
        <p:spPr>
          <a:xfrm>
            <a:off x="5250493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0" name="Google Shape;210;p15"/>
          <p:cNvSpPr txBox="1"/>
          <p:nvPr/>
        </p:nvSpPr>
        <p:spPr>
          <a:xfrm>
            <a:off x="7542758" y="1089765"/>
            <a:ext cx="1991700" cy="1569900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Gain a better understanding of how our university can work with Think Tanks, creating opportunities for students and faculty to engage.</a:t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1" name="Google Shape;211;p15"/>
          <p:cNvSpPr txBox="1"/>
          <p:nvPr/>
        </p:nvSpPr>
        <p:spPr>
          <a:xfrm>
            <a:off x="7542758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2" name="Google Shape;212;p15"/>
          <p:cNvSpPr txBox="1"/>
          <p:nvPr/>
        </p:nvSpPr>
        <p:spPr>
          <a:xfrm>
            <a:off x="7542757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3" name="Google Shape;213;p15"/>
          <p:cNvSpPr txBox="1"/>
          <p:nvPr/>
        </p:nvSpPr>
        <p:spPr>
          <a:xfrm>
            <a:off x="9805793" y="1089765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4" name="Google Shape;214;p15"/>
          <p:cNvSpPr txBox="1"/>
          <p:nvPr/>
        </p:nvSpPr>
        <p:spPr>
          <a:xfrm>
            <a:off x="9805793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5" name="Google Shape;215;p15"/>
          <p:cNvSpPr txBox="1"/>
          <p:nvPr/>
        </p:nvSpPr>
        <p:spPr>
          <a:xfrm>
            <a:off x="9805792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6"/>
          <p:cNvSpPr txBox="1"/>
          <p:nvPr/>
        </p:nvSpPr>
        <p:spPr>
          <a:xfrm>
            <a:off x="331940" y="240505"/>
            <a:ext cx="1150515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3. What objectives or concrete results do you want to achieve after the School? Page 2 </a:t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1" name="Google Shape;221;p16"/>
          <p:cNvSpPr txBox="1"/>
          <p:nvPr/>
        </p:nvSpPr>
        <p:spPr>
          <a:xfrm>
            <a:off x="638826" y="1064713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2" name="Google Shape;222;p16"/>
          <p:cNvSpPr txBox="1"/>
          <p:nvPr/>
        </p:nvSpPr>
        <p:spPr>
          <a:xfrm>
            <a:off x="638827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3" name="Google Shape;223;p16"/>
          <p:cNvSpPr txBox="1"/>
          <p:nvPr/>
        </p:nvSpPr>
        <p:spPr>
          <a:xfrm>
            <a:off x="638826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4" name="Google Shape;224;p16"/>
          <p:cNvSpPr txBox="1"/>
          <p:nvPr/>
        </p:nvSpPr>
        <p:spPr>
          <a:xfrm>
            <a:off x="2958230" y="1089765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5" name="Google Shape;225;p16"/>
          <p:cNvSpPr txBox="1"/>
          <p:nvPr/>
        </p:nvSpPr>
        <p:spPr>
          <a:xfrm>
            <a:off x="2958230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16"/>
          <p:cNvSpPr txBox="1"/>
          <p:nvPr/>
        </p:nvSpPr>
        <p:spPr>
          <a:xfrm>
            <a:off x="2958229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7" name="Google Shape;227;p16"/>
          <p:cNvSpPr txBox="1"/>
          <p:nvPr/>
        </p:nvSpPr>
        <p:spPr>
          <a:xfrm>
            <a:off x="5250494" y="1089765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8" name="Google Shape;228;p16"/>
          <p:cNvSpPr txBox="1"/>
          <p:nvPr/>
        </p:nvSpPr>
        <p:spPr>
          <a:xfrm>
            <a:off x="5250494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9" name="Google Shape;229;p16"/>
          <p:cNvSpPr txBox="1"/>
          <p:nvPr/>
        </p:nvSpPr>
        <p:spPr>
          <a:xfrm>
            <a:off x="5250493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0" name="Google Shape;230;p16"/>
          <p:cNvSpPr txBox="1"/>
          <p:nvPr/>
        </p:nvSpPr>
        <p:spPr>
          <a:xfrm>
            <a:off x="7542758" y="1089765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1" name="Google Shape;231;p16"/>
          <p:cNvSpPr txBox="1"/>
          <p:nvPr/>
        </p:nvSpPr>
        <p:spPr>
          <a:xfrm>
            <a:off x="7542758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2" name="Google Shape;232;p16"/>
          <p:cNvSpPr txBox="1"/>
          <p:nvPr/>
        </p:nvSpPr>
        <p:spPr>
          <a:xfrm>
            <a:off x="7542757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3" name="Google Shape;233;p16"/>
          <p:cNvSpPr txBox="1"/>
          <p:nvPr/>
        </p:nvSpPr>
        <p:spPr>
          <a:xfrm>
            <a:off x="9805793" y="1089765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4" name="Google Shape;234;p16"/>
          <p:cNvSpPr txBox="1"/>
          <p:nvPr/>
        </p:nvSpPr>
        <p:spPr>
          <a:xfrm>
            <a:off x="9805793" y="3033387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5" name="Google Shape;235;p16"/>
          <p:cNvSpPr txBox="1"/>
          <p:nvPr/>
        </p:nvSpPr>
        <p:spPr>
          <a:xfrm>
            <a:off x="9805792" y="4953362"/>
            <a:ext cx="1991639" cy="1754326"/>
          </a:xfrm>
          <a:prstGeom prst="rect">
            <a:avLst/>
          </a:prstGeom>
          <a:solidFill>
            <a:srgbClr val="FBE2C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7"/>
          <p:cNvSpPr txBox="1"/>
          <p:nvPr>
            <p:ph type="ctrTitle"/>
          </p:nvPr>
        </p:nvSpPr>
        <p:spPr>
          <a:xfrm>
            <a:off x="4514248" y="1386039"/>
            <a:ext cx="6641432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GB"/>
              <a:t>Logistics</a:t>
            </a:r>
            <a:endParaRPr/>
          </a:p>
        </p:txBody>
      </p:sp>
      <p:sp>
        <p:nvSpPr>
          <p:cNvPr id="242" name="Google Shape;242;p17"/>
          <p:cNvSpPr txBox="1"/>
          <p:nvPr>
            <p:ph idx="1" type="body"/>
          </p:nvPr>
        </p:nvSpPr>
        <p:spPr>
          <a:xfrm>
            <a:off x="4514248" y="3790951"/>
            <a:ext cx="5592278" cy="953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</a:pPr>
            <a:r>
              <a:rPr i="1" lang="en-GB"/>
              <a:t>Refer to the Programme Overview and the Barcelona City Guide on the website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8"/>
          <p:cNvSpPr txBox="1"/>
          <p:nvPr>
            <p:ph type="title"/>
          </p:nvPr>
        </p:nvSpPr>
        <p:spPr>
          <a:xfrm>
            <a:off x="1636713" y="1068404"/>
            <a:ext cx="9721849" cy="4581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rebuchet MS"/>
              <a:buNone/>
            </a:pPr>
            <a:r>
              <a:rPr lang="en-GB"/>
              <a:t>Course website &amp; communication</a:t>
            </a:r>
            <a:endParaRPr/>
          </a:p>
        </p:txBody>
      </p:sp>
      <p:sp>
        <p:nvSpPr>
          <p:cNvPr id="248" name="Google Shape;248;p18"/>
          <p:cNvSpPr txBox="1"/>
          <p:nvPr/>
        </p:nvSpPr>
        <p:spPr>
          <a:xfrm>
            <a:off x="1388910" y="2043892"/>
            <a:ext cx="9721849" cy="3606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All course materials and details are available on the website www.ott.school in the School for Thinktankers 2025 course page (password: SFTT2025OTT).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We will use Slack for all communication. No emails!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Slack is your community space. Use it to share ideas, comments, questions, and links to relevant articles/podcasts/videos. </a:t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9"/>
          <p:cNvSpPr txBox="1"/>
          <p:nvPr>
            <p:ph type="title"/>
          </p:nvPr>
        </p:nvSpPr>
        <p:spPr>
          <a:xfrm>
            <a:off x="1636713" y="672617"/>
            <a:ext cx="9721849" cy="7709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rebuchet MS"/>
              <a:buNone/>
            </a:pPr>
            <a:r>
              <a:rPr lang="en-GB">
                <a:latin typeface="Trebuchet MS"/>
                <a:ea typeface="Trebuchet MS"/>
                <a:cs typeface="Trebuchet MS"/>
                <a:sym typeface="Trebuchet MS"/>
              </a:rPr>
              <a:t>Barcelona</a:t>
            </a:r>
            <a:endParaRPr/>
          </a:p>
        </p:txBody>
      </p:sp>
      <p:sp>
        <p:nvSpPr>
          <p:cNvPr id="254" name="Google Shape;254;p19"/>
          <p:cNvSpPr txBox="1"/>
          <p:nvPr/>
        </p:nvSpPr>
        <p:spPr>
          <a:xfrm>
            <a:off x="1388910" y="1443534"/>
            <a:ext cx="9721849" cy="2841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All morning sessions will be held at </a:t>
            </a:r>
            <a:r>
              <a:rPr b="1"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Bofill</a:t>
            </a: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. We will walk to La Caixa and CIDOB as a group – prepare to stretch your muscles!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light lunch will be provided during the School and coffee breaks daily to keep us refreshed and energised.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Group dinner on Tuesday, 4 February at 7.00 pm at El Mercat. </a:t>
            </a:r>
            <a:endParaRPr/>
          </a:p>
        </p:txBody>
      </p:sp>
      <p:sp>
        <p:nvSpPr>
          <p:cNvPr id="255" name="Google Shape;255;p19"/>
          <p:cNvSpPr txBox="1"/>
          <p:nvPr/>
        </p:nvSpPr>
        <p:spPr>
          <a:xfrm>
            <a:off x="1388873" y="3999891"/>
            <a:ext cx="102255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 bring: </a:t>
            </a:r>
            <a:endParaRPr/>
          </a:p>
          <a:p>
            <a:pPr indent="-333375" lvl="0" marL="98742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✔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Warm clothes and shoes with thick soles</a:t>
            </a:r>
            <a:endParaRPr/>
          </a:p>
          <a:p>
            <a:pPr indent="-333375" lvl="0" marL="98742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✔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An umbrella in case it rains</a:t>
            </a:r>
            <a:endParaRPr/>
          </a:p>
          <a:p>
            <a:pPr indent="-333375" lvl="0" marL="98742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✔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Laptop/notebook/tablet (and adaptors)</a:t>
            </a:r>
            <a:endParaRPr sz="18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6540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19075" lvl="0" marL="9874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19075" lvl="0" marL="9874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3375" lvl="0" marL="98742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✔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Business cards, posters</a:t>
            </a:r>
            <a:endParaRPr/>
          </a:p>
          <a:p>
            <a:pPr indent="-333375" lvl="0" marL="98742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✔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little piece of home to share</a:t>
            </a:r>
            <a:endParaRPr/>
          </a:p>
        </p:txBody>
      </p:sp>
      <p:sp>
        <p:nvSpPr>
          <p:cNvPr id="256" name="Google Shape;256;p19"/>
          <p:cNvSpPr txBox="1"/>
          <p:nvPr/>
        </p:nvSpPr>
        <p:spPr>
          <a:xfrm>
            <a:off x="1338159" y="5374228"/>
            <a:ext cx="9515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Check our </a:t>
            </a:r>
            <a:r>
              <a:rPr b="1"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Barcelona city guide</a:t>
            </a:r>
            <a:r>
              <a:rPr lang="en-GB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for more information on what to bring, do and see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ctrTitle"/>
          </p:nvPr>
        </p:nvSpPr>
        <p:spPr>
          <a:xfrm>
            <a:off x="4514248" y="1386039"/>
            <a:ext cx="6641432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GB"/>
              <a:t>Introduction &amp; Objectives</a:t>
            </a:r>
            <a:endParaRPr/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4514248" y="3790951"/>
            <a:ext cx="5592278" cy="953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</a:pPr>
            <a:r>
              <a:rPr lang="en-GB"/>
              <a:t>22 January 2025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0"/>
          <p:cNvSpPr txBox="1"/>
          <p:nvPr>
            <p:ph type="ctrTitle"/>
          </p:nvPr>
        </p:nvSpPr>
        <p:spPr>
          <a:xfrm>
            <a:off x="4514248" y="1386039"/>
            <a:ext cx="6641432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GB"/>
              <a:t>Next steps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"/>
          <p:cNvSpPr txBox="1"/>
          <p:nvPr/>
        </p:nvSpPr>
        <p:spPr>
          <a:xfrm>
            <a:off x="1402162" y="942719"/>
            <a:ext cx="10007960" cy="4309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Participant presentations –</a:t>
            </a:r>
            <a:endParaRPr/>
          </a:p>
          <a:p>
            <a:pPr indent="-211137" lvl="0" marL="584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Upload PPT before </a:t>
            </a:r>
            <a:r>
              <a:rPr b="1"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30 January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Posters – let Camila know by </a:t>
            </a:r>
            <a:r>
              <a:rPr b="1"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29 January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Group dinner – we’ll be in touch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See you in Barcelona!</a:t>
            </a:r>
            <a:endParaRPr sz="2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2"/>
          <p:cNvSpPr txBox="1"/>
          <p:nvPr>
            <p:ph type="ctrTitle"/>
          </p:nvPr>
        </p:nvSpPr>
        <p:spPr>
          <a:xfrm>
            <a:off x="4514248" y="1386039"/>
            <a:ext cx="6641432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GB"/>
              <a:t>Questions?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type="ctrTitle"/>
          </p:nvPr>
        </p:nvSpPr>
        <p:spPr>
          <a:xfrm>
            <a:off x="4514248" y="1386039"/>
            <a:ext cx="6641432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GB"/>
              <a:t>Welcome!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"/>
          <p:cNvSpPr txBox="1"/>
          <p:nvPr>
            <p:ph type="title"/>
          </p:nvPr>
        </p:nvSpPr>
        <p:spPr>
          <a:xfrm>
            <a:off x="532345" y="391683"/>
            <a:ext cx="11127309" cy="6070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rebuchet MS"/>
              <a:buNone/>
            </a:pPr>
            <a:r>
              <a:rPr lang="en-GB" sz="4000"/>
              <a:t>School for Thinktankers team</a:t>
            </a:r>
            <a:endParaRPr/>
          </a:p>
        </p:txBody>
      </p:sp>
      <p:pic>
        <p:nvPicPr>
          <p:cNvPr descr="Mujer posando para la cámara con una camisa blanca&#10;&#10;El contenido generado por inteligencia artificial puede ser incorrecto." id="73" name="Google Shape;7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76437" y="2004448"/>
            <a:ext cx="1400401" cy="1415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6098" y="2007389"/>
            <a:ext cx="1410458" cy="14104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a mujer parada enfrente de una ciudad&#10;&#10;El contenido generado por inteligencia artificial puede ser incorrecto." id="75" name="Google Shape;75;p5"/>
          <p:cNvPicPr preferRelativeResize="0"/>
          <p:nvPr/>
        </p:nvPicPr>
        <p:blipFill rotWithShape="1">
          <a:blip r:embed="rId5">
            <a:alphaModFix/>
          </a:blip>
          <a:srcRect b="1897" l="0" r="0" t="1897"/>
          <a:stretch/>
        </p:blipFill>
        <p:spPr>
          <a:xfrm>
            <a:off x="7038230" y="2013973"/>
            <a:ext cx="1575935" cy="1410458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5"/>
          <p:cNvSpPr txBox="1"/>
          <p:nvPr/>
        </p:nvSpPr>
        <p:spPr>
          <a:xfrm>
            <a:off x="3366892" y="3481305"/>
            <a:ext cx="1703540" cy="790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Estefania Teran Valdez</a:t>
            </a:r>
            <a:endParaRPr/>
          </a:p>
        </p:txBody>
      </p:sp>
      <p:sp>
        <p:nvSpPr>
          <p:cNvPr id="77" name="Google Shape;77;p5"/>
          <p:cNvSpPr txBox="1"/>
          <p:nvPr/>
        </p:nvSpPr>
        <p:spPr>
          <a:xfrm>
            <a:off x="5168858" y="3529247"/>
            <a:ext cx="1703540" cy="790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Camila Ulloa</a:t>
            </a:r>
            <a:endParaRPr b="0" i="0" sz="24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6879876" y="3500355"/>
            <a:ext cx="1921841" cy="790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Selenge Dima</a:t>
            </a:r>
            <a:endParaRPr b="0" i="0" sz="19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"/>
          <p:cNvSpPr txBox="1"/>
          <p:nvPr>
            <p:ph type="ctrTitle"/>
          </p:nvPr>
        </p:nvSpPr>
        <p:spPr>
          <a:xfrm>
            <a:off x="4514248" y="1386039"/>
            <a:ext cx="6641432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GB"/>
              <a:t>Overview</a:t>
            </a:r>
            <a:endParaRPr/>
          </a:p>
        </p:txBody>
      </p:sp>
      <p:sp>
        <p:nvSpPr>
          <p:cNvPr id="85" name="Google Shape;85;p4"/>
          <p:cNvSpPr txBox="1"/>
          <p:nvPr>
            <p:ph idx="1" type="body"/>
          </p:nvPr>
        </p:nvSpPr>
        <p:spPr>
          <a:xfrm>
            <a:off x="4514248" y="3790951"/>
            <a:ext cx="5592278" cy="953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</a:pPr>
            <a:r>
              <a:rPr i="1" lang="en-GB"/>
              <a:t>Refer to the Programme Overview document on the website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 txBox="1"/>
          <p:nvPr>
            <p:ph type="title"/>
          </p:nvPr>
        </p:nvSpPr>
        <p:spPr>
          <a:xfrm>
            <a:off x="1636713" y="692150"/>
            <a:ext cx="9721849" cy="6070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rebuchet MS"/>
              <a:buNone/>
            </a:pPr>
            <a:r>
              <a:rPr lang="en-GB" sz="4000"/>
              <a:t>What to expect</a:t>
            </a:r>
            <a:endParaRPr/>
          </a:p>
        </p:txBody>
      </p:sp>
      <p:sp>
        <p:nvSpPr>
          <p:cNvPr id="91" name="Google Shape;91;p6"/>
          <p:cNvSpPr txBox="1"/>
          <p:nvPr>
            <p:ph idx="1" type="body"/>
          </p:nvPr>
        </p:nvSpPr>
        <p:spPr>
          <a:xfrm>
            <a:off x="1631949" y="1678675"/>
            <a:ext cx="9726613" cy="4326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31469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GB"/>
              <a:t>The School is a five-day onsite </a:t>
            </a:r>
            <a:r>
              <a:rPr b="1" lang="en-GB" u="sng"/>
              <a:t>intense</a:t>
            </a:r>
            <a:r>
              <a:rPr lang="en-GB"/>
              <a:t> learning course – a bootcamp for your mind!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1469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GB"/>
              <a:t>Individual and collective learning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1469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GB"/>
              <a:t>Less theory, more emphasis on practice and what works</a:t>
            </a:r>
            <a:endParaRPr/>
          </a:p>
          <a:p>
            <a:pPr indent="-20193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indent="-331469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GB"/>
              <a:t>Networking opportunities</a:t>
            </a:r>
            <a:endParaRPr/>
          </a:p>
          <a:p>
            <a:pPr indent="-20193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indent="-331469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GB"/>
              <a:t>Opportunities to showcase your work </a:t>
            </a:r>
            <a:endParaRPr/>
          </a:p>
          <a:p>
            <a:pPr indent="-326707" lvl="0" marL="12017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/>
              <a:t>Presentation – 3 mins</a:t>
            </a:r>
            <a:endParaRPr/>
          </a:p>
          <a:p>
            <a:pPr indent="-326707" lvl="0" marL="12017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/>
              <a:t>Poster (optional) - size 11*14 or 16*20 max</a:t>
            </a:r>
            <a:endParaRPr/>
          </a:p>
          <a:p>
            <a:pPr indent="-20193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indent="-20193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/>
          <p:nvPr>
            <p:ph type="title"/>
          </p:nvPr>
        </p:nvSpPr>
        <p:spPr>
          <a:xfrm>
            <a:off x="3359150" y="1841032"/>
            <a:ext cx="6956325" cy="31759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Trebuchet MS"/>
              <a:buNone/>
            </a:pPr>
            <a:r>
              <a:rPr lang="en-GB">
                <a:latin typeface="Trebuchet MS"/>
                <a:ea typeface="Trebuchet MS"/>
                <a:cs typeface="Trebuchet MS"/>
                <a:sym typeface="Trebuchet MS"/>
              </a:rPr>
              <a:t>Programme in Barcelona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8"/>
          <p:cNvGraphicFramePr/>
          <p:nvPr/>
        </p:nvGraphicFramePr>
        <p:xfrm>
          <a:off x="1126820" y="2335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{FE595B3D-DDC6-4125-916D-968BA70110BA}</a:tableStyleId>
              </a:tblPr>
              <a:tblGrid>
                <a:gridCol w="1694800"/>
                <a:gridCol w="3125850"/>
                <a:gridCol w="2667000"/>
                <a:gridCol w="2748425"/>
              </a:tblGrid>
              <a:tr h="296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00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Monday, 3 Feb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00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GB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Tuesday, 4 Feb</a:t>
                      </a:r>
                      <a:endParaRPr b="0" i="0" sz="1200" u="none" cap="none" strike="noStrike">
                        <a:solidFill>
                          <a:srgbClr val="E700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00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Wednesday, 5 Feb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0039"/>
                    </a:solidFill>
                  </a:tcPr>
                </a:tc>
              </a:tr>
              <a:tr h="289575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Focus of the day</a:t>
                      </a:r>
                      <a:endParaRPr b="1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Contextualising think tanks across the policy ecosystem</a:t>
                      </a:r>
                      <a:endParaRPr b="1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Good governance &amp; people management</a:t>
                      </a:r>
                      <a:endParaRPr b="1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Policy influence and partnerships for change</a:t>
                      </a:r>
                      <a:endParaRPr b="1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153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Good governance &amp; people management</a:t>
                      </a:r>
                      <a:endParaRPr b="1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Finance and Fundraising</a:t>
                      </a:r>
                      <a:endParaRPr b="1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</a:tr>
              <a:tr h="223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Location</a:t>
                      </a:r>
                      <a:endParaRPr b="1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Bofill</a:t>
                      </a:r>
                      <a:endParaRPr b="1" i="0" sz="1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Bofill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Bofill / CIDOB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26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9:00am - 9:30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Free time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Institutional visit: </a:t>
                      </a: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Bofill Hub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Tools and tactics for strategic partnerships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Lilia Rizk, Policy Center for the New South</a:t>
                      </a:r>
                      <a:endParaRPr b="1" i="0" sz="1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9:30am - 10:00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  <a:tc vMerge="1"/>
              </a:tr>
              <a:tr h="177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10:00am - 10:30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Welcome </a:t>
                      </a:r>
                      <a:b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&amp; getting to know each other</a:t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</a:tr>
              <a:tr h="133350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10:30am - 11:00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  <a:tc vMerge="1"/>
              </a:tr>
              <a:tr h="2496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Break</a:t>
                      </a:r>
                      <a:endParaRPr b="0" i="0" sz="1100" u="none" cap="none" strike="noStrike">
                        <a:solidFill>
                          <a:srgbClr val="E700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</a:tr>
              <a:tr h="249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11:00am - 11:30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Break</a:t>
                      </a:r>
                      <a:endParaRPr b="0" i="0" sz="1100" u="none" cap="none" strike="noStrike">
                        <a:solidFill>
                          <a:srgbClr val="E700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Strategic thinking and innovative leadership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Mònica Nadal, Bofill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Break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36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11:30 am - 12:00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Think tanks across the policy ecosystem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Enrique Mendizabal, OTT</a:t>
                      </a:r>
                      <a:endParaRPr b="0" i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Policy relevant agendas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Áurea Moltó, Elcano Royal Institute</a:t>
                      </a:r>
                      <a:endParaRPr b="1" i="0" sz="1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43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12:00 pm - 12:30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  <a:tc vMerge="1"/>
              </a:tr>
              <a:tr h="275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12:30 pm - 1:00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  <a:tc vMerge="1"/>
              </a:tr>
              <a:tr h="275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 - 1:30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Lunch</a:t>
                      </a:r>
                      <a:endParaRPr b="1" i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Lunch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vMerge="1"/>
              </a:tr>
              <a:tr h="249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1:30 – 2:00 pm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vMerge="1"/>
                <a:tc v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Lunch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275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2:00 pm - 2:30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Building an effective TT culture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Sonja Stojanovic Gajic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Fundraising strategies for uncertain times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Goran Buldioski, Hertie School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Georgia"/>
                        <a:buNone/>
                      </a:pPr>
                      <a:r>
                        <a:t/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Georgia"/>
                        <a:buNone/>
                      </a:pPr>
                      <a:r>
                        <a:t/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</a:tr>
              <a:tr h="262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2:30 pm – 3:00 pm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activity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OTT Team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62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3:00 pm - 3:30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  <a:tc vMerge="1"/>
              </a:tr>
              <a:tr h="118250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3:30 pm - 4:00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  <a:tc vMerge="1"/>
              </a:tr>
              <a:tr h="197075"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5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Walt to CIDOB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89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4:00 pm - 4:30 pm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Break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Break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Institutional visit: </a:t>
                      </a: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CIDOB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Georgia"/>
                        <a:buNone/>
                      </a:pPr>
                      <a:r>
                        <a:t/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Measure impact and global influence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 Morillas and Pol Bargués, CIDOB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96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4:30 pm - 5:00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Reflections around the identity of a think tank: Bofill case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Marc Garriga, Bofill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 activity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OTT Team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</a:tr>
              <a:tr h="262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4:30 pm - 5:30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  <a:tc vMerge="1"/>
              </a:tr>
              <a:tr h="472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Evening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Free time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 dinner at 7.00 pm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Georgia"/>
                        <a:buNone/>
                      </a:pPr>
                      <a:r>
                        <a:t/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b="0" lang="en-GB" sz="105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Free time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Georgia"/>
                        <a:buNone/>
                      </a:pPr>
                      <a:r>
                        <a:t/>
                      </a:r>
                      <a:endParaRPr b="0" sz="1050" u="none" cap="none" strike="noStrike">
                        <a:solidFill>
                          <a:srgbClr val="4A9AD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9"/>
          <p:cNvGraphicFramePr/>
          <p:nvPr/>
        </p:nvGraphicFramePr>
        <p:xfrm>
          <a:off x="1698320" y="1764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{FE595B3D-DDC6-4125-916D-968BA70110BA}</a:tableStyleId>
              </a:tblPr>
              <a:tblGrid>
                <a:gridCol w="1694800"/>
                <a:gridCol w="3376450"/>
                <a:gridCol w="3048000"/>
              </a:tblGrid>
              <a:tr h="296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00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Thursday, 6 Feb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00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Friday, 7 Feb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0039"/>
                    </a:solidFill>
                  </a:tcPr>
                </a:tc>
              </a:tr>
              <a:tr h="289575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Focus of the day</a:t>
                      </a:r>
                      <a:endParaRPr b="1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Communications for impact</a:t>
                      </a:r>
                      <a:endParaRPr b="1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Future-proofing think tanks</a:t>
                      </a:r>
                      <a:endParaRPr b="1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153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Wrap –up and Lessons Learned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23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Location</a:t>
                      </a:r>
                      <a:endParaRPr b="1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 Caixa/ Bofill</a:t>
                      </a:r>
                      <a:endParaRPr b="1" i="0" sz="1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Bofill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28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9:00 am - 9:30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Institutional visit/tour: </a:t>
                      </a: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 Caixa</a:t>
                      </a:r>
                      <a:endParaRPr b="1" i="0" sz="1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Think Tanks and the future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Krizna Gomez, Tala Strategies (Foresight, Systems Change and Impact Strategy)</a:t>
                      </a:r>
                      <a:endParaRPr b="1" i="0" sz="10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89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 - 10:00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</a:tr>
              <a:tr h="328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10:00 am - 10:30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</a:tr>
              <a:tr h="118250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10:30 am - 11:00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</a:tr>
              <a:tr h="1708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Walk to Bofill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</a:tr>
              <a:tr h="249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11:00 am - 11:30 am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Communications in complex context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David Watson, Chatham House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Break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6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11:30 am - 12:00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Incorporating AI into the think tank’s DNA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Ismael Gómez, OEI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6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12:00 pm - 12:30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</a:tr>
              <a:tr h="2167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12:30 pm - 1:00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</a:tr>
              <a:tr h="249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 - 1:30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Lunch</a:t>
                      </a:r>
                      <a:endParaRPr b="1" i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Farewell Lunch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249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1:30 – 2:00 pm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vMerge="1"/>
                <a:tc vMerge="1"/>
              </a:tr>
              <a:tr h="328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2:00 pm - 2:30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Workshop: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How to build a think tank website for diverse audience groups</a:t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John Schwartz and Alice Vulliamy, Soapbox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Reflection on AI integration: Bofill case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GB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Lídia Climent, Bofill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Georgia"/>
                        <a:buNone/>
                      </a:pPr>
                      <a:r>
                        <a:t/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62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2:30 pm – 3:00 pm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</a:tr>
              <a:tr h="262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3:00 pm - 3:30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 reflection activity and OTT wrap up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Georgia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Georgia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15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3:30 pm - 4:00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vMerge="1"/>
              </a:tr>
              <a:tr h="223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4:00 pm - 4:30 pm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Break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Closing ceremony</a:t>
                      </a:r>
                      <a:endParaRPr b="0" i="0" sz="1100" u="none" cap="none" strike="noStrike">
                        <a:solidFill>
                          <a:srgbClr val="E700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Georgia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28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4:30 pm - 5:00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Workshop:</a:t>
                      </a:r>
                      <a:endParaRPr b="0" i="0" sz="1100" u="none" cap="none" strike="noStrike">
                        <a:solidFill>
                          <a:srgbClr val="E700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How to build a think tank website for diverse audience groups</a:t>
                      </a:r>
                      <a:endParaRPr b="0" i="0" sz="1100" u="none" cap="none" strike="noStrike">
                        <a:solidFill>
                          <a:srgbClr val="E700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GB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John Schwartz and Alice Vulliamy, Soapbox</a:t>
                      </a:r>
                      <a:endParaRPr b="0" i="0" sz="1100" u="none" cap="none" strike="noStrike">
                        <a:solidFill>
                          <a:srgbClr val="E700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</a:tr>
              <a:tr h="315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b="0" lang="en-GB" sz="10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4:30 pm - 5:30 pm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Georgia"/>
                        <a:buNone/>
                      </a:pPr>
                      <a:r>
                        <a:t/>
                      </a:r>
                      <a:endParaRPr b="0" sz="105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472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Evening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A9ADD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GB" sz="1100" u="none" cap="none" strike="noStrike">
                          <a:solidFill>
                            <a:srgbClr val="4A9AD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Cocktail reception</a:t>
                      </a:r>
                      <a:endParaRPr sz="18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3002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School for Thinktankers">
      <a:dk1>
        <a:srgbClr val="E7004C"/>
      </a:dk1>
      <a:lt1>
        <a:srgbClr val="FCFCF1"/>
      </a:lt1>
      <a:dk2>
        <a:srgbClr val="111111"/>
      </a:dk2>
      <a:lt2>
        <a:srgbClr val="FFFFFF"/>
      </a:lt2>
      <a:accent1>
        <a:srgbClr val="E7004C"/>
      </a:accent1>
      <a:accent2>
        <a:srgbClr val="9EC9ED"/>
      </a:accent2>
      <a:accent3>
        <a:srgbClr val="878787"/>
      </a:accent3>
      <a:accent4>
        <a:srgbClr val="E7004C"/>
      </a:accent4>
      <a:accent5>
        <a:srgbClr val="9EC9ED"/>
      </a:accent5>
      <a:accent6>
        <a:srgbClr val="878787"/>
      </a:accent6>
      <a:hlink>
        <a:srgbClr val="E7004C"/>
      </a:hlink>
      <a:folHlink>
        <a:srgbClr val="9EC9E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2021-01-12T15:01:10Z</dcterms:created>
  <dc:creator>Centor</dc:creator>
</cp:coreProperties>
</file>