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6858000" cx="12192000"/>
  <p:notesSz cx="6858000" cy="9144000"/>
  <p:embeddedFontLst>
    <p:embeddedFont>
      <p:font typeface="Robo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gwg8lLATp1Evu9MMJJexGJ7VFF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6" Type="http://customschemas.google.com/relationships/presentationmetadata" Target="meta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2820ee9d83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32820ee9d8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777e26c61d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2777e26c61d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4dc8a98f03_1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g24dc8a98f03_1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Key Accomplishments 2018-2023:</a:t>
            </a:r>
            <a:endParaRPr sz="12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lang="en-US" sz="12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Over the past five years, CLEE has achieved several notable accomplishments, such as publishing over 100 reports, assisting in the development of California's first law advancing carbon capture,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dc8a98f03_1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24dc8a98f03_1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lang="en-US" sz="12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establishing the Tahoe-based Climate &amp; Wildfire Institute, catalyzing the state’s $30M investment in digitizing water rights.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2820ee9d83_4_12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32820ee9d83_4_12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32820ee9d83_4_127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g32820ee9d83_4_12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8" name="Google Shape;248;g32820ee9d83_4_12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32820ee9d83_4_12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777e26c61d_0_27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1" name="Google Shape;11;g2777e26c61d_0_27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2" name="Google Shape;12;g2777e26c61d_0_27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777e26c61d_0_303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2777e26c61d_0_303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g2777e26c61d_0_303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777e26c61d_0_30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2820ee9d83_4_6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58" name="Google Shape;58;g32820ee9d83_4_6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59" name="Google Shape;59;g32820ee9d83_4_6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2820ee9d83_4_10"/>
          <p:cNvSpPr txBox="1"/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62" name="Google Shape;62;g32820ee9d83_4_10"/>
          <p:cNvSpPr txBox="1"/>
          <p:nvPr>
            <p:ph idx="1" type="subTitle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lv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g32820ee9d83_4_10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64" name="Google Shape;64;g32820ee9d83_4_10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65" name="Google Shape;65;g32820ee9d83_4_10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2820ee9d83_4_16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68" name="Google Shape;68;g32820ee9d83_4_16"/>
          <p:cNvSpPr txBox="1"/>
          <p:nvPr>
            <p:ph idx="1" type="body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indent="-3048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indent="-3048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indent="-3048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69" name="Google Shape;69;g32820ee9d83_4_16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70" name="Google Shape;70;g32820ee9d83_4_16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71" name="Google Shape;71;g32820ee9d83_4_16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2820ee9d83_4_22"/>
          <p:cNvSpPr txBox="1"/>
          <p:nvPr>
            <p:ph type="title"/>
          </p:nvPr>
        </p:nvSpPr>
        <p:spPr>
          <a:xfrm>
            <a:off x="481542" y="2937933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1" sz="27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74" name="Google Shape;74;g32820ee9d83_4_22"/>
          <p:cNvSpPr txBox="1"/>
          <p:nvPr>
            <p:ph idx="1" type="body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50" spcFirstLastPara="1" rIns="60950" wrap="square" tIns="304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g32820ee9d83_4_22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76" name="Google Shape;76;g32820ee9d83_4_22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77" name="Google Shape;77;g32820ee9d83_4_22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2820ee9d83_4_28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80" name="Google Shape;80;g32820ee9d83_4_28"/>
          <p:cNvSpPr txBox="1"/>
          <p:nvPr>
            <p:ph idx="1" type="body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492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1pPr>
            <a:lvl2pPr indent="-3302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indent="-3111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3pPr>
            <a:lvl4pPr indent="-3048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81" name="Google Shape;81;g32820ee9d83_4_28"/>
          <p:cNvSpPr txBox="1"/>
          <p:nvPr>
            <p:ph idx="2" type="body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492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1pPr>
            <a:lvl2pPr indent="-3302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indent="-3111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3pPr>
            <a:lvl4pPr indent="-3048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82" name="Google Shape;82;g32820ee9d83_4_28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83" name="Google Shape;83;g32820ee9d83_4_28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84" name="Google Shape;84;g32820ee9d83_4_28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2820ee9d83_4_35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87" name="Google Shape;87;g32820ee9d83_4_35"/>
          <p:cNvSpPr txBox="1"/>
          <p:nvPr>
            <p:ph idx="1" type="body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50" spcFirstLastPara="1" rIns="60950" wrap="square" tIns="304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9pPr>
          </a:lstStyle>
          <a:p/>
        </p:txBody>
      </p:sp>
      <p:sp>
        <p:nvSpPr>
          <p:cNvPr id="88" name="Google Shape;88;g32820ee9d83_4_35"/>
          <p:cNvSpPr txBox="1"/>
          <p:nvPr>
            <p:ph idx="2" type="body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11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29845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indent="-29845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indent="-29845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8pPr>
            <a:lvl9pPr indent="-29845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/>
        </p:txBody>
      </p:sp>
      <p:sp>
        <p:nvSpPr>
          <p:cNvPr id="89" name="Google Shape;89;g32820ee9d83_4_35"/>
          <p:cNvSpPr txBox="1"/>
          <p:nvPr>
            <p:ph idx="3" type="body"/>
          </p:nvPr>
        </p:nvSpPr>
        <p:spPr>
          <a:xfrm>
            <a:off x="3096683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50" spcFirstLastPara="1" rIns="60950" wrap="square" tIns="304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9pPr>
          </a:lstStyle>
          <a:p/>
        </p:txBody>
      </p:sp>
      <p:sp>
        <p:nvSpPr>
          <p:cNvPr id="90" name="Google Shape;90;g32820ee9d83_4_35"/>
          <p:cNvSpPr txBox="1"/>
          <p:nvPr>
            <p:ph idx="4" type="body"/>
          </p:nvPr>
        </p:nvSpPr>
        <p:spPr>
          <a:xfrm>
            <a:off x="3096683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11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29845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indent="-29845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indent="-29845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8pPr>
            <a:lvl9pPr indent="-29845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/>
        </p:txBody>
      </p:sp>
      <p:sp>
        <p:nvSpPr>
          <p:cNvPr id="91" name="Google Shape;91;g32820ee9d83_4_35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92" name="Google Shape;92;g32820ee9d83_4_35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93" name="Google Shape;93;g32820ee9d83_4_35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2820ee9d83_4_44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96" name="Google Shape;96;g32820ee9d83_4_44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97" name="Google Shape;97;g32820ee9d83_4_44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98" name="Google Shape;98;g32820ee9d83_4_44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2820ee9d83_4_49"/>
          <p:cNvSpPr txBox="1"/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50" spcFirstLastPara="1" rIns="60950" wrap="square" tIns="304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1" sz="1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1" name="Google Shape;101;g32820ee9d83_4_49"/>
          <p:cNvSpPr txBox="1"/>
          <p:nvPr>
            <p:ph idx="1" type="body"/>
          </p:nvPr>
        </p:nvSpPr>
        <p:spPr>
          <a:xfrm>
            <a:off x="2383367" y="182033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92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/>
            </a:lvl2pPr>
            <a:lvl3pPr indent="-3302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11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4pPr>
            <a:lvl5pPr indent="-3111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»"/>
              <a:defRPr sz="1300"/>
            </a:lvl5pPr>
            <a:lvl6pPr indent="-3111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6pPr>
            <a:lvl7pPr indent="-3111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7pPr>
            <a:lvl8pPr indent="-3111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8pPr>
            <a:lvl9pPr indent="-3111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9pPr>
          </a:lstStyle>
          <a:p/>
        </p:txBody>
      </p:sp>
      <p:sp>
        <p:nvSpPr>
          <p:cNvPr id="102" name="Google Shape;102;g32820ee9d83_4_49"/>
          <p:cNvSpPr txBox="1"/>
          <p:nvPr>
            <p:ph idx="2" type="body"/>
          </p:nvPr>
        </p:nvSpPr>
        <p:spPr>
          <a:xfrm>
            <a:off x="304800" y="956733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/>
        </p:txBody>
      </p:sp>
      <p:sp>
        <p:nvSpPr>
          <p:cNvPr id="103" name="Google Shape;103;g32820ee9d83_4_49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4" name="Google Shape;104;g32820ee9d83_4_49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5" name="Google Shape;105;g32820ee9d83_4_49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777e26c61d_0_268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5" name="Google Shape;15;g2777e26c61d_0_268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6" name="Google Shape;16;g2777e26c61d_0_26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2820ee9d83_4_56"/>
          <p:cNvSpPr txBox="1"/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50" spcFirstLastPara="1" rIns="60950" wrap="square" tIns="304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1" sz="1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8" name="Google Shape;108;g32820ee9d83_4_56"/>
          <p:cNvSpPr/>
          <p:nvPr>
            <p:ph idx="2" type="pic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g32820ee9d83_4_56"/>
          <p:cNvSpPr txBox="1"/>
          <p:nvPr>
            <p:ph idx="1" type="body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/>
        </p:txBody>
      </p:sp>
      <p:sp>
        <p:nvSpPr>
          <p:cNvPr id="110" name="Google Shape;110;g32820ee9d83_4_56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1" name="Google Shape;111;g32820ee9d83_4_56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2" name="Google Shape;112;g32820ee9d83_4_56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2820ee9d83_4_63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5" name="Google Shape;115;g32820ee9d83_4_63"/>
          <p:cNvSpPr txBox="1"/>
          <p:nvPr>
            <p:ph idx="1" type="body"/>
          </p:nvPr>
        </p:nvSpPr>
        <p:spPr>
          <a:xfrm rot="5400000">
            <a:off x="1539346" y="-167746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indent="-3048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indent="-3048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indent="-3048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116" name="Google Shape;116;g32820ee9d83_4_63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7" name="Google Shape;117;g32820ee9d83_4_63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8" name="Google Shape;118;g32820ee9d83_4_63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2820ee9d83_4_69"/>
          <p:cNvSpPr txBox="1"/>
          <p:nvPr>
            <p:ph type="title"/>
          </p:nvPr>
        </p:nvSpPr>
        <p:spPr>
          <a:xfrm rot="5400000">
            <a:off x="3154892" y="1447800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1" name="Google Shape;121;g32820ee9d83_4_69"/>
          <p:cNvSpPr txBox="1"/>
          <p:nvPr>
            <p:ph idx="1" type="body"/>
          </p:nvPr>
        </p:nvSpPr>
        <p:spPr>
          <a:xfrm rot="5400000">
            <a:off x="360892" y="127000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indent="-3048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indent="-3048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indent="-3048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122" name="Google Shape;122;g32820ee9d83_4_69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3" name="Google Shape;123;g32820ee9d83_4_69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4" name="Google Shape;124;g32820ee9d83_4_69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36" name="Google Shape;13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rgbClr val="DDD5C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777e26c61d_0_5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47" name="Google Shape;147;g2777e26c61d_0_55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48" name="Google Shape;148;g2777e26c61d_0_5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D9C"/>
              </a:buClr>
              <a:buSzPts val="2400"/>
              <a:buNone/>
              <a:defRPr sz="2400">
                <a:solidFill>
                  <a:srgbClr val="888D9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D9C"/>
              </a:buClr>
              <a:buSzPts val="2000"/>
              <a:buNone/>
              <a:defRPr sz="2000">
                <a:solidFill>
                  <a:srgbClr val="888D9C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D9C"/>
              </a:buClr>
              <a:buSzPts val="1800"/>
              <a:buNone/>
              <a:defRPr sz="1800">
                <a:solidFill>
                  <a:srgbClr val="888D9C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D9C"/>
              </a:buClr>
              <a:buSzPts val="1600"/>
              <a:buNone/>
              <a:defRPr sz="1600">
                <a:solidFill>
                  <a:srgbClr val="888D9C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D9C"/>
              </a:buClr>
              <a:buSzPts val="1600"/>
              <a:buNone/>
              <a:defRPr sz="1600">
                <a:solidFill>
                  <a:srgbClr val="888D9C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D9C"/>
              </a:buClr>
              <a:buSzPts val="1600"/>
              <a:buNone/>
              <a:defRPr sz="1600">
                <a:solidFill>
                  <a:srgbClr val="888D9C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D9C"/>
              </a:buClr>
              <a:buSzPts val="1600"/>
              <a:buNone/>
              <a:defRPr sz="1600">
                <a:solidFill>
                  <a:srgbClr val="888D9C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D9C"/>
              </a:buClr>
              <a:buSzPts val="1600"/>
              <a:buNone/>
              <a:defRPr sz="1600">
                <a:solidFill>
                  <a:srgbClr val="888D9C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D9C"/>
              </a:buClr>
              <a:buSzPts val="1600"/>
              <a:buNone/>
              <a:defRPr sz="1600">
                <a:solidFill>
                  <a:srgbClr val="888D9C"/>
                </a:solidFill>
              </a:defRPr>
            </a:lvl9pPr>
          </a:lstStyle>
          <a:p/>
        </p:txBody>
      </p:sp>
      <p:sp>
        <p:nvSpPr>
          <p:cNvPr id="152" name="Google Shape;15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5" name="Google Shape;165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7" name="Google Shape;167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777e26c61d_0_276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g2777e26c61d_0_276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83" name="Google Shape;183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84" name="Google Shape;18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Google Shape;190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91" name="Google Shape;19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7" name="Google Shape;19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" name="Google Shape;203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777e26c61d_0_27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g2777e26c61d_0_279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g2777e26c61d_0_279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g2777e26c61d_0_27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777e26c61d_0_28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" name="Google Shape;27;g2777e26c61d_0_284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777e26c61d_0_28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0" name="Google Shape;30;g2777e26c61d_0_28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g2777e26c61d_0_28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777e26c61d_0_291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" name="Google Shape;34;g2777e26c61d_0_29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777e26c61d_0_29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g2777e26c61d_0_294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8" name="Google Shape;38;g2777e26c61d_0_294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g2777e26c61d_0_294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g2777e26c61d_0_294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777e26c61d_0_30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g2777e26c61d_0_30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777e26c61d_0_26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2777e26c61d_0_26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2777e26c61d_0_264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2820ee9d83_4_0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g32820ee9d83_4_0"/>
          <p:cNvSpPr txBox="1"/>
          <p:nvPr>
            <p:ph idx="1" type="body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11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11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»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11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11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11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11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g32820ee9d83_4_0"/>
          <p:cNvSpPr txBox="1"/>
          <p:nvPr>
            <p:ph idx="10" type="dt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g32820ee9d83_4_0"/>
          <p:cNvSpPr txBox="1"/>
          <p:nvPr>
            <p:ph idx="11" type="ftr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g32820ee9d83_4_0"/>
          <p:cNvSpPr txBox="1"/>
          <p:nvPr>
            <p:ph idx="12" type="sldNum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/>
          <p:nvPr/>
        </p:nvSpPr>
        <p:spPr>
          <a:xfrm>
            <a:off x="-87086" y="6176963"/>
            <a:ext cx="12355286" cy="681037"/>
          </a:xfrm>
          <a:prstGeom prst="rect">
            <a:avLst/>
          </a:prstGeom>
          <a:solidFill>
            <a:srgbClr val="003262"/>
          </a:solidFill>
          <a:ln cap="flat" cmpd="sng" w="12700">
            <a:solidFill>
              <a:srgbClr val="DDD5C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DDD5C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2" name="Google Shape;132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784772" y="6355715"/>
            <a:ext cx="3261038" cy="36576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jpg"/><Relationship Id="rId5" Type="http://schemas.openxmlformats.org/officeDocument/2006/relationships/image" Target="../media/image10.png"/><Relationship Id="rId6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2820ee9d83_0_26"/>
          <p:cNvSpPr/>
          <p:nvPr/>
        </p:nvSpPr>
        <p:spPr>
          <a:xfrm>
            <a:off x="14685550" y="8995724"/>
            <a:ext cx="3168850" cy="1234750"/>
          </a:xfrm>
          <a:custGeom>
            <a:rect b="b" l="l" r="r" t="t"/>
            <a:pathLst>
              <a:path extrusionOk="0" h="1234750" w="3168850">
                <a:moveTo>
                  <a:pt x="0" y="0"/>
                </a:moveTo>
                <a:lnTo>
                  <a:pt x="3168850" y="0"/>
                </a:lnTo>
                <a:lnTo>
                  <a:pt x="3168850" y="1234750"/>
                </a:lnTo>
                <a:lnTo>
                  <a:pt x="0" y="1234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g32820ee9d83_0_26"/>
          <p:cNvSpPr/>
          <p:nvPr/>
        </p:nvSpPr>
        <p:spPr>
          <a:xfrm>
            <a:off x="-98975" y="5811627"/>
            <a:ext cx="12380592" cy="1046321"/>
          </a:xfrm>
          <a:custGeom>
            <a:rect b="b" l="l" r="r" t="t"/>
            <a:pathLst>
              <a:path extrusionOk="0" h="804862" w="12318997">
                <a:moveTo>
                  <a:pt x="0" y="0"/>
                </a:moveTo>
                <a:lnTo>
                  <a:pt x="12318997" y="0"/>
                </a:lnTo>
                <a:lnTo>
                  <a:pt x="12318997" y="804862"/>
                </a:lnTo>
                <a:lnTo>
                  <a:pt x="0" y="8048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12" name="Google Shape;212;g32820ee9d83_0_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68300" y="5926038"/>
            <a:ext cx="2098028" cy="817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32820ee9d83_0_26"/>
          <p:cNvSpPr txBox="1"/>
          <p:nvPr>
            <p:ph idx="4294967295" type="ctrTitle"/>
          </p:nvPr>
        </p:nvSpPr>
        <p:spPr>
          <a:xfrm>
            <a:off x="1519325" y="613288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262"/>
              </a:buClr>
              <a:buSzPts val="6000"/>
              <a:buFont typeface="Avenir"/>
              <a:buNone/>
            </a:pPr>
            <a:r>
              <a:rPr b="0" i="0" lang="en-US" sz="3700" u="none" cap="none" strike="noStrike">
                <a:solidFill>
                  <a:srgbClr val="003262"/>
                </a:solidFill>
                <a:latin typeface="Calibri"/>
                <a:ea typeface="Calibri"/>
                <a:cs typeface="Calibri"/>
                <a:sym typeface="Calibri"/>
              </a:rPr>
              <a:t>The Center for Law, Energy, and the Environment</a:t>
            </a:r>
            <a:r>
              <a:rPr b="0" i="0" lang="en-US" sz="3700" u="none" cap="none" strike="noStrike">
                <a:solidFill>
                  <a:srgbClr val="00326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b="0" i="0" sz="37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4" name="Google Shape;214;g32820ee9d83_0_26"/>
          <p:cNvSpPr txBox="1"/>
          <p:nvPr>
            <p:ph idx="4294967295" type="subTitle"/>
          </p:nvPr>
        </p:nvSpPr>
        <p:spPr>
          <a:xfrm>
            <a:off x="1519325" y="3365109"/>
            <a:ext cx="9144000" cy="8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7EA1"/>
              </a:buClr>
              <a:buSzPts val="2800"/>
              <a:buFont typeface="Arial"/>
              <a:buNone/>
            </a:pPr>
            <a:r>
              <a:rPr b="0" i="0" lang="en-US" sz="2800" u="none" cap="small" strike="noStrike">
                <a:solidFill>
                  <a:srgbClr val="3B7EA1"/>
                </a:solidFill>
                <a:latin typeface="Arial"/>
                <a:ea typeface="Arial"/>
                <a:cs typeface="Arial"/>
                <a:sym typeface="Arial"/>
              </a:rPr>
              <a:t>Accelerating the Implementation of Equitable and Effective Policy Solutions 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g2777e26c61d_0_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3601" y="-80813"/>
            <a:ext cx="6595425" cy="65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2777e26c61d_0_148"/>
          <p:cNvSpPr/>
          <p:nvPr/>
        </p:nvSpPr>
        <p:spPr>
          <a:xfrm>
            <a:off x="-98975" y="5887827"/>
            <a:ext cx="12380592" cy="1046321"/>
          </a:xfrm>
          <a:custGeom>
            <a:rect b="b" l="l" r="r" t="t"/>
            <a:pathLst>
              <a:path extrusionOk="0" h="804862" w="12318997">
                <a:moveTo>
                  <a:pt x="0" y="0"/>
                </a:moveTo>
                <a:lnTo>
                  <a:pt x="12318997" y="0"/>
                </a:lnTo>
                <a:lnTo>
                  <a:pt x="12318997" y="804862"/>
                </a:lnTo>
                <a:lnTo>
                  <a:pt x="0" y="8048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21" name="Google Shape;221;g2777e26c61d_0_1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68300" y="6002238"/>
            <a:ext cx="2098028" cy="81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4dc8a98f03_12_7"/>
          <p:cNvSpPr txBox="1"/>
          <p:nvPr>
            <p:ph type="title"/>
          </p:nvPr>
        </p:nvSpPr>
        <p:spPr>
          <a:xfrm>
            <a:off x="415584" y="339900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3181"/>
              <a:buNone/>
            </a:pPr>
            <a:r>
              <a:rPr b="1" lang="en-US" sz="4400">
                <a:latin typeface="Calibri"/>
                <a:ea typeface="Calibri"/>
                <a:cs typeface="Calibri"/>
                <a:sym typeface="Calibri"/>
              </a:rPr>
              <a:t>A Few </a:t>
            </a:r>
            <a:r>
              <a:rPr b="1" lang="en-US" sz="4400">
                <a:latin typeface="Calibri"/>
                <a:ea typeface="Calibri"/>
                <a:cs typeface="Calibri"/>
                <a:sym typeface="Calibri"/>
              </a:rPr>
              <a:t>Key Accomplishments</a:t>
            </a:r>
            <a:endParaRPr b="1" sz="4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46428"/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ct val="170833"/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ct val="62500"/>
              <a:buFont typeface="Arial"/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227" name="Google Shape;227;g24dc8a98f03_12_7"/>
          <p:cNvSpPr txBox="1"/>
          <p:nvPr/>
        </p:nvSpPr>
        <p:spPr>
          <a:xfrm>
            <a:off x="654275" y="2174700"/>
            <a:ext cx="9983100" cy="10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Assisted with development of first law advancing carbon capture in California </a:t>
            </a:r>
            <a:endParaRPr b="0" i="0" sz="3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24dc8a98f03_12_7"/>
          <p:cNvSpPr txBox="1"/>
          <p:nvPr/>
        </p:nvSpPr>
        <p:spPr>
          <a:xfrm>
            <a:off x="654275" y="1509013"/>
            <a:ext cx="9983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Published over 100 reports &amp; held over 100 stakeholder convenings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24dc8a98f03_12_7"/>
          <p:cNvSpPr txBox="1"/>
          <p:nvPr/>
        </p:nvSpPr>
        <p:spPr>
          <a:xfrm>
            <a:off x="654275" y="3265188"/>
            <a:ext cx="9983100" cy="10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Conducted research leading to a $30M State investment in the digitization of water rights</a:t>
            </a:r>
            <a:endParaRPr b="0" i="0" sz="3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24dc8a98f03_12_7"/>
          <p:cNvSpPr/>
          <p:nvPr/>
        </p:nvSpPr>
        <p:spPr>
          <a:xfrm>
            <a:off x="-98975" y="5887827"/>
            <a:ext cx="12380592" cy="1046321"/>
          </a:xfrm>
          <a:custGeom>
            <a:rect b="b" l="l" r="r" t="t"/>
            <a:pathLst>
              <a:path extrusionOk="0" h="804862" w="12318997">
                <a:moveTo>
                  <a:pt x="0" y="0"/>
                </a:moveTo>
                <a:lnTo>
                  <a:pt x="12318997" y="0"/>
                </a:lnTo>
                <a:lnTo>
                  <a:pt x="12318997" y="804862"/>
                </a:lnTo>
                <a:lnTo>
                  <a:pt x="0" y="8048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31" name="Google Shape;231;g24dc8a98f03_12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68300" y="6002238"/>
            <a:ext cx="2098028" cy="817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24dc8a98f03_12_7"/>
          <p:cNvSpPr txBox="1"/>
          <p:nvPr/>
        </p:nvSpPr>
        <p:spPr>
          <a:xfrm>
            <a:off x="654275" y="4355675"/>
            <a:ext cx="10874100" cy="9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marR="0" rtl="0" algn="l">
              <a:lnSpc>
                <a:spcPct val="1189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Partnered with the State of California to launch the Subnational Methane Action Coalition (SMAC)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4dc8a98f03_12_16"/>
          <p:cNvSpPr/>
          <p:nvPr/>
        </p:nvSpPr>
        <p:spPr>
          <a:xfrm>
            <a:off x="-98975" y="5887827"/>
            <a:ext cx="12380592" cy="1046321"/>
          </a:xfrm>
          <a:custGeom>
            <a:rect b="b" l="l" r="r" t="t"/>
            <a:pathLst>
              <a:path extrusionOk="0" h="804862" w="12318997">
                <a:moveTo>
                  <a:pt x="0" y="0"/>
                </a:moveTo>
                <a:lnTo>
                  <a:pt x="12318997" y="0"/>
                </a:lnTo>
                <a:lnTo>
                  <a:pt x="12318997" y="804862"/>
                </a:lnTo>
                <a:lnTo>
                  <a:pt x="0" y="8048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38" name="Google Shape;238;g24dc8a98f03_12_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68300" y="6002238"/>
            <a:ext cx="2098028" cy="817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24dc8a98f03_12_16"/>
          <p:cNvSpPr txBox="1"/>
          <p:nvPr/>
        </p:nvSpPr>
        <p:spPr>
          <a:xfrm>
            <a:off x="2956352" y="561925"/>
            <a:ext cx="8468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recently, CLEE’s Climate Risk Initiative Director has been featured in many news articles and media interviews about the recent L.A. fires including the </a:t>
            </a: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Washington Post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MSNBC, and </a:t>
            </a: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New York Times.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24dc8a98f03_12_16"/>
          <p:cNvSpPr/>
          <p:nvPr/>
        </p:nvSpPr>
        <p:spPr>
          <a:xfrm>
            <a:off x="757901" y="559324"/>
            <a:ext cx="1984572" cy="1802469"/>
          </a:xfrm>
          <a:custGeom>
            <a:rect b="b" l="l" r="r" t="t"/>
            <a:pathLst>
              <a:path extrusionOk="0" h="4450540" w="5121477">
                <a:moveTo>
                  <a:pt x="0" y="0"/>
                </a:moveTo>
                <a:lnTo>
                  <a:pt x="5121478" y="0"/>
                </a:lnTo>
                <a:lnTo>
                  <a:pt x="5121478" y="4450540"/>
                </a:lnTo>
                <a:lnTo>
                  <a:pt x="0" y="4450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g24dc8a98f03_12_16"/>
          <p:cNvSpPr txBox="1"/>
          <p:nvPr/>
        </p:nvSpPr>
        <p:spPr>
          <a:xfrm>
            <a:off x="685988" y="2361788"/>
            <a:ext cx="23430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9272D"/>
                </a:solidFill>
                <a:latin typeface="Arial"/>
                <a:ea typeface="Arial"/>
                <a:cs typeface="Arial"/>
                <a:sym typeface="Arial"/>
              </a:rPr>
              <a:t>CLEE Climate Risk Initiative Director Dave Jones 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g24dc8a98f03_12_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91960" y="2833579"/>
            <a:ext cx="5208076" cy="244488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2820ee9d83_4_127"/>
          <p:cNvSpPr/>
          <p:nvPr/>
        </p:nvSpPr>
        <p:spPr>
          <a:xfrm>
            <a:off x="588255" y="28457"/>
            <a:ext cx="11015489" cy="6801087"/>
          </a:xfrm>
          <a:custGeom>
            <a:rect b="b" l="l" r="r" t="t"/>
            <a:pathLst>
              <a:path extrusionOk="0" h="10201630" w="16523234">
                <a:moveTo>
                  <a:pt x="0" y="0"/>
                </a:moveTo>
                <a:lnTo>
                  <a:pt x="16523234" y="0"/>
                </a:lnTo>
                <a:lnTo>
                  <a:pt x="16523234" y="10201630"/>
                </a:lnTo>
                <a:lnTo>
                  <a:pt x="0" y="102016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Berkeley">
      <a:dk1>
        <a:srgbClr val="003261"/>
      </a:dk1>
      <a:lt1>
        <a:srgbClr val="FFFFFF"/>
      </a:lt1>
      <a:dk2>
        <a:srgbClr val="44546A"/>
      </a:dk2>
      <a:lt2>
        <a:srgbClr val="E7E6E6"/>
      </a:lt2>
      <a:accent1>
        <a:srgbClr val="FDB515"/>
      </a:accent1>
      <a:accent2>
        <a:srgbClr val="C3820E"/>
      </a:accent2>
      <a:accent3>
        <a:srgbClr val="D9661F"/>
      </a:accent3>
      <a:accent4>
        <a:srgbClr val="DDD5C7"/>
      </a:accent4>
      <a:accent5>
        <a:srgbClr val="B9D3B6"/>
      </a:accent5>
      <a:accent6>
        <a:srgbClr val="CFDD45"/>
      </a:accent6>
      <a:hlink>
        <a:srgbClr val="00B0DA"/>
      </a:hlink>
      <a:folHlink>
        <a:srgbClr val="46535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2023-05-30T13:06:26Z</dcterms:created>
  <dc:creator>Louise Bedsworth</dc:creator>
</cp:coreProperties>
</file>