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5" r:id="rId4"/>
    <p:sldId id="259" r:id="rId5"/>
    <p:sldId id="279" r:id="rId6"/>
    <p:sldId id="277" r:id="rId7"/>
    <p:sldId id="281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1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33"/>
  </p:normalViewPr>
  <p:slideViewPr>
    <p:cSldViewPr snapToGrid="0" snapToObjects="1">
      <p:cViewPr varScale="1">
        <p:scale>
          <a:sx n="75" d="100"/>
          <a:sy n="75" d="100"/>
        </p:scale>
        <p:origin x="6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E7CCE-405F-8C42-BF85-8DAC07D2B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A4C9A-6F69-9E48-BBCF-08BC20938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D3BA8-D14F-FF46-9FD0-697EB5E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181C1-5487-AE4C-B8F1-C0FB723A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DF47B-498C-F442-8E78-9C748756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8655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A0BC-0BC5-4941-9980-F912FDC5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0B9CE-4BCA-774D-88AF-5A6FDAEA4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92D1A-0586-564F-AC6A-4F616476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AEFC2-32D9-4849-8FD8-E5E8FBCF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6EEFC-9D56-BB48-98CD-50D8120B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2432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0CC8D1-FF4A-3F45-8CB9-02CCC9CDE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872FF-A276-3949-9541-744D512D2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D1406-D5B9-1E4C-AACB-0BD292FD3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E6B22-1D3C-1448-B7F9-61F67451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9604D-6A14-C449-8DE5-B250D79C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05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440D6-1A95-5048-A268-2066050A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E5074-C6DD-8E40-BD5C-5E2438F8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45EF2-2671-DC48-BDC1-C33B7B30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53238-8B7C-B84D-B950-3B67B622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2BB2-58CE-4B43-8062-8BA0F8DA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4800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94781-B30B-DB46-BACB-DC6DB666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16C7E-E24C-1D4A-898A-3F2A5D5C8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1C32-68A7-7B44-B12D-69C3011D4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97349-2E2D-6E45-91A1-F39EF25D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6EC07-71BA-6745-9861-4366D1DE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11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E8A5-FF63-9D4E-B73D-E47D7C1E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662B2-7822-E84D-984B-1C7FF7FC5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C41FB-D56C-4649-805C-D3F242AE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B5237-0776-6042-B1F8-F62827328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6D017-9171-514A-82EB-A65ED36B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8DCE6-652A-6E4E-91D7-2F877B1C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4643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DBE5-EC5F-E341-981C-CA281274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40E9D-DC7B-044E-A487-555AF521D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76797-FFCF-C649-A427-456B607BF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9B979-3F3D-7B4F-81A8-9702F757C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9D279-C50C-BA4C-86C7-2FC3B2307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B70B7-9658-AA44-B6A7-80CC98C9F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C1B326-2E38-884F-845B-760F8C7A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E30A3-152D-1842-B1BF-0CA2C8E1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5814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B3D0-C575-C946-AE62-1D9C336E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EEE5C-43D5-DB46-BBEB-861DD9697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FBFB9-4258-5D4C-8ADC-6D672B678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9D3B16-B735-BB4B-B87D-BAA667C8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46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71281C-8C4F-5C47-BC1D-836C20FE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FC742-5DB7-3F44-8104-62B790EB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DDD62-9875-B84C-83AD-5390720C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19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693CC-7F13-F043-B886-FD29AD7C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BD31-CE26-2141-8196-8B987761F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3558C-9D49-7741-B7C7-3831143FC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D90CC-5F11-9141-86B8-DAA01800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68FC3-C2CB-F949-AF6F-D2967D079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A40D5-6397-8A4A-862D-663D824D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016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FE15D-4F32-9542-A35F-F31C98E9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A7F48-EB52-CC4D-AFAD-D58A398AB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9B802-1805-B640-82C0-31C36530B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40566-52C4-BD4D-9B5F-234A91A4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BC01-8EA9-F946-A63E-1775FD9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507F1-F3FE-414E-802E-24804540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632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A4348-C679-C044-8B29-6E2B066D9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8A3FD-44B0-0643-901E-8B6476006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81980-0C57-4B45-89A6-0CEB0C000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23B07-F9B6-DA44-82B6-2B39E98C6524}" type="datetimeFigureOut">
              <a:rPr lang="x-none" smtClean="0"/>
              <a:t>2/3/2025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C7344-694A-054E-A08A-95D886FD5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FBE65-055B-0148-80AA-0134B193B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E705-A89F-AE48-8E92-5A5039676D8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27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9A5B90-AC31-3D4D-A51E-B7C238C0E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endParaRPr lang="x-none" sz="4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A8B5F-8F4A-B645-9E01-1D6A5697F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ro-RO" sz="2000" b="1" dirty="0">
                <a:solidFill>
                  <a:schemeClr val="tx2"/>
                </a:solidFill>
              </a:rPr>
              <a:t>Iulia Sîrghi-Zolotco</a:t>
            </a:r>
            <a:endParaRPr lang="x-none" sz="2000" b="1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155ACCEE-D416-DA49-51E8-5AEF4BB53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2342" y="499484"/>
            <a:ext cx="11525864" cy="2478060"/>
          </a:xfrm>
          <a:prstGeom prst="rect">
            <a:avLst/>
          </a:prstGeom>
          <a:noFill/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2348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1375-E026-B84F-8794-D722503E14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>
                <a:solidFill>
                  <a:schemeClr val="bg1"/>
                </a:solidFill>
              </a:rPr>
              <a:t>Iulia Sîrghi-Zolotco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6E931-C0B1-294F-AF7C-F29CAD700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ro-RO" sz="2400" dirty="0"/>
              <a:t>I </a:t>
            </a:r>
            <a:r>
              <a:rPr lang="en-US" sz="2400" noProof="0" dirty="0"/>
              <a:t>have</a:t>
            </a:r>
            <a:r>
              <a:rPr lang="ro-RO" sz="2400" dirty="0"/>
              <a:t> </a:t>
            </a:r>
            <a:r>
              <a:rPr lang="ro-RO" sz="2400" dirty="0" err="1"/>
              <a:t>joined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sector </a:t>
            </a:r>
            <a:r>
              <a:rPr lang="ro-RO" sz="2400" dirty="0" err="1"/>
              <a:t>and</a:t>
            </a:r>
            <a:r>
              <a:rPr lang="ro-RO" sz="2400" dirty="0"/>
              <a:t> Expert-Grup in 2007;</a:t>
            </a:r>
          </a:p>
          <a:p>
            <a:r>
              <a:rPr lang="ro-RO" sz="2400" b="1" dirty="0"/>
              <a:t>Main focus</a:t>
            </a:r>
            <a:r>
              <a:rPr lang="ro-RO" sz="2400" dirty="0"/>
              <a:t>: </a:t>
            </a:r>
            <a:r>
              <a:rPr lang="en-US" sz="2400" dirty="0"/>
              <a:t>develop</a:t>
            </a:r>
            <a:r>
              <a:rPr lang="ro-RO" sz="2400" dirty="0" err="1"/>
              <a:t>ment</a:t>
            </a:r>
            <a:r>
              <a:rPr lang="en-US" sz="2400" dirty="0"/>
              <a:t> and improvement on a rolling basis of the internal policies of the institution, making sure they are in line with good practices worldwide, fit the size and type of the organization and sustain the </a:t>
            </a:r>
            <a:r>
              <a:rPr lang="ro-RO" sz="2400" dirty="0"/>
              <a:t>organic </a:t>
            </a:r>
            <a:r>
              <a:rPr lang="ro-RO" sz="2400" dirty="0" err="1"/>
              <a:t>growth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</a:t>
            </a:r>
            <a:r>
              <a:rPr lang="en-US" sz="2400" dirty="0"/>
              <a:t>good implementation of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en-US" sz="2400" dirty="0"/>
              <a:t> initiatives</a:t>
            </a:r>
            <a:r>
              <a:rPr lang="ro-RO" sz="2400" dirty="0"/>
              <a:t>;</a:t>
            </a:r>
          </a:p>
          <a:p>
            <a:r>
              <a:rPr lang="ro-RO" sz="2400" b="1" dirty="0" err="1"/>
              <a:t>Responsabilities</a:t>
            </a:r>
            <a:r>
              <a:rPr lang="ro-RO" sz="2400" dirty="0"/>
              <a:t>: </a:t>
            </a:r>
            <a:r>
              <a:rPr lang="ro-RO" sz="2400" dirty="0" err="1"/>
              <a:t>contribuiting</a:t>
            </a:r>
            <a:r>
              <a:rPr lang="ro-RO" sz="2400" dirty="0"/>
              <a:t> </a:t>
            </a:r>
            <a:r>
              <a:rPr lang="ro-RO" sz="2400" dirty="0" err="1"/>
              <a:t>to</a:t>
            </a:r>
            <a:r>
              <a:rPr lang="ro-RO" sz="2400" dirty="0"/>
              <a:t> </a:t>
            </a:r>
            <a:r>
              <a:rPr lang="ro-RO" sz="2400" dirty="0" err="1"/>
              <a:t>the</a:t>
            </a:r>
            <a:r>
              <a:rPr lang="ro-RO" sz="2400" dirty="0"/>
              <a:t> strategic </a:t>
            </a:r>
            <a:r>
              <a:rPr lang="ro-RO" sz="2400" dirty="0" err="1"/>
              <a:t>planning</a:t>
            </a:r>
            <a:r>
              <a:rPr lang="ro-RO" sz="2400" dirty="0"/>
              <a:t>, </a:t>
            </a:r>
            <a:r>
              <a:rPr lang="ro-RO" sz="2400" dirty="0" err="1"/>
              <a:t>executing</a:t>
            </a:r>
            <a:r>
              <a:rPr lang="ro-RO" sz="2400" dirty="0"/>
              <a:t> </a:t>
            </a:r>
            <a:r>
              <a:rPr lang="ro-RO" sz="2400" dirty="0" err="1"/>
              <a:t>internal</a:t>
            </a:r>
            <a:r>
              <a:rPr lang="ro-RO" sz="2400" dirty="0"/>
              <a:t> control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supporting</a:t>
            </a:r>
            <a:r>
              <a:rPr lang="ro-RO" sz="2400" dirty="0"/>
              <a:t> </a:t>
            </a:r>
            <a:r>
              <a:rPr lang="ro-RO" sz="2400" dirty="0" err="1"/>
              <a:t>subgrantees</a:t>
            </a:r>
            <a:r>
              <a:rPr lang="ro-RO" sz="2400" dirty="0"/>
              <a:t> in </a:t>
            </a:r>
            <a:r>
              <a:rPr lang="ro-RO" sz="2400" dirty="0" err="1"/>
              <a:t>improving</a:t>
            </a:r>
            <a:r>
              <a:rPr lang="ro-RO" sz="2400" dirty="0"/>
              <a:t> </a:t>
            </a:r>
            <a:r>
              <a:rPr lang="ro-RO" sz="2400" dirty="0" err="1"/>
              <a:t>their</a:t>
            </a:r>
            <a:r>
              <a:rPr lang="ro-RO" sz="2400" dirty="0"/>
              <a:t> </a:t>
            </a:r>
            <a:r>
              <a:rPr lang="ro-RO" sz="2400" dirty="0" err="1"/>
              <a:t>internal</a:t>
            </a:r>
            <a:r>
              <a:rPr lang="ro-RO" sz="2400" dirty="0"/>
              <a:t> </a:t>
            </a:r>
            <a:r>
              <a:rPr lang="ro-RO" sz="2400" dirty="0" err="1"/>
              <a:t>governance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financial</a:t>
            </a:r>
            <a:r>
              <a:rPr lang="ro-RO" sz="2400" dirty="0"/>
              <a:t> </a:t>
            </a:r>
            <a:r>
              <a:rPr lang="ro-RO" sz="2400" dirty="0" err="1"/>
              <a:t>managment</a:t>
            </a:r>
            <a:r>
              <a:rPr lang="ro-RO" sz="2400" dirty="0"/>
              <a:t> </a:t>
            </a:r>
            <a:r>
              <a:rPr lang="ro-RO" sz="2400" dirty="0" err="1"/>
              <a:t>capacities</a:t>
            </a:r>
            <a:r>
              <a:rPr lang="ro-RO" sz="2400" dirty="0"/>
              <a:t>.</a:t>
            </a:r>
          </a:p>
          <a:p>
            <a:r>
              <a:rPr lang="ro-RO" sz="2400" dirty="0"/>
              <a:t>Trainer </a:t>
            </a:r>
            <a:r>
              <a:rPr lang="ro-RO" sz="2400" dirty="0" err="1"/>
              <a:t>and</a:t>
            </a:r>
            <a:r>
              <a:rPr lang="ro-RO" sz="2400" dirty="0"/>
              <a:t> expert on </a:t>
            </a:r>
            <a:r>
              <a:rPr lang="ro-RO" sz="2400" dirty="0" err="1"/>
              <a:t>good</a:t>
            </a:r>
            <a:r>
              <a:rPr lang="ro-RO" sz="2400" dirty="0"/>
              <a:t> </a:t>
            </a:r>
            <a:r>
              <a:rPr lang="ro-RO" sz="2400" dirty="0" err="1"/>
              <a:t>governance</a:t>
            </a:r>
            <a:r>
              <a:rPr lang="ro-RO" sz="2400" dirty="0"/>
              <a:t>, </a:t>
            </a:r>
            <a:r>
              <a:rPr lang="ro-RO" sz="2400" dirty="0" err="1"/>
              <a:t>financial</a:t>
            </a:r>
            <a:r>
              <a:rPr lang="ro-RO" sz="2400" dirty="0"/>
              <a:t> management, </a:t>
            </a:r>
            <a:r>
              <a:rPr lang="ro-RO" sz="2400" dirty="0" err="1"/>
              <a:t>procurement</a:t>
            </a:r>
            <a:r>
              <a:rPr lang="ro-RO" sz="2400" dirty="0"/>
              <a:t>, HR,  strategic </a:t>
            </a:r>
            <a:r>
              <a:rPr lang="ro-RO" sz="2400" dirty="0" err="1"/>
              <a:t>planing</a:t>
            </a:r>
            <a:r>
              <a:rPr lang="ro-RO" sz="2400" dirty="0"/>
              <a:t> </a:t>
            </a:r>
            <a:r>
              <a:rPr lang="ro-RO" sz="2400" dirty="0" err="1"/>
              <a:t>excercises</a:t>
            </a:r>
            <a:r>
              <a:rPr lang="ro-RO" sz="2400" dirty="0"/>
              <a:t> </a:t>
            </a:r>
            <a:r>
              <a:rPr lang="ro-RO" sz="2400" dirty="0" err="1"/>
              <a:t>and</a:t>
            </a:r>
            <a:r>
              <a:rPr lang="ro-RO" sz="2400" dirty="0"/>
              <a:t> </a:t>
            </a:r>
            <a:r>
              <a:rPr lang="ro-RO" sz="2400" dirty="0" err="1"/>
              <a:t>internal</a:t>
            </a:r>
            <a:r>
              <a:rPr lang="ro-RO" sz="2400" dirty="0"/>
              <a:t> </a:t>
            </a:r>
            <a:r>
              <a:rPr lang="ro-RO" sz="2400" dirty="0" err="1"/>
              <a:t>policies</a:t>
            </a:r>
            <a:r>
              <a:rPr lang="ro-RO" sz="2400" dirty="0"/>
              <a:t>, </a:t>
            </a:r>
            <a:r>
              <a:rPr lang="ro-RO" sz="2400" dirty="0" err="1"/>
              <a:t>change</a:t>
            </a:r>
            <a:r>
              <a:rPr lang="ro-RO" sz="2400"/>
              <a:t> model.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66533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6DFB9-F3E0-F457-425D-E29892951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20F00-5B15-908B-F1A1-F6BE0C5AB9F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 err="1">
                <a:solidFill>
                  <a:schemeClr val="bg1"/>
                </a:solidFill>
              </a:rPr>
              <a:t>And</a:t>
            </a:r>
            <a:r>
              <a:rPr lang="ro-RO" sz="4800" b="1" dirty="0">
                <a:solidFill>
                  <a:schemeClr val="bg1"/>
                </a:solidFill>
              </a:rPr>
              <a:t> </a:t>
            </a:r>
            <a:r>
              <a:rPr lang="ro-RO" sz="4800" b="1" dirty="0" err="1">
                <a:solidFill>
                  <a:schemeClr val="bg1"/>
                </a:solidFill>
              </a:rPr>
              <a:t>the</a:t>
            </a:r>
            <a:r>
              <a:rPr lang="ro-RO" sz="4800" b="1" dirty="0">
                <a:solidFill>
                  <a:schemeClr val="bg1"/>
                </a:solidFill>
              </a:rPr>
              <a:t> rest </a:t>
            </a:r>
            <a:r>
              <a:rPr lang="ro-RO" sz="4800" b="1" dirty="0" err="1">
                <a:solidFill>
                  <a:schemeClr val="bg1"/>
                </a:solidFill>
              </a:rPr>
              <a:t>is</a:t>
            </a:r>
            <a:r>
              <a:rPr lang="ro-RO" sz="4800" b="1" dirty="0">
                <a:solidFill>
                  <a:schemeClr val="bg1"/>
                </a:solidFill>
              </a:rPr>
              <a:t> </a:t>
            </a:r>
            <a:r>
              <a:rPr lang="ro-RO" sz="4800" b="1" dirty="0" err="1">
                <a:solidFill>
                  <a:schemeClr val="bg1"/>
                </a:solidFill>
              </a:rPr>
              <a:t>history</a:t>
            </a:r>
            <a:r>
              <a:rPr lang="ro-RO" sz="4800" b="1" dirty="0">
                <a:solidFill>
                  <a:schemeClr val="bg1"/>
                </a:solidFill>
              </a:rPr>
              <a:t>...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B9FB6-2E81-1D48-9FDA-629F04F3E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dirty="0">
                <a:latin typeface="Helvetica" panose="020B0604020202020204" pitchFamily="34" charset="0"/>
              </a:rPr>
              <a:t>T</a:t>
            </a:r>
            <a:r>
              <a:rPr lang="en-US" sz="2400" b="0" i="0" dirty="0" err="1">
                <a:effectLst/>
                <a:latin typeface="Helvetica" panose="020B0604020202020204" pitchFamily="34" charset="0"/>
              </a:rPr>
              <a:t>hink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-tank specialized in economic and public policy research</a:t>
            </a:r>
            <a:r>
              <a:rPr lang="ro-RO" sz="2400" dirty="0">
                <a:latin typeface="Helvetica" panose="020B0604020202020204" pitchFamily="34" charset="0"/>
              </a:rPr>
              <a:t>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b="0" i="0" dirty="0" err="1">
                <a:effectLst/>
                <a:latin typeface="Helvetica" panose="020B0604020202020204" pitchFamily="34" charset="0"/>
              </a:rPr>
              <a:t>Based</a:t>
            </a:r>
            <a:r>
              <a:rPr lang="ro-RO" sz="2400" b="0" i="0" dirty="0">
                <a:effectLst/>
                <a:latin typeface="Helvetica" panose="020B0604020202020204" pitchFamily="34" charset="0"/>
              </a:rPr>
              <a:t> in Chișinău, Republic of Moldova;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b="0" i="0" dirty="0">
                <a:effectLst/>
                <a:latin typeface="Helvetica" panose="020B0604020202020204" pitchFamily="34" charset="0"/>
              </a:rPr>
              <a:t>P</a:t>
            </a:r>
            <a:r>
              <a:rPr lang="en-US" sz="2400" b="0" i="0" dirty="0" err="1">
                <a:effectLst/>
                <a:latin typeface="Helvetica" panose="020B0604020202020204" pitchFamily="34" charset="0"/>
              </a:rPr>
              <a:t>olitically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 and ideologically neutral</a:t>
            </a:r>
            <a:r>
              <a:rPr lang="ro-RO" sz="2400" b="0" i="0" dirty="0">
                <a:effectLst/>
                <a:latin typeface="Helvetica" panose="020B0604020202020204" pitchFamily="34" charset="0"/>
              </a:rPr>
              <a:t>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dirty="0" err="1">
                <a:latin typeface="Helvetica" panose="020B0604020202020204" pitchFamily="34" charset="0"/>
              </a:rPr>
              <a:t>Founded</a:t>
            </a:r>
            <a:r>
              <a:rPr lang="ro-RO" sz="2400" dirty="0">
                <a:latin typeface="Helvetica" panose="020B0604020202020204" pitchFamily="34" charset="0"/>
              </a:rPr>
              <a:t> in 1998 </a:t>
            </a:r>
            <a:r>
              <a:rPr lang="ro-RO" sz="2400" dirty="0" err="1">
                <a:latin typeface="Helvetica" panose="020B0604020202020204" pitchFamily="34" charset="0"/>
              </a:rPr>
              <a:t>by</a:t>
            </a:r>
            <a:r>
              <a:rPr lang="ro-RO" sz="2400" dirty="0">
                <a:latin typeface="Helvetica" panose="020B0604020202020204" pitchFamily="34" charset="0"/>
              </a:rPr>
              <a:t> </a:t>
            </a:r>
            <a:r>
              <a:rPr lang="ro-RO" sz="2400" dirty="0" err="1">
                <a:latin typeface="Helvetica" panose="020B0604020202020204" pitchFamily="34" charset="0"/>
              </a:rPr>
              <a:t>young</a:t>
            </a:r>
            <a:r>
              <a:rPr lang="ro-RO" sz="2400" dirty="0">
                <a:latin typeface="Helvetica" panose="020B0604020202020204" pitchFamily="34" charset="0"/>
              </a:rPr>
              <a:t> </a:t>
            </a:r>
            <a:r>
              <a:rPr lang="ro-RO" sz="2400" dirty="0" err="1">
                <a:latin typeface="Helvetica" panose="020B0604020202020204" pitchFamily="34" charset="0"/>
              </a:rPr>
              <a:t>economists</a:t>
            </a:r>
            <a:r>
              <a:rPr lang="ro-RO" sz="2400" dirty="0">
                <a:latin typeface="Helvetica" panose="020B0604020202020204" pitchFamily="34" charset="0"/>
              </a:rPr>
              <a:t> </a:t>
            </a:r>
            <a:r>
              <a:rPr lang="ro-RO" sz="2400" dirty="0" err="1">
                <a:latin typeface="Helvetica" panose="020B0604020202020204" pitchFamily="34" charset="0"/>
              </a:rPr>
              <a:t>and</a:t>
            </a:r>
            <a:r>
              <a:rPr lang="ro-RO" sz="2400" dirty="0">
                <a:latin typeface="Helvetica" panose="020B0604020202020204" pitchFamily="34" charset="0"/>
              </a:rPr>
              <a:t> </a:t>
            </a:r>
            <a:r>
              <a:rPr lang="ro-RO" sz="2400" dirty="0" err="1">
                <a:latin typeface="Helvetica" panose="020B0604020202020204" pitchFamily="34" charset="0"/>
              </a:rPr>
              <a:t>lawyers</a:t>
            </a:r>
            <a:r>
              <a:rPr lang="ro-RO" sz="2400" dirty="0">
                <a:latin typeface="Helvetica" panose="020B0604020202020204" pitchFamily="34" charset="0"/>
              </a:rPr>
              <a:t>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dirty="0">
                <a:latin typeface="Helvetica" panose="020B0604020202020204" pitchFamily="34" charset="0"/>
              </a:rPr>
              <a:t>1st </a:t>
            </a:r>
            <a:r>
              <a:rPr lang="ro-RO" sz="2400" dirty="0" err="1">
                <a:latin typeface="Helvetica" panose="020B0604020202020204" pitchFamily="34" charset="0"/>
              </a:rPr>
              <a:t>project</a:t>
            </a:r>
            <a:r>
              <a:rPr lang="ro-RO" sz="2400" dirty="0">
                <a:latin typeface="Helvetica" panose="020B0604020202020204" pitchFamily="34" charset="0"/>
              </a:rPr>
              <a:t> </a:t>
            </a:r>
            <a:r>
              <a:rPr lang="ro-RO" sz="2400" dirty="0" err="1">
                <a:latin typeface="Helvetica" panose="020B0604020202020204" pitchFamily="34" charset="0"/>
              </a:rPr>
              <a:t>started</a:t>
            </a:r>
            <a:r>
              <a:rPr lang="ro-RO" sz="2400" dirty="0">
                <a:latin typeface="Helvetica" panose="020B0604020202020204" pitchFamily="34" charset="0"/>
              </a:rPr>
              <a:t> in 2006;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dirty="0">
                <a:latin typeface="Helvetica" panose="020B0604020202020204" pitchFamily="34" charset="0"/>
              </a:rPr>
              <a:t>D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o</a:t>
            </a:r>
            <a:r>
              <a:rPr lang="ro-RO" sz="2400" b="0" i="0" dirty="0" err="1">
                <a:effectLst/>
                <a:latin typeface="Helvetica" panose="020B0604020202020204" pitchFamily="34" charset="0"/>
              </a:rPr>
              <a:t>es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 not represent any economic, corporate </a:t>
            </a:r>
            <a:r>
              <a:rPr lang="ro-RO" sz="2400" b="0" i="0" dirty="0">
                <a:effectLst/>
                <a:latin typeface="Helvetica" panose="020B0604020202020204" pitchFamily="34" charset="0"/>
              </a:rPr>
              <a:t>or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 political interests. </a:t>
            </a:r>
            <a:endParaRPr lang="ro-RO" sz="2400" b="0" i="0" dirty="0"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4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1375-E026-B84F-8794-D722503E14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>
                <a:solidFill>
                  <a:schemeClr val="bg1"/>
                </a:solidFill>
              </a:rPr>
              <a:t>Expert-Grup</a:t>
            </a:r>
            <a:r>
              <a:rPr lang="en-US" sz="4800" b="1" dirty="0">
                <a:solidFill>
                  <a:schemeClr val="bg1"/>
                </a:solidFill>
              </a:rPr>
              <a:t>’s mission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6E931-C0B1-294F-AF7C-F29CAD700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75"/>
              </a:spcBef>
              <a:spcAft>
                <a:spcPts val="1275"/>
              </a:spcAft>
              <a:buNone/>
            </a:pPr>
            <a:r>
              <a:rPr lang="ro-RO" sz="2400" dirty="0">
                <a:latin typeface="Helvetica" panose="020B0604020202020204" pitchFamily="34" charset="0"/>
              </a:rPr>
              <a:t>T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o</a:t>
            </a:r>
            <a:r>
              <a:rPr lang="en-US" sz="2400" b="1" i="0" dirty="0">
                <a:effectLst/>
                <a:latin typeface="Helvetica" panose="020B0604020202020204" pitchFamily="34" charset="0"/>
              </a:rPr>
              <a:t> 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empower citizens, firms, media and policy makers to become active agents of inclusive and sustainable development in their country, through independent analyses and consulting, evidence-based policies and community mobilization. </a:t>
            </a:r>
            <a:endParaRPr lang="ro-RO" sz="2400" b="0" i="0" dirty="0">
              <a:effectLst/>
              <a:latin typeface="Helvetica" panose="020B0604020202020204" pitchFamily="34" charset="0"/>
            </a:endParaRPr>
          </a:p>
          <a:p>
            <a:pPr marL="0" indent="0">
              <a:spcBef>
                <a:spcPts val="1275"/>
              </a:spcBef>
              <a:spcAft>
                <a:spcPts val="1275"/>
              </a:spcAft>
              <a:buNone/>
            </a:pPr>
            <a:r>
              <a:rPr lang="en-US" sz="2400" b="0" i="0" dirty="0">
                <a:effectLst/>
                <a:latin typeface="Helvetica" panose="020B0604020202020204" pitchFamily="34" charset="0"/>
              </a:rPr>
              <a:t>Expert-</a:t>
            </a:r>
            <a:r>
              <a:rPr lang="en-US" sz="2400" b="0" i="0" dirty="0" err="1">
                <a:effectLst/>
                <a:latin typeface="Helvetica" panose="020B0604020202020204" pitchFamily="34" charset="0"/>
              </a:rPr>
              <a:t>Grup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 pursues 3 strategic priorities: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ro-RO" sz="2400" dirty="0" err="1">
                <a:latin typeface="Helvetica" panose="020B0604020202020204" pitchFamily="34" charset="0"/>
              </a:rPr>
              <a:t>We</a:t>
            </a:r>
            <a:r>
              <a:rPr lang="ro-RO" sz="2400" dirty="0">
                <a:latin typeface="Helvetica" panose="020B0604020202020204" pitchFamily="34" charset="0"/>
              </a:rPr>
              <a:t> p</a:t>
            </a:r>
            <a:r>
              <a:rPr lang="en-US" sz="2400" b="0" i="0" dirty="0" err="1">
                <a:effectLst/>
                <a:latin typeface="Helvetica" panose="020B0604020202020204" pitchFamily="34" charset="0"/>
              </a:rPr>
              <a:t>rovide</a:t>
            </a:r>
            <a:r>
              <a:rPr lang="en-US" sz="2400" b="0" i="0" dirty="0">
                <a:effectLst/>
                <a:latin typeface="Helvetica" panose="020B0604020202020204" pitchFamily="34" charset="0"/>
              </a:rPr>
              <a:t> independent research, consultancy and analytical insights about major economic and social issues that would help the society to become more resilient and inclusive</a:t>
            </a:r>
            <a:r>
              <a:rPr lang="ro-RO" sz="2400" b="0" i="0" dirty="0">
                <a:effectLst/>
                <a:latin typeface="Helvetica" panose="020B0604020202020204" pitchFamily="34" charset="0"/>
              </a:rPr>
              <a:t>;</a:t>
            </a:r>
            <a:endParaRPr lang="ro-RO" sz="2400" dirty="0">
              <a:latin typeface="Helvetica" panose="020B0604020202020204" pitchFamily="34" charset="0"/>
            </a:endParaRP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en-US" sz="2400" b="0" i="0" dirty="0">
                <a:effectLst/>
                <a:latin typeface="Helvetica" panose="020B0604020202020204" pitchFamily="34" charset="0"/>
              </a:rPr>
              <a:t>We empower communities, media and firms to hold the central and local governments accountable and deliver proper public and private services and goods for the population</a:t>
            </a:r>
            <a:r>
              <a:rPr lang="ro-RO" sz="2400" b="0" i="0" dirty="0">
                <a:effectLst/>
                <a:latin typeface="Helvetica" panose="020B0604020202020204" pitchFamily="34" charset="0"/>
              </a:rPr>
              <a:t>;</a:t>
            </a:r>
          </a:p>
          <a:p>
            <a:pPr>
              <a:spcBef>
                <a:spcPts val="1275"/>
              </a:spcBef>
              <a:spcAft>
                <a:spcPts val="1275"/>
              </a:spcAft>
            </a:pPr>
            <a:r>
              <a:rPr lang="en-US" sz="2400" b="0" i="0" dirty="0">
                <a:effectLst/>
                <a:latin typeface="Helvetica" panose="020B0604020202020204" pitchFamily="34" charset="0"/>
              </a:rPr>
              <a:t>We aim to become a resource of expertise for local CSOs.</a:t>
            </a:r>
          </a:p>
        </p:txBody>
      </p:sp>
    </p:spTree>
    <p:extLst>
      <p:ext uri="{BB962C8B-B14F-4D97-AF65-F5344CB8AC3E}">
        <p14:creationId xmlns:p14="http://schemas.microsoft.com/office/powerpoint/2010/main" val="1577140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FEC10-24AC-791A-5762-9EBABD203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A7E3D-3295-08C2-C675-2CDEA80AA9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 err="1">
                <a:solidFill>
                  <a:schemeClr val="bg1"/>
                </a:solidFill>
              </a:rPr>
              <a:t>Flagship</a:t>
            </a:r>
            <a:r>
              <a:rPr lang="ro-RO" sz="4800" b="1" dirty="0">
                <a:solidFill>
                  <a:schemeClr val="bg1"/>
                </a:solidFill>
              </a:rPr>
              <a:t> </a:t>
            </a:r>
            <a:r>
              <a:rPr lang="ro-RO" sz="4800" b="1" dirty="0" err="1">
                <a:solidFill>
                  <a:schemeClr val="bg1"/>
                </a:solidFill>
              </a:rPr>
              <a:t>activities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8D10-831D-9644-C3D6-DCFDF4B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o-RO" sz="2600" dirty="0">
                <a:latin typeface="Helvetica" panose="020B0604020202020204" pitchFamily="34" charset="0"/>
              </a:rPr>
              <a:t>State of </a:t>
            </a:r>
            <a:r>
              <a:rPr lang="ro-RO" sz="2600" dirty="0" err="1">
                <a:latin typeface="Helvetica" panose="020B0604020202020204" pitchFamily="34" charset="0"/>
              </a:rPr>
              <a:t>the</a:t>
            </a:r>
            <a:r>
              <a:rPr lang="ro-RO" sz="2600" dirty="0">
                <a:latin typeface="Helvetica" panose="020B0604020202020204" pitchFamily="34" charset="0"/>
              </a:rPr>
              <a:t> Country Report;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o-RO" sz="2600" dirty="0">
                <a:latin typeface="Helvetica" panose="020B0604020202020204" pitchFamily="34" charset="0"/>
              </a:rPr>
              <a:t>MACRO – </a:t>
            </a:r>
            <a:r>
              <a:rPr lang="en-US" sz="2600" dirty="0">
                <a:latin typeface="Helvetica" panose="020B0604020202020204" pitchFamily="34" charset="0"/>
              </a:rPr>
              <a:t>Assessing Country Risks and Opportunities</a:t>
            </a:r>
            <a:r>
              <a:rPr lang="ro-RO" sz="2600" dirty="0">
                <a:latin typeface="Helvetica" panose="020B0604020202020204" pitchFamily="34" charset="0"/>
              </a:rPr>
              <a:t>; A </a:t>
            </a:r>
            <a:r>
              <a:rPr lang="ro-RO" sz="2600" dirty="0" err="1">
                <a:latin typeface="Helvetica" panose="020B0604020202020204" pitchFamily="34" charset="0"/>
              </a:rPr>
              <a:t>platform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to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debate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the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bigest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trends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and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find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sulutions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to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chalanges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we</a:t>
            </a:r>
            <a:r>
              <a:rPr lang="ro-RO" sz="2600" dirty="0">
                <a:latin typeface="Helvetica" panose="020B0604020202020204" pitchFamily="34" charset="0"/>
              </a:rPr>
              <a:t> are </a:t>
            </a:r>
            <a:r>
              <a:rPr lang="ro-RO" sz="2600" dirty="0" err="1">
                <a:latin typeface="Helvetica" panose="020B0604020202020204" pitchFamily="34" charset="0"/>
              </a:rPr>
              <a:t>facing</a:t>
            </a:r>
            <a:r>
              <a:rPr lang="ro-RO" sz="2600" dirty="0">
                <a:latin typeface="Helvetica" panose="020B0604020202020204" pitchFamily="34" charset="0"/>
              </a:rPr>
              <a:t> as a </a:t>
            </a:r>
            <a:r>
              <a:rPr lang="ro-RO" sz="2600" dirty="0" err="1">
                <a:latin typeface="Helvetica" panose="020B0604020202020204" pitchFamily="34" charset="0"/>
              </a:rPr>
              <a:t>nation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o-RO" sz="2600" dirty="0">
                <a:latin typeface="Helvetica" panose="020B0604020202020204" pitchFamily="34" charset="0"/>
              </a:rPr>
              <a:t>Energy </a:t>
            </a:r>
            <a:r>
              <a:rPr lang="ro-RO" sz="2600" dirty="0" err="1">
                <a:latin typeface="Helvetica" panose="020B0604020202020204" pitchFamily="34" charset="0"/>
              </a:rPr>
              <a:t>eficiency</a:t>
            </a:r>
            <a:r>
              <a:rPr lang="ro-RO" sz="2600" dirty="0">
                <a:latin typeface="Helvetica" panose="020B0604020202020204" pitchFamily="34" charset="0"/>
              </a:rPr>
              <a:t> –„Th</a:t>
            </a:r>
            <a:r>
              <a:rPr lang="en-US" sz="2600" dirty="0">
                <a:latin typeface="Helvetica" panose="020B0604020202020204" pitchFamily="34" charset="0"/>
              </a:rPr>
              <a:t>e First Swallows</a:t>
            </a:r>
            <a:r>
              <a:rPr lang="ro-RO" sz="2600" dirty="0">
                <a:latin typeface="Helvetica" panose="020B0604020202020204" pitchFamily="34" charset="0"/>
              </a:rPr>
              <a:t>”</a:t>
            </a:r>
            <a:r>
              <a:rPr lang="en-US" sz="2600" dirty="0">
                <a:latin typeface="Helvetica" panose="020B0604020202020204" pitchFamily="34" charset="0"/>
              </a:rPr>
              <a:t> is a pilot project for energy efficiency and modernization of </a:t>
            </a:r>
            <a:r>
              <a:rPr lang="ro-RO" sz="2600" dirty="0" err="1">
                <a:latin typeface="Helvetica" panose="020B0604020202020204" pitchFamily="34" charset="0"/>
              </a:rPr>
              <a:t>blocks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o-RO" sz="2600" dirty="0" err="1">
                <a:latin typeface="Helvetica" panose="020B0604020202020204" pitchFamily="34" charset="0"/>
              </a:rPr>
              <a:t>Consumer</a:t>
            </a:r>
            <a:r>
              <a:rPr lang="ro-RO" sz="2600" dirty="0">
                <a:latin typeface="Helvetica" panose="020B0604020202020204" pitchFamily="34" charset="0"/>
              </a:rPr>
              <a:t> </a:t>
            </a:r>
            <a:r>
              <a:rPr lang="ro-RO" sz="2600" dirty="0" err="1">
                <a:latin typeface="Helvetica" panose="020B0604020202020204" pitchFamily="34" charset="0"/>
              </a:rPr>
              <a:t>protection</a:t>
            </a:r>
            <a:r>
              <a:rPr lang="ro-RO" sz="2600" dirty="0">
                <a:latin typeface="Helvetica" panose="020B0604020202020204" pitchFamily="34" charset="0"/>
              </a:rPr>
              <a:t>.</a:t>
            </a:r>
            <a:endParaRPr lang="en-US" sz="2600" dirty="0">
              <a:latin typeface="Helvetica" panose="020B0604020202020204" pitchFamily="34" charset="0"/>
            </a:endParaRP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673327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D75B1-C37D-54B9-FB55-6A06CEDEE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ADA3-0E5C-6739-11B4-EE2E4C8495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 err="1">
                <a:solidFill>
                  <a:schemeClr val="bg1"/>
                </a:solidFill>
              </a:rPr>
              <a:t>Area</a:t>
            </a:r>
            <a:r>
              <a:rPr lang="ro-RO" sz="4800" b="1" dirty="0">
                <a:solidFill>
                  <a:schemeClr val="bg1"/>
                </a:solidFill>
              </a:rPr>
              <a:t> of </a:t>
            </a:r>
            <a:r>
              <a:rPr lang="ro-RO" sz="4800" b="1" dirty="0" err="1">
                <a:solidFill>
                  <a:schemeClr val="bg1"/>
                </a:solidFill>
              </a:rPr>
              <a:t>expertise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7CBBE-F72E-1CFC-147B-1C4585A39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Investment environment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Macroeconomic analyses and forecasts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Financial stability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Banking sector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Political economy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Public finance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Human development and poverty reduction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Economy of European integration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Economic analysis by sectors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Regional and local economic development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anose="020B0604020202020204" pitchFamily="34" charset="0"/>
              </a:rPr>
              <a:t>Energy and economy of environment</a:t>
            </a:r>
            <a:r>
              <a:rPr lang="ro-RO" sz="2600" dirty="0">
                <a:latin typeface="Helvetica" panose="020B0604020202020204" pitchFamily="34" charset="0"/>
              </a:rPr>
              <a:t>;</a:t>
            </a:r>
            <a:endParaRPr lang="en-US" sz="2600" dirty="0">
              <a:latin typeface="Helvetica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600" dirty="0" err="1">
                <a:latin typeface="Helvetica" panose="020B0604020202020204" pitchFamily="34" charset="0"/>
              </a:rPr>
              <a:t>Labour</a:t>
            </a:r>
            <a:r>
              <a:rPr lang="en-US" sz="2600" dirty="0">
                <a:latin typeface="Helvetica" panose="020B0604020202020204" pitchFamily="34" charset="0"/>
              </a:rPr>
              <a:t> market and consumer </a:t>
            </a:r>
            <a:r>
              <a:rPr lang="en-US" sz="2600" dirty="0" err="1">
                <a:latin typeface="Helvetica" panose="020B0604020202020204" pitchFamily="34" charset="0"/>
              </a:rPr>
              <a:t>behaviour</a:t>
            </a:r>
            <a:r>
              <a:rPr lang="ro-RO" sz="2600" dirty="0">
                <a:latin typeface="Helvetica" panose="020B0604020202020204" pitchFamily="34" charset="0"/>
              </a:rPr>
              <a:t>.</a:t>
            </a:r>
            <a:endParaRPr lang="en-US" sz="2600" dirty="0">
              <a:latin typeface="Helvetica" panose="020B0604020202020204" pitchFamily="34" charset="0"/>
            </a:endParaRP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45382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4D1C9-A97A-9CAE-4FAB-CCA5997CC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DBAB-A112-5453-3261-AC4956D707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1F3B"/>
          </a:solidFill>
        </p:spPr>
        <p:txBody>
          <a:bodyPr>
            <a:normAutofit/>
          </a:bodyPr>
          <a:lstStyle/>
          <a:p>
            <a:r>
              <a:rPr lang="ro-RO" sz="4800" b="1" dirty="0">
                <a:solidFill>
                  <a:schemeClr val="bg1"/>
                </a:solidFill>
              </a:rPr>
              <a:t>The </a:t>
            </a:r>
            <a:r>
              <a:rPr lang="ro-RO" sz="4800" b="1" dirty="0" err="1">
                <a:solidFill>
                  <a:schemeClr val="bg1"/>
                </a:solidFill>
              </a:rPr>
              <a:t>chalenges</a:t>
            </a:r>
            <a:endParaRPr lang="x-none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095E-201C-EE5E-C472-24321EECF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lvl="0" algn="just">
              <a:lnSpc>
                <a:spcPct val="7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200" dirty="0">
                <a:latin typeface="Helvetica" panose="020B0604020202020204" pitchFamily="34" charset="0"/>
              </a:rPr>
              <a:t>You are an economist, you should work with data!</a:t>
            </a:r>
            <a:endParaRPr lang="ro-RO" sz="2200" dirty="0">
              <a:latin typeface="Helvetica" panose="020B0604020202020204" pitchFamily="34" charset="0"/>
            </a:endParaRPr>
          </a:p>
          <a:p>
            <a:pPr lvl="0" algn="just">
              <a:lnSpc>
                <a:spcPct val="7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200" dirty="0">
                <a:latin typeface="Helvetica" panose="020B0604020202020204" pitchFamily="34" charset="0"/>
              </a:rPr>
              <a:t>How do you convince donors that robust macroeconomic analysis and evidenced based policies are vital</a:t>
            </a:r>
            <a:r>
              <a:rPr lang="ro-RO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398475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428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  <vt:lpstr>Iulia Sîrghi-Zolotco</vt:lpstr>
      <vt:lpstr>And the rest is history...</vt:lpstr>
      <vt:lpstr>Expert-Grup’s mission</vt:lpstr>
      <vt:lpstr>Flagship activities</vt:lpstr>
      <vt:lpstr>Area of expertise</vt:lpstr>
      <vt:lpstr>The chalenges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Lupusor</dc:creator>
  <cp:lastModifiedBy>Iulia Sîrghi-Zolotco</cp:lastModifiedBy>
  <cp:revision>47</cp:revision>
  <dcterms:created xsi:type="dcterms:W3CDTF">2022-12-12T08:32:03Z</dcterms:created>
  <dcterms:modified xsi:type="dcterms:W3CDTF">2025-02-03T21:07:20Z</dcterms:modified>
</cp:coreProperties>
</file>