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2" roundtripDataSignature="AMtx7mhTCt2C9Ilq4lgXCr0lhXoROgAi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7"/>
          <p:cNvSpPr/>
          <p:nvPr>
            <p:ph idx="2" type="pic"/>
          </p:nvPr>
        </p:nvSpPr>
        <p:spPr>
          <a:xfrm>
            <a:off x="1792288" y="612775"/>
            <a:ext cx="5486400" cy="4114800"/>
          </a:xfrm>
          <a:prstGeom prst="rect">
            <a:avLst/>
          </a:prstGeom>
          <a:noFill/>
          <a:ln>
            <a:noFill/>
          </a:ln>
        </p:spPr>
      </p:sp>
      <p:sp>
        <p:nvSpPr>
          <p:cNvPr id="70" name="Google Shape;70;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9"/>
          <p:cNvSpPr/>
          <p:nvPr/>
        </p:nvSpPr>
        <p:spPr>
          <a:xfrm>
            <a:off x="-10513" y="-29216"/>
            <a:ext cx="18285178" cy="10419101"/>
          </a:xfrm>
          <a:prstGeom prst="rect">
            <a:avLst/>
          </a:prstGeom>
          <a:solidFill>
            <a:srgbClr val="0E426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6" name="Google Shape;3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3" name="Google Shape;63;p1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4" name="Google Shape;6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p:nvPr/>
        </p:nvSpPr>
        <p:spPr>
          <a:xfrm>
            <a:off x="0" y="-346454"/>
            <a:ext cx="18288000" cy="2084894"/>
          </a:xfrm>
          <a:custGeom>
            <a:rect b="b" l="l" r="r" t="t"/>
            <a:pathLst>
              <a:path extrusionOk="0" h="2084894" w="18288000">
                <a:moveTo>
                  <a:pt x="0" y="0"/>
                </a:moveTo>
                <a:lnTo>
                  <a:pt x="18288000" y="0"/>
                </a:lnTo>
                <a:lnTo>
                  <a:pt x="18288000" y="2084894"/>
                </a:lnTo>
                <a:lnTo>
                  <a:pt x="0" y="20848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1" name="Google Shape;91;p1"/>
          <p:cNvGrpSpPr/>
          <p:nvPr/>
        </p:nvGrpSpPr>
        <p:grpSpPr>
          <a:xfrm>
            <a:off x="3886200" y="9429510"/>
            <a:ext cx="11646372" cy="562468"/>
            <a:chOff x="0" y="-47625"/>
            <a:chExt cx="15528496" cy="749957"/>
          </a:xfrm>
        </p:grpSpPr>
        <p:sp>
          <p:nvSpPr>
            <p:cNvPr id="92" name="Google Shape;92;p1"/>
            <p:cNvSpPr txBox="1"/>
            <p:nvPr/>
          </p:nvSpPr>
          <p:spPr>
            <a:xfrm>
              <a:off x="0" y="-47625"/>
              <a:ext cx="14334529" cy="54425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17406D"/>
                  </a:solidFill>
                  <a:latin typeface="Calibri"/>
                  <a:ea typeface="Calibri"/>
                  <a:cs typeface="Calibri"/>
                  <a:sym typeface="Calibri"/>
                </a:rPr>
                <a:t>Bridging the gaps between research, policy, and practice</a:t>
              </a:r>
              <a:endParaRPr/>
            </a:p>
          </p:txBody>
        </p:sp>
        <p:sp>
          <p:nvSpPr>
            <p:cNvPr id="93" name="Google Shape;93;p1"/>
            <p:cNvSpPr/>
            <p:nvPr/>
          </p:nvSpPr>
          <p:spPr>
            <a:xfrm>
              <a:off x="13140569" y="0"/>
              <a:ext cx="2387927" cy="702332"/>
            </a:xfrm>
            <a:custGeom>
              <a:rect b="b" l="l" r="r" t="t"/>
              <a:pathLst>
                <a:path extrusionOk="0" h="702332" w="2387927">
                  <a:moveTo>
                    <a:pt x="0" y="0"/>
                  </a:moveTo>
                  <a:lnTo>
                    <a:pt x="2387927" y="0"/>
                  </a:lnTo>
                  <a:lnTo>
                    <a:pt x="2387927" y="702332"/>
                  </a:lnTo>
                  <a:lnTo>
                    <a:pt x="0" y="702332"/>
                  </a:lnTo>
                  <a:lnTo>
                    <a:pt x="0" y="0"/>
                  </a:lnTo>
                  <a:close/>
                </a:path>
              </a:pathLst>
            </a:custGeom>
            <a:blipFill rotWithShape="1">
              <a:blip r:embed="rId4">
                <a:alphaModFix/>
              </a:blip>
              <a:stretch>
                <a:fillRect b="-208" l="0" r="0" t="-2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4" name="Google Shape;94;p1"/>
          <p:cNvSpPr/>
          <p:nvPr/>
        </p:nvSpPr>
        <p:spPr>
          <a:xfrm>
            <a:off x="9947" y="-328286"/>
            <a:ext cx="18287996" cy="2088068"/>
          </a:xfrm>
          <a:custGeom>
            <a:rect b="b" l="l" r="r" t="t"/>
            <a:pathLst>
              <a:path extrusionOk="0" h="2088068" w="18287996">
                <a:moveTo>
                  <a:pt x="0" y="0"/>
                </a:moveTo>
                <a:lnTo>
                  <a:pt x="18287996" y="0"/>
                </a:lnTo>
                <a:lnTo>
                  <a:pt x="18287996" y="2088068"/>
                </a:lnTo>
                <a:lnTo>
                  <a:pt x="0" y="2088068"/>
                </a:lnTo>
                <a:lnTo>
                  <a:pt x="0" y="0"/>
                </a:lnTo>
                <a:close/>
              </a:path>
            </a:pathLst>
          </a:custGeom>
          <a:blipFill rotWithShape="1">
            <a:blip r:embed="rId5">
              <a:alphaModFix/>
            </a:blip>
            <a:stretch>
              <a:fillRect b="-819" l="0" r="0" t="-8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p:nvPr/>
        </p:nvSpPr>
        <p:spPr>
          <a:xfrm>
            <a:off x="0" y="-311150"/>
            <a:ext cx="18288000" cy="2070925"/>
          </a:xfrm>
          <a:custGeom>
            <a:rect b="b" l="l" r="r" t="t"/>
            <a:pathLst>
              <a:path extrusionOk="0" h="2761234" w="24384000">
                <a:moveTo>
                  <a:pt x="0" y="0"/>
                </a:moveTo>
                <a:lnTo>
                  <a:pt x="24384000" y="0"/>
                </a:lnTo>
                <a:lnTo>
                  <a:pt x="24384000" y="2761234"/>
                </a:lnTo>
                <a:lnTo>
                  <a:pt x="0" y="2761234"/>
                </a:lnTo>
                <a:close/>
              </a:path>
            </a:pathLst>
          </a:custGeom>
          <a:solidFill>
            <a:srgbClr val="003461">
              <a:alpha val="8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
          <p:cNvSpPr/>
          <p:nvPr/>
        </p:nvSpPr>
        <p:spPr>
          <a:xfrm>
            <a:off x="0" y="-373568"/>
            <a:ext cx="18287996" cy="2088068"/>
          </a:xfrm>
          <a:custGeom>
            <a:rect b="b" l="l" r="r" t="t"/>
            <a:pathLst>
              <a:path extrusionOk="0" h="2088068" w="18287996">
                <a:moveTo>
                  <a:pt x="0" y="0"/>
                </a:moveTo>
                <a:lnTo>
                  <a:pt x="18287996" y="0"/>
                </a:lnTo>
                <a:lnTo>
                  <a:pt x="18287996" y="2088068"/>
                </a:lnTo>
                <a:lnTo>
                  <a:pt x="0" y="2088068"/>
                </a:lnTo>
                <a:lnTo>
                  <a:pt x="0" y="0"/>
                </a:lnTo>
                <a:close/>
              </a:path>
            </a:pathLst>
          </a:custGeom>
          <a:blipFill rotWithShape="1">
            <a:blip r:embed="rId5">
              <a:alphaModFix/>
            </a:blip>
            <a:stretch>
              <a:fillRect b="-819" l="0" r="0" t="-8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
          <p:cNvSpPr/>
          <p:nvPr/>
        </p:nvSpPr>
        <p:spPr>
          <a:xfrm>
            <a:off x="0" y="-373568"/>
            <a:ext cx="18288000" cy="2088070"/>
          </a:xfrm>
          <a:custGeom>
            <a:rect b="b" l="l" r="r" t="t"/>
            <a:pathLst>
              <a:path extrusionOk="0" h="2784094" w="24384000">
                <a:moveTo>
                  <a:pt x="0" y="0"/>
                </a:moveTo>
                <a:lnTo>
                  <a:pt x="24384000" y="0"/>
                </a:lnTo>
                <a:lnTo>
                  <a:pt x="24384000" y="2784094"/>
                </a:lnTo>
                <a:lnTo>
                  <a:pt x="0" y="2784094"/>
                </a:lnTo>
                <a:close/>
              </a:path>
            </a:pathLst>
          </a:custGeom>
          <a:solidFill>
            <a:srgbClr val="003461">
              <a:alpha val="8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
          <p:cNvSpPr txBox="1"/>
          <p:nvPr/>
        </p:nvSpPr>
        <p:spPr>
          <a:xfrm>
            <a:off x="523036" y="4428019"/>
            <a:ext cx="16736264" cy="1195968"/>
          </a:xfrm>
          <a:prstGeom prst="rect">
            <a:avLst/>
          </a:prstGeom>
          <a:noFill/>
          <a:ln>
            <a:noFill/>
          </a:ln>
        </p:spPr>
        <p:txBody>
          <a:bodyPr anchorCtr="0" anchor="t" bIns="0" lIns="0" spcFirstLastPara="1" rIns="0" wrap="square" tIns="0">
            <a:spAutoFit/>
          </a:bodyPr>
          <a:lstStyle/>
          <a:p>
            <a:pPr indent="0" lvl="0" marL="0" marR="0" rtl="0" algn="ctr">
              <a:lnSpc>
                <a:spcPct val="137000"/>
              </a:lnSpc>
              <a:spcBef>
                <a:spcPts val="0"/>
              </a:spcBef>
              <a:spcAft>
                <a:spcPts val="0"/>
              </a:spcAft>
              <a:buNone/>
            </a:pPr>
            <a:r>
              <a:rPr b="1" lang="en-US" sz="7200">
                <a:solidFill>
                  <a:srgbClr val="0E426F"/>
                </a:solidFill>
                <a:latin typeface="Calibri"/>
                <a:ea typeface="Calibri"/>
                <a:cs typeface="Calibri"/>
                <a:sym typeface="Calibri"/>
              </a:rPr>
              <a:t>OTT School of Thinktankers </a:t>
            </a:r>
            <a:endParaRPr/>
          </a:p>
        </p:txBody>
      </p:sp>
      <p:sp>
        <p:nvSpPr>
          <p:cNvPr id="99" name="Google Shape;99;p1"/>
          <p:cNvSpPr/>
          <p:nvPr/>
        </p:nvSpPr>
        <p:spPr>
          <a:xfrm>
            <a:off x="9939" y="-352753"/>
            <a:ext cx="18288000" cy="2414424"/>
          </a:xfrm>
          <a:custGeom>
            <a:rect b="b" l="l" r="r" t="t"/>
            <a:pathLst>
              <a:path extrusionOk="0" h="2414424" w="18288000">
                <a:moveTo>
                  <a:pt x="0" y="0"/>
                </a:moveTo>
                <a:lnTo>
                  <a:pt x="18288000" y="0"/>
                </a:lnTo>
                <a:lnTo>
                  <a:pt x="18288000" y="2414424"/>
                </a:lnTo>
                <a:lnTo>
                  <a:pt x="0" y="2414424"/>
                </a:lnTo>
                <a:lnTo>
                  <a:pt x="0" y="0"/>
                </a:lnTo>
                <a:close/>
              </a:path>
            </a:pathLst>
          </a:custGeom>
          <a:blipFill rotWithShape="1">
            <a:blip r:embed="rId5">
              <a:alphaModFix/>
            </a:blip>
            <a:stretch>
              <a:fillRect b="0" l="-6878" r="-687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
          <p:cNvSpPr/>
          <p:nvPr/>
        </p:nvSpPr>
        <p:spPr>
          <a:xfrm>
            <a:off x="0" y="-335618"/>
            <a:ext cx="18288000" cy="2614232"/>
          </a:xfrm>
          <a:custGeom>
            <a:rect b="b" l="l" r="r" t="t"/>
            <a:pathLst>
              <a:path extrusionOk="0" h="3485642" w="24384000">
                <a:moveTo>
                  <a:pt x="0" y="0"/>
                </a:moveTo>
                <a:lnTo>
                  <a:pt x="24384000" y="0"/>
                </a:lnTo>
                <a:lnTo>
                  <a:pt x="24384000" y="3485642"/>
                </a:lnTo>
                <a:lnTo>
                  <a:pt x="0" y="3485642"/>
                </a:lnTo>
                <a:close/>
              </a:path>
            </a:pathLst>
          </a:custGeom>
          <a:solidFill>
            <a:srgbClr val="003461">
              <a:alpha val="8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
          <p:cNvSpPr/>
          <p:nvPr/>
        </p:nvSpPr>
        <p:spPr>
          <a:xfrm>
            <a:off x="3429000" y="800100"/>
            <a:ext cx="11430000" cy="2057400"/>
          </a:xfrm>
          <a:custGeom>
            <a:rect b="b" l="l" r="r" t="t"/>
            <a:pathLst>
              <a:path extrusionOk="0" h="2743200" w="15240000">
                <a:moveTo>
                  <a:pt x="0" y="457200"/>
                </a:moveTo>
                <a:cubicBezTo>
                  <a:pt x="0" y="204724"/>
                  <a:pt x="204724" y="0"/>
                  <a:pt x="457200" y="0"/>
                </a:cubicBezTo>
                <a:lnTo>
                  <a:pt x="14782800" y="0"/>
                </a:lnTo>
                <a:cubicBezTo>
                  <a:pt x="15035276" y="0"/>
                  <a:pt x="15240000" y="204724"/>
                  <a:pt x="15240000" y="457200"/>
                </a:cubicBezTo>
                <a:lnTo>
                  <a:pt x="15240000" y="2286000"/>
                </a:lnTo>
                <a:cubicBezTo>
                  <a:pt x="15240000" y="2538476"/>
                  <a:pt x="15035276" y="2743200"/>
                  <a:pt x="14782800" y="2743200"/>
                </a:cubicBezTo>
                <a:lnTo>
                  <a:pt x="457200" y="2743200"/>
                </a:lnTo>
                <a:cubicBezTo>
                  <a:pt x="204724" y="2743200"/>
                  <a:pt x="0" y="2538476"/>
                  <a:pt x="0" y="2286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
          <p:cNvSpPr/>
          <p:nvPr/>
        </p:nvSpPr>
        <p:spPr>
          <a:xfrm>
            <a:off x="4434887" y="1132579"/>
            <a:ext cx="9438103" cy="1276112"/>
          </a:xfrm>
          <a:custGeom>
            <a:rect b="b" l="l" r="r" t="t"/>
            <a:pathLst>
              <a:path extrusionOk="0" h="1276112" w="9438103">
                <a:moveTo>
                  <a:pt x="0" y="0"/>
                </a:moveTo>
                <a:lnTo>
                  <a:pt x="9438103" y="0"/>
                </a:lnTo>
                <a:lnTo>
                  <a:pt x="9438103" y="1276112"/>
                </a:lnTo>
                <a:lnTo>
                  <a:pt x="0" y="1276112"/>
                </a:lnTo>
                <a:lnTo>
                  <a:pt x="0" y="0"/>
                </a:lnTo>
                <a:close/>
              </a:path>
            </a:pathLst>
          </a:custGeom>
          <a:blipFill rotWithShape="1">
            <a:blip r:embed="rId6">
              <a:alphaModFix/>
            </a:blip>
            <a:stretch>
              <a:fillRect b="-43" l="-15337" r="0" t="-978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
          <p:cNvSpPr txBox="1"/>
          <p:nvPr/>
        </p:nvSpPr>
        <p:spPr>
          <a:xfrm>
            <a:off x="6248400" y="5824687"/>
            <a:ext cx="6839919" cy="10772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u="none">
                <a:solidFill>
                  <a:srgbClr val="17365D"/>
                </a:solidFill>
                <a:latin typeface="Calibri"/>
                <a:ea typeface="Calibri"/>
                <a:cs typeface="Calibri"/>
                <a:sym typeface="Calibri"/>
              </a:rPr>
              <a:t>3 – 7 February 2025, Barcelona, Spain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p:nvPr/>
        </p:nvSpPr>
        <p:spPr>
          <a:xfrm>
            <a:off x="9947" y="-347519"/>
            <a:ext cx="18287996" cy="1533482"/>
          </a:xfrm>
          <a:custGeom>
            <a:rect b="b" l="l" r="r" t="t"/>
            <a:pathLst>
              <a:path extrusionOk="0" h="2088068" w="18287996">
                <a:moveTo>
                  <a:pt x="0" y="0"/>
                </a:moveTo>
                <a:lnTo>
                  <a:pt x="18287996" y="0"/>
                </a:lnTo>
                <a:lnTo>
                  <a:pt x="18287996" y="2088068"/>
                </a:lnTo>
                <a:lnTo>
                  <a:pt x="0" y="2088068"/>
                </a:lnTo>
                <a:lnTo>
                  <a:pt x="0" y="0"/>
                </a:lnTo>
                <a:close/>
              </a:path>
            </a:pathLst>
          </a:custGeom>
          <a:blipFill rotWithShape="1">
            <a:blip r:embed="rId3">
              <a:alphaModFix/>
            </a:blip>
            <a:stretch>
              <a:fillRect b="-819" l="0" r="0" t="-8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2"/>
          <p:cNvSpPr/>
          <p:nvPr/>
        </p:nvSpPr>
        <p:spPr>
          <a:xfrm>
            <a:off x="0" y="-330382"/>
            <a:ext cx="18288000" cy="1533482"/>
          </a:xfrm>
          <a:custGeom>
            <a:rect b="b" l="l" r="r" t="t"/>
            <a:pathLst>
              <a:path extrusionOk="0" h="2761234" w="24384000">
                <a:moveTo>
                  <a:pt x="0" y="0"/>
                </a:moveTo>
                <a:lnTo>
                  <a:pt x="24384000" y="0"/>
                </a:lnTo>
                <a:lnTo>
                  <a:pt x="24384000" y="2761234"/>
                </a:lnTo>
                <a:lnTo>
                  <a:pt x="0" y="2761234"/>
                </a:lnTo>
                <a:close/>
              </a:path>
            </a:pathLst>
          </a:custGeom>
          <a:solidFill>
            <a:srgbClr val="003461">
              <a:alpha val="8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0" name="Google Shape;110;p2"/>
          <p:cNvGrpSpPr/>
          <p:nvPr/>
        </p:nvGrpSpPr>
        <p:grpSpPr>
          <a:xfrm>
            <a:off x="3778014" y="8966342"/>
            <a:ext cx="11646372" cy="562468"/>
            <a:chOff x="0" y="-47625"/>
            <a:chExt cx="15528496" cy="749957"/>
          </a:xfrm>
        </p:grpSpPr>
        <p:sp>
          <p:nvSpPr>
            <p:cNvPr id="111" name="Google Shape;111;p2"/>
            <p:cNvSpPr txBox="1"/>
            <p:nvPr/>
          </p:nvSpPr>
          <p:spPr>
            <a:xfrm>
              <a:off x="0" y="-47625"/>
              <a:ext cx="14334529" cy="54425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17406D"/>
                  </a:solidFill>
                  <a:latin typeface="Calibri"/>
                  <a:ea typeface="Calibri"/>
                  <a:cs typeface="Calibri"/>
                  <a:sym typeface="Calibri"/>
                </a:rPr>
                <a:t>Bridging the gaps between research, policy, and practice</a:t>
              </a:r>
              <a:endParaRPr/>
            </a:p>
          </p:txBody>
        </p:sp>
        <p:sp>
          <p:nvSpPr>
            <p:cNvPr id="112" name="Google Shape;112;p2"/>
            <p:cNvSpPr/>
            <p:nvPr/>
          </p:nvSpPr>
          <p:spPr>
            <a:xfrm>
              <a:off x="13140569" y="0"/>
              <a:ext cx="2387927" cy="702332"/>
            </a:xfrm>
            <a:custGeom>
              <a:rect b="b" l="l" r="r" t="t"/>
              <a:pathLst>
                <a:path extrusionOk="0" h="702332" w="2387927">
                  <a:moveTo>
                    <a:pt x="0" y="0"/>
                  </a:moveTo>
                  <a:lnTo>
                    <a:pt x="2387927" y="0"/>
                  </a:lnTo>
                  <a:lnTo>
                    <a:pt x="2387927" y="702332"/>
                  </a:lnTo>
                  <a:lnTo>
                    <a:pt x="0" y="702332"/>
                  </a:lnTo>
                  <a:lnTo>
                    <a:pt x="0" y="0"/>
                  </a:lnTo>
                  <a:close/>
                </a:path>
              </a:pathLst>
            </a:custGeom>
            <a:blipFill rotWithShape="1">
              <a:blip r:embed="rId4">
                <a:alphaModFix/>
              </a:blip>
              <a:stretch>
                <a:fillRect b="-208" l="0" r="0" t="-2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3" name="Google Shape;113;p2"/>
          <p:cNvSpPr txBox="1"/>
          <p:nvPr/>
        </p:nvSpPr>
        <p:spPr>
          <a:xfrm>
            <a:off x="2355840" y="-104367"/>
            <a:ext cx="14027159" cy="10772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Calibri"/>
                <a:ea typeface="Calibri"/>
                <a:cs typeface="Calibri"/>
                <a:sym typeface="Calibri"/>
              </a:rPr>
              <a:t>Ntaliwa Joyce Mbiti</a:t>
            </a:r>
            <a:endParaRPr/>
          </a:p>
        </p:txBody>
      </p:sp>
      <p:sp>
        <p:nvSpPr>
          <p:cNvPr id="114" name="Google Shape;114;p2"/>
          <p:cNvSpPr txBox="1"/>
          <p:nvPr/>
        </p:nvSpPr>
        <p:spPr>
          <a:xfrm>
            <a:off x="2514599" y="1855538"/>
            <a:ext cx="13868399" cy="6093976"/>
          </a:xfrm>
          <a:prstGeom prst="rect">
            <a:avLst/>
          </a:prstGeom>
          <a:solidFill>
            <a:srgbClr val="C5D8F1"/>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72727"/>
              </a:buClr>
              <a:buSzPts val="3000"/>
              <a:buFont typeface="Arial"/>
              <a:buChar char="•"/>
            </a:pPr>
            <a:r>
              <a:rPr lang="en-US" sz="3000">
                <a:solidFill>
                  <a:srgbClr val="272727"/>
                </a:solidFill>
                <a:latin typeface="Calibri"/>
                <a:ea typeface="Calibri"/>
                <a:cs typeface="Calibri"/>
                <a:sym typeface="Calibri"/>
              </a:rPr>
              <a:t>Partnerships and resource mobilisation at the African Institute for Development Policy (AFIDEP)</a:t>
            </a:r>
            <a:endParaRPr sz="3000">
              <a:solidFill>
                <a:srgbClr val="272727"/>
              </a:solidFill>
              <a:latin typeface="Calibri"/>
              <a:ea typeface="Calibri"/>
              <a:cs typeface="Calibri"/>
              <a:sym typeface="Calibri"/>
            </a:endParaRPr>
          </a:p>
          <a:p>
            <a:pPr indent="-95250" lvl="0" marL="285750" marR="0" rtl="0" algn="l">
              <a:spcBef>
                <a:spcPts val="0"/>
              </a:spcBef>
              <a:spcAft>
                <a:spcPts val="0"/>
              </a:spcAft>
              <a:buClr>
                <a:schemeClr val="dk1"/>
              </a:buClr>
              <a:buSzPts val="3000"/>
              <a:buFont typeface="Arial"/>
              <a:buNone/>
            </a:pPr>
            <a:r>
              <a:t/>
            </a:r>
            <a:endParaRPr sz="3000">
              <a:solidFill>
                <a:srgbClr val="272727"/>
              </a:solidFill>
              <a:latin typeface="Calibri"/>
              <a:ea typeface="Calibri"/>
              <a:cs typeface="Calibri"/>
              <a:sym typeface="Calibri"/>
            </a:endParaRPr>
          </a:p>
          <a:p>
            <a:pPr indent="-285750" lvl="0" marL="285750" marR="0" rtl="0" algn="l">
              <a:spcBef>
                <a:spcPts val="0"/>
              </a:spcBef>
              <a:spcAft>
                <a:spcPts val="0"/>
              </a:spcAft>
              <a:buClr>
                <a:srgbClr val="272727"/>
              </a:buClr>
              <a:buSzPts val="3000"/>
              <a:buFont typeface="Arial"/>
              <a:buChar char="•"/>
            </a:pPr>
            <a:r>
              <a:rPr lang="en-US" sz="3000">
                <a:solidFill>
                  <a:srgbClr val="272727"/>
                </a:solidFill>
                <a:latin typeface="Calibri"/>
                <a:ea typeface="Calibri"/>
                <a:cs typeface="Calibri"/>
                <a:sym typeface="Calibri"/>
              </a:rPr>
              <a:t>AFIDEP is a pan-African non-profit research and policy Institute</a:t>
            </a:r>
            <a:endParaRPr/>
          </a:p>
          <a:p>
            <a:pPr indent="-95250" lvl="0" marL="285750" marR="0" rtl="0" algn="l">
              <a:spcBef>
                <a:spcPts val="0"/>
              </a:spcBef>
              <a:spcAft>
                <a:spcPts val="0"/>
              </a:spcAft>
              <a:buClr>
                <a:schemeClr val="dk1"/>
              </a:buClr>
              <a:buSzPts val="3000"/>
              <a:buFont typeface="Arial"/>
              <a:buNone/>
            </a:pPr>
            <a:r>
              <a:t/>
            </a:r>
            <a:endParaRPr sz="3000">
              <a:solidFill>
                <a:srgbClr val="272727"/>
              </a:solidFill>
              <a:latin typeface="Calibri"/>
              <a:ea typeface="Calibri"/>
              <a:cs typeface="Calibri"/>
              <a:sym typeface="Calibri"/>
            </a:endParaRPr>
          </a:p>
          <a:p>
            <a:pPr indent="-285750" lvl="0" marL="285750" marR="0" rtl="0" algn="l">
              <a:spcBef>
                <a:spcPts val="0"/>
              </a:spcBef>
              <a:spcAft>
                <a:spcPts val="0"/>
              </a:spcAft>
              <a:buClr>
                <a:srgbClr val="272727"/>
              </a:buClr>
              <a:buSzPts val="3000"/>
              <a:buFont typeface="Arial"/>
              <a:buChar char="•"/>
            </a:pPr>
            <a:r>
              <a:rPr lang="en-US" sz="3000">
                <a:solidFill>
                  <a:srgbClr val="272727"/>
                </a:solidFill>
                <a:latin typeface="Calibri"/>
                <a:ea typeface="Calibri"/>
                <a:cs typeface="Calibri"/>
                <a:sym typeface="Calibri"/>
              </a:rPr>
              <a:t>Ten years at AFIDEP – started out as an EA and transitioned into the role to set up Institute’s first business development unit</a:t>
            </a:r>
            <a:endParaRPr/>
          </a:p>
          <a:p>
            <a:pPr indent="-95250" lvl="0" marL="285750" marR="0" rtl="0" algn="l">
              <a:spcBef>
                <a:spcPts val="0"/>
              </a:spcBef>
              <a:spcAft>
                <a:spcPts val="0"/>
              </a:spcAft>
              <a:buClr>
                <a:schemeClr val="dk1"/>
              </a:buClr>
              <a:buSzPts val="3000"/>
              <a:buFont typeface="Arial"/>
              <a:buNone/>
            </a:pPr>
            <a:r>
              <a:t/>
            </a:r>
            <a:endParaRPr sz="3000">
              <a:solidFill>
                <a:srgbClr val="272727"/>
              </a:solidFill>
              <a:latin typeface="Calibri"/>
              <a:ea typeface="Calibri"/>
              <a:cs typeface="Calibri"/>
              <a:sym typeface="Calibri"/>
            </a:endParaRPr>
          </a:p>
          <a:p>
            <a:pPr indent="-285750" lvl="0" marL="285750" marR="0" rtl="0" algn="l">
              <a:spcBef>
                <a:spcPts val="0"/>
              </a:spcBef>
              <a:spcAft>
                <a:spcPts val="0"/>
              </a:spcAft>
              <a:buClr>
                <a:srgbClr val="272727"/>
              </a:buClr>
              <a:buSzPts val="3000"/>
              <a:buFont typeface="Arial"/>
              <a:buChar char="•"/>
            </a:pPr>
            <a:r>
              <a:rPr lang="en-US" sz="3000">
                <a:solidFill>
                  <a:srgbClr val="272727"/>
                </a:solidFill>
                <a:latin typeface="Calibri"/>
                <a:ea typeface="Calibri"/>
                <a:cs typeface="Calibri"/>
                <a:sym typeface="Calibri"/>
              </a:rPr>
              <a:t>Joined AFIDEP from a for-profit and strongly believes that optimising use of data and evidence in public policy formulation, implementation and measurement is critical for African governments to make better policy and programme decisions and investments for better development outcomes</a:t>
            </a:r>
            <a:endParaRPr/>
          </a:p>
          <a:p>
            <a:pPr indent="-95250" lvl="0" marL="285750" marR="0" rtl="0" algn="l">
              <a:spcBef>
                <a:spcPts val="0"/>
              </a:spcBef>
              <a:spcAft>
                <a:spcPts val="0"/>
              </a:spcAft>
              <a:buClr>
                <a:schemeClr val="dk1"/>
              </a:buClr>
              <a:buSzPts val="3000"/>
              <a:buFont typeface="Arial"/>
              <a:buNone/>
            </a:pPr>
            <a:r>
              <a:t/>
            </a:r>
            <a:endParaRPr sz="3000">
              <a:solidFill>
                <a:srgbClr val="27272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b="0" l="12124" r="50026" t="45468"/>
          <a:stretch/>
        </p:blipFill>
        <p:spPr>
          <a:xfrm>
            <a:off x="16594335" y="9722459"/>
            <a:ext cx="1689873" cy="564542"/>
          </a:xfrm>
          <a:prstGeom prst="rect">
            <a:avLst/>
          </a:prstGeom>
          <a:noFill/>
          <a:ln>
            <a:noFill/>
          </a:ln>
        </p:spPr>
      </p:pic>
      <p:sp>
        <p:nvSpPr>
          <p:cNvPr id="120" name="Google Shape;120;p3"/>
          <p:cNvSpPr txBox="1"/>
          <p:nvPr/>
        </p:nvSpPr>
        <p:spPr>
          <a:xfrm>
            <a:off x="1676400" y="150104"/>
            <a:ext cx="13411200" cy="116187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FFFFFF"/>
              </a:buClr>
              <a:buSzPts val="5199"/>
              <a:buFont typeface="Calibri"/>
              <a:buNone/>
            </a:pPr>
            <a:r>
              <a:rPr b="1" lang="en-US" sz="5199">
                <a:solidFill>
                  <a:srgbClr val="FFFFFF"/>
                </a:solidFill>
                <a:latin typeface="Calibri"/>
                <a:ea typeface="Calibri"/>
                <a:cs typeface="Calibri"/>
                <a:sym typeface="Calibri"/>
              </a:rPr>
              <a:t>AFIDEP at a Glance</a:t>
            </a:r>
            <a:endParaRPr/>
          </a:p>
        </p:txBody>
      </p:sp>
      <p:sp>
        <p:nvSpPr>
          <p:cNvPr id="121" name="Google Shape;121;p3"/>
          <p:cNvSpPr txBox="1"/>
          <p:nvPr/>
        </p:nvSpPr>
        <p:spPr>
          <a:xfrm>
            <a:off x="1447800" y="1181100"/>
            <a:ext cx="15773400" cy="89583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Established in 2010 to bridge the gap between research, policy, and practice across Africa</a:t>
            </a:r>
            <a:endParaRPr/>
          </a:p>
          <a:p>
            <a:pPr indent="-254000" lvl="0" marL="457200" marR="0" rtl="0" algn="l">
              <a:spcBef>
                <a:spcPts val="0"/>
              </a:spcBef>
              <a:spcAft>
                <a:spcPts val="0"/>
              </a:spcAft>
              <a:buClr>
                <a:schemeClr val="dk1"/>
              </a:buClr>
              <a:buSzPts val="3200"/>
              <a:buFont typeface="Arial"/>
              <a:buNone/>
            </a:pPr>
            <a:r>
              <a:t/>
            </a:r>
            <a:endParaRPr sz="3200">
              <a:solidFill>
                <a:schemeClr val="lt1"/>
              </a:solidFill>
              <a:latin typeface="Calibri"/>
              <a:ea typeface="Calibri"/>
              <a:cs typeface="Calibri"/>
              <a:sym typeface="Calibri"/>
            </a:endParaRPr>
          </a:p>
          <a:p>
            <a:pPr indent="-457200" lvl="0" marL="457200" marR="0" rtl="0" algn="l">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Generates and translates policy-relevant research, builds capacity for evidence use, and engages in policy dialogue and advocacy for impactful deve</a:t>
            </a:r>
            <a:r>
              <a:rPr lang="en-US" sz="3200">
                <a:solidFill>
                  <a:schemeClr val="lt1"/>
                </a:solidFill>
                <a:latin typeface="Calibri"/>
                <a:ea typeface="Calibri"/>
                <a:cs typeface="Calibri"/>
                <a:sym typeface="Calibri"/>
              </a:rPr>
              <a:t>lopment decision-making, and proactively promotes EIDM - </a:t>
            </a:r>
            <a:r>
              <a:rPr lang="en-US" sz="3200">
                <a:solidFill>
                  <a:schemeClr val="lt1"/>
                </a:solidFill>
                <a:latin typeface="Calibri"/>
                <a:ea typeface="Calibri"/>
                <a:cs typeface="Calibri"/>
                <a:sym typeface="Calibri"/>
              </a:rPr>
              <a:t>policy</a:t>
            </a:r>
            <a:r>
              <a:rPr lang="en-US" sz="3200">
                <a:solidFill>
                  <a:schemeClr val="lt1"/>
                </a:solidFill>
                <a:latin typeface="Calibri"/>
                <a:ea typeface="Calibri"/>
                <a:cs typeface="Calibri"/>
                <a:sym typeface="Calibri"/>
              </a:rPr>
              <a:t> dialogues, conferences</a:t>
            </a:r>
            <a:endParaRPr/>
          </a:p>
          <a:p>
            <a:pPr indent="-254000" lvl="0" marL="457200" marR="0" rtl="0" algn="l">
              <a:spcBef>
                <a:spcPts val="0"/>
              </a:spcBef>
              <a:spcAft>
                <a:spcPts val="0"/>
              </a:spcAft>
              <a:buClr>
                <a:schemeClr val="dk1"/>
              </a:buClr>
              <a:buSzPts val="3200"/>
              <a:buFont typeface="Arial"/>
              <a:buNone/>
            </a:pPr>
            <a:r>
              <a:t/>
            </a:r>
            <a:endParaRPr sz="3200">
              <a:solidFill>
                <a:schemeClr val="lt1"/>
              </a:solidFill>
              <a:latin typeface="Calibri"/>
              <a:ea typeface="Calibri"/>
              <a:cs typeface="Calibri"/>
              <a:sym typeface="Calibri"/>
            </a:endParaRPr>
          </a:p>
          <a:p>
            <a:pPr indent="-457200" lvl="0" marL="457200" marR="0" rtl="0" algn="l">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Has collaborations with governments, and other stakeholders in over 20 African countries that have resulted in policy reforms, and increased budget allocations </a:t>
            </a:r>
            <a:endParaRPr/>
          </a:p>
          <a:p>
            <a:pPr indent="-254000" lvl="0" marL="457200" marR="0" rtl="0" algn="l">
              <a:spcBef>
                <a:spcPts val="0"/>
              </a:spcBef>
              <a:spcAft>
                <a:spcPts val="0"/>
              </a:spcAft>
              <a:buClr>
                <a:schemeClr val="dk1"/>
              </a:buClr>
              <a:buSzPts val="3200"/>
              <a:buFont typeface="Arial"/>
              <a:buNone/>
            </a:pPr>
            <a:r>
              <a:t/>
            </a:r>
            <a:endParaRPr sz="3200">
              <a:solidFill>
                <a:schemeClr val="lt1"/>
              </a:solidFill>
              <a:latin typeface="Calibri"/>
              <a:ea typeface="Calibri"/>
              <a:cs typeface="Calibri"/>
              <a:sym typeface="Calibri"/>
            </a:endParaRPr>
          </a:p>
          <a:p>
            <a:pPr indent="-457200" lvl="0" marL="457200" marR="0" rtl="0" algn="l">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Fosters regional collaborations – for example, partnering with AUDA-NEPAD and Partners in Population and Development Africa Regional Office (PPD-ARO) - supporting AUDA-NEPAD align emerging technologies with Africa’s health priorities, and PPD-ARO co-convenes the Network of African Parliamentary Committees on Health (NEAPACOH) – leveraged to supported ministers of health from 25 African countries champion policies on reproductive health, domestic health financing, tuberculosis among men, and integrated population, health, environment, and climate change</a:t>
            </a:r>
            <a:endParaRPr/>
          </a:p>
          <a:p>
            <a:pPr indent="-254000" lvl="0" marL="457200" marR="0" rtl="0" algn="l">
              <a:spcBef>
                <a:spcPts val="0"/>
              </a:spcBef>
              <a:spcAft>
                <a:spcPts val="0"/>
              </a:spcAft>
              <a:buClr>
                <a:schemeClr val="dk1"/>
              </a:buClr>
              <a:buSzPts val="3200"/>
              <a:buFont typeface="Arial"/>
              <a:buNone/>
            </a:pPr>
            <a:r>
              <a:t/>
            </a:r>
            <a:endParaRPr sz="3200">
              <a:solidFill>
                <a:schemeClr val="lt1"/>
              </a:solidFill>
              <a:latin typeface="Calibri"/>
              <a:ea typeface="Calibri"/>
              <a:cs typeface="Calibri"/>
              <a:sym typeface="Calibri"/>
            </a:endParaRPr>
          </a:p>
          <a:p>
            <a:pPr indent="-457200" lvl="0" marL="457200" marR="0" rtl="0" algn="l">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2023 UN Population Award </a:t>
            </a:r>
            <a:r>
              <a:rPr lang="en-US" sz="3200">
                <a:solidFill>
                  <a:schemeClr val="lt1"/>
                </a:solidFill>
                <a:latin typeface="Calibri"/>
                <a:ea typeface="Calibri"/>
                <a:cs typeface="Calibri"/>
                <a:sym typeface="Calibri"/>
              </a:rPr>
              <a:t>laureate</a:t>
            </a:r>
            <a:r>
              <a:rPr lang="en-US" sz="3200">
                <a:solidFill>
                  <a:schemeClr val="lt1"/>
                </a:solidFill>
                <a:latin typeface="Calibri"/>
                <a:ea typeface="Calibri"/>
                <a:cs typeface="Calibri"/>
                <a:sym typeface="Calibri"/>
              </a:rPr>
              <a:t> for promoting people-focused development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p:nvPr/>
        </p:nvSpPr>
        <p:spPr>
          <a:xfrm>
            <a:off x="9947" y="-347519"/>
            <a:ext cx="18287996" cy="1533482"/>
          </a:xfrm>
          <a:custGeom>
            <a:rect b="b" l="l" r="r" t="t"/>
            <a:pathLst>
              <a:path extrusionOk="0" h="2088068" w="18287996">
                <a:moveTo>
                  <a:pt x="0" y="0"/>
                </a:moveTo>
                <a:lnTo>
                  <a:pt x="18287996" y="0"/>
                </a:lnTo>
                <a:lnTo>
                  <a:pt x="18287996" y="2088068"/>
                </a:lnTo>
                <a:lnTo>
                  <a:pt x="0" y="2088068"/>
                </a:lnTo>
                <a:lnTo>
                  <a:pt x="0" y="0"/>
                </a:lnTo>
                <a:close/>
              </a:path>
            </a:pathLst>
          </a:custGeom>
          <a:blipFill rotWithShape="1">
            <a:blip r:embed="rId3">
              <a:alphaModFix/>
            </a:blip>
            <a:stretch>
              <a:fillRect b="-819" l="0" r="0" t="-8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4"/>
          <p:cNvSpPr/>
          <p:nvPr/>
        </p:nvSpPr>
        <p:spPr>
          <a:xfrm>
            <a:off x="0" y="-330382"/>
            <a:ext cx="18288000" cy="1533482"/>
          </a:xfrm>
          <a:custGeom>
            <a:rect b="b" l="l" r="r" t="t"/>
            <a:pathLst>
              <a:path extrusionOk="0" h="2761234" w="24384000">
                <a:moveTo>
                  <a:pt x="0" y="0"/>
                </a:moveTo>
                <a:lnTo>
                  <a:pt x="24384000" y="0"/>
                </a:lnTo>
                <a:lnTo>
                  <a:pt x="24384000" y="2761234"/>
                </a:lnTo>
                <a:lnTo>
                  <a:pt x="0" y="2761234"/>
                </a:lnTo>
                <a:close/>
              </a:path>
            </a:pathLst>
          </a:custGeom>
          <a:solidFill>
            <a:srgbClr val="003461">
              <a:alpha val="8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8" name="Google Shape;128;p4"/>
          <p:cNvGrpSpPr/>
          <p:nvPr/>
        </p:nvGrpSpPr>
        <p:grpSpPr>
          <a:xfrm>
            <a:off x="3778014" y="8966342"/>
            <a:ext cx="11646372" cy="562468"/>
            <a:chOff x="0" y="-47625"/>
            <a:chExt cx="15528496" cy="749957"/>
          </a:xfrm>
        </p:grpSpPr>
        <p:sp>
          <p:nvSpPr>
            <p:cNvPr id="129" name="Google Shape;129;p4"/>
            <p:cNvSpPr txBox="1"/>
            <p:nvPr/>
          </p:nvSpPr>
          <p:spPr>
            <a:xfrm>
              <a:off x="0" y="-47625"/>
              <a:ext cx="14334529" cy="54425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17406D"/>
                  </a:solidFill>
                  <a:latin typeface="Calibri"/>
                  <a:ea typeface="Calibri"/>
                  <a:cs typeface="Calibri"/>
                  <a:sym typeface="Calibri"/>
                </a:rPr>
                <a:t>Bridging the gaps between research, policy, and practice</a:t>
              </a:r>
              <a:endParaRPr/>
            </a:p>
          </p:txBody>
        </p:sp>
        <p:sp>
          <p:nvSpPr>
            <p:cNvPr id="130" name="Google Shape;130;p4"/>
            <p:cNvSpPr/>
            <p:nvPr/>
          </p:nvSpPr>
          <p:spPr>
            <a:xfrm>
              <a:off x="13140569" y="0"/>
              <a:ext cx="2387927" cy="702332"/>
            </a:xfrm>
            <a:custGeom>
              <a:rect b="b" l="l" r="r" t="t"/>
              <a:pathLst>
                <a:path extrusionOk="0" h="702332" w="2387927">
                  <a:moveTo>
                    <a:pt x="0" y="0"/>
                  </a:moveTo>
                  <a:lnTo>
                    <a:pt x="2387927" y="0"/>
                  </a:lnTo>
                  <a:lnTo>
                    <a:pt x="2387927" y="702332"/>
                  </a:lnTo>
                  <a:lnTo>
                    <a:pt x="0" y="702332"/>
                  </a:lnTo>
                  <a:lnTo>
                    <a:pt x="0" y="0"/>
                  </a:lnTo>
                  <a:close/>
                </a:path>
              </a:pathLst>
            </a:custGeom>
            <a:blipFill rotWithShape="1">
              <a:blip r:embed="rId4">
                <a:alphaModFix/>
              </a:blip>
              <a:stretch>
                <a:fillRect b="-208" l="0" r="0" t="-2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1" name="Google Shape;131;p4"/>
          <p:cNvSpPr txBox="1"/>
          <p:nvPr/>
        </p:nvSpPr>
        <p:spPr>
          <a:xfrm>
            <a:off x="2355840" y="-104367"/>
            <a:ext cx="14027159" cy="10772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Calibri"/>
                <a:ea typeface="Calibri"/>
                <a:cs typeface="Calibri"/>
                <a:sym typeface="Calibri"/>
              </a:rPr>
              <a:t>Theory of Change</a:t>
            </a:r>
            <a:endParaRPr/>
          </a:p>
        </p:txBody>
      </p:sp>
      <p:pic>
        <p:nvPicPr>
          <p:cNvPr id="132" name="Google Shape;132;p4"/>
          <p:cNvPicPr preferRelativeResize="0"/>
          <p:nvPr/>
        </p:nvPicPr>
        <p:blipFill rotWithShape="1">
          <a:blip r:embed="rId5">
            <a:alphaModFix/>
          </a:blip>
          <a:srcRect b="0" l="0" r="0" t="0"/>
          <a:stretch/>
        </p:blipFill>
        <p:spPr>
          <a:xfrm>
            <a:off x="1276880" y="483076"/>
            <a:ext cx="15734239" cy="86647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p:nvPr/>
        </p:nvSpPr>
        <p:spPr>
          <a:xfrm>
            <a:off x="4" y="-614362"/>
            <a:ext cx="18287996" cy="1221118"/>
          </a:xfrm>
          <a:custGeom>
            <a:rect b="b" l="l" r="r" t="t"/>
            <a:pathLst>
              <a:path extrusionOk="0" h="2088068" w="18287996">
                <a:moveTo>
                  <a:pt x="0" y="0"/>
                </a:moveTo>
                <a:lnTo>
                  <a:pt x="18287996" y="0"/>
                </a:lnTo>
                <a:lnTo>
                  <a:pt x="18287996" y="2088068"/>
                </a:lnTo>
                <a:lnTo>
                  <a:pt x="0" y="2088068"/>
                </a:lnTo>
                <a:lnTo>
                  <a:pt x="0" y="0"/>
                </a:lnTo>
                <a:close/>
              </a:path>
            </a:pathLst>
          </a:custGeom>
          <a:blipFill rotWithShape="1">
            <a:blip r:embed="rId3">
              <a:alphaModFix/>
            </a:blip>
            <a:stretch>
              <a:fillRect b="-819" l="0" r="0" t="-8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5"/>
          <p:cNvSpPr/>
          <p:nvPr/>
        </p:nvSpPr>
        <p:spPr>
          <a:xfrm>
            <a:off x="0" y="-571500"/>
            <a:ext cx="18288000" cy="1221118"/>
          </a:xfrm>
          <a:custGeom>
            <a:rect b="b" l="l" r="r" t="t"/>
            <a:pathLst>
              <a:path extrusionOk="0" h="2761234" w="24384000">
                <a:moveTo>
                  <a:pt x="0" y="0"/>
                </a:moveTo>
                <a:lnTo>
                  <a:pt x="24384000" y="0"/>
                </a:lnTo>
                <a:lnTo>
                  <a:pt x="24384000" y="2761234"/>
                </a:lnTo>
                <a:lnTo>
                  <a:pt x="0" y="2761234"/>
                </a:lnTo>
                <a:close/>
              </a:path>
            </a:pathLst>
          </a:custGeom>
          <a:solidFill>
            <a:srgbClr val="003461">
              <a:alpha val="8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5"/>
          <p:cNvSpPr txBox="1"/>
          <p:nvPr/>
        </p:nvSpPr>
        <p:spPr>
          <a:xfrm>
            <a:off x="1828800" y="-499550"/>
            <a:ext cx="14484359" cy="10772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Calibri"/>
                <a:ea typeface="Calibri"/>
                <a:cs typeface="Calibri"/>
                <a:sym typeface="Calibri"/>
              </a:rPr>
              <a:t>Support / Interest</a:t>
            </a:r>
            <a:endParaRPr/>
          </a:p>
        </p:txBody>
      </p:sp>
      <p:sp>
        <p:nvSpPr>
          <p:cNvPr id="141" name="Google Shape;141;p5"/>
          <p:cNvSpPr txBox="1"/>
          <p:nvPr/>
        </p:nvSpPr>
        <p:spPr>
          <a:xfrm>
            <a:off x="1676400" y="1409700"/>
            <a:ext cx="14636700" cy="5510400"/>
          </a:xfrm>
          <a:prstGeom prst="rect">
            <a:avLst/>
          </a:prstGeom>
          <a:solidFill>
            <a:srgbClr val="C5D8F1"/>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272727"/>
              </a:buClr>
              <a:buSzPts val="3200"/>
              <a:buFont typeface="Arial"/>
              <a:buChar char="•"/>
            </a:pPr>
            <a:r>
              <a:rPr lang="en-US" sz="3200">
                <a:solidFill>
                  <a:srgbClr val="272727"/>
                </a:solidFill>
                <a:latin typeface="Calibri"/>
                <a:ea typeface="Calibri"/>
                <a:cs typeface="Calibri"/>
                <a:sym typeface="Calibri"/>
              </a:rPr>
              <a:t>Connections for future collaborations – especially for (relatively new) thematic areas - education, </a:t>
            </a:r>
            <a:r>
              <a:rPr lang="en-US" sz="3200">
                <a:solidFill>
                  <a:srgbClr val="000000"/>
                </a:solidFill>
                <a:latin typeface="Calibri"/>
                <a:ea typeface="Calibri"/>
                <a:cs typeface="Calibri"/>
                <a:sym typeface="Calibri"/>
              </a:rPr>
              <a:t>economic well-being, climate change/energy and gender and inclusion initiatives; </a:t>
            </a:r>
            <a:r>
              <a:rPr lang="en-US" sz="3200">
                <a:latin typeface="Calibri"/>
                <a:ea typeface="Calibri"/>
                <a:cs typeface="Calibri"/>
                <a:sym typeface="Calibri"/>
              </a:rPr>
              <a:t>strategic partners</a:t>
            </a:r>
            <a:r>
              <a:rPr lang="en-US" sz="3200">
                <a:solidFill>
                  <a:srgbClr val="000000"/>
                </a:solidFill>
                <a:latin typeface="Calibri"/>
                <a:ea typeface="Calibri"/>
                <a:cs typeface="Calibri"/>
                <a:sym typeface="Calibri"/>
              </a:rPr>
              <a:t> in Francophone</a:t>
            </a:r>
            <a:r>
              <a:rPr lang="en-US" sz="3200">
                <a:latin typeface="Calibri"/>
                <a:ea typeface="Calibri"/>
                <a:cs typeface="Calibri"/>
                <a:sym typeface="Calibri"/>
              </a:rPr>
              <a:t>/West Africa; Asia and Americas and EU/UK</a:t>
            </a:r>
            <a:endParaRPr/>
          </a:p>
          <a:p>
            <a:pPr indent="-254000" lvl="0" marL="457200" marR="0" rtl="0" algn="l">
              <a:spcBef>
                <a:spcPts val="0"/>
              </a:spcBef>
              <a:spcAft>
                <a:spcPts val="0"/>
              </a:spcAft>
              <a:buClr>
                <a:schemeClr val="dk1"/>
              </a:buClr>
              <a:buSzPts val="3200"/>
              <a:buFont typeface="Arial"/>
              <a:buNone/>
            </a:pPr>
            <a:r>
              <a:t/>
            </a:r>
            <a:endParaRPr sz="3200">
              <a:solidFill>
                <a:srgbClr val="000000"/>
              </a:solidFill>
              <a:latin typeface="Calibri"/>
              <a:ea typeface="Calibri"/>
              <a:cs typeface="Calibri"/>
              <a:sym typeface="Calibri"/>
            </a:endParaRPr>
          </a:p>
          <a:p>
            <a:pPr indent="-457200" lvl="0" marL="457200" marR="0" rtl="0" algn="l">
              <a:spcBef>
                <a:spcPts val="0"/>
              </a:spcBef>
              <a:spcAft>
                <a:spcPts val="0"/>
              </a:spcAft>
              <a:buClr>
                <a:srgbClr val="000000"/>
              </a:buClr>
              <a:buSzPts val="3200"/>
              <a:buFont typeface="Arial"/>
              <a:buChar char="•"/>
            </a:pPr>
            <a:r>
              <a:rPr lang="en-US" sz="3200">
                <a:solidFill>
                  <a:srgbClr val="000000"/>
                </a:solidFill>
                <a:latin typeface="Calibri"/>
                <a:ea typeface="Calibri"/>
                <a:cs typeface="Calibri"/>
                <a:sym typeface="Calibri"/>
              </a:rPr>
              <a:t>Peer-learning and exchanges – financial sustainability/funding models; affordable and impactful brand visibility strategies; </a:t>
            </a:r>
            <a:r>
              <a:rPr lang="en-US" sz="3200">
                <a:solidFill>
                  <a:srgbClr val="272727"/>
                </a:solidFill>
                <a:latin typeface="Calibri"/>
                <a:ea typeface="Calibri"/>
                <a:cs typeface="Calibri"/>
                <a:sym typeface="Calibri"/>
              </a:rPr>
              <a:t>measuring impact as a think tank, a fundraiser and communications lead; tactics for mobilising research scientists to prioritise fundraising; thinktank staffing models to optimise limited and expensive human resources</a:t>
            </a:r>
            <a:endParaRPr/>
          </a:p>
          <a:p>
            <a:pPr indent="-254000" lvl="0" marL="45720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grpSp>
        <p:nvGrpSpPr>
          <p:cNvPr id="142" name="Google Shape;142;p5"/>
          <p:cNvGrpSpPr/>
          <p:nvPr/>
        </p:nvGrpSpPr>
        <p:grpSpPr>
          <a:xfrm>
            <a:off x="3778014" y="8966342"/>
            <a:ext cx="11646372" cy="562468"/>
            <a:chOff x="0" y="-47625"/>
            <a:chExt cx="15528496" cy="749957"/>
          </a:xfrm>
        </p:grpSpPr>
        <p:sp>
          <p:nvSpPr>
            <p:cNvPr id="143" name="Google Shape;143;p5"/>
            <p:cNvSpPr txBox="1"/>
            <p:nvPr/>
          </p:nvSpPr>
          <p:spPr>
            <a:xfrm>
              <a:off x="0" y="-47625"/>
              <a:ext cx="14334529" cy="54425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17406D"/>
                  </a:solidFill>
                  <a:latin typeface="Calibri"/>
                  <a:ea typeface="Calibri"/>
                  <a:cs typeface="Calibri"/>
                  <a:sym typeface="Calibri"/>
                </a:rPr>
                <a:t>Bridging the gaps between research, policy, and practice</a:t>
              </a:r>
              <a:endParaRPr/>
            </a:p>
          </p:txBody>
        </p:sp>
        <p:sp>
          <p:nvSpPr>
            <p:cNvPr id="144" name="Google Shape;144;p5"/>
            <p:cNvSpPr/>
            <p:nvPr/>
          </p:nvSpPr>
          <p:spPr>
            <a:xfrm>
              <a:off x="13140569" y="0"/>
              <a:ext cx="2387927" cy="702332"/>
            </a:xfrm>
            <a:custGeom>
              <a:rect b="b" l="l" r="r" t="t"/>
              <a:pathLst>
                <a:path extrusionOk="0" h="702332" w="2387927">
                  <a:moveTo>
                    <a:pt x="0" y="0"/>
                  </a:moveTo>
                  <a:lnTo>
                    <a:pt x="2387927" y="0"/>
                  </a:lnTo>
                  <a:lnTo>
                    <a:pt x="2387927" y="702332"/>
                  </a:lnTo>
                  <a:lnTo>
                    <a:pt x="0" y="702332"/>
                  </a:lnTo>
                  <a:lnTo>
                    <a:pt x="0" y="0"/>
                  </a:lnTo>
                  <a:close/>
                </a:path>
              </a:pathLst>
            </a:custGeom>
            <a:blipFill rotWithShape="1">
              <a:blip r:embed="rId4">
                <a:alphaModFix/>
              </a:blip>
              <a:stretch>
                <a:fillRect b="-208" l="0" r="0" t="-2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p:nvPr/>
        </p:nvSpPr>
        <p:spPr>
          <a:xfrm>
            <a:off x="9947" y="-347519"/>
            <a:ext cx="18287996" cy="1533482"/>
          </a:xfrm>
          <a:custGeom>
            <a:rect b="b" l="l" r="r" t="t"/>
            <a:pathLst>
              <a:path extrusionOk="0" h="2088068" w="18287996">
                <a:moveTo>
                  <a:pt x="0" y="0"/>
                </a:moveTo>
                <a:lnTo>
                  <a:pt x="18287996" y="0"/>
                </a:lnTo>
                <a:lnTo>
                  <a:pt x="18287996" y="2088068"/>
                </a:lnTo>
                <a:lnTo>
                  <a:pt x="0" y="2088068"/>
                </a:lnTo>
                <a:lnTo>
                  <a:pt x="0" y="0"/>
                </a:lnTo>
                <a:close/>
              </a:path>
            </a:pathLst>
          </a:custGeom>
          <a:blipFill rotWithShape="1">
            <a:blip r:embed="rId3">
              <a:alphaModFix/>
            </a:blip>
            <a:stretch>
              <a:fillRect b="-819" l="0" r="0" t="-8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6"/>
          <p:cNvSpPr/>
          <p:nvPr/>
        </p:nvSpPr>
        <p:spPr>
          <a:xfrm>
            <a:off x="0" y="-330382"/>
            <a:ext cx="18288000" cy="1533482"/>
          </a:xfrm>
          <a:custGeom>
            <a:rect b="b" l="l" r="r" t="t"/>
            <a:pathLst>
              <a:path extrusionOk="0" h="2761234" w="24384000">
                <a:moveTo>
                  <a:pt x="0" y="0"/>
                </a:moveTo>
                <a:lnTo>
                  <a:pt x="24384000" y="0"/>
                </a:lnTo>
                <a:lnTo>
                  <a:pt x="24384000" y="2761234"/>
                </a:lnTo>
                <a:lnTo>
                  <a:pt x="0" y="2761234"/>
                </a:lnTo>
                <a:close/>
              </a:path>
            </a:pathLst>
          </a:custGeom>
          <a:solidFill>
            <a:srgbClr val="003461">
              <a:alpha val="8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1" name="Google Shape;151;p6"/>
          <p:cNvGrpSpPr/>
          <p:nvPr/>
        </p:nvGrpSpPr>
        <p:grpSpPr>
          <a:xfrm>
            <a:off x="3778014" y="8966342"/>
            <a:ext cx="11646372" cy="562468"/>
            <a:chOff x="0" y="-47625"/>
            <a:chExt cx="15528496" cy="749957"/>
          </a:xfrm>
        </p:grpSpPr>
        <p:sp>
          <p:nvSpPr>
            <p:cNvPr id="152" name="Google Shape;152;p6"/>
            <p:cNvSpPr txBox="1"/>
            <p:nvPr/>
          </p:nvSpPr>
          <p:spPr>
            <a:xfrm>
              <a:off x="0" y="-47625"/>
              <a:ext cx="14334529" cy="54425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17406D"/>
                  </a:solidFill>
                  <a:latin typeface="Calibri"/>
                  <a:ea typeface="Calibri"/>
                  <a:cs typeface="Calibri"/>
                  <a:sym typeface="Calibri"/>
                </a:rPr>
                <a:t>Bridging the gaps between research, policy, and practice</a:t>
              </a:r>
              <a:endParaRPr/>
            </a:p>
          </p:txBody>
        </p:sp>
        <p:sp>
          <p:nvSpPr>
            <p:cNvPr id="153" name="Google Shape;153;p6"/>
            <p:cNvSpPr/>
            <p:nvPr/>
          </p:nvSpPr>
          <p:spPr>
            <a:xfrm>
              <a:off x="13140569" y="0"/>
              <a:ext cx="2387927" cy="702332"/>
            </a:xfrm>
            <a:custGeom>
              <a:rect b="b" l="l" r="r" t="t"/>
              <a:pathLst>
                <a:path extrusionOk="0" h="702332" w="2387927">
                  <a:moveTo>
                    <a:pt x="0" y="0"/>
                  </a:moveTo>
                  <a:lnTo>
                    <a:pt x="2387927" y="0"/>
                  </a:lnTo>
                  <a:lnTo>
                    <a:pt x="2387927" y="702332"/>
                  </a:lnTo>
                  <a:lnTo>
                    <a:pt x="0" y="702332"/>
                  </a:lnTo>
                  <a:lnTo>
                    <a:pt x="0" y="0"/>
                  </a:lnTo>
                  <a:close/>
                </a:path>
              </a:pathLst>
            </a:custGeom>
            <a:blipFill rotWithShape="1">
              <a:blip r:embed="rId4">
                <a:alphaModFix/>
              </a:blip>
              <a:stretch>
                <a:fillRect b="-208" l="0" r="0" t="-20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4" name="Google Shape;154;p6"/>
          <p:cNvSpPr txBox="1"/>
          <p:nvPr/>
        </p:nvSpPr>
        <p:spPr>
          <a:xfrm>
            <a:off x="1828800" y="4604891"/>
            <a:ext cx="14027159" cy="107721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6000">
                <a:solidFill>
                  <a:srgbClr val="C00000"/>
                </a:solidFill>
                <a:latin typeface="Calibri"/>
                <a:ea typeface="Calibri"/>
                <a:cs typeface="Calibri"/>
                <a:sym typeface="Calibri"/>
              </a:rPr>
              <a:t>Gracias. Asante.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