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SemiBold"/>
      <p:regular r:id="rId17"/>
      <p:bold r:id="rId18"/>
      <p:italic r:id="rId19"/>
      <p:boldItalic r:id="rId20"/>
    </p:embeddedFont>
    <p:embeddedFont>
      <p:font typeface="Roboto"/>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3" roundtripDataSignature="AMtx7mh9ZNV4Lv5m4SDj0YRhsWEOvEKJ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ontserrat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111111"/>
              </a:buClr>
              <a:buSzPts val="1800"/>
              <a:buFont typeface="Montserrat"/>
              <a:buChar char="-"/>
            </a:pPr>
            <a:r>
              <a:rPr lang="en" sz="1800">
                <a:solidFill>
                  <a:srgbClr val="111111"/>
                </a:solidFill>
                <a:latin typeface="Montserrat"/>
                <a:ea typeface="Montserrat"/>
                <a:cs typeface="Montserrat"/>
                <a:sym typeface="Montserrat"/>
              </a:rPr>
              <a:t>Creating bridges between communities and regions of Europe and Asia that are distant from each other but growingly interdependent. </a:t>
            </a:r>
            <a:endParaRPr sz="1800">
              <a:solidFill>
                <a:srgbClr val="111111"/>
              </a:solidFill>
              <a:latin typeface="Montserrat"/>
              <a:ea typeface="Montserrat"/>
              <a:cs typeface="Montserrat"/>
              <a:sym typeface="Montserrat"/>
            </a:endParaRPr>
          </a:p>
          <a:p>
            <a:pPr indent="-342900" lvl="0" marL="457200" rtl="0" algn="l">
              <a:lnSpc>
                <a:spcPct val="100000"/>
              </a:lnSpc>
              <a:spcBef>
                <a:spcPts val="0"/>
              </a:spcBef>
              <a:spcAft>
                <a:spcPts val="0"/>
              </a:spcAft>
              <a:buClr>
                <a:srgbClr val="111111"/>
              </a:buClr>
              <a:buSzPts val="1800"/>
              <a:buFont typeface="Montserrat"/>
              <a:buChar char="-"/>
            </a:pPr>
            <a:r>
              <a:rPr lang="en" sz="1800">
                <a:solidFill>
                  <a:srgbClr val="111111"/>
                </a:solidFill>
                <a:latin typeface="Montserrat"/>
                <a:ea typeface="Montserrat"/>
                <a:cs typeface="Montserrat"/>
                <a:sym typeface="Montserrat"/>
              </a:rPr>
              <a:t>Emergence of a new generation of policy leaders, researchers, and organisers, that understand cross-continental relations and strive towards stronger relationships between Europe and Asia.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1100"/>
              <a:buNone/>
            </a:pPr>
            <a:r>
              <a:rPr lang="en" sz="1000">
                <a:solidFill>
                  <a:srgbClr val="1D1F25"/>
                </a:solidFill>
                <a:highlight>
                  <a:schemeClr val="lt1"/>
                </a:highlight>
                <a:latin typeface="Roboto"/>
                <a:ea typeface="Roboto"/>
                <a:cs typeface="Roboto"/>
                <a:sym typeface="Roboto"/>
              </a:rPr>
              <a:t>STEAR publishes research and policy pieces on its website, sends monthly email newsletters, promotes its events and publications on social media (instagram, X, linkedin), hosts online speaker events open to the public, and publishes the STEAR Journal with longer research pieces on its website.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3"/>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3"/>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1" name="Google Shape;1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p:cSld name="One image">
    <p:spTree>
      <p:nvGrpSpPr>
        <p:cNvPr id="37" name="Shape 37"/>
        <p:cNvGrpSpPr/>
        <p:nvPr/>
      </p:nvGrpSpPr>
      <p:grpSpPr>
        <a:xfrm>
          <a:off x="0" y="0"/>
          <a:ext cx="0" cy="0"/>
          <a:chOff x="0" y="0"/>
          <a:chExt cx="0" cy="0"/>
        </a:xfrm>
      </p:grpSpPr>
      <p:sp>
        <p:nvSpPr>
          <p:cNvPr id="38" name="Google Shape;38;p22"/>
          <p:cNvSpPr txBox="1"/>
          <p:nvPr>
            <p:ph type="title"/>
          </p:nvPr>
        </p:nvSpPr>
        <p:spPr>
          <a:xfrm>
            <a:off x="332184" y="519113"/>
            <a:ext cx="2505000" cy="1545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22"/>
          <p:cNvSpPr/>
          <p:nvPr>
            <p:ph idx="2" type="pic"/>
          </p:nvPr>
        </p:nvSpPr>
        <p:spPr>
          <a:xfrm>
            <a:off x="3042000" y="0"/>
            <a:ext cx="6102000" cy="5143500"/>
          </a:xfrm>
          <a:prstGeom prst="rect">
            <a:avLst/>
          </a:prstGeom>
          <a:noFill/>
          <a:ln>
            <a:noFill/>
          </a:ln>
        </p:spPr>
      </p:sp>
      <p:pic>
        <p:nvPicPr>
          <p:cNvPr id="40" name="Google Shape;40;p22"/>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
        <p:nvSpPr>
          <p:cNvPr id="41" name="Google Shape;41;p22"/>
          <p:cNvSpPr txBox="1"/>
          <p:nvPr>
            <p:ph idx="1" type="body"/>
          </p:nvPr>
        </p:nvSpPr>
        <p:spPr>
          <a:xfrm>
            <a:off x="332185" y="2186815"/>
            <a:ext cx="2505000" cy="1899000"/>
          </a:xfrm>
          <a:prstGeom prst="rect">
            <a:avLst/>
          </a:prstGeom>
          <a:noFill/>
          <a:ln>
            <a:noFill/>
          </a:ln>
        </p:spPr>
        <p:txBody>
          <a:bodyPr anchorCtr="0" anchor="t" bIns="34275" lIns="0" spcFirstLastPara="1" rIns="0" wrap="square" tIns="34275">
            <a:noAutofit/>
          </a:bodyPr>
          <a:lstStyle>
            <a:lvl1pPr indent="-228600" lvl="0" marL="457200" algn="l">
              <a:lnSpc>
                <a:spcPct val="90000"/>
              </a:lnSpc>
              <a:spcBef>
                <a:spcPts val="800"/>
              </a:spcBef>
              <a:spcAft>
                <a:spcPts val="0"/>
              </a:spcAft>
              <a:buClr>
                <a:schemeClr val="dk2"/>
              </a:buClr>
              <a:buSzPts val="1100"/>
              <a:buNone/>
              <a:defRPr sz="1100">
                <a:latin typeface="Georgia"/>
                <a:ea typeface="Georgia"/>
                <a:cs typeface="Georgia"/>
                <a:sym typeface="Georgia"/>
              </a:defRPr>
            </a:lvl1pPr>
            <a:lvl2pPr indent="-228600" lvl="1" marL="914400" algn="l">
              <a:lnSpc>
                <a:spcPct val="90000"/>
              </a:lnSpc>
              <a:spcBef>
                <a:spcPts val="400"/>
              </a:spcBef>
              <a:spcAft>
                <a:spcPts val="0"/>
              </a:spcAft>
              <a:buClr>
                <a:schemeClr val="dk2"/>
              </a:buClr>
              <a:buSzPts val="1100"/>
              <a:buNone/>
              <a:defRPr sz="1100"/>
            </a:lvl2pPr>
            <a:lvl3pPr indent="-228600" lvl="2" marL="1371600" algn="l">
              <a:lnSpc>
                <a:spcPct val="90000"/>
              </a:lnSpc>
              <a:spcBef>
                <a:spcPts val="400"/>
              </a:spcBef>
              <a:spcAft>
                <a:spcPts val="0"/>
              </a:spcAft>
              <a:buClr>
                <a:schemeClr val="dk2"/>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2"/>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3083">
          <p15:clr>
            <a:srgbClr val="FBAE40"/>
          </p15:clr>
        </p15:guide>
        <p15:guide id="2" pos="209">
          <p15:clr>
            <a:srgbClr val="FBAE40"/>
          </p15:clr>
        </p15:guide>
        <p15:guide id="3" orient="horz" pos="3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42" name="Shape 42"/>
        <p:cNvGrpSpPr/>
        <p:nvPr/>
      </p:nvGrpSpPr>
      <p:grpSpPr>
        <a:xfrm>
          <a:off x="0" y="0"/>
          <a:ext cx="0" cy="0"/>
          <a:chOff x="0" y="0"/>
          <a:chExt cx="0" cy="0"/>
        </a:xfrm>
      </p:grpSpPr>
      <p:sp>
        <p:nvSpPr>
          <p:cNvPr id="43" name="Google Shape;43;p23"/>
          <p:cNvSpPr txBox="1"/>
          <p:nvPr>
            <p:ph type="title"/>
          </p:nvPr>
        </p:nvSpPr>
        <p:spPr>
          <a:xfrm>
            <a:off x="1196579" y="519112"/>
            <a:ext cx="6607200" cy="397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23"/>
          <p:cNvSpPr/>
          <p:nvPr>
            <p:ph idx="2" type="pic"/>
          </p:nvPr>
        </p:nvSpPr>
        <p:spPr>
          <a:xfrm>
            <a:off x="1211582" y="1277754"/>
            <a:ext cx="3242400" cy="2435700"/>
          </a:xfrm>
          <a:prstGeom prst="rect">
            <a:avLst/>
          </a:prstGeom>
          <a:noFill/>
          <a:ln>
            <a:noFill/>
          </a:ln>
        </p:spPr>
      </p:sp>
      <p:sp>
        <p:nvSpPr>
          <p:cNvPr id="45" name="Google Shape;45;p23"/>
          <p:cNvSpPr/>
          <p:nvPr>
            <p:ph idx="3" type="pic"/>
          </p:nvPr>
        </p:nvSpPr>
        <p:spPr>
          <a:xfrm>
            <a:off x="4561176" y="1277754"/>
            <a:ext cx="3242400" cy="2435700"/>
          </a:xfrm>
          <a:prstGeom prst="rect">
            <a:avLst/>
          </a:prstGeom>
          <a:noFill/>
          <a:ln>
            <a:noFill/>
          </a:ln>
        </p:spPr>
      </p:sp>
      <p:pic>
        <p:nvPicPr>
          <p:cNvPr id="46" name="Google Shape;46;p23"/>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
        <p:nvSpPr>
          <p:cNvPr id="47" name="Google Shape;47;p23"/>
          <p:cNvSpPr txBox="1"/>
          <p:nvPr>
            <p:ph idx="1" type="body"/>
          </p:nvPr>
        </p:nvSpPr>
        <p:spPr>
          <a:xfrm>
            <a:off x="1211582" y="3799998"/>
            <a:ext cx="3242400" cy="548700"/>
          </a:xfrm>
          <a:prstGeom prst="rect">
            <a:avLst/>
          </a:prstGeom>
          <a:noFill/>
          <a:ln>
            <a:noFill/>
          </a:ln>
        </p:spPr>
        <p:txBody>
          <a:bodyPr anchorCtr="0" anchor="t" bIns="34275" lIns="0" spcFirstLastPara="1" rIns="68575" wrap="square" tIns="34275">
            <a:normAutofit/>
          </a:bodyPr>
          <a:lstStyle>
            <a:lvl1pPr indent="-285750" lvl="0" marL="457200" algn="l">
              <a:lnSpc>
                <a:spcPct val="90000"/>
              </a:lnSpc>
              <a:spcBef>
                <a:spcPts val="800"/>
              </a:spcBef>
              <a:spcAft>
                <a:spcPts val="0"/>
              </a:spcAft>
              <a:buClr>
                <a:schemeClr val="dk2"/>
              </a:buClr>
              <a:buSzPts val="900"/>
              <a:buChar char="•"/>
              <a:defRPr sz="900">
                <a:solidFill>
                  <a:schemeClr val="dk2"/>
                </a:solidFill>
                <a:latin typeface="Georgia"/>
                <a:ea typeface="Georgia"/>
                <a:cs typeface="Georgia"/>
                <a:sym typeface="Georgia"/>
              </a:defRPr>
            </a:lvl1pPr>
            <a:lvl2pPr indent="-317500" lvl="1" marL="914400" algn="l">
              <a:lnSpc>
                <a:spcPct val="90000"/>
              </a:lnSpc>
              <a:spcBef>
                <a:spcPts val="400"/>
              </a:spcBef>
              <a:spcAft>
                <a:spcPts val="0"/>
              </a:spcAft>
              <a:buClr>
                <a:schemeClr val="dk2"/>
              </a:buClr>
              <a:buSzPts val="1400"/>
              <a:buChar char="•"/>
              <a:defRPr/>
            </a:lvl2pPr>
            <a:lvl3pPr indent="-317500" lvl="2" marL="1371600" algn="l">
              <a:lnSpc>
                <a:spcPct val="90000"/>
              </a:lnSpc>
              <a:spcBef>
                <a:spcPts val="400"/>
              </a:spcBef>
              <a:spcAft>
                <a:spcPts val="0"/>
              </a:spcAft>
              <a:buClr>
                <a:schemeClr val="dk2"/>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23"/>
          <p:cNvSpPr txBox="1"/>
          <p:nvPr>
            <p:ph idx="4" type="body"/>
          </p:nvPr>
        </p:nvSpPr>
        <p:spPr>
          <a:xfrm>
            <a:off x="4561176" y="3799998"/>
            <a:ext cx="3242400" cy="548700"/>
          </a:xfrm>
          <a:prstGeom prst="rect">
            <a:avLst/>
          </a:prstGeom>
          <a:noFill/>
          <a:ln>
            <a:noFill/>
          </a:ln>
        </p:spPr>
        <p:txBody>
          <a:bodyPr anchorCtr="0" anchor="t" bIns="34275" lIns="0" spcFirstLastPara="1" rIns="68575" wrap="square" tIns="34275">
            <a:normAutofit/>
          </a:bodyPr>
          <a:lstStyle>
            <a:lvl1pPr indent="-285750" lvl="0" marL="457200" algn="l">
              <a:lnSpc>
                <a:spcPct val="90000"/>
              </a:lnSpc>
              <a:spcBef>
                <a:spcPts val="800"/>
              </a:spcBef>
              <a:spcAft>
                <a:spcPts val="0"/>
              </a:spcAft>
              <a:buClr>
                <a:schemeClr val="dk2"/>
              </a:buClr>
              <a:buSzPts val="900"/>
              <a:buChar char="•"/>
              <a:defRPr sz="900">
                <a:solidFill>
                  <a:schemeClr val="dk2"/>
                </a:solidFill>
                <a:latin typeface="Georgia"/>
                <a:ea typeface="Georgia"/>
                <a:cs typeface="Georgia"/>
                <a:sym typeface="Georgia"/>
              </a:defRPr>
            </a:lvl1pPr>
            <a:lvl2pPr indent="-317500" lvl="1" marL="914400" algn="l">
              <a:lnSpc>
                <a:spcPct val="90000"/>
              </a:lnSpc>
              <a:spcBef>
                <a:spcPts val="400"/>
              </a:spcBef>
              <a:spcAft>
                <a:spcPts val="0"/>
              </a:spcAft>
              <a:buClr>
                <a:schemeClr val="dk2"/>
              </a:buClr>
              <a:buSzPts val="1400"/>
              <a:buChar char="•"/>
              <a:defRPr/>
            </a:lvl2pPr>
            <a:lvl3pPr indent="-317500" lvl="2" marL="1371600" algn="l">
              <a:lnSpc>
                <a:spcPct val="90000"/>
              </a:lnSpc>
              <a:spcBef>
                <a:spcPts val="400"/>
              </a:spcBef>
              <a:spcAft>
                <a:spcPts val="0"/>
              </a:spcAft>
              <a:buClr>
                <a:schemeClr val="dk2"/>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327">
          <p15:clr>
            <a:srgbClr val="FBAE40"/>
          </p15:clr>
        </p15:guide>
        <p15:guide id="2"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49" name="Shape 49"/>
        <p:cNvGrpSpPr/>
        <p:nvPr/>
      </p:nvGrpSpPr>
      <p:grpSpPr>
        <a:xfrm>
          <a:off x="0" y="0"/>
          <a:ext cx="0" cy="0"/>
          <a:chOff x="0" y="0"/>
          <a:chExt cx="0" cy="0"/>
        </a:xfrm>
      </p:grpSpPr>
      <p:sp>
        <p:nvSpPr>
          <p:cNvPr id="50" name="Google Shape;50;p24"/>
          <p:cNvSpPr txBox="1"/>
          <p:nvPr>
            <p:ph type="title"/>
          </p:nvPr>
        </p:nvSpPr>
        <p:spPr>
          <a:xfrm>
            <a:off x="332185" y="519113"/>
            <a:ext cx="2537100" cy="1473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51" name="Google Shape;51;p24"/>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
        <p:nvSpPr>
          <p:cNvPr id="52" name="Google Shape;52;p24"/>
          <p:cNvSpPr/>
          <p:nvPr>
            <p:ph idx="2" type="chart"/>
          </p:nvPr>
        </p:nvSpPr>
        <p:spPr>
          <a:xfrm>
            <a:off x="3042047" y="519113"/>
            <a:ext cx="5274600" cy="35481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2"/>
              </a:buClr>
              <a:buSzPts val="1800"/>
              <a:buFont typeface="Arial"/>
              <a:buNone/>
              <a:defRPr b="0" i="0" sz="1800" u="none" cap="none" strike="noStrike">
                <a:solidFill>
                  <a:schemeClr val="dk2"/>
                </a:solidFill>
                <a:latin typeface="Trebuchet MS"/>
                <a:ea typeface="Trebuchet MS"/>
                <a:cs typeface="Trebuchet MS"/>
                <a:sym typeface="Trebuchet MS"/>
              </a:defRPr>
            </a:lvl1pPr>
            <a:lvl2pPr lvl="1" marR="0" rtl="0" algn="l">
              <a:lnSpc>
                <a:spcPct val="90000"/>
              </a:lnSpc>
              <a:spcBef>
                <a:spcPts val="4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Georgia"/>
                <a:ea typeface="Georgia"/>
                <a:cs typeface="Georgia"/>
                <a:sym typeface="Georgia"/>
              </a:defRPr>
            </a:lvl3pPr>
            <a:lvl4pPr lvl="3"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Georgia"/>
                <a:ea typeface="Georgia"/>
                <a:cs typeface="Georgia"/>
                <a:sym typeface="Georgia"/>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9pPr>
          </a:lstStyle>
          <a:p/>
        </p:txBody>
      </p:sp>
      <p:sp>
        <p:nvSpPr>
          <p:cNvPr id="53" name="Google Shape;53;p24"/>
          <p:cNvSpPr txBox="1"/>
          <p:nvPr>
            <p:ph idx="1" type="body"/>
          </p:nvPr>
        </p:nvSpPr>
        <p:spPr>
          <a:xfrm>
            <a:off x="332185" y="2186815"/>
            <a:ext cx="2505000" cy="1899000"/>
          </a:xfrm>
          <a:prstGeom prst="rect">
            <a:avLst/>
          </a:prstGeom>
          <a:noFill/>
          <a:ln>
            <a:noFill/>
          </a:ln>
        </p:spPr>
        <p:txBody>
          <a:bodyPr anchorCtr="0" anchor="t" bIns="34275" lIns="0" spcFirstLastPara="1" rIns="0" wrap="square" tIns="34275">
            <a:noAutofit/>
          </a:bodyPr>
          <a:lstStyle>
            <a:lvl1pPr indent="-228600" lvl="0" marL="457200" algn="l">
              <a:lnSpc>
                <a:spcPct val="90000"/>
              </a:lnSpc>
              <a:spcBef>
                <a:spcPts val="800"/>
              </a:spcBef>
              <a:spcAft>
                <a:spcPts val="0"/>
              </a:spcAft>
              <a:buClr>
                <a:schemeClr val="dk2"/>
              </a:buClr>
              <a:buSzPts val="1100"/>
              <a:buNone/>
              <a:defRPr sz="1100">
                <a:latin typeface="Georgia"/>
                <a:ea typeface="Georgia"/>
                <a:cs typeface="Georgia"/>
                <a:sym typeface="Georgia"/>
              </a:defRPr>
            </a:lvl1pPr>
            <a:lvl2pPr indent="-228600" lvl="1" marL="914400" algn="l">
              <a:lnSpc>
                <a:spcPct val="90000"/>
              </a:lnSpc>
              <a:spcBef>
                <a:spcPts val="400"/>
              </a:spcBef>
              <a:spcAft>
                <a:spcPts val="0"/>
              </a:spcAft>
              <a:buClr>
                <a:schemeClr val="dk2"/>
              </a:buClr>
              <a:buSzPts val="1100"/>
              <a:buNone/>
              <a:defRPr sz="1100"/>
            </a:lvl2pPr>
            <a:lvl3pPr indent="-228600" lvl="2" marL="1371600" algn="l">
              <a:lnSpc>
                <a:spcPct val="90000"/>
              </a:lnSpc>
              <a:spcBef>
                <a:spcPts val="400"/>
              </a:spcBef>
              <a:spcAft>
                <a:spcPts val="0"/>
              </a:spcAft>
              <a:buClr>
                <a:schemeClr val="dk2"/>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2"/>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327">
          <p15:clr>
            <a:srgbClr val="FBAE40"/>
          </p15:clr>
        </p15:guide>
        <p15:guide id="2" pos="2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type="blank">
  <p:cSld name="BLANK">
    <p:spTree>
      <p:nvGrpSpPr>
        <p:cNvPr id="54" name="Shape 54"/>
        <p:cNvGrpSpPr/>
        <p:nvPr/>
      </p:nvGrpSpPr>
      <p:grpSpPr>
        <a:xfrm>
          <a:off x="0" y="0"/>
          <a:ext cx="0" cy="0"/>
          <a:chOff x="0" y="0"/>
          <a:chExt cx="0" cy="0"/>
        </a:xfrm>
      </p:grpSpPr>
      <p:pic>
        <p:nvPicPr>
          <p:cNvPr id="55" name="Google Shape;55;p25"/>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4"/>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14"/>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5" name="Google Shape;1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dk1"/>
        </a:solidFill>
      </p:bgPr>
    </p:bg>
    <p:spTree>
      <p:nvGrpSpPr>
        <p:cNvPr id="16" name="Shape 16"/>
        <p:cNvGrpSpPr/>
        <p:nvPr/>
      </p:nvGrpSpPr>
      <p:grpSpPr>
        <a:xfrm>
          <a:off x="0" y="0"/>
          <a:ext cx="0" cy="0"/>
          <a:chOff x="0" y="0"/>
          <a:chExt cx="0" cy="0"/>
        </a:xfrm>
      </p:grpSpPr>
      <p:pic>
        <p:nvPicPr>
          <p:cNvPr id="17" name="Google Shape;17;p15"/>
          <p:cNvPicPr preferRelativeResize="0"/>
          <p:nvPr/>
        </p:nvPicPr>
        <p:blipFill rotWithShape="1">
          <a:blip r:embed="rId2">
            <a:alphaModFix/>
          </a:blip>
          <a:srcRect b="0" l="0" r="0" t="0"/>
          <a:stretch/>
        </p:blipFill>
        <p:spPr>
          <a:xfrm>
            <a:off x="3201541" y="1162428"/>
            <a:ext cx="2740920" cy="28186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title">
  <p:cSld name="Cover with title">
    <p:bg>
      <p:bgPr>
        <a:solidFill>
          <a:schemeClr val="dk1"/>
        </a:solidFill>
      </p:bgPr>
    </p:bg>
    <p:spTree>
      <p:nvGrpSpPr>
        <p:cNvPr id="18" name="Shape 18"/>
        <p:cNvGrpSpPr/>
        <p:nvPr/>
      </p:nvGrpSpPr>
      <p:grpSpPr>
        <a:xfrm>
          <a:off x="0" y="0"/>
          <a:ext cx="0" cy="0"/>
          <a:chOff x="0" y="0"/>
          <a:chExt cx="0" cy="0"/>
        </a:xfrm>
      </p:grpSpPr>
      <p:sp>
        <p:nvSpPr>
          <p:cNvPr id="19" name="Google Shape;19;p16"/>
          <p:cNvSpPr txBox="1"/>
          <p:nvPr>
            <p:ph type="ctrTitle"/>
          </p:nvPr>
        </p:nvSpPr>
        <p:spPr>
          <a:xfrm>
            <a:off x="3385686" y="1039529"/>
            <a:ext cx="4194300" cy="1566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3400"/>
              <a:buFont typeface="Trebuchet MS"/>
              <a:buNone/>
              <a:defRPr sz="3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0" name="Google Shape;20;p16"/>
          <p:cNvPicPr preferRelativeResize="0"/>
          <p:nvPr/>
        </p:nvPicPr>
        <p:blipFill rotWithShape="1">
          <a:blip r:embed="rId2">
            <a:alphaModFix/>
          </a:blip>
          <a:srcRect b="0" l="0" r="0" t="0"/>
          <a:stretch/>
        </p:blipFill>
        <p:spPr>
          <a:xfrm>
            <a:off x="848164" y="1458404"/>
            <a:ext cx="2021554" cy="2078879"/>
          </a:xfrm>
          <a:prstGeom prst="rect">
            <a:avLst/>
          </a:prstGeom>
          <a:noFill/>
          <a:ln>
            <a:noFill/>
          </a:ln>
        </p:spPr>
      </p:pic>
      <p:sp>
        <p:nvSpPr>
          <p:cNvPr id="21" name="Google Shape;21;p16"/>
          <p:cNvSpPr txBox="1"/>
          <p:nvPr>
            <p:ph idx="1" type="body"/>
          </p:nvPr>
        </p:nvSpPr>
        <p:spPr>
          <a:xfrm>
            <a:off x="3385686" y="2843213"/>
            <a:ext cx="4194300" cy="715200"/>
          </a:xfrm>
          <a:prstGeom prst="rect">
            <a:avLst/>
          </a:prstGeom>
          <a:noFill/>
          <a:ln>
            <a:noFill/>
          </a:ln>
        </p:spPr>
        <p:txBody>
          <a:bodyPr anchorCtr="0" anchor="t" bIns="34275" lIns="0" spcFirstLastPara="1" rIns="0" wrap="square" tIns="34275">
            <a:noAutofit/>
          </a:bodyPr>
          <a:lstStyle>
            <a:lvl1pPr indent="-228600" lvl="0" marL="457200" algn="l">
              <a:lnSpc>
                <a:spcPct val="90000"/>
              </a:lnSpc>
              <a:spcBef>
                <a:spcPts val="800"/>
              </a:spcBef>
              <a:spcAft>
                <a:spcPts val="0"/>
              </a:spcAft>
              <a:buClr>
                <a:schemeClr val="lt1"/>
              </a:buClr>
              <a:buSzPts val="1900"/>
              <a:buNone/>
              <a:defRPr sz="1900">
                <a:solidFill>
                  <a:schemeClr val="lt1"/>
                </a:solidFill>
                <a:latin typeface="Georgia"/>
                <a:ea typeface="Georgia"/>
                <a:cs typeface="Georgia"/>
                <a:sym typeface="Georgia"/>
              </a:defRPr>
            </a:lvl1pPr>
            <a:lvl2pPr indent="-228600" lvl="1" marL="914400" algn="l">
              <a:lnSpc>
                <a:spcPct val="90000"/>
              </a:lnSpc>
              <a:spcBef>
                <a:spcPts val="400"/>
              </a:spcBef>
              <a:spcAft>
                <a:spcPts val="0"/>
              </a:spcAft>
              <a:buClr>
                <a:schemeClr val="dk2"/>
              </a:buClr>
              <a:buSzPts val="1100"/>
              <a:buNone/>
              <a:defRPr sz="1100"/>
            </a:lvl2pPr>
            <a:lvl3pPr indent="-228600" lvl="2" marL="1371600" algn="l">
              <a:lnSpc>
                <a:spcPct val="90000"/>
              </a:lnSpc>
              <a:spcBef>
                <a:spcPts val="400"/>
              </a:spcBef>
              <a:spcAft>
                <a:spcPts val="0"/>
              </a:spcAft>
              <a:buClr>
                <a:schemeClr val="dk2"/>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2"/>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2131">
          <p15:clr>
            <a:srgbClr val="FBAE40"/>
          </p15:clr>
        </p15:guide>
        <p15:guide id="2" orient="horz" pos="16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p:cSld name="Text with title">
    <p:spTree>
      <p:nvGrpSpPr>
        <p:cNvPr id="22" name="Shape 22"/>
        <p:cNvGrpSpPr/>
        <p:nvPr/>
      </p:nvGrpSpPr>
      <p:grpSpPr>
        <a:xfrm>
          <a:off x="0" y="0"/>
          <a:ext cx="0" cy="0"/>
          <a:chOff x="0" y="0"/>
          <a:chExt cx="0" cy="0"/>
        </a:xfrm>
      </p:grpSpPr>
      <p:sp>
        <p:nvSpPr>
          <p:cNvPr id="23" name="Google Shape;23;p17"/>
          <p:cNvSpPr txBox="1"/>
          <p:nvPr>
            <p:ph type="title"/>
          </p:nvPr>
        </p:nvSpPr>
        <p:spPr>
          <a:xfrm>
            <a:off x="1227535" y="519113"/>
            <a:ext cx="7291500" cy="455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4" name="Google Shape;24;p17"/>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
        <p:nvSpPr>
          <p:cNvPr id="25" name="Google Shape;25;p17"/>
          <p:cNvSpPr txBox="1"/>
          <p:nvPr>
            <p:ph idx="1" type="body"/>
          </p:nvPr>
        </p:nvSpPr>
        <p:spPr>
          <a:xfrm>
            <a:off x="1223962" y="1126156"/>
            <a:ext cx="7295100" cy="3205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2"/>
              </a:buClr>
              <a:buSzPts val="1800"/>
              <a:buNone/>
              <a:defRPr sz="1800">
                <a:solidFill>
                  <a:schemeClr val="dk2"/>
                </a:solidFill>
              </a:defRPr>
            </a:lvl1pPr>
            <a:lvl2pPr indent="-228600" lvl="1" marL="914400" algn="l">
              <a:lnSpc>
                <a:spcPct val="90000"/>
              </a:lnSpc>
              <a:spcBef>
                <a:spcPts val="400"/>
              </a:spcBef>
              <a:spcAft>
                <a:spcPts val="0"/>
              </a:spcAft>
              <a:buClr>
                <a:schemeClr val="dk2"/>
              </a:buClr>
              <a:buSzPts val="1500"/>
              <a:buNone/>
              <a:defRPr sz="1500">
                <a:solidFill>
                  <a:schemeClr val="dk2"/>
                </a:solidFill>
              </a:defRPr>
            </a:lvl2pPr>
            <a:lvl3pPr indent="-228600" lvl="2" marL="1371600" algn="l">
              <a:lnSpc>
                <a:spcPct val="90000"/>
              </a:lnSpc>
              <a:spcBef>
                <a:spcPts val="400"/>
              </a:spcBef>
              <a:spcAft>
                <a:spcPts val="0"/>
              </a:spcAft>
              <a:buClr>
                <a:schemeClr val="dk2"/>
              </a:buClr>
              <a:buSzPts val="1400"/>
              <a:buNone/>
              <a:defRPr sz="1400">
                <a:solidFill>
                  <a:schemeClr val="dk2"/>
                </a:solidFill>
              </a:defRPr>
            </a:lvl3pPr>
            <a:lvl4pPr indent="-228600" lvl="3" marL="1828800" algn="l">
              <a:lnSpc>
                <a:spcPct val="90000"/>
              </a:lnSpc>
              <a:spcBef>
                <a:spcPts val="400"/>
              </a:spcBef>
              <a:spcAft>
                <a:spcPts val="0"/>
              </a:spcAft>
              <a:buClr>
                <a:schemeClr val="dk2"/>
              </a:buClr>
              <a:buSzPts val="1200"/>
              <a:buNone/>
              <a:defRPr sz="1200">
                <a:solidFill>
                  <a:schemeClr val="dk2"/>
                </a:solidFill>
              </a:defRPr>
            </a:lvl4pPr>
            <a:lvl5pPr indent="-228600" lvl="4" marL="2286000" algn="l">
              <a:lnSpc>
                <a:spcPct val="90000"/>
              </a:lnSpc>
              <a:spcBef>
                <a:spcPts val="400"/>
              </a:spcBef>
              <a:spcAft>
                <a:spcPts val="0"/>
              </a:spcAft>
              <a:buClr>
                <a:schemeClr val="dk2"/>
              </a:buClr>
              <a:buSzPts val="1200"/>
              <a:buNone/>
              <a:defRPr sz="1200">
                <a:solidFill>
                  <a:schemeClr val="dk2"/>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327">
          <p15:clr>
            <a:srgbClr val="FBAE40"/>
          </p15:clr>
        </p15:guide>
        <p15:guide id="2" pos="7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bg>
      <p:bgPr>
        <a:solidFill>
          <a:schemeClr val="accent2"/>
        </a:solidFill>
      </p:bgPr>
    </p:bg>
    <p:spTree>
      <p:nvGrpSpPr>
        <p:cNvPr id="26" name="Shape 26"/>
        <p:cNvGrpSpPr/>
        <p:nvPr/>
      </p:nvGrpSpPr>
      <p:grpSpPr>
        <a:xfrm>
          <a:off x="0" y="0"/>
          <a:ext cx="0" cy="0"/>
          <a:chOff x="0" y="0"/>
          <a:chExt cx="0" cy="0"/>
        </a:xfrm>
      </p:grpSpPr>
      <p:sp>
        <p:nvSpPr>
          <p:cNvPr id="27" name="Google Shape;27;p18"/>
          <p:cNvSpPr txBox="1"/>
          <p:nvPr>
            <p:ph type="title"/>
          </p:nvPr>
        </p:nvSpPr>
        <p:spPr>
          <a:xfrm>
            <a:off x="2519363" y="1380774"/>
            <a:ext cx="5217300" cy="23820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2"/>
              </a:buClr>
              <a:buSzPts val="3800"/>
              <a:buFont typeface="Trebuchet MS"/>
              <a:buNone/>
              <a:defRPr sz="38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8"/>
          <p:cNvSpPr/>
          <p:nvPr/>
        </p:nvSpPr>
        <p:spPr>
          <a:xfrm>
            <a:off x="2129591" y="1380774"/>
            <a:ext cx="93900" cy="2382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eorgia"/>
              <a:ea typeface="Georgia"/>
              <a:cs typeface="Georgia"/>
              <a:sym typeface="Georgia"/>
            </a:endParaRPr>
          </a:p>
        </p:txBody>
      </p:sp>
    </p:spTree>
  </p:cSld>
  <p:clrMapOvr>
    <a:masterClrMapping/>
  </p:clrMapOvr>
  <p:extLst>
    <p:ext uri="{DCECCB84-F9BA-43D5-87BE-67443E8EF086}">
      <p15:sldGuideLst>
        <p15:guide id="1" orient="horz" pos="1620">
          <p15:clr>
            <a:srgbClr val="FBAE40"/>
          </p15:clr>
        </p15:guide>
        <p15:guide id="2" pos="15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29" name="Shape 29"/>
        <p:cNvGrpSpPr/>
        <p:nvPr/>
      </p:nvGrpSpPr>
      <p:grpSpPr>
        <a:xfrm>
          <a:off x="0" y="0"/>
          <a:ext cx="0" cy="0"/>
          <a:chOff x="0" y="0"/>
          <a:chExt cx="0" cy="0"/>
        </a:xfrm>
      </p:grpSpPr>
      <p:sp>
        <p:nvSpPr>
          <p:cNvPr id="30" name="Google Shape;30;p19"/>
          <p:cNvSpPr txBox="1"/>
          <p:nvPr>
            <p:ph type="title"/>
          </p:nvPr>
        </p:nvSpPr>
        <p:spPr>
          <a:xfrm>
            <a:off x="1227535" y="801303"/>
            <a:ext cx="7291500" cy="34362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000"/>
              <a:buFont typeface="Trebuchet MS"/>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31" name="Google Shape;31;p19"/>
          <p:cNvPicPr preferRelativeResize="0"/>
          <p:nvPr/>
        </p:nvPicPr>
        <p:blipFill rotWithShape="1">
          <a:blip r:embed="rId2">
            <a:alphaModFix/>
          </a:blip>
          <a:srcRect b="34965" l="24764" r="0" t="0"/>
          <a:stretch/>
        </p:blipFill>
        <p:spPr>
          <a:xfrm>
            <a:off x="300038" y="4489702"/>
            <a:ext cx="911544" cy="425198"/>
          </a:xfrm>
          <a:prstGeom prst="rect">
            <a:avLst/>
          </a:prstGeom>
          <a:noFill/>
          <a:ln>
            <a:noFill/>
          </a:ln>
        </p:spPr>
      </p:pic>
    </p:spTree>
  </p:cSld>
  <p:clrMapOvr>
    <a:masterClrMapping/>
  </p:clrMapOvr>
  <p:extLst>
    <p:ext uri="{DCECCB84-F9BA-43D5-87BE-67443E8EF086}">
      <p15:sldGuideLst>
        <p15:guide id="1" orient="horz" pos="327">
          <p15:clr>
            <a:srgbClr val="FBAE40"/>
          </p15:clr>
        </p15:guide>
        <p15:guide id="2" pos="7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32" name="Shape 3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solidFill>
          <a:schemeClr val="dk1"/>
        </a:solidFill>
      </p:bgPr>
    </p:bg>
    <p:spTree>
      <p:nvGrpSpPr>
        <p:cNvPr id="33" name="Shape 33"/>
        <p:cNvGrpSpPr/>
        <p:nvPr/>
      </p:nvGrpSpPr>
      <p:grpSpPr>
        <a:xfrm>
          <a:off x="0" y="0"/>
          <a:ext cx="0" cy="0"/>
          <a:chOff x="0" y="0"/>
          <a:chExt cx="0" cy="0"/>
        </a:xfrm>
      </p:grpSpPr>
      <p:grpSp>
        <p:nvGrpSpPr>
          <p:cNvPr id="34" name="Google Shape;34;p21"/>
          <p:cNvGrpSpPr/>
          <p:nvPr/>
        </p:nvGrpSpPr>
        <p:grpSpPr>
          <a:xfrm>
            <a:off x="2276675" y="1977992"/>
            <a:ext cx="4590704" cy="758953"/>
            <a:chOff x="2936506" y="2637322"/>
            <a:chExt cx="6120939" cy="1011938"/>
          </a:xfrm>
        </p:grpSpPr>
        <p:sp>
          <p:nvSpPr>
            <p:cNvPr id="35" name="Google Shape;35;p21"/>
            <p:cNvSpPr txBox="1"/>
            <p:nvPr/>
          </p:nvSpPr>
          <p:spPr>
            <a:xfrm>
              <a:off x="4398745" y="2727793"/>
              <a:ext cx="46587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rebuchet MS"/>
                  <a:ea typeface="Trebuchet MS"/>
                  <a:cs typeface="Trebuchet MS"/>
                  <a:sym typeface="Trebuchet MS"/>
                </a:rPr>
                <a:t>SCHOOL for THINKTANKERS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rebuchet MS"/>
                  <a:ea typeface="Trebuchet MS"/>
                  <a:cs typeface="Trebuchet MS"/>
                  <a:sym typeface="Trebuchet MS"/>
                </a:rPr>
                <a:t>www.ott.school</a:t>
              </a:r>
              <a:endParaRPr b="0" i="0" sz="1100" u="none" cap="none" strike="noStrike">
                <a:solidFill>
                  <a:srgbClr val="000000"/>
                </a:solidFill>
                <a:latin typeface="Arial"/>
                <a:ea typeface="Arial"/>
                <a:cs typeface="Arial"/>
                <a:sym typeface="Arial"/>
              </a:endParaRPr>
            </a:p>
          </p:txBody>
        </p:sp>
        <p:pic>
          <p:nvPicPr>
            <p:cNvPr id="36" name="Google Shape;36;p21"/>
            <p:cNvPicPr preferRelativeResize="0"/>
            <p:nvPr/>
          </p:nvPicPr>
          <p:blipFill rotWithShape="1">
            <a:blip r:embed="rId2">
              <a:alphaModFix/>
            </a:blip>
            <a:srcRect b="0" l="0" r="0" t="0"/>
            <a:stretch/>
          </p:blipFill>
          <p:spPr>
            <a:xfrm>
              <a:off x="2936506" y="2637322"/>
              <a:ext cx="1005842" cy="101193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28650" y="512069"/>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628650" y="1607444"/>
            <a:ext cx="7886700" cy="30126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2"/>
              </a:buClr>
              <a:buSzPts val="2100"/>
              <a:buFont typeface="Arial"/>
              <a:buChar char="•"/>
              <a:defRPr b="0" i="0" sz="2100" u="none" cap="none" strike="noStrike">
                <a:solidFill>
                  <a:schemeClr val="dk2"/>
                </a:solidFill>
                <a:latin typeface="Georgia"/>
                <a:ea typeface="Georgia"/>
                <a:cs typeface="Georgia"/>
                <a:sym typeface="Georgia"/>
              </a:defRPr>
            </a:lvl1pPr>
            <a:lvl2pPr indent="-342900" lvl="1" marL="914400" marR="0" rtl="0" algn="l">
              <a:lnSpc>
                <a:spcPct val="90000"/>
              </a:lnSpc>
              <a:spcBef>
                <a:spcPts val="4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2pPr>
            <a:lvl3pPr indent="-323850" lvl="2" marL="13716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Georgia"/>
                <a:ea typeface="Georgia"/>
                <a:cs typeface="Georgia"/>
                <a:sym typeface="Georgia"/>
              </a:defRPr>
            </a:lvl3pPr>
            <a:lvl4pPr indent="-317500" lvl="3" marL="1828800"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Georgia"/>
                <a:ea typeface="Georgia"/>
                <a:cs typeface="Georgia"/>
                <a:sym typeface="Georgia"/>
              </a:defRPr>
            </a:lvl4pPr>
            <a:lvl5pPr indent="-317500" lvl="4" marL="2286000"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Georgia"/>
                <a:ea typeface="Georgia"/>
                <a:cs typeface="Georgia"/>
                <a:sym typeface="Georgi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111000" y="337175"/>
            <a:ext cx="9366000" cy="43050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SzPct val="175084"/>
              <a:buNone/>
            </a:pPr>
            <a:r>
              <a:t/>
            </a:r>
            <a:endParaRPr sz="3300">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175084"/>
              <a:buNone/>
            </a:pPr>
            <a:r>
              <a:t/>
            </a:r>
            <a:endParaRPr sz="3300">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175084"/>
              <a:buNone/>
            </a:pPr>
            <a:r>
              <a:t/>
            </a:r>
            <a:endParaRPr sz="3300">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276713"/>
              <a:buNone/>
            </a:pPr>
            <a:r>
              <a:rPr b="1" lang="en" sz="2088">
                <a:latin typeface="Montserrat"/>
                <a:ea typeface="Montserrat"/>
                <a:cs typeface="Montserrat"/>
                <a:sym typeface="Montserrat"/>
              </a:rPr>
              <a:t>OTT School for Think tankers 2025 </a:t>
            </a:r>
            <a:endParaRPr b="1" sz="2088">
              <a:latin typeface="Montserrat"/>
              <a:ea typeface="Montserrat"/>
              <a:cs typeface="Montserrat"/>
              <a:sym typeface="Montserrat"/>
            </a:endParaRPr>
          </a:p>
          <a:p>
            <a:pPr indent="0" lvl="0" marL="0" rtl="0" algn="ctr">
              <a:lnSpc>
                <a:spcPct val="90000"/>
              </a:lnSpc>
              <a:spcBef>
                <a:spcPts val="0"/>
              </a:spcBef>
              <a:spcAft>
                <a:spcPts val="0"/>
              </a:spcAft>
              <a:buSzPct val="329218"/>
              <a:buNone/>
            </a:pPr>
            <a:r>
              <a:rPr lang="en" sz="1754">
                <a:latin typeface="Montserrat"/>
                <a:ea typeface="Montserrat"/>
                <a:cs typeface="Montserrat"/>
                <a:sym typeface="Montserrat"/>
              </a:rPr>
              <a:t>&amp; </a:t>
            </a:r>
            <a:endParaRPr sz="1754">
              <a:latin typeface="Montserrat"/>
              <a:ea typeface="Montserrat"/>
              <a:cs typeface="Montserrat"/>
              <a:sym typeface="Montserrat"/>
            </a:endParaRPr>
          </a:p>
          <a:p>
            <a:pPr indent="0" lvl="0" marL="0" rtl="0" algn="ctr">
              <a:lnSpc>
                <a:spcPct val="90000"/>
              </a:lnSpc>
              <a:spcBef>
                <a:spcPts val="0"/>
              </a:spcBef>
              <a:spcAft>
                <a:spcPts val="0"/>
              </a:spcAft>
              <a:buSzPct val="276713"/>
              <a:buNone/>
            </a:pPr>
            <a:r>
              <a:rPr b="1" lang="en" sz="2088">
                <a:latin typeface="Montserrat"/>
                <a:ea typeface="Montserrat"/>
                <a:cs typeface="Montserrat"/>
                <a:sym typeface="Montserrat"/>
              </a:rPr>
              <a:t>Building for the Future Initiative</a:t>
            </a:r>
            <a:r>
              <a:rPr b="1" lang="en" sz="2200"/>
              <a:t> </a:t>
            </a:r>
            <a:endParaRPr b="1" sz="2200"/>
          </a:p>
          <a:p>
            <a:pPr indent="0" lvl="0" marL="0" rtl="0" algn="ctr">
              <a:lnSpc>
                <a:spcPct val="90000"/>
              </a:lnSpc>
              <a:spcBef>
                <a:spcPts val="0"/>
              </a:spcBef>
              <a:spcAft>
                <a:spcPts val="0"/>
              </a:spcAft>
              <a:buSzPct val="262626"/>
              <a:buNone/>
            </a:pPr>
            <a:r>
              <a:t/>
            </a:r>
            <a:endParaRPr b="1" sz="2200"/>
          </a:p>
          <a:p>
            <a:pPr indent="0" lvl="0" marL="0" rtl="0" algn="ctr">
              <a:lnSpc>
                <a:spcPct val="90000"/>
              </a:lnSpc>
              <a:spcBef>
                <a:spcPts val="0"/>
              </a:spcBef>
              <a:spcAft>
                <a:spcPts val="0"/>
              </a:spcAft>
              <a:buSzPct val="219437"/>
              <a:buNone/>
            </a:pPr>
            <a:r>
              <a:t/>
            </a:r>
            <a:endParaRPr sz="2633">
              <a:latin typeface="Montserrat Medium"/>
              <a:ea typeface="Montserrat Medium"/>
              <a:cs typeface="Montserrat Medium"/>
              <a:sym typeface="Montserrat Medium"/>
            </a:endParaRPr>
          </a:p>
          <a:p>
            <a:pPr indent="0" lvl="0" marL="0" rtl="0" algn="ctr">
              <a:lnSpc>
                <a:spcPct val="90000"/>
              </a:lnSpc>
              <a:spcBef>
                <a:spcPts val="0"/>
              </a:spcBef>
              <a:spcAft>
                <a:spcPts val="0"/>
              </a:spcAft>
              <a:buSzPct val="175084"/>
              <a:buNone/>
            </a:pPr>
            <a:r>
              <a:rPr lang="en" sz="3300">
                <a:solidFill>
                  <a:schemeClr val="accent1"/>
                </a:solidFill>
                <a:latin typeface="Montserrat"/>
                <a:ea typeface="Montserrat"/>
                <a:cs typeface="Montserrat"/>
                <a:sym typeface="Montserrat"/>
              </a:rPr>
              <a:t>STEAR </a:t>
            </a:r>
            <a:endParaRPr sz="3300">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ts val="5200"/>
              <a:buNone/>
            </a:pPr>
            <a:r>
              <a:t/>
            </a:r>
            <a:endParaRPr sz="1411">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262626"/>
              <a:buNone/>
            </a:pPr>
            <a:r>
              <a:rPr lang="en" sz="2200">
                <a:solidFill>
                  <a:schemeClr val="accent1"/>
                </a:solidFill>
                <a:latin typeface="Montserrat"/>
                <a:ea typeface="Montserrat"/>
                <a:cs typeface="Montserrat"/>
                <a:sym typeface="Montserrat"/>
              </a:rPr>
              <a:t>STUDENT THINK TANK FOR EUROPE ASIA RELATIONS</a:t>
            </a:r>
            <a:endParaRPr sz="2200">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229095"/>
              <a:buNone/>
            </a:pPr>
            <a:r>
              <a:t/>
            </a:r>
            <a:endParaRPr sz="2522">
              <a:solidFill>
                <a:schemeClr val="accent1"/>
              </a:solidFill>
              <a:latin typeface="Montserrat Medium"/>
              <a:ea typeface="Montserrat Medium"/>
              <a:cs typeface="Montserrat Medium"/>
              <a:sym typeface="Montserrat Medium"/>
            </a:endParaRPr>
          </a:p>
          <a:p>
            <a:pPr indent="0" lvl="0" marL="0" rtl="0" algn="ctr">
              <a:lnSpc>
                <a:spcPct val="90000"/>
              </a:lnSpc>
              <a:spcBef>
                <a:spcPts val="0"/>
              </a:spcBef>
              <a:spcAft>
                <a:spcPts val="0"/>
              </a:spcAft>
              <a:buSzPct val="229095"/>
              <a:buNone/>
            </a:pPr>
            <a:r>
              <a:t/>
            </a:r>
            <a:endParaRPr sz="2522">
              <a:solidFill>
                <a:schemeClr val="accent1"/>
              </a:solidFill>
              <a:latin typeface="Montserrat Medium"/>
              <a:ea typeface="Montserrat Medium"/>
              <a:cs typeface="Montserrat Medium"/>
              <a:sym typeface="Montserrat Medium"/>
            </a:endParaRPr>
          </a:p>
          <a:p>
            <a:pPr indent="0" lvl="0" marL="0" rtl="0" algn="ctr">
              <a:lnSpc>
                <a:spcPct val="90000"/>
              </a:lnSpc>
              <a:spcBef>
                <a:spcPts val="0"/>
              </a:spcBef>
              <a:spcAft>
                <a:spcPts val="0"/>
              </a:spcAft>
              <a:buSzPct val="278179"/>
              <a:buNone/>
            </a:pPr>
            <a:r>
              <a:rPr lang="en" sz="2077">
                <a:solidFill>
                  <a:schemeClr val="accent1"/>
                </a:solidFill>
                <a:latin typeface="Montserrat SemiBold"/>
                <a:ea typeface="Montserrat SemiBold"/>
                <a:cs typeface="Montserrat SemiBold"/>
                <a:sym typeface="Montserrat SemiBold"/>
              </a:rPr>
              <a:t>Sofia Barberis Canonico</a:t>
            </a:r>
            <a:endParaRPr sz="2077">
              <a:solidFill>
                <a:schemeClr val="accent1"/>
              </a:solidFill>
              <a:latin typeface="Montserrat SemiBold"/>
              <a:ea typeface="Montserrat SemiBold"/>
              <a:cs typeface="Montserrat SemiBold"/>
              <a:sym typeface="Montserrat SemiBold"/>
            </a:endParaRPr>
          </a:p>
          <a:p>
            <a:pPr indent="0" lvl="0" marL="0" rtl="0" algn="ctr">
              <a:lnSpc>
                <a:spcPct val="90000"/>
              </a:lnSpc>
              <a:spcBef>
                <a:spcPts val="0"/>
              </a:spcBef>
              <a:spcAft>
                <a:spcPts val="0"/>
              </a:spcAft>
              <a:buSzPts val="5200"/>
              <a:buNone/>
            </a:pPr>
            <a:r>
              <a:t/>
            </a:r>
            <a:endParaRPr sz="1411">
              <a:solidFill>
                <a:schemeClr val="accent1"/>
              </a:solidFill>
              <a:latin typeface="Montserrat"/>
              <a:ea typeface="Montserrat"/>
              <a:cs typeface="Montserrat"/>
              <a:sym typeface="Montserrat"/>
            </a:endParaRPr>
          </a:p>
          <a:p>
            <a:pPr indent="0" lvl="0" marL="0" rtl="0" algn="ctr">
              <a:lnSpc>
                <a:spcPct val="90000"/>
              </a:lnSpc>
              <a:spcBef>
                <a:spcPts val="0"/>
              </a:spcBef>
              <a:spcAft>
                <a:spcPts val="0"/>
              </a:spcAft>
              <a:buSzPct val="311470"/>
              <a:buNone/>
            </a:pPr>
            <a:r>
              <a:rPr lang="en" sz="1854">
                <a:solidFill>
                  <a:schemeClr val="accent4"/>
                </a:solidFill>
                <a:latin typeface="Montserrat"/>
                <a:ea typeface="Montserrat"/>
                <a:cs typeface="Montserrat"/>
                <a:sym typeface="Montserrat"/>
              </a:rPr>
              <a:t>2-7th February 2025</a:t>
            </a:r>
            <a:endParaRPr sz="1854">
              <a:solidFill>
                <a:schemeClr val="accent4"/>
              </a:solidFill>
              <a:latin typeface="Montserrat"/>
              <a:ea typeface="Montserrat"/>
              <a:cs typeface="Montserrat"/>
              <a:sym typeface="Montserrat"/>
            </a:endParaRPr>
          </a:p>
        </p:txBody>
      </p:sp>
      <p:pic>
        <p:nvPicPr>
          <p:cNvPr id="61" name="Google Shape;61;p1"/>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0"/>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
        <p:nvSpPr>
          <p:cNvPr id="121" name="Google Shape;121;p10"/>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2900">
                <a:solidFill>
                  <a:schemeClr val="accent1"/>
                </a:solidFill>
                <a:latin typeface="Montserrat"/>
                <a:ea typeface="Montserrat"/>
                <a:cs typeface="Montserrat"/>
                <a:sym typeface="Montserrat"/>
              </a:rPr>
              <a:t>Ongoing challenges</a:t>
            </a:r>
            <a:endParaRPr sz="2900">
              <a:solidFill>
                <a:schemeClr val="accent1"/>
              </a:solidFill>
              <a:latin typeface="Montserrat"/>
              <a:ea typeface="Montserrat"/>
              <a:cs typeface="Montserrat"/>
              <a:sym typeface="Montserrat"/>
            </a:endParaRPr>
          </a:p>
        </p:txBody>
      </p:sp>
      <p:sp>
        <p:nvSpPr>
          <p:cNvPr id="122" name="Google Shape;122;p10"/>
          <p:cNvSpPr txBox="1"/>
          <p:nvPr>
            <p:ph idx="1" type="body"/>
          </p:nvPr>
        </p:nvSpPr>
        <p:spPr>
          <a:xfrm>
            <a:off x="1072300" y="1727100"/>
            <a:ext cx="7515999" cy="3416400"/>
          </a:xfrm>
          <a:prstGeom prst="rect">
            <a:avLst/>
          </a:prstGeom>
          <a:noFill/>
          <a:ln>
            <a:noFill/>
          </a:ln>
        </p:spPr>
        <p:txBody>
          <a:bodyPr anchorCtr="0" anchor="t" bIns="34275" lIns="68575" spcFirstLastPara="1" rIns="68575" wrap="square" tIns="34275">
            <a:normAutofit/>
          </a:bodyPr>
          <a:lstStyle/>
          <a:p>
            <a:pPr indent="-355600" lvl="0" marL="457200" marR="0" rtl="0" algn="l">
              <a:lnSpc>
                <a:spcPct val="115000"/>
              </a:lnSpc>
              <a:spcBef>
                <a:spcPts val="1000"/>
              </a:spcBef>
              <a:spcAft>
                <a:spcPts val="0"/>
              </a:spcAft>
              <a:buClr>
                <a:schemeClr val="dk1"/>
              </a:buClr>
              <a:buSzPts val="2268"/>
              <a:buFont typeface="Arial"/>
              <a:buChar char="•"/>
            </a:pPr>
            <a:r>
              <a:rPr lang="en" sz="1800">
                <a:latin typeface="Montserrat"/>
                <a:ea typeface="Montserrat"/>
                <a:cs typeface="Montserrat"/>
                <a:sym typeface="Montserrat"/>
              </a:rPr>
              <a:t>Deepening our research impact with policymakers: advocacy or independent research?</a:t>
            </a:r>
            <a:endParaRPr/>
          </a:p>
          <a:p>
            <a:pPr indent="0" lvl="0" marL="101600" marR="0" rtl="0" algn="l">
              <a:lnSpc>
                <a:spcPct val="115000"/>
              </a:lnSpc>
              <a:spcBef>
                <a:spcPts val="1000"/>
              </a:spcBef>
              <a:spcAft>
                <a:spcPts val="0"/>
              </a:spcAft>
              <a:buClr>
                <a:schemeClr val="dk1"/>
              </a:buClr>
              <a:buSzPts val="1386"/>
              <a:buNone/>
            </a:pPr>
            <a:r>
              <a:t/>
            </a:r>
            <a:endParaRPr sz="1100">
              <a:latin typeface="Montserrat"/>
              <a:ea typeface="Montserrat"/>
              <a:cs typeface="Montserrat"/>
              <a:sym typeface="Montserrat"/>
            </a:endParaRPr>
          </a:p>
          <a:p>
            <a:pPr indent="-355600" lvl="0" marL="457200" marR="0" rtl="0" algn="l">
              <a:lnSpc>
                <a:spcPct val="115000"/>
              </a:lnSpc>
              <a:spcBef>
                <a:spcPts val="1000"/>
              </a:spcBef>
              <a:spcAft>
                <a:spcPts val="0"/>
              </a:spcAft>
              <a:buClr>
                <a:schemeClr val="dk1"/>
              </a:buClr>
              <a:buSzPts val="2268"/>
              <a:buFont typeface="Arial"/>
              <a:buChar char="•"/>
            </a:pPr>
            <a:r>
              <a:rPr lang="en" sz="1800">
                <a:latin typeface="Montserrat"/>
                <a:ea typeface="Montserrat"/>
                <a:cs typeface="Montserrat"/>
                <a:sym typeface="Montserrat"/>
              </a:rPr>
              <a:t>Improving a streamlined and structured fundraising model</a:t>
            </a:r>
            <a:endParaRPr/>
          </a:p>
          <a:p>
            <a:pPr indent="0" lvl="0" marL="101600" marR="0" rtl="0" algn="l">
              <a:lnSpc>
                <a:spcPct val="115000"/>
              </a:lnSpc>
              <a:spcBef>
                <a:spcPts val="1000"/>
              </a:spcBef>
              <a:spcAft>
                <a:spcPts val="0"/>
              </a:spcAft>
              <a:buClr>
                <a:schemeClr val="dk1"/>
              </a:buClr>
              <a:buSzPts val="1323"/>
              <a:buNone/>
            </a:pPr>
            <a:r>
              <a:t/>
            </a:r>
            <a:endParaRPr sz="950">
              <a:latin typeface="Montserrat"/>
              <a:ea typeface="Montserrat"/>
              <a:cs typeface="Montserrat"/>
              <a:sym typeface="Montserrat"/>
            </a:endParaRPr>
          </a:p>
          <a:p>
            <a:pPr indent="-355600" lvl="0" marL="457200" marR="0" rtl="0" algn="l">
              <a:lnSpc>
                <a:spcPct val="115000"/>
              </a:lnSpc>
              <a:spcBef>
                <a:spcPts val="1000"/>
              </a:spcBef>
              <a:spcAft>
                <a:spcPts val="0"/>
              </a:spcAft>
              <a:buClr>
                <a:schemeClr val="dk1"/>
              </a:buClr>
              <a:buSzPts val="2268"/>
              <a:buFont typeface="Arial"/>
              <a:buChar char="•"/>
            </a:pPr>
            <a:r>
              <a:rPr lang="en" sz="1800">
                <a:latin typeface="Montserrat"/>
                <a:ea typeface="Montserrat"/>
                <a:cs typeface="Montserrat"/>
                <a:sym typeface="Montserrat"/>
              </a:rPr>
              <a:t>Registering a Brussels Chapter and eventually one in Southeast Asia</a:t>
            </a:r>
            <a:endParaRPr sz="1800">
              <a:latin typeface="Montserrat"/>
              <a:ea typeface="Montserrat"/>
              <a:cs typeface="Montserrat"/>
              <a:sym typeface="Montserrat"/>
            </a:endParaRPr>
          </a:p>
          <a:p>
            <a:pPr indent="0" lvl="0" marL="914400" marR="0" rtl="0" algn="l">
              <a:lnSpc>
                <a:spcPct val="115000"/>
              </a:lnSpc>
              <a:spcBef>
                <a:spcPts val="1000"/>
              </a:spcBef>
              <a:spcAft>
                <a:spcPts val="1000"/>
              </a:spcAft>
              <a:buSzPts val="2100"/>
              <a:buNone/>
            </a:pPr>
            <a:r>
              <a:t/>
            </a:r>
            <a:endParaRPr sz="19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1"/>
          <p:cNvPicPr preferRelativeResize="0"/>
          <p:nvPr/>
        </p:nvPicPr>
        <p:blipFill rotWithShape="1">
          <a:blip r:embed="rId3">
            <a:alphaModFix/>
          </a:blip>
          <a:srcRect b="0" l="0" r="0" t="0"/>
          <a:stretch/>
        </p:blipFill>
        <p:spPr>
          <a:xfrm>
            <a:off x="2684612" y="3319857"/>
            <a:ext cx="3774776" cy="49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ctrTitle"/>
          </p:nvPr>
        </p:nvSpPr>
        <p:spPr>
          <a:xfrm>
            <a:off x="580500" y="1059775"/>
            <a:ext cx="8411100" cy="31404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SzPct val="179322"/>
              <a:buNone/>
            </a:pPr>
            <a:r>
              <a:rPr lang="en" sz="3222">
                <a:solidFill>
                  <a:schemeClr val="accent1"/>
                </a:solidFill>
                <a:latin typeface="Montserrat"/>
                <a:ea typeface="Montserrat"/>
                <a:cs typeface="Montserrat"/>
                <a:sym typeface="Montserrat"/>
              </a:rPr>
              <a:t>About me</a:t>
            </a:r>
            <a:r>
              <a:rPr lang="en" sz="3000">
                <a:solidFill>
                  <a:schemeClr val="accent1"/>
                </a:solidFill>
                <a:latin typeface="Montserrat"/>
                <a:ea typeface="Montserrat"/>
                <a:cs typeface="Montserrat"/>
                <a:sym typeface="Montserrat"/>
              </a:rPr>
              <a:t> </a:t>
            </a:r>
            <a:endParaRPr sz="3000">
              <a:solidFill>
                <a:schemeClr val="accent1"/>
              </a:solidFill>
              <a:latin typeface="Montserrat"/>
              <a:ea typeface="Montserrat"/>
              <a:cs typeface="Montserrat"/>
              <a:sym typeface="Montserrat"/>
            </a:endParaRPr>
          </a:p>
          <a:p>
            <a:pPr indent="0" lvl="0" marL="0" rtl="0" algn="l">
              <a:lnSpc>
                <a:spcPct val="90000"/>
              </a:lnSpc>
              <a:spcBef>
                <a:spcPts val="0"/>
              </a:spcBef>
              <a:spcAft>
                <a:spcPts val="0"/>
              </a:spcAft>
              <a:buSzPct val="192592"/>
              <a:buNone/>
            </a:pPr>
            <a:r>
              <a:t/>
            </a:r>
            <a:endParaRPr sz="3000">
              <a:solidFill>
                <a:schemeClr val="accent1"/>
              </a:solidFill>
              <a:latin typeface="Montserrat"/>
              <a:ea typeface="Montserrat"/>
              <a:cs typeface="Montserrat"/>
              <a:sym typeface="Montserrat"/>
            </a:endParaRPr>
          </a:p>
          <a:p>
            <a:pPr indent="0" lvl="0" marL="0" rtl="0" algn="l">
              <a:lnSpc>
                <a:spcPct val="90000"/>
              </a:lnSpc>
              <a:spcBef>
                <a:spcPts val="0"/>
              </a:spcBef>
              <a:spcAft>
                <a:spcPts val="0"/>
              </a:spcAft>
              <a:buSzPct val="262626"/>
              <a:buNone/>
            </a:pPr>
            <a:r>
              <a:t/>
            </a:r>
            <a:endParaRPr sz="2200">
              <a:solidFill>
                <a:schemeClr val="accent1"/>
              </a:solidFill>
              <a:latin typeface="Montserrat"/>
              <a:ea typeface="Montserrat"/>
              <a:cs typeface="Montserrat"/>
              <a:sym typeface="Montserrat"/>
            </a:endParaRPr>
          </a:p>
          <a:p>
            <a:pPr indent="-344226" lvl="0" marL="457200" marR="0" rtl="0" algn="l">
              <a:lnSpc>
                <a:spcPct val="115000"/>
              </a:lnSpc>
              <a:spcBef>
                <a:spcPts val="0"/>
              </a:spcBef>
              <a:spcAft>
                <a:spcPts val="0"/>
              </a:spcAft>
              <a:buClr>
                <a:schemeClr val="dk2"/>
              </a:buClr>
              <a:buSzPct val="99950"/>
              <a:buFont typeface="Montserrat"/>
              <a:buChar char="-"/>
            </a:pPr>
            <a:r>
              <a:rPr lang="en" sz="2021">
                <a:solidFill>
                  <a:schemeClr val="dk2"/>
                </a:solidFill>
                <a:latin typeface="Montserrat"/>
                <a:ea typeface="Montserrat"/>
                <a:cs typeface="Montserrat"/>
                <a:sym typeface="Montserrat"/>
              </a:rPr>
              <a:t>From Italy, currently based in Cambridge, UK</a:t>
            </a:r>
            <a:endParaRPr sz="2021">
              <a:solidFill>
                <a:schemeClr val="dk2"/>
              </a:solidFill>
              <a:latin typeface="Montserrat"/>
              <a:ea typeface="Montserrat"/>
              <a:cs typeface="Montserrat"/>
              <a:sym typeface="Montserrat"/>
            </a:endParaRPr>
          </a:p>
          <a:p>
            <a:pPr indent="-344226" lvl="0" marL="457200" marR="0" rtl="0" algn="l">
              <a:lnSpc>
                <a:spcPct val="115000"/>
              </a:lnSpc>
              <a:spcBef>
                <a:spcPts val="1200"/>
              </a:spcBef>
              <a:spcAft>
                <a:spcPts val="0"/>
              </a:spcAft>
              <a:buClr>
                <a:schemeClr val="dk2"/>
              </a:buClr>
              <a:buSzPct val="99950"/>
              <a:buFont typeface="Montserrat"/>
              <a:buChar char="-"/>
            </a:pPr>
            <a:r>
              <a:rPr lang="en" sz="2021">
                <a:solidFill>
                  <a:schemeClr val="dk2"/>
                </a:solidFill>
                <a:latin typeface="Montserrat"/>
                <a:ea typeface="Montserrat"/>
                <a:cs typeface="Montserrat"/>
                <a:sym typeface="Montserrat"/>
              </a:rPr>
              <a:t>Background in International Relations &amp; East Asian Studies</a:t>
            </a:r>
            <a:endParaRPr sz="2021">
              <a:solidFill>
                <a:schemeClr val="dk2"/>
              </a:solidFill>
              <a:latin typeface="Montserrat"/>
              <a:ea typeface="Montserrat"/>
              <a:cs typeface="Montserrat"/>
              <a:sym typeface="Montserrat"/>
            </a:endParaRPr>
          </a:p>
          <a:p>
            <a:pPr indent="-344226" lvl="0" marL="457200" marR="0" rtl="0" algn="l">
              <a:lnSpc>
                <a:spcPct val="115000"/>
              </a:lnSpc>
              <a:spcBef>
                <a:spcPts val="1200"/>
              </a:spcBef>
              <a:spcAft>
                <a:spcPts val="0"/>
              </a:spcAft>
              <a:buClr>
                <a:schemeClr val="dk2"/>
              </a:buClr>
              <a:buSzPct val="99950"/>
              <a:buFont typeface="Montserrat"/>
              <a:buChar char="-"/>
            </a:pPr>
            <a:r>
              <a:rPr lang="en" sz="2021">
                <a:solidFill>
                  <a:schemeClr val="dk2"/>
                </a:solidFill>
                <a:latin typeface="Montserrat"/>
                <a:ea typeface="Montserrat"/>
                <a:cs typeface="Montserrat"/>
                <a:sym typeface="Montserrat"/>
              </a:rPr>
              <a:t>Personal research and interest in South Korean domestic politics</a:t>
            </a:r>
            <a:endParaRPr sz="2021">
              <a:solidFill>
                <a:schemeClr val="dk2"/>
              </a:solidFill>
              <a:latin typeface="Montserrat"/>
              <a:ea typeface="Montserrat"/>
              <a:cs typeface="Montserrat"/>
              <a:sym typeface="Montserrat"/>
            </a:endParaRPr>
          </a:p>
          <a:p>
            <a:pPr indent="-344226" lvl="0" marL="457200" marR="0" rtl="0" algn="l">
              <a:lnSpc>
                <a:spcPct val="115000"/>
              </a:lnSpc>
              <a:spcBef>
                <a:spcPts val="1200"/>
              </a:spcBef>
              <a:spcAft>
                <a:spcPts val="0"/>
              </a:spcAft>
              <a:buClr>
                <a:schemeClr val="dk2"/>
              </a:buClr>
              <a:buSzPct val="99950"/>
              <a:buFont typeface="Montserrat"/>
              <a:buChar char="-"/>
            </a:pPr>
            <a:r>
              <a:rPr lang="en" sz="2021">
                <a:solidFill>
                  <a:schemeClr val="dk2"/>
                </a:solidFill>
                <a:latin typeface="Montserrat"/>
                <a:ea typeface="Montserrat"/>
                <a:cs typeface="Montserrat"/>
                <a:sym typeface="Montserrat"/>
              </a:rPr>
              <a:t>Deputy Editor-in-Chief in STEAR </a:t>
            </a:r>
            <a:endParaRPr sz="2021">
              <a:solidFill>
                <a:schemeClr val="dk2"/>
              </a:solidFill>
              <a:latin typeface="Montserrat"/>
              <a:ea typeface="Montserrat"/>
              <a:cs typeface="Montserrat"/>
              <a:sym typeface="Montserrat"/>
            </a:endParaRPr>
          </a:p>
          <a:p>
            <a:pPr indent="-344226" lvl="0" marL="457200" marR="0" rtl="0" algn="l">
              <a:lnSpc>
                <a:spcPct val="115000"/>
              </a:lnSpc>
              <a:spcBef>
                <a:spcPts val="1200"/>
              </a:spcBef>
              <a:spcAft>
                <a:spcPts val="1200"/>
              </a:spcAft>
              <a:buClr>
                <a:schemeClr val="dk2"/>
              </a:buClr>
              <a:buSzPct val="99950"/>
              <a:buFont typeface="Montserrat"/>
              <a:buChar char="-"/>
            </a:pPr>
            <a:r>
              <a:rPr lang="en" sz="2021">
                <a:solidFill>
                  <a:schemeClr val="dk2"/>
                </a:solidFill>
                <a:latin typeface="Montserrat"/>
                <a:ea typeface="Montserrat"/>
                <a:cs typeface="Montserrat"/>
                <a:sym typeface="Montserrat"/>
              </a:rPr>
              <a:t>Previously Editor for 2 years </a:t>
            </a:r>
            <a:endParaRPr sz="2021">
              <a:solidFill>
                <a:schemeClr val="dk2"/>
              </a:solidFill>
              <a:latin typeface="Montserrat"/>
              <a:ea typeface="Montserrat"/>
              <a:cs typeface="Montserrat"/>
              <a:sym typeface="Montserrat"/>
            </a:endParaRPr>
          </a:p>
        </p:txBody>
      </p:sp>
      <p:pic>
        <p:nvPicPr>
          <p:cNvPr id="67" name="Google Shape;67;p2"/>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solidFill>
                  <a:schemeClr val="accent1"/>
                </a:solidFill>
                <a:latin typeface="Montserrat"/>
                <a:ea typeface="Montserrat"/>
                <a:cs typeface="Montserrat"/>
                <a:sym typeface="Montserrat"/>
              </a:rPr>
              <a:t>STEAR’s main goals</a:t>
            </a:r>
            <a:endParaRPr>
              <a:solidFill>
                <a:schemeClr val="accent1"/>
              </a:solidFill>
              <a:latin typeface="Montserrat"/>
              <a:ea typeface="Montserrat"/>
              <a:cs typeface="Montserrat"/>
              <a:sym typeface="Montserrat"/>
            </a:endParaRPr>
          </a:p>
        </p:txBody>
      </p:sp>
      <p:sp>
        <p:nvSpPr>
          <p:cNvPr id="73" name="Google Shape;73;p3"/>
          <p:cNvSpPr txBox="1"/>
          <p:nvPr>
            <p:ph idx="1" type="body"/>
          </p:nvPr>
        </p:nvSpPr>
        <p:spPr>
          <a:xfrm>
            <a:off x="570000" y="1387450"/>
            <a:ext cx="8253300" cy="3443400"/>
          </a:xfrm>
          <a:prstGeom prst="rect">
            <a:avLst/>
          </a:prstGeom>
          <a:noFill/>
          <a:ln>
            <a:noFill/>
          </a:ln>
        </p:spPr>
        <p:txBody>
          <a:bodyPr anchorCtr="0" anchor="t" bIns="34275" lIns="68575" spcFirstLastPara="1" rIns="68575" wrap="square" tIns="34275">
            <a:normAutofit/>
          </a:bodyPr>
          <a:lstStyle/>
          <a:p>
            <a:pPr indent="-349250" lvl="0" marL="457200" marR="0" rtl="0" algn="l">
              <a:lnSpc>
                <a:spcPct val="105000"/>
              </a:lnSpc>
              <a:spcBef>
                <a:spcPts val="1000"/>
              </a:spcBef>
              <a:spcAft>
                <a:spcPts val="0"/>
              </a:spcAft>
              <a:buSzPts val="1900"/>
              <a:buFont typeface="Montserrat"/>
              <a:buChar char="-"/>
            </a:pPr>
            <a:r>
              <a:rPr lang="en" sz="1800">
                <a:latin typeface="Montserrat"/>
                <a:ea typeface="Montserrat"/>
                <a:cs typeface="Montserrat"/>
                <a:sym typeface="Montserrat"/>
              </a:rPr>
              <a:t>Empower young leaders with </a:t>
            </a:r>
            <a:r>
              <a:rPr b="1" lang="en" sz="1800">
                <a:latin typeface="Montserrat"/>
                <a:ea typeface="Montserrat"/>
                <a:cs typeface="Montserrat"/>
                <a:sym typeface="Montserrat"/>
              </a:rPr>
              <a:t>skills</a:t>
            </a:r>
            <a:r>
              <a:rPr lang="en" sz="1800">
                <a:latin typeface="Montserrat"/>
                <a:ea typeface="Montserrat"/>
                <a:cs typeface="Montserrat"/>
                <a:sym typeface="Montserrat"/>
              </a:rPr>
              <a:t> to be analysts and change-makers of Europe-Asian relations</a:t>
            </a:r>
            <a:endParaRPr sz="1800">
              <a:latin typeface="Montserrat"/>
              <a:ea typeface="Montserrat"/>
              <a:cs typeface="Montserrat"/>
              <a:sym typeface="Montserrat"/>
            </a:endParaRPr>
          </a:p>
          <a:p>
            <a:pPr indent="-349250" lvl="0" marL="457200" marR="0" rtl="0" algn="l">
              <a:lnSpc>
                <a:spcPct val="105000"/>
              </a:lnSpc>
              <a:spcBef>
                <a:spcPts val="1000"/>
              </a:spcBef>
              <a:spcAft>
                <a:spcPts val="0"/>
              </a:spcAft>
              <a:buSzPts val="1900"/>
              <a:buFont typeface="Montserrat"/>
              <a:buChar char="-"/>
            </a:pPr>
            <a:r>
              <a:rPr lang="en" sz="1800">
                <a:latin typeface="Montserrat"/>
                <a:ea typeface="Montserrat"/>
                <a:cs typeface="Montserrat"/>
                <a:sym typeface="Montserrat"/>
              </a:rPr>
              <a:t>Create </a:t>
            </a:r>
            <a:r>
              <a:rPr b="1" lang="en" sz="1800">
                <a:latin typeface="Montserrat"/>
                <a:ea typeface="Montserrat"/>
                <a:cs typeface="Montserrat"/>
                <a:sym typeface="Montserrat"/>
              </a:rPr>
              <a:t>opportunities</a:t>
            </a:r>
            <a:r>
              <a:rPr lang="en" sz="1800">
                <a:latin typeface="Montserrat"/>
                <a:ea typeface="Montserrat"/>
                <a:cs typeface="Montserrat"/>
                <a:sym typeface="Montserrat"/>
              </a:rPr>
              <a:t> for young researchers to build cross-continental connections </a:t>
            </a:r>
            <a:endParaRPr sz="1800">
              <a:latin typeface="Montserrat"/>
              <a:ea typeface="Montserrat"/>
              <a:cs typeface="Montserrat"/>
              <a:sym typeface="Montserrat"/>
            </a:endParaRPr>
          </a:p>
          <a:p>
            <a:pPr indent="-349250" lvl="0" marL="457200" marR="0" rtl="0" algn="l">
              <a:lnSpc>
                <a:spcPct val="105000"/>
              </a:lnSpc>
              <a:spcBef>
                <a:spcPts val="1000"/>
              </a:spcBef>
              <a:spcAft>
                <a:spcPts val="0"/>
              </a:spcAft>
              <a:buSzPts val="1900"/>
              <a:buFont typeface="Montserrat"/>
              <a:buChar char="-"/>
            </a:pPr>
            <a:r>
              <a:rPr lang="en" sz="1800">
                <a:latin typeface="Montserrat"/>
                <a:ea typeface="Montserrat"/>
                <a:cs typeface="Montserrat"/>
                <a:sym typeface="Montserrat"/>
              </a:rPr>
              <a:t>Foster </a:t>
            </a:r>
            <a:r>
              <a:rPr b="1" lang="en" sz="1800">
                <a:latin typeface="Montserrat"/>
                <a:ea typeface="Montserrat"/>
                <a:cs typeface="Montserrat"/>
                <a:sym typeface="Montserrat"/>
              </a:rPr>
              <a:t>dialogue</a:t>
            </a:r>
            <a:r>
              <a:rPr lang="en" sz="1800">
                <a:latin typeface="Montserrat"/>
                <a:ea typeface="Montserrat"/>
                <a:cs typeface="Montserrat"/>
                <a:sym typeface="Montserrat"/>
              </a:rPr>
              <a:t> over European and Asian policy and collaboration initiatives</a:t>
            </a:r>
            <a:endParaRPr sz="1800">
              <a:latin typeface="Montserrat"/>
              <a:ea typeface="Montserrat"/>
              <a:cs typeface="Montserrat"/>
              <a:sym typeface="Montserrat"/>
            </a:endParaRPr>
          </a:p>
          <a:p>
            <a:pPr indent="-349250" lvl="0" marL="457200" marR="0" rtl="0" algn="l">
              <a:lnSpc>
                <a:spcPct val="105000"/>
              </a:lnSpc>
              <a:spcBef>
                <a:spcPts val="1000"/>
              </a:spcBef>
              <a:spcAft>
                <a:spcPts val="1000"/>
              </a:spcAft>
              <a:buSzPts val="1900"/>
              <a:buFont typeface="Montserrat"/>
              <a:buChar char="-"/>
            </a:pPr>
            <a:r>
              <a:rPr lang="en" sz="1800">
                <a:latin typeface="Montserrat"/>
                <a:ea typeface="Montserrat"/>
                <a:cs typeface="Montserrat"/>
                <a:sym typeface="Montserrat"/>
              </a:rPr>
              <a:t>Provide audiences with context to promote </a:t>
            </a:r>
            <a:r>
              <a:rPr b="1" lang="en" sz="1800">
                <a:latin typeface="Montserrat"/>
                <a:ea typeface="Montserrat"/>
                <a:cs typeface="Montserrat"/>
                <a:sym typeface="Montserrat"/>
              </a:rPr>
              <a:t>mutual understanding</a:t>
            </a:r>
            <a:r>
              <a:rPr lang="en" sz="1800">
                <a:latin typeface="Montserrat"/>
                <a:ea typeface="Montserrat"/>
                <a:cs typeface="Montserrat"/>
                <a:sym typeface="Montserrat"/>
              </a:rPr>
              <a:t>, informing European conceptualisations of Asia and vice versa</a:t>
            </a:r>
            <a:endParaRPr sz="1800">
              <a:latin typeface="Montserrat"/>
              <a:ea typeface="Montserrat"/>
              <a:cs typeface="Montserrat"/>
              <a:sym typeface="Montserrat"/>
            </a:endParaRPr>
          </a:p>
        </p:txBody>
      </p:sp>
      <p:pic>
        <p:nvPicPr>
          <p:cNvPr id="74" name="Google Shape;74;p3"/>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solidFill>
                  <a:schemeClr val="accent1"/>
                </a:solidFill>
                <a:latin typeface="Montserrat"/>
                <a:ea typeface="Montserrat"/>
                <a:cs typeface="Montserrat"/>
                <a:sym typeface="Montserrat"/>
              </a:rPr>
              <a:t>STEAR’s core activities</a:t>
            </a:r>
            <a:endParaRPr>
              <a:solidFill>
                <a:schemeClr val="accent1"/>
              </a:solidFill>
              <a:latin typeface="Montserrat"/>
              <a:ea typeface="Montserrat"/>
              <a:cs typeface="Montserrat"/>
              <a:sym typeface="Montserrat"/>
            </a:endParaRPr>
          </a:p>
        </p:txBody>
      </p:sp>
      <p:sp>
        <p:nvSpPr>
          <p:cNvPr id="80" name="Google Shape;80;p4"/>
          <p:cNvSpPr txBox="1"/>
          <p:nvPr>
            <p:ph idx="1" type="body"/>
          </p:nvPr>
        </p:nvSpPr>
        <p:spPr>
          <a:xfrm>
            <a:off x="666150" y="1476025"/>
            <a:ext cx="7811700" cy="3450600"/>
          </a:xfrm>
          <a:prstGeom prst="rect">
            <a:avLst/>
          </a:prstGeom>
          <a:noFill/>
          <a:ln>
            <a:noFill/>
          </a:ln>
        </p:spPr>
        <p:txBody>
          <a:bodyPr anchorCtr="0" anchor="t" bIns="34275" lIns="68575" spcFirstLastPara="1" rIns="68575" wrap="square" tIns="34275">
            <a:normAutofit/>
          </a:bodyPr>
          <a:lstStyle/>
          <a:p>
            <a:pPr indent="-349250" lvl="0" marL="457200" marR="0" rtl="0" algn="l">
              <a:lnSpc>
                <a:spcPct val="115000"/>
              </a:lnSpc>
              <a:spcBef>
                <a:spcPts val="1000"/>
              </a:spcBef>
              <a:spcAft>
                <a:spcPts val="0"/>
              </a:spcAft>
              <a:buSzPts val="1900"/>
              <a:buFont typeface="Montserrat"/>
              <a:buChar char="-"/>
            </a:pPr>
            <a:r>
              <a:rPr lang="en" sz="1800">
                <a:latin typeface="Montserrat"/>
                <a:ea typeface="Montserrat"/>
                <a:cs typeface="Montserrat"/>
                <a:sym typeface="Montserrat"/>
              </a:rPr>
              <a:t>Policy and research publications </a:t>
            </a:r>
            <a:r>
              <a:rPr lang="en" sz="1400">
                <a:latin typeface="Montserrat"/>
                <a:ea typeface="Montserrat"/>
                <a:cs typeface="Montserrat"/>
                <a:sym typeface="Montserrat"/>
              </a:rPr>
              <a:t>(Editorial Office);</a:t>
            </a:r>
            <a:endParaRPr sz="1400">
              <a:latin typeface="Montserrat"/>
              <a:ea typeface="Montserrat"/>
              <a:cs typeface="Montserrat"/>
              <a:sym typeface="Montserrat"/>
            </a:endParaRPr>
          </a:p>
          <a:p>
            <a:pPr indent="-349250" lvl="0" marL="457200" marR="0" rtl="0" algn="l">
              <a:lnSpc>
                <a:spcPct val="115000"/>
              </a:lnSpc>
              <a:spcBef>
                <a:spcPts val="1000"/>
              </a:spcBef>
              <a:spcAft>
                <a:spcPts val="0"/>
              </a:spcAft>
              <a:buSzPts val="1900"/>
              <a:buFont typeface="Montserrat"/>
              <a:buChar char="-"/>
            </a:pPr>
            <a:r>
              <a:rPr lang="en" sz="1800">
                <a:latin typeface="Montserrat"/>
                <a:ea typeface="Montserrat"/>
                <a:cs typeface="Montserrat"/>
                <a:sym typeface="Montserrat"/>
              </a:rPr>
              <a:t>Dialogue and cultural exchange activities, such as speaker events, podcasts, and conferences </a:t>
            </a:r>
            <a:r>
              <a:rPr lang="en" sz="1400">
                <a:latin typeface="Montserrat"/>
                <a:ea typeface="Montserrat"/>
                <a:cs typeface="Montserrat"/>
                <a:sym typeface="Montserrat"/>
              </a:rPr>
              <a:t>(Events and Conferences);</a:t>
            </a:r>
            <a:endParaRPr sz="1400">
              <a:latin typeface="Montserrat"/>
              <a:ea typeface="Montserrat"/>
              <a:cs typeface="Montserrat"/>
              <a:sym typeface="Montserrat"/>
            </a:endParaRPr>
          </a:p>
          <a:p>
            <a:pPr indent="-349250" lvl="0" marL="457200" marR="0" rtl="0" algn="l">
              <a:lnSpc>
                <a:spcPct val="115000"/>
              </a:lnSpc>
              <a:spcBef>
                <a:spcPts val="1000"/>
              </a:spcBef>
              <a:spcAft>
                <a:spcPts val="0"/>
              </a:spcAft>
              <a:buSzPts val="1900"/>
              <a:buFont typeface="Montserrat"/>
              <a:buChar char="-"/>
            </a:pPr>
            <a:r>
              <a:rPr lang="en" sz="1800">
                <a:latin typeface="Montserrat"/>
                <a:ea typeface="Montserrat"/>
                <a:cs typeface="Montserrat"/>
                <a:sym typeface="Montserrat"/>
              </a:rPr>
              <a:t>Capacity building programmes, such as workshops, mentoring programmes, language exchanges </a:t>
            </a:r>
            <a:r>
              <a:rPr lang="en" sz="1400">
                <a:latin typeface="Montserrat"/>
                <a:ea typeface="Montserrat"/>
                <a:cs typeface="Montserrat"/>
                <a:sym typeface="Montserrat"/>
              </a:rPr>
              <a:t>(Internal Affairs);</a:t>
            </a:r>
            <a:endParaRPr sz="1400">
              <a:latin typeface="Montserrat"/>
              <a:ea typeface="Montserrat"/>
              <a:cs typeface="Montserrat"/>
              <a:sym typeface="Montserrat"/>
            </a:endParaRPr>
          </a:p>
          <a:p>
            <a:pPr indent="-349250" lvl="0" marL="457200" marR="0" rtl="0" algn="l">
              <a:lnSpc>
                <a:spcPct val="115000"/>
              </a:lnSpc>
              <a:spcBef>
                <a:spcPts val="1000"/>
              </a:spcBef>
              <a:spcAft>
                <a:spcPts val="1000"/>
              </a:spcAft>
              <a:buSzPts val="1900"/>
              <a:buFont typeface="Montserrat"/>
              <a:buChar char="-"/>
            </a:pPr>
            <a:r>
              <a:rPr lang="en" sz="1800">
                <a:latin typeface="Montserrat"/>
                <a:ea typeface="Montserrat"/>
                <a:cs typeface="Montserrat"/>
                <a:sym typeface="Montserrat"/>
              </a:rPr>
              <a:t>Communication, fundraising, and networking activities, </a:t>
            </a:r>
            <a:r>
              <a:rPr lang="en" sz="1400">
                <a:latin typeface="Montserrat"/>
                <a:ea typeface="Montserrat"/>
                <a:cs typeface="Montserrat"/>
                <a:sym typeface="Montserrat"/>
              </a:rPr>
              <a:t>(Communication and Organizational Development and Growth)</a:t>
            </a:r>
            <a:endParaRPr sz="1400">
              <a:latin typeface="Montserrat"/>
              <a:ea typeface="Montserrat"/>
              <a:cs typeface="Montserrat"/>
              <a:sym typeface="Montserrat"/>
            </a:endParaRPr>
          </a:p>
        </p:txBody>
      </p:sp>
      <p:pic>
        <p:nvPicPr>
          <p:cNvPr id="81" name="Google Shape;81;p4"/>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5"/>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
        <p:nvSpPr>
          <p:cNvPr id="87" name="Google Shape;87;p5"/>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2900">
                <a:solidFill>
                  <a:schemeClr val="accent1"/>
                </a:solidFill>
                <a:latin typeface="Montserrat"/>
                <a:ea typeface="Montserrat"/>
                <a:cs typeface="Montserrat"/>
                <a:sym typeface="Montserrat"/>
              </a:rPr>
              <a:t>Publications &amp; Outreach</a:t>
            </a:r>
            <a:endParaRPr sz="2900">
              <a:solidFill>
                <a:schemeClr val="accent1"/>
              </a:solidFill>
              <a:latin typeface="Montserrat"/>
              <a:ea typeface="Montserrat"/>
              <a:cs typeface="Montserrat"/>
              <a:sym typeface="Montserrat"/>
            </a:endParaRPr>
          </a:p>
        </p:txBody>
      </p:sp>
      <p:sp>
        <p:nvSpPr>
          <p:cNvPr id="88" name="Google Shape;88;p5"/>
          <p:cNvSpPr txBox="1"/>
          <p:nvPr>
            <p:ph idx="1" type="body"/>
          </p:nvPr>
        </p:nvSpPr>
        <p:spPr>
          <a:xfrm>
            <a:off x="570000" y="1342600"/>
            <a:ext cx="8327400" cy="3735900"/>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95000"/>
              </a:lnSpc>
              <a:spcBef>
                <a:spcPts val="0"/>
              </a:spcBef>
              <a:spcAft>
                <a:spcPts val="0"/>
              </a:spcAft>
              <a:buSzPts val="2100"/>
              <a:buNone/>
            </a:pPr>
            <a:r>
              <a:rPr lang="en" sz="1700">
                <a:latin typeface="Montserrat"/>
                <a:ea typeface="Montserrat"/>
                <a:cs typeface="Montserrat"/>
                <a:sym typeface="Montserrat"/>
              </a:rPr>
              <a:t>STEAR publishes on its website weekly </a:t>
            </a:r>
            <a:r>
              <a:rPr b="1" lang="en" sz="1700">
                <a:latin typeface="Montserrat"/>
                <a:ea typeface="Montserrat"/>
                <a:cs typeface="Montserrat"/>
                <a:sym typeface="Montserrat"/>
              </a:rPr>
              <a:t>articles </a:t>
            </a:r>
            <a:r>
              <a:rPr lang="en" sz="1700">
                <a:latin typeface="Montserrat"/>
                <a:ea typeface="Montserrat"/>
                <a:cs typeface="Montserrat"/>
                <a:sym typeface="Montserrat"/>
              </a:rPr>
              <a:t>and </a:t>
            </a:r>
            <a:r>
              <a:rPr b="1" lang="en" sz="1700">
                <a:latin typeface="Montserrat"/>
                <a:ea typeface="Montserrat"/>
                <a:cs typeface="Montserrat"/>
                <a:sym typeface="Montserrat"/>
              </a:rPr>
              <a:t>policy pieces</a:t>
            </a:r>
            <a:r>
              <a:rPr lang="en" sz="1700">
                <a:latin typeface="Montserrat"/>
                <a:ea typeface="Montserrat"/>
                <a:cs typeface="Montserrat"/>
                <a:sym typeface="Montserrat"/>
              </a:rPr>
              <a:t>, and a longer annual </a:t>
            </a:r>
            <a:r>
              <a:rPr b="1" lang="en" sz="1700">
                <a:latin typeface="Montserrat"/>
                <a:ea typeface="Montserrat"/>
                <a:cs typeface="Montserrat"/>
                <a:sym typeface="Montserrat"/>
              </a:rPr>
              <a:t>Journal </a:t>
            </a:r>
            <a:r>
              <a:rPr lang="en" sz="1700">
                <a:latin typeface="Montserrat"/>
                <a:ea typeface="Montserrat"/>
                <a:cs typeface="Montserrat"/>
                <a:sym typeface="Montserrat"/>
              </a:rPr>
              <a:t>publication.</a:t>
            </a:r>
            <a:endParaRPr sz="1700">
              <a:latin typeface="Montserrat"/>
              <a:ea typeface="Montserrat"/>
              <a:cs typeface="Montserrat"/>
              <a:sym typeface="Montserrat"/>
            </a:endParaRPr>
          </a:p>
          <a:p>
            <a:pPr indent="-342900" lvl="0" marL="457200" marR="0" rtl="0" algn="l">
              <a:lnSpc>
                <a:spcPct val="95000"/>
              </a:lnSpc>
              <a:spcBef>
                <a:spcPts val="1000"/>
              </a:spcBef>
              <a:spcAft>
                <a:spcPts val="0"/>
              </a:spcAft>
              <a:buSzPts val="1800"/>
              <a:buFont typeface="Montserrat"/>
              <a:buChar char="-"/>
            </a:pPr>
            <a:r>
              <a:rPr i="1" lang="en" sz="1700">
                <a:latin typeface="Montserrat"/>
                <a:ea typeface="Montserrat"/>
                <a:cs typeface="Montserrat"/>
                <a:sym typeface="Montserrat"/>
              </a:rPr>
              <a:t>Topics</a:t>
            </a:r>
            <a:r>
              <a:rPr lang="en" sz="1800">
                <a:latin typeface="Montserrat"/>
                <a:ea typeface="Montserrat"/>
                <a:cs typeface="Montserrat"/>
                <a:sym typeface="Montserrat"/>
              </a:rPr>
              <a:t>:</a:t>
            </a:r>
            <a:endParaRPr sz="1800">
              <a:latin typeface="Montserrat"/>
              <a:ea typeface="Montserrat"/>
              <a:cs typeface="Montserrat"/>
              <a:sym typeface="Montserrat"/>
            </a:endParaRPr>
          </a:p>
          <a:p>
            <a:pPr indent="-330200" lvl="1" marL="1371600" marR="0" rtl="0" algn="l">
              <a:lnSpc>
                <a:spcPct val="80000"/>
              </a:lnSpc>
              <a:spcBef>
                <a:spcPts val="1000"/>
              </a:spcBef>
              <a:spcAft>
                <a:spcPts val="0"/>
              </a:spcAft>
              <a:buSzPts val="1600"/>
              <a:buFont typeface="Montserrat"/>
              <a:buChar char="-"/>
            </a:pPr>
            <a:r>
              <a:rPr lang="en" sz="1600">
                <a:latin typeface="Montserrat"/>
                <a:ea typeface="Montserrat"/>
                <a:cs typeface="Montserrat"/>
                <a:sym typeface="Montserrat"/>
              </a:rPr>
              <a:t>foreign policy and political affairs; </a:t>
            </a:r>
            <a:endParaRPr sz="1600">
              <a:latin typeface="Montserrat"/>
              <a:ea typeface="Montserrat"/>
              <a:cs typeface="Montserrat"/>
              <a:sym typeface="Montserrat"/>
            </a:endParaRPr>
          </a:p>
          <a:p>
            <a:pPr indent="-330200" lvl="1" marL="1371600" marR="0" rtl="0" algn="l">
              <a:lnSpc>
                <a:spcPct val="80000"/>
              </a:lnSpc>
              <a:spcBef>
                <a:spcPts val="1000"/>
              </a:spcBef>
              <a:spcAft>
                <a:spcPts val="0"/>
              </a:spcAft>
              <a:buSzPts val="1600"/>
              <a:buFont typeface="Montserrat"/>
              <a:buChar char="-"/>
            </a:pPr>
            <a:r>
              <a:rPr lang="en" sz="1600">
                <a:latin typeface="Montserrat"/>
                <a:ea typeface="Montserrat"/>
                <a:cs typeface="Montserrat"/>
                <a:sym typeface="Montserrat"/>
              </a:rPr>
              <a:t>society and culture; </a:t>
            </a:r>
            <a:endParaRPr sz="1600">
              <a:latin typeface="Montserrat"/>
              <a:ea typeface="Montserrat"/>
              <a:cs typeface="Montserrat"/>
              <a:sym typeface="Montserrat"/>
            </a:endParaRPr>
          </a:p>
          <a:p>
            <a:pPr indent="-330200" lvl="1" marL="1371600" marR="0" rtl="0" algn="l">
              <a:lnSpc>
                <a:spcPct val="80000"/>
              </a:lnSpc>
              <a:spcBef>
                <a:spcPts val="1000"/>
              </a:spcBef>
              <a:spcAft>
                <a:spcPts val="0"/>
              </a:spcAft>
              <a:buSzPts val="1600"/>
              <a:buFont typeface="Montserrat"/>
              <a:buChar char="-"/>
            </a:pPr>
            <a:r>
              <a:rPr lang="en" sz="1600">
                <a:latin typeface="Montserrat"/>
                <a:ea typeface="Montserrat"/>
                <a:cs typeface="Montserrat"/>
                <a:sym typeface="Montserrat"/>
              </a:rPr>
              <a:t>trade and sustainability; </a:t>
            </a:r>
            <a:endParaRPr sz="1600">
              <a:latin typeface="Montserrat"/>
              <a:ea typeface="Montserrat"/>
              <a:cs typeface="Montserrat"/>
              <a:sym typeface="Montserrat"/>
            </a:endParaRPr>
          </a:p>
          <a:p>
            <a:pPr indent="-330200" lvl="1" marL="1371600" marR="0" rtl="0" algn="l">
              <a:lnSpc>
                <a:spcPct val="80000"/>
              </a:lnSpc>
              <a:spcBef>
                <a:spcPts val="1000"/>
              </a:spcBef>
              <a:spcAft>
                <a:spcPts val="0"/>
              </a:spcAft>
              <a:buSzPts val="1600"/>
              <a:buFont typeface="Montserrat"/>
              <a:buChar char="-"/>
            </a:pPr>
            <a:r>
              <a:rPr lang="en" sz="1600">
                <a:latin typeface="Montserrat"/>
                <a:ea typeface="Montserrat"/>
                <a:cs typeface="Montserrat"/>
                <a:sym typeface="Montserrat"/>
              </a:rPr>
              <a:t>technology, AI, and scientific innovations</a:t>
            </a:r>
            <a:endParaRPr sz="1600">
              <a:latin typeface="Montserrat"/>
              <a:ea typeface="Montserrat"/>
              <a:cs typeface="Montserrat"/>
              <a:sym typeface="Montserrat"/>
            </a:endParaRPr>
          </a:p>
          <a:p>
            <a:pPr indent="-342900" lvl="0" marL="457200" marR="0" rtl="0" algn="l">
              <a:lnSpc>
                <a:spcPct val="95000"/>
              </a:lnSpc>
              <a:spcBef>
                <a:spcPts val="1000"/>
              </a:spcBef>
              <a:spcAft>
                <a:spcPts val="0"/>
              </a:spcAft>
              <a:buSzPts val="1800"/>
              <a:buFont typeface="Montserrat"/>
              <a:buChar char="-"/>
            </a:pPr>
            <a:r>
              <a:rPr i="1" lang="en" sz="1700">
                <a:latin typeface="Montserrat"/>
                <a:ea typeface="Montserrat"/>
                <a:cs typeface="Montserrat"/>
                <a:sym typeface="Montserrat"/>
              </a:rPr>
              <a:t>Outreach</a:t>
            </a:r>
            <a:r>
              <a:rPr lang="en" sz="1800">
                <a:latin typeface="Montserrat"/>
                <a:ea typeface="Montserrat"/>
                <a:cs typeface="Montserrat"/>
                <a:sym typeface="Montserrat"/>
              </a:rPr>
              <a:t>: </a:t>
            </a:r>
            <a:endParaRPr sz="1800">
              <a:latin typeface="Montserrat"/>
              <a:ea typeface="Montserrat"/>
              <a:cs typeface="Montserrat"/>
              <a:sym typeface="Montserrat"/>
            </a:endParaRPr>
          </a:p>
          <a:p>
            <a:pPr indent="-329170" lvl="1" marL="1371600" marR="0" rtl="0" algn="l">
              <a:lnSpc>
                <a:spcPct val="95000"/>
              </a:lnSpc>
              <a:spcBef>
                <a:spcPts val="1000"/>
              </a:spcBef>
              <a:spcAft>
                <a:spcPts val="0"/>
              </a:spcAft>
              <a:buSzPts val="1584"/>
              <a:buFont typeface="Montserrat"/>
              <a:buChar char="-"/>
            </a:pPr>
            <a:r>
              <a:rPr lang="en" sz="1583">
                <a:latin typeface="Montserrat"/>
                <a:ea typeface="Montserrat"/>
                <a:cs typeface="Montserrat"/>
                <a:sym typeface="Montserrat"/>
              </a:rPr>
              <a:t>website publications and calls for papers;</a:t>
            </a:r>
            <a:endParaRPr sz="1583">
              <a:latin typeface="Montserrat"/>
              <a:ea typeface="Montserrat"/>
              <a:cs typeface="Montserrat"/>
              <a:sym typeface="Montserrat"/>
            </a:endParaRPr>
          </a:p>
          <a:p>
            <a:pPr indent="-329170" lvl="1" marL="1371600" marR="0" rtl="0" algn="l">
              <a:lnSpc>
                <a:spcPct val="95000"/>
              </a:lnSpc>
              <a:spcBef>
                <a:spcPts val="1000"/>
              </a:spcBef>
              <a:spcAft>
                <a:spcPts val="0"/>
              </a:spcAft>
              <a:buSzPts val="1584"/>
              <a:buFont typeface="Montserrat"/>
              <a:buChar char="-"/>
            </a:pPr>
            <a:r>
              <a:rPr lang="en" sz="1583">
                <a:latin typeface="Montserrat"/>
                <a:ea typeface="Montserrat"/>
                <a:cs typeface="Montserrat"/>
                <a:sym typeface="Montserrat"/>
              </a:rPr>
              <a:t>monthly newsletter;</a:t>
            </a:r>
            <a:endParaRPr sz="1583">
              <a:latin typeface="Montserrat"/>
              <a:ea typeface="Montserrat"/>
              <a:cs typeface="Montserrat"/>
              <a:sym typeface="Montserrat"/>
            </a:endParaRPr>
          </a:p>
          <a:p>
            <a:pPr indent="-329170" lvl="1" marL="1371600" marR="0" rtl="0" algn="l">
              <a:lnSpc>
                <a:spcPct val="95000"/>
              </a:lnSpc>
              <a:spcBef>
                <a:spcPts val="1000"/>
              </a:spcBef>
              <a:spcAft>
                <a:spcPts val="1000"/>
              </a:spcAft>
              <a:buSzPts val="1584"/>
              <a:buFont typeface="Montserrat"/>
              <a:buChar char="-"/>
            </a:pPr>
            <a:r>
              <a:rPr lang="en" sz="1583">
                <a:latin typeface="Montserrat"/>
                <a:ea typeface="Montserrat"/>
                <a:cs typeface="Montserrat"/>
                <a:sym typeface="Montserrat"/>
              </a:rPr>
              <a:t>social media promotion of STEAR events and publications (on instagram, X, linkedin)</a:t>
            </a:r>
            <a:endParaRPr sz="1583">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idx="1" type="body"/>
          </p:nvPr>
        </p:nvSpPr>
        <p:spPr>
          <a:xfrm>
            <a:off x="698000" y="1532825"/>
            <a:ext cx="8094000" cy="3416400"/>
          </a:xfrm>
          <a:prstGeom prst="rect">
            <a:avLst/>
          </a:prstGeom>
          <a:noFill/>
          <a:ln>
            <a:noFill/>
          </a:ln>
        </p:spPr>
        <p:txBody>
          <a:bodyPr anchorCtr="0" anchor="t" bIns="34275" lIns="68575" spcFirstLastPara="1" rIns="68575" wrap="square" tIns="34275">
            <a:normAutofit/>
          </a:bodyPr>
          <a:lstStyle/>
          <a:p>
            <a:pPr indent="-349250" lvl="0" marL="457200" marR="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550+</a:t>
            </a:r>
            <a:r>
              <a:rPr lang="en" sz="1900">
                <a:latin typeface="Montserrat"/>
                <a:ea typeface="Montserrat"/>
                <a:cs typeface="Montserrat"/>
                <a:sym typeface="Montserrat"/>
              </a:rPr>
              <a:t> participants to our events, with 80+ participants to the 2024 Conference in Brussels</a:t>
            </a:r>
            <a:endParaRPr sz="1900">
              <a:latin typeface="Montserrat"/>
              <a:ea typeface="Montserrat"/>
              <a:cs typeface="Montserrat"/>
              <a:sym typeface="Montserrat"/>
            </a:endParaRPr>
          </a:p>
          <a:p>
            <a:pPr indent="0" lvl="0" marL="914400" marR="0" rtl="0" algn="l">
              <a:lnSpc>
                <a:spcPct val="115000"/>
              </a:lnSpc>
              <a:spcBef>
                <a:spcPts val="1000"/>
              </a:spcBef>
              <a:spcAft>
                <a:spcPts val="1000"/>
              </a:spcAft>
              <a:buSzPts val="2100"/>
              <a:buNone/>
            </a:pPr>
            <a:r>
              <a:t/>
            </a:r>
            <a:endParaRPr sz="1900">
              <a:latin typeface="Montserrat"/>
              <a:ea typeface="Montserrat"/>
              <a:cs typeface="Montserrat"/>
              <a:sym typeface="Montserrat"/>
            </a:endParaRPr>
          </a:p>
        </p:txBody>
      </p:sp>
      <p:pic>
        <p:nvPicPr>
          <p:cNvPr id="94" name="Google Shape;94;p6"/>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
        <p:nvSpPr>
          <p:cNvPr id="95" name="Google Shape;95;p6"/>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3200">
                <a:solidFill>
                  <a:schemeClr val="accent1"/>
                </a:solidFill>
                <a:latin typeface="Montserrat"/>
                <a:ea typeface="Montserrat"/>
                <a:cs typeface="Montserrat"/>
                <a:sym typeface="Montserrat"/>
              </a:rPr>
              <a:t>Stats &amp; milestones</a:t>
            </a:r>
            <a:endParaRPr sz="3200">
              <a:solidFill>
                <a:schemeClr val="accen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idx="1" type="body"/>
          </p:nvPr>
        </p:nvSpPr>
        <p:spPr>
          <a:xfrm>
            <a:off x="698000" y="1532825"/>
            <a:ext cx="8094000" cy="3416400"/>
          </a:xfrm>
          <a:prstGeom prst="rect">
            <a:avLst/>
          </a:prstGeom>
          <a:noFill/>
          <a:ln>
            <a:noFill/>
          </a:ln>
        </p:spPr>
        <p:txBody>
          <a:bodyPr anchorCtr="0" anchor="t" bIns="34275" lIns="68575" spcFirstLastPara="1" rIns="68575" wrap="square" tIns="34275">
            <a:normAutofit/>
          </a:bodyPr>
          <a:lstStyle/>
          <a:p>
            <a:pPr indent="-349250" lvl="0" marL="457200" marR="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550+</a:t>
            </a:r>
            <a:r>
              <a:rPr lang="en" sz="1900">
                <a:latin typeface="Montserrat"/>
                <a:ea typeface="Montserrat"/>
                <a:cs typeface="Montserrat"/>
                <a:sym typeface="Montserrat"/>
              </a:rPr>
              <a:t> participants to our events, with 80+ participants to the 2024 Conference in Brussels</a:t>
            </a:r>
            <a:endParaRPr sz="1900">
              <a:latin typeface="Montserrat"/>
              <a:ea typeface="Montserrat"/>
              <a:cs typeface="Montserrat"/>
              <a:sym typeface="Montserrat"/>
            </a:endParaRPr>
          </a:p>
          <a:p>
            <a:pPr indent="-349250" lvl="0" marL="457200" marR="0" rtl="0" algn="l">
              <a:lnSpc>
                <a:spcPct val="115000"/>
              </a:lnSpc>
              <a:spcBef>
                <a:spcPts val="1000"/>
              </a:spcBef>
              <a:spcAft>
                <a:spcPts val="0"/>
              </a:spcAft>
              <a:buSzPts val="1900"/>
              <a:buFont typeface="Montserrat"/>
              <a:buChar char="-"/>
            </a:pPr>
            <a:r>
              <a:rPr lang="en" sz="1900">
                <a:latin typeface="Montserrat"/>
                <a:ea typeface="Montserrat"/>
                <a:cs typeface="Montserrat"/>
                <a:sym typeface="Montserrat"/>
              </a:rPr>
              <a:t>Our members represent more than </a:t>
            </a:r>
            <a:r>
              <a:rPr b="1" lang="en" sz="1900">
                <a:latin typeface="Montserrat"/>
                <a:ea typeface="Montserrat"/>
                <a:cs typeface="Montserrat"/>
                <a:sym typeface="Montserrat"/>
              </a:rPr>
              <a:t>33 </a:t>
            </a:r>
            <a:r>
              <a:rPr lang="en" sz="1900">
                <a:latin typeface="Montserrat"/>
                <a:ea typeface="Montserrat"/>
                <a:cs typeface="Montserrat"/>
                <a:sym typeface="Montserrat"/>
              </a:rPr>
              <a:t>countries, including Western and Eastern Europe, the Middle East, Central Asia, South Asia, East Asia &amp; Southeast Asia</a:t>
            </a:r>
            <a:endParaRPr sz="1900">
              <a:latin typeface="Montserrat"/>
              <a:ea typeface="Montserrat"/>
              <a:cs typeface="Montserrat"/>
              <a:sym typeface="Montserrat"/>
            </a:endParaRPr>
          </a:p>
          <a:p>
            <a:pPr indent="0" lvl="0" marL="914400" marR="0" rtl="0" algn="l">
              <a:lnSpc>
                <a:spcPct val="115000"/>
              </a:lnSpc>
              <a:spcBef>
                <a:spcPts val="1000"/>
              </a:spcBef>
              <a:spcAft>
                <a:spcPts val="1000"/>
              </a:spcAft>
              <a:buSzPts val="2100"/>
              <a:buNone/>
            </a:pPr>
            <a:r>
              <a:t/>
            </a:r>
            <a:endParaRPr sz="1900">
              <a:latin typeface="Montserrat"/>
              <a:ea typeface="Montserrat"/>
              <a:cs typeface="Montserrat"/>
              <a:sym typeface="Montserrat"/>
            </a:endParaRPr>
          </a:p>
        </p:txBody>
      </p:sp>
      <p:pic>
        <p:nvPicPr>
          <p:cNvPr id="101" name="Google Shape;101;p7"/>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
        <p:nvSpPr>
          <p:cNvPr id="102" name="Google Shape;102;p7"/>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3200">
                <a:solidFill>
                  <a:schemeClr val="accent1"/>
                </a:solidFill>
                <a:latin typeface="Montserrat"/>
                <a:ea typeface="Montserrat"/>
                <a:cs typeface="Montserrat"/>
                <a:sym typeface="Montserrat"/>
              </a:rPr>
              <a:t>Stats &amp; milestones</a:t>
            </a:r>
            <a:endParaRPr sz="3200">
              <a:solidFill>
                <a:schemeClr val="accen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8"/>
          <p:cNvPicPr preferRelativeResize="0"/>
          <p:nvPr/>
        </p:nvPicPr>
        <p:blipFill rotWithShape="1">
          <a:blip r:embed="rId3">
            <a:alphaModFix/>
          </a:blip>
          <a:srcRect b="1680" l="0" r="0" t="0"/>
          <a:stretch/>
        </p:blipFill>
        <p:spPr>
          <a:xfrm>
            <a:off x="1752213" y="459700"/>
            <a:ext cx="5639572" cy="4683800"/>
          </a:xfrm>
          <a:prstGeom prst="rect">
            <a:avLst/>
          </a:prstGeom>
          <a:noFill/>
          <a:ln>
            <a:noFill/>
          </a:ln>
        </p:spPr>
      </p:pic>
      <p:pic>
        <p:nvPicPr>
          <p:cNvPr id="108" name="Google Shape;108;p8"/>
          <p:cNvPicPr preferRelativeResize="0"/>
          <p:nvPr/>
        </p:nvPicPr>
        <p:blipFill rotWithShape="1">
          <a:blip r:embed="rId4">
            <a:alphaModFix/>
          </a:blip>
          <a:srcRect b="0" l="0" r="0" t="0"/>
          <a:stretch/>
        </p:blipFill>
        <p:spPr>
          <a:xfrm>
            <a:off x="5216825" y="201100"/>
            <a:ext cx="3774776" cy="49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idx="1" type="body"/>
          </p:nvPr>
        </p:nvSpPr>
        <p:spPr>
          <a:xfrm>
            <a:off x="698000" y="1532825"/>
            <a:ext cx="8094000" cy="3416400"/>
          </a:xfrm>
          <a:prstGeom prst="rect">
            <a:avLst/>
          </a:prstGeom>
          <a:noFill/>
          <a:ln>
            <a:noFill/>
          </a:ln>
        </p:spPr>
        <p:txBody>
          <a:bodyPr anchorCtr="0" anchor="t" bIns="34275" lIns="68575" spcFirstLastPara="1" rIns="68575" wrap="square" tIns="34275">
            <a:normAutofit/>
          </a:bodyPr>
          <a:lstStyle/>
          <a:p>
            <a:pPr indent="-349250" lvl="0" marL="457200" marR="0" rtl="0" algn="l">
              <a:lnSpc>
                <a:spcPct val="115000"/>
              </a:lnSpc>
              <a:spcBef>
                <a:spcPts val="0"/>
              </a:spcBef>
              <a:spcAft>
                <a:spcPts val="0"/>
              </a:spcAft>
              <a:buSzPts val="1900"/>
              <a:buFont typeface="Montserrat"/>
              <a:buChar char="-"/>
            </a:pPr>
            <a:r>
              <a:rPr b="1" lang="en" sz="1900">
                <a:latin typeface="Montserrat"/>
                <a:ea typeface="Montserrat"/>
                <a:cs typeface="Montserrat"/>
                <a:sym typeface="Montserrat"/>
              </a:rPr>
              <a:t>550+</a:t>
            </a:r>
            <a:r>
              <a:rPr lang="en" sz="1900">
                <a:latin typeface="Montserrat"/>
                <a:ea typeface="Montserrat"/>
                <a:cs typeface="Montserrat"/>
                <a:sym typeface="Montserrat"/>
              </a:rPr>
              <a:t> participants to our events, with 80+ participants to the 2024 STEAR Conference in Brussels</a:t>
            </a:r>
            <a:endParaRPr sz="1900">
              <a:latin typeface="Montserrat"/>
              <a:ea typeface="Montserrat"/>
              <a:cs typeface="Montserrat"/>
              <a:sym typeface="Montserrat"/>
            </a:endParaRPr>
          </a:p>
          <a:p>
            <a:pPr indent="-349250" lvl="0" marL="457200" marR="0" rtl="0" algn="l">
              <a:lnSpc>
                <a:spcPct val="115000"/>
              </a:lnSpc>
              <a:spcBef>
                <a:spcPts val="1000"/>
              </a:spcBef>
              <a:spcAft>
                <a:spcPts val="0"/>
              </a:spcAft>
              <a:buSzPts val="1900"/>
              <a:buFont typeface="Montserrat"/>
              <a:buChar char="-"/>
            </a:pPr>
            <a:r>
              <a:rPr lang="en" sz="1900">
                <a:latin typeface="Montserrat"/>
                <a:ea typeface="Montserrat"/>
                <a:cs typeface="Montserrat"/>
                <a:sym typeface="Montserrat"/>
              </a:rPr>
              <a:t>Our members represent more than </a:t>
            </a:r>
            <a:r>
              <a:rPr b="1" lang="en" sz="1900">
                <a:latin typeface="Montserrat"/>
                <a:ea typeface="Montserrat"/>
                <a:cs typeface="Montserrat"/>
                <a:sym typeface="Montserrat"/>
              </a:rPr>
              <a:t>33 </a:t>
            </a:r>
            <a:r>
              <a:rPr lang="en" sz="1900">
                <a:latin typeface="Montserrat"/>
                <a:ea typeface="Montserrat"/>
                <a:cs typeface="Montserrat"/>
                <a:sym typeface="Montserrat"/>
              </a:rPr>
              <a:t>countries, including Western and Eastern Europe, the Middle East, Central Asia, South Asia, East Asia &amp; Southeast Asia</a:t>
            </a:r>
            <a:endParaRPr sz="1900">
              <a:latin typeface="Montserrat"/>
              <a:ea typeface="Montserrat"/>
              <a:cs typeface="Montserrat"/>
              <a:sym typeface="Montserrat"/>
            </a:endParaRPr>
          </a:p>
          <a:p>
            <a:pPr indent="-349250" lvl="0" marL="457200" marR="0" rtl="0" algn="l">
              <a:lnSpc>
                <a:spcPct val="115000"/>
              </a:lnSpc>
              <a:spcBef>
                <a:spcPts val="1000"/>
              </a:spcBef>
              <a:spcAft>
                <a:spcPts val="0"/>
              </a:spcAft>
              <a:buSzPts val="1900"/>
              <a:buFont typeface="Montserrat"/>
              <a:buChar char="-"/>
            </a:pPr>
            <a:r>
              <a:rPr b="1" lang="en" sz="1900">
                <a:latin typeface="Montserrat"/>
                <a:ea typeface="Montserrat"/>
                <a:cs typeface="Montserrat"/>
                <a:sym typeface="Montserrat"/>
              </a:rPr>
              <a:t>170</a:t>
            </a:r>
            <a:r>
              <a:rPr b="1" lang="en" sz="1900">
                <a:latin typeface="Montserrat"/>
                <a:ea typeface="Montserrat"/>
                <a:cs typeface="Montserrat"/>
                <a:sym typeface="Montserrat"/>
              </a:rPr>
              <a:t>+</a:t>
            </a:r>
            <a:r>
              <a:rPr lang="en" sz="1900">
                <a:latin typeface="Montserrat"/>
                <a:ea typeface="Montserrat"/>
                <a:cs typeface="Montserrat"/>
                <a:sym typeface="Montserrat"/>
              </a:rPr>
              <a:t> article publications</a:t>
            </a:r>
            <a:endParaRPr sz="1900">
              <a:latin typeface="Montserrat"/>
              <a:ea typeface="Montserrat"/>
              <a:cs typeface="Montserrat"/>
              <a:sym typeface="Montserrat"/>
            </a:endParaRPr>
          </a:p>
          <a:p>
            <a:pPr indent="-349250" lvl="0" marL="457200" marR="0" rtl="0" algn="l">
              <a:lnSpc>
                <a:spcPct val="115000"/>
              </a:lnSpc>
              <a:spcBef>
                <a:spcPts val="1000"/>
              </a:spcBef>
              <a:spcAft>
                <a:spcPts val="1000"/>
              </a:spcAft>
              <a:buSzPts val="1900"/>
              <a:buFont typeface="Montserrat"/>
              <a:buChar char="-"/>
            </a:pPr>
            <a:r>
              <a:rPr lang="en" sz="1900">
                <a:latin typeface="Montserrat"/>
                <a:ea typeface="Montserrat"/>
                <a:cs typeface="Montserrat"/>
                <a:sym typeface="Montserrat"/>
              </a:rPr>
              <a:t>40+ members in the Editorial Office, the largest and most prolific portfolio </a:t>
            </a:r>
            <a:endParaRPr sz="1900">
              <a:latin typeface="Montserrat"/>
              <a:ea typeface="Montserrat"/>
              <a:cs typeface="Montserrat"/>
              <a:sym typeface="Montserrat"/>
            </a:endParaRPr>
          </a:p>
        </p:txBody>
      </p:sp>
      <p:pic>
        <p:nvPicPr>
          <p:cNvPr id="114" name="Google Shape;114;p9"/>
          <p:cNvPicPr preferRelativeResize="0"/>
          <p:nvPr/>
        </p:nvPicPr>
        <p:blipFill rotWithShape="1">
          <a:blip r:embed="rId3">
            <a:alphaModFix/>
          </a:blip>
          <a:srcRect b="0" l="0" r="0" t="0"/>
          <a:stretch/>
        </p:blipFill>
        <p:spPr>
          <a:xfrm>
            <a:off x="5216825" y="201100"/>
            <a:ext cx="3774776" cy="497700"/>
          </a:xfrm>
          <a:prstGeom prst="rect">
            <a:avLst/>
          </a:prstGeom>
          <a:noFill/>
          <a:ln>
            <a:noFill/>
          </a:ln>
        </p:spPr>
      </p:pic>
      <p:sp>
        <p:nvSpPr>
          <p:cNvPr id="115" name="Google Shape;115;p9"/>
          <p:cNvSpPr txBox="1"/>
          <p:nvPr>
            <p:ph type="title"/>
          </p:nvPr>
        </p:nvSpPr>
        <p:spPr>
          <a:xfrm>
            <a:off x="570000" y="609725"/>
            <a:ext cx="8520600" cy="57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sz="3200">
                <a:solidFill>
                  <a:schemeClr val="accent1"/>
                </a:solidFill>
                <a:latin typeface="Montserrat"/>
                <a:ea typeface="Montserrat"/>
                <a:cs typeface="Montserrat"/>
                <a:sym typeface="Montserrat"/>
              </a:rPr>
              <a:t>Stats &amp; milestones</a:t>
            </a:r>
            <a:endParaRPr sz="3200">
              <a:solidFill>
                <a:schemeClr val="accen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Sofia Barberis Canonico</dc:creator>
</cp:coreProperties>
</file>