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Playfair Display" charset="1" panose="00000500000000000000"/>
      <p:regular r:id="rId11"/>
    </p:embeddedFont>
    <p:embeddedFont>
      <p:font typeface="Playfair Display Bold" charset="1" panose="00000800000000000000"/>
      <p:regular r:id="rId12"/>
    </p:embeddedFont>
    <p:embeddedFont>
      <p:font typeface="Helvetica World Bold" charset="1" panose="020B08000400000200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jpe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png" Type="http://schemas.openxmlformats.org/officeDocument/2006/relationships/image"/><Relationship Id="rId6" Target="../media/image13.jpeg" Type="http://schemas.openxmlformats.org/officeDocument/2006/relationships/image"/><Relationship Id="rId7" Target="../media/image1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9976145" y="5656273"/>
            <a:ext cx="3854242" cy="0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9976145" y="7478632"/>
            <a:ext cx="3854242" cy="0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487313" y="2221818"/>
            <a:ext cx="9969414" cy="3029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74"/>
              </a:lnSpc>
            </a:pPr>
            <a:r>
              <a:rPr lang="en-US" sz="12719" spc="6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WARWICK THINK TANK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496838" y="6175385"/>
            <a:ext cx="9969414" cy="777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6"/>
              </a:lnSpc>
            </a:pPr>
            <a:r>
              <a:rPr lang="en-US" sz="5916" spc="2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ABIRRAMI GUNALAN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8700" y="1226527"/>
            <a:ext cx="5889859" cy="7097492"/>
          </a:xfrm>
          <a:custGeom>
            <a:avLst/>
            <a:gdLst/>
            <a:ahLst/>
            <a:cxnLst/>
            <a:rect r="r" b="b" t="t" l="l"/>
            <a:pathLst>
              <a:path h="7097492" w="5889859">
                <a:moveTo>
                  <a:pt x="0" y="0"/>
                </a:moveTo>
                <a:lnTo>
                  <a:pt x="5889859" y="0"/>
                </a:lnTo>
                <a:lnTo>
                  <a:pt x="5889859" y="7097493"/>
                </a:lnTo>
                <a:lnTo>
                  <a:pt x="0" y="7097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717537" y="1028700"/>
            <a:ext cx="5827035" cy="8229600"/>
            <a:chOff x="0" y="0"/>
            <a:chExt cx="3267456" cy="46146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67456" cy="4618736"/>
            </a:xfrm>
            <a:custGeom>
              <a:avLst/>
              <a:gdLst/>
              <a:ahLst/>
              <a:cxnLst/>
              <a:rect r="r" b="b" t="t" l="l"/>
              <a:pathLst>
                <a:path h="4618736" w="3267456">
                  <a:moveTo>
                    <a:pt x="3267456" y="4618736"/>
                  </a:moveTo>
                  <a:lnTo>
                    <a:pt x="0" y="4618736"/>
                  </a:lnTo>
                  <a:lnTo>
                    <a:pt x="0" y="0"/>
                  </a:lnTo>
                  <a:lnTo>
                    <a:pt x="3267456" y="0"/>
                  </a:lnTo>
                  <a:lnTo>
                    <a:pt x="3267456" y="4618736"/>
                  </a:lnTo>
                  <a:close/>
                </a:path>
              </a:pathLst>
            </a:custGeom>
            <a:blipFill>
              <a:blip r:embed="rId2"/>
              <a:stretch>
                <a:fillRect l="-4" t="0" r="-4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44163" y="140959"/>
              <a:ext cx="2993427" cy="4317015"/>
            </a:xfrm>
            <a:custGeom>
              <a:avLst/>
              <a:gdLst/>
              <a:ahLst/>
              <a:cxnLst/>
              <a:rect r="r" b="b" t="t" l="l"/>
              <a:pathLst>
                <a:path h="4317015" w="2993427">
                  <a:moveTo>
                    <a:pt x="2993427" y="12700"/>
                  </a:moveTo>
                  <a:lnTo>
                    <a:pt x="2935892" y="4317015"/>
                  </a:lnTo>
                  <a:lnTo>
                    <a:pt x="0" y="4275547"/>
                  </a:lnTo>
                  <a:lnTo>
                    <a:pt x="0" y="0"/>
                  </a:lnTo>
                  <a:lnTo>
                    <a:pt x="2993427" y="12700"/>
                  </a:lnTo>
                  <a:close/>
                </a:path>
              </a:pathLst>
            </a:custGeom>
            <a:blipFill>
              <a:blip r:embed="rId3"/>
              <a:stretch>
                <a:fillRect l="-4081" t="0" r="-4081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777703" y="2224569"/>
            <a:ext cx="3830796" cy="2563701"/>
          </a:xfrm>
          <a:custGeom>
            <a:avLst/>
            <a:gdLst/>
            <a:ahLst/>
            <a:cxnLst/>
            <a:rect r="r" b="b" t="t" l="l"/>
            <a:pathLst>
              <a:path h="2563701" w="3830796">
                <a:moveTo>
                  <a:pt x="0" y="0"/>
                </a:moveTo>
                <a:lnTo>
                  <a:pt x="3830796" y="0"/>
                </a:lnTo>
                <a:lnTo>
                  <a:pt x="3830796" y="2563700"/>
                </a:lnTo>
                <a:lnTo>
                  <a:pt x="0" y="2563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704" t="-31552" r="-5580" b="-3274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23899" y="2203611"/>
            <a:ext cx="3136962" cy="2605616"/>
          </a:xfrm>
          <a:custGeom>
            <a:avLst/>
            <a:gdLst/>
            <a:ahLst/>
            <a:cxnLst/>
            <a:rect r="r" b="b" t="t" l="l"/>
            <a:pathLst>
              <a:path h="2605616" w="3136962">
                <a:moveTo>
                  <a:pt x="0" y="0"/>
                </a:moveTo>
                <a:lnTo>
                  <a:pt x="3136961" y="0"/>
                </a:lnTo>
                <a:lnTo>
                  <a:pt x="3136961" y="2605616"/>
                </a:lnTo>
                <a:lnTo>
                  <a:pt x="0" y="2605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60523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00282" y="5363322"/>
            <a:ext cx="4385638" cy="2741024"/>
          </a:xfrm>
          <a:custGeom>
            <a:avLst/>
            <a:gdLst/>
            <a:ahLst/>
            <a:cxnLst/>
            <a:rect r="r" b="b" t="t" l="l"/>
            <a:pathLst>
              <a:path h="2741024" w="4385638">
                <a:moveTo>
                  <a:pt x="0" y="0"/>
                </a:moveTo>
                <a:lnTo>
                  <a:pt x="4385638" y="0"/>
                </a:lnTo>
                <a:lnTo>
                  <a:pt x="4385638" y="2741024"/>
                </a:lnTo>
                <a:lnTo>
                  <a:pt x="0" y="27410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255914" y="5363322"/>
            <a:ext cx="4872932" cy="2741024"/>
          </a:xfrm>
          <a:custGeom>
            <a:avLst/>
            <a:gdLst/>
            <a:ahLst/>
            <a:cxnLst/>
            <a:rect r="r" b="b" t="t" l="l"/>
            <a:pathLst>
              <a:path h="2741024" w="4872932">
                <a:moveTo>
                  <a:pt x="0" y="0"/>
                </a:moveTo>
                <a:lnTo>
                  <a:pt x="4872931" y="0"/>
                </a:lnTo>
                <a:lnTo>
                  <a:pt x="4872931" y="2741024"/>
                </a:lnTo>
                <a:lnTo>
                  <a:pt x="0" y="27410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53004" y="4966550"/>
            <a:ext cx="3587984" cy="4323650"/>
          </a:xfrm>
          <a:custGeom>
            <a:avLst/>
            <a:gdLst/>
            <a:ahLst/>
            <a:cxnLst/>
            <a:rect r="r" b="b" t="t" l="l"/>
            <a:pathLst>
              <a:path h="4323650" w="3587984">
                <a:moveTo>
                  <a:pt x="0" y="0"/>
                </a:moveTo>
                <a:lnTo>
                  <a:pt x="3587985" y="0"/>
                </a:lnTo>
                <a:lnTo>
                  <a:pt x="3587985" y="4323650"/>
                </a:lnTo>
                <a:lnTo>
                  <a:pt x="0" y="43236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237461" y="4966550"/>
            <a:ext cx="6808898" cy="4323650"/>
          </a:xfrm>
          <a:custGeom>
            <a:avLst/>
            <a:gdLst/>
            <a:ahLst/>
            <a:cxnLst/>
            <a:rect r="r" b="b" t="t" l="l"/>
            <a:pathLst>
              <a:path h="4323650" w="6808898">
                <a:moveTo>
                  <a:pt x="0" y="0"/>
                </a:moveTo>
                <a:lnTo>
                  <a:pt x="6808898" y="0"/>
                </a:lnTo>
                <a:lnTo>
                  <a:pt x="6808898" y="4323650"/>
                </a:lnTo>
                <a:lnTo>
                  <a:pt x="0" y="43236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41641" y="1285875"/>
            <a:ext cx="13804718" cy="1138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2"/>
              </a:lnSpc>
            </a:pPr>
            <a:r>
              <a:rPr lang="en-US" b="true" sz="9200" spc="46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WARWICK THINK TANK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2859620"/>
            <a:ext cx="18288000" cy="1611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199" spc="26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ESTABLISHED</a:t>
            </a:r>
            <a:r>
              <a:rPr lang="en-US" sz="2199" spc="26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IN 2011</a:t>
            </a:r>
          </a:p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199" spc="26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SERVE AS A DYNAMIC AND POLITICALLY NEUTRAL SPACE, BRINGING TOGETHER A COMMUNITY OF PASSIONATE AND DIVERSE STUDENTS TO ENGAGE IN THE WORLD OF POLICY.</a:t>
            </a:r>
          </a:p>
          <a:p>
            <a:pPr algn="ctr">
              <a:lnSpc>
                <a:spcPts val="32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57230" y="594562"/>
            <a:ext cx="6306590" cy="4201766"/>
          </a:xfrm>
          <a:custGeom>
            <a:avLst/>
            <a:gdLst/>
            <a:ahLst/>
            <a:cxnLst/>
            <a:rect r="r" b="b" t="t" l="l"/>
            <a:pathLst>
              <a:path h="4201766" w="6306590">
                <a:moveTo>
                  <a:pt x="0" y="0"/>
                </a:moveTo>
                <a:lnTo>
                  <a:pt x="6306590" y="0"/>
                </a:lnTo>
                <a:lnTo>
                  <a:pt x="6306590" y="4201766"/>
                </a:lnTo>
                <a:lnTo>
                  <a:pt x="0" y="42017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74431" y="411965"/>
            <a:ext cx="4566960" cy="4566960"/>
          </a:xfrm>
          <a:custGeom>
            <a:avLst/>
            <a:gdLst/>
            <a:ahLst/>
            <a:cxnLst/>
            <a:rect r="r" b="b" t="t" l="l"/>
            <a:pathLst>
              <a:path h="4566960" w="4566960">
                <a:moveTo>
                  <a:pt x="0" y="0"/>
                </a:moveTo>
                <a:lnTo>
                  <a:pt x="4566960" y="0"/>
                </a:lnTo>
                <a:lnTo>
                  <a:pt x="4566960" y="4566960"/>
                </a:lnTo>
                <a:lnTo>
                  <a:pt x="0" y="45669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5849" y="5321492"/>
            <a:ext cx="4697751" cy="4592052"/>
          </a:xfrm>
          <a:custGeom>
            <a:avLst/>
            <a:gdLst/>
            <a:ahLst/>
            <a:cxnLst/>
            <a:rect r="r" b="b" t="t" l="l"/>
            <a:pathLst>
              <a:path h="4592052" w="4697751">
                <a:moveTo>
                  <a:pt x="0" y="0"/>
                </a:moveTo>
                <a:lnTo>
                  <a:pt x="4697751" y="0"/>
                </a:lnTo>
                <a:lnTo>
                  <a:pt x="4697751" y="4592052"/>
                </a:lnTo>
                <a:lnTo>
                  <a:pt x="0" y="4592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354725" y="411965"/>
            <a:ext cx="3219707" cy="4566960"/>
          </a:xfrm>
          <a:custGeom>
            <a:avLst/>
            <a:gdLst/>
            <a:ahLst/>
            <a:cxnLst/>
            <a:rect r="r" b="b" t="t" l="l"/>
            <a:pathLst>
              <a:path h="4566960" w="3219707">
                <a:moveTo>
                  <a:pt x="0" y="0"/>
                </a:moveTo>
                <a:lnTo>
                  <a:pt x="3219706" y="0"/>
                </a:lnTo>
                <a:lnTo>
                  <a:pt x="3219706" y="4566960"/>
                </a:lnTo>
                <a:lnTo>
                  <a:pt x="0" y="45669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487358" y="5364648"/>
            <a:ext cx="4654033" cy="4613310"/>
          </a:xfrm>
          <a:custGeom>
            <a:avLst/>
            <a:gdLst/>
            <a:ahLst/>
            <a:cxnLst/>
            <a:rect r="r" b="b" t="t" l="l"/>
            <a:pathLst>
              <a:path h="4613310" w="4654033">
                <a:moveTo>
                  <a:pt x="0" y="0"/>
                </a:moveTo>
                <a:lnTo>
                  <a:pt x="4654033" y="0"/>
                </a:lnTo>
                <a:lnTo>
                  <a:pt x="4654033" y="4613310"/>
                </a:lnTo>
                <a:lnTo>
                  <a:pt x="0" y="46133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97658" y="5321492"/>
            <a:ext cx="6266162" cy="4699622"/>
          </a:xfrm>
          <a:custGeom>
            <a:avLst/>
            <a:gdLst/>
            <a:ahLst/>
            <a:cxnLst/>
            <a:rect r="r" b="b" t="t" l="l"/>
            <a:pathLst>
              <a:path h="4699622" w="6266162">
                <a:moveTo>
                  <a:pt x="0" y="0"/>
                </a:moveTo>
                <a:lnTo>
                  <a:pt x="6266162" y="0"/>
                </a:lnTo>
                <a:lnTo>
                  <a:pt x="6266162" y="4699622"/>
                </a:lnTo>
                <a:lnTo>
                  <a:pt x="0" y="46996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55058" y="1152654"/>
            <a:ext cx="3050939" cy="3085583"/>
            <a:chOff x="0" y="0"/>
            <a:chExt cx="803540" cy="8126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03540" cy="812664"/>
            </a:xfrm>
            <a:custGeom>
              <a:avLst/>
              <a:gdLst/>
              <a:ahLst/>
              <a:cxnLst/>
              <a:rect r="r" b="b" t="t" l="l"/>
              <a:pathLst>
                <a:path h="812664" w="803540">
                  <a:moveTo>
                    <a:pt x="0" y="0"/>
                  </a:moveTo>
                  <a:lnTo>
                    <a:pt x="803540" y="0"/>
                  </a:lnTo>
                  <a:lnTo>
                    <a:pt x="803540" y="812664"/>
                  </a:lnTo>
                  <a:lnTo>
                    <a:pt x="0" y="812664"/>
                  </a:lnTo>
                  <a:close/>
                </a:path>
              </a:pathLst>
            </a:custGeom>
            <a:solidFill>
              <a:srgbClr val="C49D9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03540" cy="860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</a:p>
            <a:p>
              <a:pPr algn="ctr">
                <a:lnSpc>
                  <a:spcPts val="1800"/>
                </a:lnSpc>
              </a:pPr>
              <a:r>
                <a:rPr lang="en-US" b="true" sz="1200" spc="145" u="sng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8 SECTORS</a:t>
              </a:r>
            </a:p>
            <a:p>
              <a:pPr algn="ctr">
                <a:lnSpc>
                  <a:spcPts val="1800"/>
                </a:lnSpc>
              </a:pPr>
              <a:r>
                <a:rPr lang="en-US" b="true" sz="1200" spc="145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FOREIGN AFFAIRS </a:t>
              </a:r>
            </a:p>
            <a:p>
              <a:pPr algn="ctr">
                <a:lnSpc>
                  <a:spcPts val="1800"/>
                </a:lnSpc>
              </a:pPr>
              <a:r>
                <a:rPr lang="en-US" b="true" sz="1200" spc="145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JUSTICE &amp; HUMAN RIGHTS</a:t>
              </a:r>
            </a:p>
            <a:p>
              <a:pPr algn="ctr">
                <a:lnSpc>
                  <a:spcPts val="1800"/>
                </a:lnSpc>
              </a:pPr>
              <a:r>
                <a:rPr lang="en-US" b="true" sz="1200" spc="145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ECONOMY &amp; FINANCE</a:t>
              </a:r>
            </a:p>
            <a:p>
              <a:pPr algn="ctr">
                <a:lnSpc>
                  <a:spcPts val="1800"/>
                </a:lnSpc>
              </a:pPr>
              <a:r>
                <a:rPr lang="en-US" b="true" sz="1200" spc="145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ENVIRONMENT</a:t>
              </a:r>
            </a:p>
            <a:p>
              <a:pPr algn="ctr">
                <a:lnSpc>
                  <a:spcPts val="1800"/>
                </a:lnSpc>
              </a:pPr>
              <a:r>
                <a:rPr lang="en-US" b="true" sz="1200" spc="145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ARTS &amp; CULTURE</a:t>
              </a:r>
            </a:p>
            <a:p>
              <a:pPr algn="ctr">
                <a:lnSpc>
                  <a:spcPts val="1800"/>
                </a:lnSpc>
              </a:pPr>
              <a:r>
                <a:rPr lang="en-US" b="true" sz="1200" spc="145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HEALTHCARE</a:t>
              </a:r>
            </a:p>
            <a:p>
              <a:pPr algn="ctr">
                <a:lnSpc>
                  <a:spcPts val="1800"/>
                </a:lnSpc>
              </a:pPr>
              <a:r>
                <a:rPr lang="en-US" b="true" sz="1200" spc="145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EDUCATION</a:t>
              </a:r>
            </a:p>
            <a:p>
              <a:pPr algn="ctr">
                <a:lnSpc>
                  <a:spcPts val="1800"/>
                </a:lnSpc>
              </a:pPr>
              <a:r>
                <a:rPr lang="en-US" b="true" sz="1200" spc="145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TECHNOLOGY </a:t>
              </a:r>
            </a:p>
            <a:p>
              <a:pPr algn="ctr">
                <a:lnSpc>
                  <a:spcPts val="180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32178" y="903775"/>
            <a:ext cx="3799853" cy="4239725"/>
          </a:xfrm>
          <a:custGeom>
            <a:avLst/>
            <a:gdLst/>
            <a:ahLst/>
            <a:cxnLst/>
            <a:rect r="r" b="b" t="t" l="l"/>
            <a:pathLst>
              <a:path h="4239725" w="3799853">
                <a:moveTo>
                  <a:pt x="0" y="0"/>
                </a:moveTo>
                <a:lnTo>
                  <a:pt x="3799853" y="0"/>
                </a:lnTo>
                <a:lnTo>
                  <a:pt x="3799853" y="4239725"/>
                </a:lnTo>
                <a:lnTo>
                  <a:pt x="0" y="4239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46161" y="5353658"/>
            <a:ext cx="3785871" cy="4224123"/>
          </a:xfrm>
          <a:custGeom>
            <a:avLst/>
            <a:gdLst/>
            <a:ahLst/>
            <a:cxnLst/>
            <a:rect r="r" b="b" t="t" l="l"/>
            <a:pathLst>
              <a:path h="4224123" w="3785871">
                <a:moveTo>
                  <a:pt x="0" y="0"/>
                </a:moveTo>
                <a:lnTo>
                  <a:pt x="3785870" y="0"/>
                </a:lnTo>
                <a:lnTo>
                  <a:pt x="3785870" y="4224123"/>
                </a:lnTo>
                <a:lnTo>
                  <a:pt x="0" y="42241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142254"/>
            <a:ext cx="13403405" cy="778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16"/>
              </a:lnSpc>
            </a:pPr>
            <a:r>
              <a:rPr lang="en-US" b="true" sz="5916" spc="29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CHALLENGES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386965"/>
            <a:ext cx="9004574" cy="2966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6993" indent="-278497" lvl="1">
              <a:lnSpc>
                <a:spcPts val="2579"/>
              </a:lnSpc>
              <a:buFont typeface="Arial"/>
              <a:buChar char="•"/>
            </a:pPr>
            <a:r>
              <a:rPr lang="en-US" b="true" sz="2579" spc="12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Constructing an identity -</a:t>
            </a:r>
            <a:r>
              <a:rPr lang="en-US" sz="2579" spc="12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lack of a distinct research stance, making it harder to attract a dedicated audience, build a recognizable brand, and establish influence in policy circles.</a:t>
            </a:r>
          </a:p>
          <a:p>
            <a:pPr algn="l">
              <a:lnSpc>
                <a:spcPts val="2579"/>
              </a:lnSpc>
            </a:pPr>
          </a:p>
          <a:p>
            <a:pPr algn="l" marL="556993" indent="-278497" lvl="1">
              <a:lnSpc>
                <a:spcPts val="2579"/>
              </a:lnSpc>
              <a:buFont typeface="Arial"/>
              <a:buChar char="•"/>
            </a:pPr>
            <a:r>
              <a:rPr lang="en-US" b="true" sz="2579" spc="12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Securing Sponsorships- </a:t>
            </a:r>
            <a:r>
              <a:rPr lang="en-US" sz="2579" spc="12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Sponsors often prefer to fund research that aligns with their own agendas</a:t>
            </a:r>
          </a:p>
          <a:p>
            <a:pPr algn="l">
              <a:lnSpc>
                <a:spcPts val="2579"/>
              </a:lnSpc>
            </a:pPr>
          </a:p>
          <a:p>
            <a:pPr algn="l" marL="556993" indent="-278497" lvl="1">
              <a:lnSpc>
                <a:spcPts val="2579"/>
              </a:lnSpc>
              <a:buFont typeface="Arial"/>
              <a:buChar char="•"/>
            </a:pPr>
            <a:r>
              <a:rPr lang="en-US" b="true" sz="2579" spc="12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Policy influence and Impact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DAGdnml79Ak</dc:identifier>
  <dcterms:modified xsi:type="dcterms:W3CDTF">2011-08-01T06:04:30Z</dcterms:modified>
  <cp:revision>1</cp:revision>
  <dc:title>Cream Black Minimalist Professional About Me Presentation</dc:title>
</cp:coreProperties>
</file>