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6" r:id="rId3"/>
    <p:sldId id="258" r:id="rId4"/>
    <p:sldId id="274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77" r:id="rId13"/>
    <p:sldId id="275" r:id="rId14"/>
    <p:sldId id="285" r:id="rId15"/>
    <p:sldId id="286" r:id="rId16"/>
    <p:sldId id="287" r:id="rId17"/>
    <p:sldId id="264" r:id="rId1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88867" autoAdjust="0"/>
  </p:normalViewPr>
  <p:slideViewPr>
    <p:cSldViewPr snapToGrid="0" showGuides="1">
      <p:cViewPr varScale="1">
        <p:scale>
          <a:sx n="67" d="100"/>
          <a:sy n="67" d="100"/>
        </p:scale>
        <p:origin x="52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ran Buldioski" userId="48866db4-4da9-4289-8bac-10d9290bd00f" providerId="ADAL" clId="{19B564D7-51DF-4166-9552-1DFF76AAE75A}"/>
    <pc:docChg chg="modSld">
      <pc:chgData name="Goran Buldioski" userId="48866db4-4da9-4289-8bac-10d9290bd00f" providerId="ADAL" clId="{19B564D7-51DF-4166-9552-1DFF76AAE75A}" dt="2025-02-04T08:08:04.844" v="1" actId="14100"/>
      <pc:docMkLst>
        <pc:docMk/>
      </pc:docMkLst>
      <pc:sldChg chg="modSp mod">
        <pc:chgData name="Goran Buldioski" userId="48866db4-4da9-4289-8bac-10d9290bd00f" providerId="ADAL" clId="{19B564D7-51DF-4166-9552-1DFF76AAE75A}" dt="2025-02-04T08:08:04.844" v="1" actId="14100"/>
        <pc:sldMkLst>
          <pc:docMk/>
          <pc:sldMk cId="2114516532" sldId="286"/>
        </pc:sldMkLst>
        <pc:spChg chg="mod">
          <ac:chgData name="Goran Buldioski" userId="48866db4-4da9-4289-8bac-10d9290bd00f" providerId="ADAL" clId="{19B564D7-51DF-4166-9552-1DFF76AAE75A}" dt="2025-02-04T08:08:04.844" v="1" actId="14100"/>
          <ac:spMkLst>
            <pc:docMk/>
            <pc:sldMk cId="2114516532" sldId="286"/>
            <ac:spMk id="3" creationId="{24A61481-CA7B-6E9E-04F2-BF06F74B4E1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59E20-1191-411C-8B94-A989B51C4A62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64FFA-42E1-428A-9CE6-E64D2A5550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693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8 responses – 18 </a:t>
            </a:r>
            <a:r>
              <a:rPr lang="es-PE" dirty="0" err="1"/>
              <a:t>trainers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64FFA-42E1-428A-9CE6-E64D2A55508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928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102EE8-2BC3-F07F-528E-6F7D667AD1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01BEA41-6FD1-C9E4-B4EB-73794AE959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1AC6663-2AE6-C8DC-225A-22EC47927C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8 responses – 18 </a:t>
            </a:r>
            <a:r>
              <a:rPr lang="es-PE" dirty="0" err="1"/>
              <a:t>trainers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B21BBF-4D2C-3C64-5428-463DDCA08D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64FFA-42E1-428A-9CE6-E64D2A55508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959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70C1A2-7FA4-6B60-88F3-EA39E802CA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3A05A6D-7A00-B42C-1BCF-F0FD5912E1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9C1A88B-902D-1342-B10E-FB3CE89BF0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8 responses – 18 </a:t>
            </a:r>
            <a:r>
              <a:rPr lang="es-PE" dirty="0" err="1"/>
              <a:t>trainers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8694A-386C-8E51-EFE8-D1ADCA4F70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64FFA-42E1-428A-9CE6-E64D2A55508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219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8E794-E57B-EE7C-91B3-926CC8BA04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760C7CF-4934-62BF-7C42-3C1BC47872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3070CD5-878E-0AA8-9E16-3A98C1E3B4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8 responses – 18 </a:t>
            </a:r>
            <a:r>
              <a:rPr lang="es-PE" dirty="0" err="1"/>
              <a:t>trainers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A29DD4-9583-6422-193D-337E2CA988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64FFA-42E1-428A-9CE6-E64D2A55508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294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0EE2DC-0F64-767F-3963-20C4F1DC61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052391-6429-69C5-8F8C-61C6FC4155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71FCAAE-5D95-37DB-F3D3-7096B1B16F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8 responses – 18 </a:t>
            </a:r>
            <a:r>
              <a:rPr lang="es-PE" dirty="0" err="1"/>
              <a:t>trainers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DCDDD2-13F7-D5A7-A091-99CB982AF7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64FFA-42E1-428A-9CE6-E64D2A555087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682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8721" y="1549904"/>
            <a:ext cx="3654559" cy="375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63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211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 userDrawn="1"/>
        </p:nvGrpSpPr>
        <p:grpSpPr>
          <a:xfrm>
            <a:off x="3035567" y="2637322"/>
            <a:ext cx="6120867" cy="1011938"/>
            <a:chOff x="2936506" y="2637322"/>
            <a:chExt cx="6120867" cy="1011938"/>
          </a:xfrm>
        </p:grpSpPr>
        <p:sp>
          <p:nvSpPr>
            <p:cNvPr id="4" name="CuadroTexto 3"/>
            <p:cNvSpPr txBox="1"/>
            <p:nvPr userDrawn="1"/>
          </p:nvSpPr>
          <p:spPr>
            <a:xfrm>
              <a:off x="4398745" y="2727793"/>
              <a:ext cx="46586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2400" b="1" dirty="0">
                  <a:solidFill>
                    <a:schemeClr val="bg1"/>
                  </a:solidFill>
                  <a:latin typeface="+mj-lt"/>
                </a:rPr>
                <a:t>SCHOOL </a:t>
              </a:r>
              <a:r>
                <a:rPr lang="es-AR" sz="2400" b="1" dirty="0" err="1">
                  <a:solidFill>
                    <a:schemeClr val="bg1"/>
                  </a:solidFill>
                  <a:latin typeface="+mj-lt"/>
                </a:rPr>
                <a:t>for</a:t>
              </a:r>
              <a:r>
                <a:rPr lang="es-AR" sz="2400" b="1" dirty="0">
                  <a:solidFill>
                    <a:schemeClr val="bg1"/>
                  </a:solidFill>
                  <a:latin typeface="+mj-lt"/>
                </a:rPr>
                <a:t> THINKTANKERS</a:t>
              </a:r>
            </a:p>
            <a:p>
              <a:r>
                <a:rPr lang="es-AR" sz="2400" b="1" dirty="0">
                  <a:solidFill>
                    <a:schemeClr val="bg1"/>
                  </a:solidFill>
                  <a:latin typeface="+mj-lt"/>
                </a:rPr>
                <a:t>www.ott.school</a:t>
              </a:r>
            </a:p>
          </p:txBody>
        </p:sp>
        <p:pic>
          <p:nvPicPr>
            <p:cNvPr id="6" name="Imagen 5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6506" y="2637322"/>
              <a:ext cx="1005842" cy="10119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9553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4514248" y="1386039"/>
            <a:ext cx="5592278" cy="2088682"/>
          </a:xfrm>
        </p:spPr>
        <p:txBody>
          <a:bodyPr lIns="0" tIns="0" rIns="0" bIns="0" anchor="b">
            <a:normAutofit/>
          </a:bodyPr>
          <a:lstStyle>
            <a:lvl1pPr algn="l">
              <a:defRPr sz="4500" baseline="0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s-ES" dirty="0"/>
              <a:t>HAGA CLIC PARA MODIFICAR EL ESTILO</a:t>
            </a:r>
            <a:endParaRPr lang="es-AR" dirty="0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85" y="1944539"/>
            <a:ext cx="2695405" cy="2771839"/>
          </a:xfrm>
          <a:prstGeom prst="rect">
            <a:avLst/>
          </a:prstGeom>
        </p:spPr>
      </p:pic>
      <p:sp>
        <p:nvSpPr>
          <p:cNvPr id="5" name="Marcador de texto 7"/>
          <p:cNvSpPr>
            <a:spLocks noGrp="1"/>
          </p:cNvSpPr>
          <p:nvPr>
            <p:ph type="body" sz="quarter" idx="11"/>
          </p:nvPr>
        </p:nvSpPr>
        <p:spPr>
          <a:xfrm>
            <a:off x="4514248" y="3790951"/>
            <a:ext cx="5592278" cy="953602"/>
          </a:xfrm>
        </p:spPr>
        <p:txBody>
          <a:bodyPr lIns="0" rIns="0">
            <a:noAutofit/>
          </a:bodyPr>
          <a:lstStyle>
            <a:lvl1pPr marL="0" indent="0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500"/>
            </a:lvl2pPr>
            <a:lvl3pPr marL="914400" indent="0">
              <a:buNone/>
              <a:defRPr sz="1500"/>
            </a:lvl3pPr>
            <a:lvl4pPr marL="1371600" indent="0">
              <a:buNone/>
              <a:defRPr sz="1500"/>
            </a:lvl4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7399692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842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parato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3359150" y="1841032"/>
            <a:ext cx="6956325" cy="3175936"/>
          </a:xfrm>
        </p:spPr>
        <p:txBody>
          <a:bodyPr lIns="0" tIns="0" rIns="0" bIns="0">
            <a:normAutofit/>
          </a:bodyPr>
          <a:lstStyle>
            <a:lvl1pPr>
              <a:defRPr sz="50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AR" dirty="0"/>
          </a:p>
        </p:txBody>
      </p:sp>
      <p:sp>
        <p:nvSpPr>
          <p:cNvPr id="3" name="Rectángulo 2"/>
          <p:cNvSpPr/>
          <p:nvPr userDrawn="1"/>
        </p:nvSpPr>
        <p:spPr>
          <a:xfrm>
            <a:off x="2839454" y="1841032"/>
            <a:ext cx="125128" cy="31759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2047974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11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6713" y="1068404"/>
            <a:ext cx="9721849" cy="4581624"/>
          </a:xfrm>
        </p:spPr>
        <p:txBody>
          <a:bodyPr lIns="0" tIns="0" rIns="0" bIns="0" anchor="t">
            <a:normAutofit/>
          </a:bodyPr>
          <a:lstStyle>
            <a:lvl1pPr>
              <a:defRPr sz="4000"/>
            </a:lvl1pPr>
          </a:lstStyle>
          <a:p>
            <a:r>
              <a:rPr lang="es-ES" dirty="0"/>
              <a:t>Haga clic para modificar el estilo de título </a:t>
            </a:r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64" b="34965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0668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102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36713" y="692150"/>
            <a:ext cx="9721849" cy="607026"/>
          </a:xfrm>
        </p:spPr>
        <p:txBody>
          <a:bodyPr lIns="0" tIns="0" rIns="0" bIns="0" anchor="t">
            <a:normAutofit/>
          </a:bodyPr>
          <a:lstStyle>
            <a:lvl1pPr>
              <a:defRPr sz="3200"/>
            </a:lvl1pPr>
          </a:lstStyle>
          <a:p>
            <a:r>
              <a:rPr lang="es-ES" dirty="0"/>
              <a:t>HAGA CLIC PARA MODIFICAR EL ESTILO DE TÍTULO </a:t>
            </a:r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64" b="34965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</p:spPr>
      </p:pic>
      <p:sp>
        <p:nvSpPr>
          <p:cNvPr id="6" name="Marcador de texto 5"/>
          <p:cNvSpPr>
            <a:spLocks noGrp="1"/>
          </p:cNvSpPr>
          <p:nvPr>
            <p:ph type="body" sz="quarter" idx="10"/>
          </p:nvPr>
        </p:nvSpPr>
        <p:spPr>
          <a:xfrm>
            <a:off x="1631949" y="1501541"/>
            <a:ext cx="9726613" cy="427361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2"/>
                </a:solidFill>
              </a:defRPr>
            </a:lvl2pPr>
            <a:lvl3pPr marL="914400" indent="0">
              <a:buNone/>
              <a:defRPr sz="1800">
                <a:solidFill>
                  <a:schemeClr val="tx2"/>
                </a:solidFill>
              </a:defRPr>
            </a:lvl3pPr>
            <a:lvl4pPr marL="1371600" indent="0">
              <a:buNone/>
              <a:defRPr sz="1600">
                <a:solidFill>
                  <a:schemeClr val="tx2"/>
                </a:solidFill>
              </a:defRPr>
            </a:lvl4pPr>
            <a:lvl5pPr marL="1828800" indent="0">
              <a:buNone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935551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102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42912" y="692150"/>
            <a:ext cx="3339815" cy="2060442"/>
          </a:xfrm>
        </p:spPr>
        <p:txBody>
          <a:bodyPr lIns="0" tIns="0" rIns="0" bIns="0" anchor="t">
            <a:noAutofit/>
          </a:bodyPr>
          <a:lstStyle>
            <a:lvl1pPr>
              <a:defRPr sz="3200"/>
            </a:lvl1pPr>
          </a:lstStyle>
          <a:p>
            <a:r>
              <a:rPr lang="es-ES" dirty="0"/>
              <a:t>HAGA CLIC PARA MODIFICAR EL ESTILO DE TÍTULO</a:t>
            </a:r>
            <a:br>
              <a:rPr lang="es-ES" dirty="0"/>
            </a:br>
            <a:endParaRPr lang="es-AR" dirty="0"/>
          </a:p>
        </p:txBody>
      </p:sp>
      <p:sp>
        <p:nvSpPr>
          <p:cNvPr id="4" name="Marcador de posición de imagen 3"/>
          <p:cNvSpPr>
            <a:spLocks noGrp="1"/>
          </p:cNvSpPr>
          <p:nvPr>
            <p:ph type="pic" sz="quarter" idx="10"/>
          </p:nvPr>
        </p:nvSpPr>
        <p:spPr>
          <a:xfrm>
            <a:off x="4056000" y="0"/>
            <a:ext cx="8136000" cy="68580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  <a:latin typeface="+mj-lt"/>
              </a:defRPr>
            </a:lvl1pPr>
          </a:lstStyle>
          <a:p>
            <a:endParaRPr lang="es-AR" dirty="0"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64" b="34965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</p:spPr>
      </p:pic>
      <p:sp>
        <p:nvSpPr>
          <p:cNvPr id="8" name="Marcador de texto 7"/>
          <p:cNvSpPr>
            <a:spLocks noGrp="1"/>
          </p:cNvSpPr>
          <p:nvPr>
            <p:ph type="body" sz="quarter" idx="11"/>
          </p:nvPr>
        </p:nvSpPr>
        <p:spPr>
          <a:xfrm>
            <a:off x="442913" y="2915753"/>
            <a:ext cx="3340100" cy="2532146"/>
          </a:xfrm>
        </p:spPr>
        <p:txBody>
          <a:bodyPr lIns="0" rIns="0">
            <a:noAutofit/>
          </a:bodyPr>
          <a:lstStyle>
            <a:lvl1pPr marL="0" indent="0">
              <a:buNone/>
              <a:defRPr sz="1500">
                <a:latin typeface="+mn-lt"/>
              </a:defRPr>
            </a:lvl1pPr>
            <a:lvl2pPr marL="457200" indent="0">
              <a:buNone/>
              <a:defRPr sz="1500"/>
            </a:lvl2pPr>
            <a:lvl3pPr marL="914400" indent="0">
              <a:buNone/>
              <a:defRPr sz="1500"/>
            </a:lvl3pPr>
            <a:lvl4pPr marL="1371600" indent="0">
              <a:buNone/>
              <a:defRPr sz="1500"/>
            </a:lvl4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2526258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 userDrawn="1">
          <p15:clr>
            <a:srgbClr val="FBAE40"/>
          </p15:clr>
        </p15:guide>
        <p15:guide id="2" pos="279" userDrawn="1">
          <p15:clr>
            <a:srgbClr val="FBAE40"/>
          </p15:clr>
        </p15:guide>
        <p15:guide id="3" orient="horz" pos="43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95438" y="692149"/>
            <a:ext cx="8809473" cy="530259"/>
          </a:xfrm>
        </p:spPr>
        <p:txBody>
          <a:bodyPr lIns="0" tIns="0" rIns="0" bIns="0" anchor="t">
            <a:normAutofit/>
          </a:bodyPr>
          <a:lstStyle>
            <a:lvl1pPr>
              <a:defRPr sz="3200"/>
            </a:lvl1pPr>
          </a:lstStyle>
          <a:p>
            <a:r>
              <a:rPr lang="es-ES" dirty="0"/>
              <a:t>HAGA CLIC PARA MODIFICAR</a:t>
            </a:r>
            <a:endParaRPr lang="es-AR" dirty="0"/>
          </a:p>
        </p:txBody>
      </p:sp>
      <p:sp>
        <p:nvSpPr>
          <p:cNvPr id="4" name="Marcador de posición de imagen 3"/>
          <p:cNvSpPr>
            <a:spLocks noGrp="1"/>
          </p:cNvSpPr>
          <p:nvPr>
            <p:ph type="pic" sz="quarter" idx="10"/>
          </p:nvPr>
        </p:nvSpPr>
        <p:spPr>
          <a:xfrm>
            <a:off x="1615443" y="1703672"/>
            <a:ext cx="4323343" cy="32474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  <a:latin typeface="+mj-lt"/>
              </a:defRPr>
            </a:lvl1pPr>
          </a:lstStyle>
          <a:p>
            <a:endParaRPr lang="es-AR" dirty="0"/>
          </a:p>
        </p:txBody>
      </p:sp>
      <p:sp>
        <p:nvSpPr>
          <p:cNvPr id="6" name="Marcador de posición de imagen 3"/>
          <p:cNvSpPr>
            <a:spLocks noGrp="1"/>
          </p:cNvSpPr>
          <p:nvPr>
            <p:ph type="pic" sz="quarter" idx="11"/>
          </p:nvPr>
        </p:nvSpPr>
        <p:spPr>
          <a:xfrm>
            <a:off x="6081568" y="1703672"/>
            <a:ext cx="4323343" cy="32474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  <a:latin typeface="+mj-lt"/>
              </a:defRPr>
            </a:lvl1pPr>
          </a:lstStyle>
          <a:p>
            <a:endParaRPr lang="es-AR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64" b="34965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</p:spPr>
      </p:pic>
      <p:sp>
        <p:nvSpPr>
          <p:cNvPr id="11" name="Marcador de texto 10"/>
          <p:cNvSpPr>
            <a:spLocks noGrp="1"/>
          </p:cNvSpPr>
          <p:nvPr>
            <p:ph type="body" sz="quarter" idx="12"/>
          </p:nvPr>
        </p:nvSpPr>
        <p:spPr>
          <a:xfrm>
            <a:off x="1615443" y="5066664"/>
            <a:ext cx="4323343" cy="731520"/>
          </a:xfrm>
        </p:spPr>
        <p:txBody>
          <a:bodyPr vert="horz" lIns="0" tIns="45720" rIns="91440" bIns="45720" rtlCol="0" anchor="t">
            <a:normAutofit/>
          </a:bodyPr>
          <a:lstStyle>
            <a:lvl1pPr>
              <a:defRPr lang="es-ES" sz="1200" dirty="0" smtClean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dirty="0"/>
              <a:t>Editar el estilo de texto del patrón</a:t>
            </a:r>
          </a:p>
        </p:txBody>
      </p:sp>
      <p:sp>
        <p:nvSpPr>
          <p:cNvPr id="12" name="Marcador de texto 10"/>
          <p:cNvSpPr>
            <a:spLocks noGrp="1"/>
          </p:cNvSpPr>
          <p:nvPr>
            <p:ph type="body" sz="quarter" idx="13"/>
          </p:nvPr>
        </p:nvSpPr>
        <p:spPr>
          <a:xfrm>
            <a:off x="6081568" y="5066664"/>
            <a:ext cx="4323343" cy="731520"/>
          </a:xfrm>
        </p:spPr>
        <p:txBody>
          <a:bodyPr vert="horz" lIns="0" tIns="45720" rIns="91440" bIns="45720" rtlCol="0" anchor="t">
            <a:normAutofit/>
          </a:bodyPr>
          <a:lstStyle>
            <a:lvl1pPr>
              <a:defRPr lang="es-ES" sz="1200" dirty="0" smtClean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dirty="0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4025704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1005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42913" y="692150"/>
            <a:ext cx="3382678" cy="1964423"/>
          </a:xfrm>
        </p:spPr>
        <p:txBody>
          <a:bodyPr lIns="0" tIns="0" rIns="0" bIns="0" anchor="t">
            <a:normAutofit/>
          </a:bodyPr>
          <a:lstStyle>
            <a:lvl1pPr>
              <a:defRPr sz="3200"/>
            </a:lvl1pPr>
          </a:lstStyle>
          <a:p>
            <a:r>
              <a:rPr lang="es-ES" dirty="0"/>
              <a:t>HAGA CLIC PARA MODIFICAR EL ESTILO DE TÍTULO</a:t>
            </a:r>
            <a:endParaRPr lang="es-AR" dirty="0"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64" b="34965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</p:spPr>
      </p:pic>
      <p:sp>
        <p:nvSpPr>
          <p:cNvPr id="7" name="Marcador de gráfico 6"/>
          <p:cNvSpPr>
            <a:spLocks noGrp="1"/>
          </p:cNvSpPr>
          <p:nvPr>
            <p:ph type="chart" sz="quarter" idx="11"/>
          </p:nvPr>
        </p:nvSpPr>
        <p:spPr>
          <a:xfrm>
            <a:off x="4056063" y="692150"/>
            <a:ext cx="7032625" cy="4730750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endParaRPr lang="es-AR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/>
          </p:nvPr>
        </p:nvSpPr>
        <p:spPr>
          <a:xfrm>
            <a:off x="442913" y="2915753"/>
            <a:ext cx="3340100" cy="2532146"/>
          </a:xfrm>
        </p:spPr>
        <p:txBody>
          <a:bodyPr lIns="0" rIns="0">
            <a:noAutofit/>
          </a:bodyPr>
          <a:lstStyle>
            <a:lvl1pPr marL="0" indent="0">
              <a:buNone/>
              <a:defRPr sz="1500">
                <a:latin typeface="+mn-lt"/>
              </a:defRPr>
            </a:lvl1pPr>
            <a:lvl2pPr marL="457200" indent="0">
              <a:buNone/>
              <a:defRPr sz="1500"/>
            </a:lvl2pPr>
            <a:lvl3pPr marL="914400" indent="0">
              <a:buNone/>
              <a:defRPr sz="1500"/>
            </a:lvl3pPr>
            <a:lvl4pPr marL="1371600" indent="0">
              <a:buNone/>
              <a:defRPr sz="1500"/>
            </a:lvl4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6022592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27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hit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64" b="34965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011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6827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AR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2143259"/>
            <a:ext cx="10515600" cy="4016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7152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9" r:id="rId3"/>
    <p:sldLayoutId id="2147483660" r:id="rId4"/>
    <p:sldLayoutId id="2147483667" r:id="rId5"/>
    <p:sldLayoutId id="2147483661" r:id="rId6"/>
    <p:sldLayoutId id="2147483662" r:id="rId7"/>
    <p:sldLayoutId id="2147483664" r:id="rId8"/>
    <p:sldLayoutId id="2147483655" r:id="rId9"/>
    <p:sldLayoutId id="2147483665" r:id="rId10"/>
    <p:sldLayoutId id="21474836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onthinktanks.org/articles/not-influential-but-useful-rethinking-how-we-assess-and-support-think-tanks/" TargetMode="External"/><Relationship Id="rId2" Type="http://schemas.openxmlformats.org/officeDocument/2006/relationships/hyperlink" Target="https://onthinktanks.org/articles/four-ways-to-build-genuine-donor-relationships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onthinktanks.org/articles/exploring-political-philanthropy/" TargetMode="External"/><Relationship Id="rId4" Type="http://schemas.openxmlformats.org/officeDocument/2006/relationships/hyperlink" Target="https://blogs.lse.ac.uk/impactofsocialsciences/2017/09/18/how-funder-pressures-can-torpedo-the-credibility-of-research-the-cautionary-tale-of-google-and-new-america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rtie-school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5639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379A2B-D782-F0A7-D7F7-85E44940AE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77002-C04B-42CC-D86A-622ABE575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DE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The funders we work with are willing to cover the full cost of our work.</a:t>
            </a:r>
            <a:br>
              <a:rPr lang="en-DE" kern="100" dirty="0">
                <a:solidFill>
                  <a:schemeClr val="bg1">
                    <a:lumMod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b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b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en-US" dirty="0">
                <a:solidFill>
                  <a:srgbClr val="00B050"/>
                </a:solidFill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AGREE							</a:t>
            </a:r>
            <a:r>
              <a:rPr lang="en-US" dirty="0">
                <a:solidFill>
                  <a:srgbClr val="C00000"/>
                </a:solidFill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 DISAGREE</a:t>
            </a:r>
            <a:br>
              <a:rPr lang="en-US" sz="1400" dirty="0"/>
            </a:br>
            <a:br>
              <a:rPr lang="en-US" sz="3200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endParaRPr lang="en-GB" sz="32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922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95B465-48A8-01AC-A669-AF0A8B5353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0D8C8-4946-581D-A2AE-1C7B51DA2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DE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The greatest value that think tanks provide to their funders (applies to private foundations and not to government or EU funding) is access to power, not analysis.</a:t>
            </a:r>
            <a:br>
              <a:rPr lang="en-DE" kern="100" dirty="0">
                <a:solidFill>
                  <a:schemeClr val="bg1">
                    <a:lumMod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b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b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en-US" dirty="0">
                <a:solidFill>
                  <a:srgbClr val="00B050"/>
                </a:solidFill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AGREE							</a:t>
            </a:r>
            <a:r>
              <a:rPr lang="en-US" dirty="0">
                <a:solidFill>
                  <a:srgbClr val="C00000"/>
                </a:solidFill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 DISAGREE</a:t>
            </a:r>
            <a:br>
              <a:rPr lang="en-US" sz="1400" dirty="0"/>
            </a:br>
            <a:br>
              <a:rPr lang="en-US" sz="3200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endParaRPr lang="en-GB" sz="32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649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DFD826-1C3C-1830-3261-A1291C2163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B59E32E-9886-4940-44EE-684EAEA0C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50" y="1841032"/>
            <a:ext cx="8413750" cy="4712168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DE" sz="2000" b="1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Debriefing questions:</a:t>
            </a:r>
            <a:br>
              <a:rPr lang="en-DE" sz="2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en-DE" sz="2000" kern="100" dirty="0">
                <a:solidFill>
                  <a:srgbClr val="16161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Which of the questions related to your personal experience and perhaps dilemmas about your think tanks and their relationship with donors? How? Why? Explain</a:t>
            </a:r>
            <a:br>
              <a:rPr lang="en-DE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en-DE" sz="2000" kern="100" dirty="0">
                <a:solidFill>
                  <a:srgbClr val="16161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What surprised you in the conversation and what was your most important learning point?</a:t>
            </a:r>
            <a:br>
              <a:rPr lang="en-DE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en-DE" sz="2000" kern="100" dirty="0">
                <a:solidFill>
                  <a:srgbClr val="16161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What would be the three key findings about funder</a:t>
            </a:r>
            <a:r>
              <a:rPr lang="en-US" sz="2000" kern="100" dirty="0">
                <a:solidFill>
                  <a:srgbClr val="16161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lang="en-DE" sz="2000" kern="100" dirty="0">
                <a:solidFill>
                  <a:srgbClr val="16161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-think tanks relations from your group</a:t>
            </a:r>
            <a:br>
              <a:rPr lang="en-DE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en-DE" sz="2000" kern="100" dirty="0">
                <a:solidFill>
                  <a:srgbClr val="16161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Do you have any outstanding question for the speaker?</a:t>
            </a:r>
            <a:br>
              <a:rPr lang="en-DE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US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DE" sz="2000" b="1" dirty="0">
                <a:solidFill>
                  <a:srgbClr val="161616"/>
                </a:solidFill>
                <a:effectLst/>
                <a:ea typeface="Aptos" panose="020B0004020202020204" pitchFamily="34" charset="0"/>
              </a:rPr>
              <a:t>Each group should select a rapporteur who will report in 2 min the findings under the last two points</a:t>
            </a:r>
            <a:r>
              <a:rPr lang="en-US" sz="2000" b="1" dirty="0">
                <a:solidFill>
                  <a:srgbClr val="161616"/>
                </a:solidFill>
                <a:effectLst/>
                <a:ea typeface="Aptos" panose="020B0004020202020204" pitchFamily="34" charset="0"/>
              </a:rPr>
              <a:t>.</a:t>
            </a:r>
            <a:br>
              <a:rPr lang="en-US" sz="2000" b="1" dirty="0">
                <a:solidFill>
                  <a:srgbClr val="161616"/>
                </a:solidFill>
                <a:effectLst/>
                <a:ea typeface="Aptos" panose="020B0004020202020204" pitchFamily="34" charset="0"/>
              </a:rPr>
            </a:br>
            <a:r>
              <a:rPr lang="en-DE" sz="2000" b="1" dirty="0">
                <a:effectLst/>
                <a:ea typeface="Aptos" panose="020B0004020202020204" pitchFamily="34" charset="0"/>
              </a:rPr>
              <a:t>Presentations of small groups in plenary</a:t>
            </a:r>
            <a:br>
              <a:rPr lang="en-US" sz="20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endParaRPr lang="es-AR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C1F70A-8FD6-D529-9A11-EB4A2453226B}"/>
              </a:ext>
            </a:extLst>
          </p:cNvPr>
          <p:cNvSpPr txBox="1"/>
          <p:nvPr/>
        </p:nvSpPr>
        <p:spPr>
          <a:xfrm>
            <a:off x="3219449" y="523874"/>
            <a:ext cx="6791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/>
                <a:latin typeface="+mj-lt"/>
                <a:ea typeface="Aptos" panose="020B0004020202020204" pitchFamily="34" charset="0"/>
              </a:rPr>
              <a:t>Conversation in </a:t>
            </a:r>
            <a:r>
              <a:rPr lang="en-DE" sz="2800" b="1" dirty="0">
                <a:effectLst/>
                <a:latin typeface="+mj-lt"/>
                <a:ea typeface="Aptos" panose="020B0004020202020204" pitchFamily="34" charset="0"/>
              </a:rPr>
              <a:t>small group</a:t>
            </a:r>
            <a:r>
              <a:rPr lang="en-US" sz="2800" b="1" dirty="0">
                <a:effectLst/>
                <a:latin typeface="+mj-lt"/>
                <a:ea typeface="Aptos" panose="020B0004020202020204" pitchFamily="34" charset="0"/>
              </a:rPr>
              <a:t>s</a:t>
            </a:r>
            <a:endParaRPr lang="en-DE" sz="2800" dirty="0">
              <a:latin typeface="+mj-lt"/>
            </a:endParaRPr>
          </a:p>
        </p:txBody>
      </p:sp>
      <p:pic>
        <p:nvPicPr>
          <p:cNvPr id="3" name="Imagen 3">
            <a:extLst>
              <a:ext uri="{FF2B5EF4-FFF2-40B4-BE49-F238E27FC236}">
                <a16:creationId xmlns:a16="http://schemas.microsoft.com/office/drawing/2014/main" id="{7A833496-8697-3F97-9F51-736233DCB1C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64" b="34965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80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E6FF6-31B3-4114-B0BB-E4C127E7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SOME observations about donors of TTs</a:t>
            </a:r>
            <a:br>
              <a:rPr lang="en-US" sz="3200" dirty="0"/>
            </a:b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804CCF-53EF-477F-B31D-91B1CD147C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marL="742950" lvl="1" indent="-285750">
              <a:lnSpc>
                <a:spcPct val="115000"/>
              </a:lnSpc>
              <a:buFont typeface="Aptos" panose="020B0004020202020204" pitchFamily="34" charset="0"/>
              <a:buChar char="-"/>
            </a:pPr>
            <a:r>
              <a:rPr lang="en-DE" sz="2400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Funders </a:t>
            </a:r>
            <a:r>
              <a:rPr lang="en-US" sz="2400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DNA</a:t>
            </a:r>
            <a:r>
              <a:rPr lang="en-DE" sz="2400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: not all funders are the same</a:t>
            </a:r>
          </a:p>
          <a:p>
            <a:pPr marL="742950" lvl="1" indent="-285750">
              <a:lnSpc>
                <a:spcPct val="115000"/>
              </a:lnSpc>
              <a:buFont typeface="Aptos" panose="020B0004020202020204" pitchFamily="34" charset="0"/>
              <a:buChar char="-"/>
            </a:pPr>
            <a:r>
              <a:rPr lang="en-DE" sz="24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Myths donors and think tanks are both guilty for	</a:t>
            </a:r>
          </a:p>
          <a:p>
            <a:pPr marL="1143000" lvl="2" indent="-228600">
              <a:lnSpc>
                <a:spcPct val="115000"/>
              </a:lnSpc>
              <a:buSzPts val="1000"/>
              <a:buFont typeface="Wingdings" panose="05000000000000000000" pitchFamily="2" charset="2"/>
              <a:buChar char=""/>
              <a:tabLst>
                <a:tab pos="810260" algn="l"/>
              </a:tabLst>
            </a:pPr>
            <a:r>
              <a:rPr lang="en-US" sz="2400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DE" sz="2400" kern="100" dirty="0" err="1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nfluence</a:t>
            </a:r>
            <a:r>
              <a:rPr lang="en-DE" sz="2400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/ impact</a:t>
            </a:r>
          </a:p>
          <a:p>
            <a:pPr marL="1143000" lvl="2" indent="-228600">
              <a:lnSpc>
                <a:spcPct val="115000"/>
              </a:lnSpc>
              <a:buSzPts val="1000"/>
              <a:buFont typeface="Wingdings" panose="05000000000000000000" pitchFamily="2" charset="2"/>
              <a:buChar char=""/>
              <a:tabLst>
                <a:tab pos="810260" algn="l"/>
              </a:tabLst>
            </a:pPr>
            <a:r>
              <a:rPr lang="en-DE" sz="2400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Older is not better</a:t>
            </a:r>
          </a:p>
          <a:p>
            <a:pPr marL="1143000" lvl="2" indent="-228600">
              <a:lnSpc>
                <a:spcPct val="115000"/>
              </a:lnSpc>
              <a:buSzPts val="1000"/>
              <a:buFont typeface="Wingdings" panose="05000000000000000000" pitchFamily="2" charset="2"/>
              <a:buChar char=""/>
              <a:tabLst>
                <a:tab pos="810260" algn="l"/>
              </a:tabLst>
            </a:pPr>
            <a:r>
              <a:rPr lang="en-DE" sz="2400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Myth of comparable political contexts</a:t>
            </a:r>
          </a:p>
          <a:p>
            <a:pPr marL="1143000" lvl="2" indent="-228600">
              <a:lnSpc>
                <a:spcPct val="115000"/>
              </a:lnSpc>
              <a:buSzPts val="1000"/>
              <a:buFont typeface="Wingdings" panose="05000000000000000000" pitchFamily="2" charset="2"/>
              <a:buChar char=""/>
              <a:tabLst>
                <a:tab pos="810260" algn="l"/>
              </a:tabLst>
            </a:pPr>
            <a:r>
              <a:rPr lang="en-DE" sz="2400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Myth of neutrality / </a:t>
            </a:r>
            <a:r>
              <a:rPr lang="en-DE" sz="2400" kern="100" dirty="0" err="1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TTs</a:t>
            </a:r>
            <a:r>
              <a:rPr lang="en-DE" sz="2400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impartiality in influencing politics / </a:t>
            </a:r>
            <a:r>
              <a:rPr lang="en-DE" sz="2400" kern="100" dirty="0" err="1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TTs</a:t>
            </a:r>
            <a:r>
              <a:rPr lang="en-DE" sz="2400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as force for good</a:t>
            </a:r>
          </a:p>
          <a:p>
            <a:pPr marL="742950" lvl="1" indent="-285750">
              <a:lnSpc>
                <a:spcPct val="115000"/>
              </a:lnSpc>
              <a:buFont typeface="Aptos" panose="020B0004020202020204" pitchFamily="34" charset="0"/>
              <a:buChar char="-"/>
            </a:pPr>
            <a:r>
              <a:rPr lang="en-DE" sz="24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Think tanks and other actors (partnerships and competition)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Font typeface="Aptos" panose="020B0004020202020204" pitchFamily="34" charset="0"/>
              <a:buChar char="-"/>
            </a:pPr>
            <a:r>
              <a:rPr lang="en-DE" sz="2400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Issue of costs or funders</a:t>
            </a:r>
            <a:r>
              <a:rPr lang="en-US" sz="2400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  <a:r>
              <a:rPr lang="en-DE" sz="2400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free-riding</a:t>
            </a:r>
            <a:endParaRPr lang="en-GB" sz="24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901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9944C3-B1CA-F32D-4688-AD4C5AB07A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46F4904-202B-0F91-9E65-485973D60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50" y="1990725"/>
            <a:ext cx="8042275" cy="327660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Q&amp;A</a:t>
            </a:r>
            <a:endParaRPr lang="es-AR" sz="4800" dirty="0">
              <a:solidFill>
                <a:schemeClr val="tx1"/>
              </a:solidFill>
            </a:endParaRPr>
          </a:p>
        </p:txBody>
      </p:sp>
      <p:pic>
        <p:nvPicPr>
          <p:cNvPr id="2" name="Imagen 3">
            <a:extLst>
              <a:ext uri="{FF2B5EF4-FFF2-40B4-BE49-F238E27FC236}">
                <a16:creationId xmlns:a16="http://schemas.microsoft.com/office/drawing/2014/main" id="{04022A09-3399-6D24-57E2-DA1B28316EA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64" b="34965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942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4CDA4A-5C8D-F187-9CCD-CFA2C0C2C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F9C66-AB80-AE9D-FE6A-7EEFCBBA0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SUGGESTED READING</a:t>
            </a:r>
            <a:endParaRPr lang="en-GB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A61481-CA7B-6E9E-04F2-BF06F74B4E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31949" y="1501541"/>
            <a:ext cx="9726613" cy="4664309"/>
          </a:xfrm>
        </p:spPr>
        <p:txBody>
          <a:bodyPr>
            <a:noAutofit/>
          </a:bodyPr>
          <a:lstStyle/>
          <a:p>
            <a:pPr marL="0" lvl="1" indent="-285750">
              <a:lnSpc>
                <a:spcPct val="115000"/>
              </a:lnSpc>
              <a:buFont typeface="Aptos" panose="020B0004020202020204" pitchFamily="34" charset="0"/>
              <a:buChar char="-"/>
            </a:pPr>
            <a:r>
              <a:rPr lang="en-US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 donor’s perspective, Toolbox article: </a:t>
            </a:r>
            <a:r>
              <a:rPr lang="en-US" sz="2200" kern="1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https://merics.org/en/think-tank-toolbox/how-think-tanks-and-funders-can-get-more-out-their-relationship</a:t>
            </a:r>
            <a:r>
              <a:rPr lang="en-US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br>
              <a:rPr lang="en-DE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-  </a:t>
            </a:r>
            <a:r>
              <a:rPr lang="en-DE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 peer perspective: </a:t>
            </a:r>
            <a:r>
              <a:rPr lang="en-DE" sz="2200" u="sng" kern="100" dirty="0">
                <a:solidFill>
                  <a:srgbClr val="467886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https://onthinktanks.org/articles/four-ways-to-build-genuine-donor-relationships/</a:t>
            </a:r>
            <a:br>
              <a:rPr lang="en-DE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-  </a:t>
            </a:r>
            <a:r>
              <a:rPr lang="en-DE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 quick but deep dive in the field: </a:t>
            </a:r>
            <a:r>
              <a:rPr lang="en-DE" sz="2200" u="sng" kern="100" dirty="0">
                <a:solidFill>
                  <a:srgbClr val="467886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https://onthinktanks.org/articles/not-influential-but-useful-rethinking-how-we-assess-and-support-think-tanks/</a:t>
            </a:r>
            <a:br>
              <a:rPr lang="en-DE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- A c</a:t>
            </a:r>
            <a:r>
              <a:rPr lang="en-DE" sz="22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autionary</a:t>
            </a:r>
            <a:r>
              <a:rPr lang="en-DE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tale: </a:t>
            </a:r>
            <a:r>
              <a:rPr lang="en-DE" sz="2200" u="sng" kern="100" dirty="0">
                <a:solidFill>
                  <a:srgbClr val="467886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https://blogs.lse.ac.uk/impactofsocialsciences/2017/09/18/how-funder-pressures-can-torpedo-the-credibility-of-research-the-cautionary-tale-of-google-and-new-america/</a:t>
            </a:r>
            <a:br>
              <a:rPr lang="en-DE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- An </a:t>
            </a:r>
            <a:r>
              <a:rPr lang="en-US" sz="22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DE" sz="22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nteresting</a:t>
            </a:r>
            <a:r>
              <a:rPr lang="en-DE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advice: </a:t>
            </a:r>
            <a:r>
              <a:rPr lang="en-DE" sz="2200" u="sng" kern="100" dirty="0">
                <a:solidFill>
                  <a:srgbClr val="467886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https://onthinktanks.org/articles/exploring-political-philanthropy/</a:t>
            </a:r>
            <a:br>
              <a:rPr lang="en-DE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sz="24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516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D54376-A6CF-E779-C99E-AE36715E9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94C4F8B-AD30-A865-DE5D-420BC0229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50" y="1781175"/>
            <a:ext cx="8042275" cy="36385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THANK YOU!</a:t>
            </a:r>
            <a:br>
              <a:rPr lang="en-US" sz="48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/>
              <a:t>Goran Buldioski</a:t>
            </a:r>
            <a:br>
              <a:rPr lang="en-US" sz="3600" dirty="0"/>
            </a:br>
            <a:r>
              <a:rPr lang="en-US" sz="3600" dirty="0"/>
              <a:t>Senior Fellow, </a:t>
            </a:r>
            <a:r>
              <a:rPr lang="en-US" sz="3600" dirty="0" err="1"/>
              <a:t>Hertie</a:t>
            </a:r>
            <a:r>
              <a:rPr lang="en-US" sz="3600" dirty="0"/>
              <a:t> School, University of Governance in Berlin</a:t>
            </a:r>
            <a:br>
              <a:rPr lang="en-US" sz="3600" dirty="0"/>
            </a:br>
            <a:r>
              <a:rPr lang="en-US" sz="3600" dirty="0">
                <a:hlinkClick r:id="rId3"/>
              </a:rPr>
              <a:t>https://www.hertie-school.org</a:t>
            </a:r>
            <a:br>
              <a:rPr lang="en-US" sz="3600" dirty="0"/>
            </a:br>
            <a:r>
              <a:rPr lang="en-US" sz="3600" dirty="0"/>
              <a:t>Senior Adviser, </a:t>
            </a:r>
            <a:r>
              <a:rPr lang="en-US" sz="3600" dirty="0" err="1"/>
              <a:t>OnThinkTanks</a:t>
            </a:r>
            <a:br>
              <a:rPr lang="en-US" sz="3600" dirty="0"/>
            </a:br>
            <a:endParaRPr lang="es-AR" sz="3600" dirty="0">
              <a:solidFill>
                <a:schemeClr val="tx1"/>
              </a:solidFill>
            </a:endParaRPr>
          </a:p>
        </p:txBody>
      </p:sp>
      <p:pic>
        <p:nvPicPr>
          <p:cNvPr id="2" name="Imagen 3">
            <a:extLst>
              <a:ext uri="{FF2B5EF4-FFF2-40B4-BE49-F238E27FC236}">
                <a16:creationId xmlns:a16="http://schemas.microsoft.com/office/drawing/2014/main" id="{34DA482B-BFCE-BA9F-FF48-3B7FD733E89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64" b="34965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727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72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AF323-9C40-4FBA-A4D9-4DC229CB3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4247" y="1104900"/>
            <a:ext cx="6601427" cy="3390899"/>
          </a:xfrm>
        </p:spPr>
        <p:txBody>
          <a:bodyPr>
            <a:normAutofit/>
          </a:bodyPr>
          <a:lstStyle/>
          <a:p>
            <a:r>
              <a:rPr lang="en-US" sz="48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Everything you ever wanted to know about funders of Think Tanks </a:t>
            </a:r>
            <a:r>
              <a:rPr lang="en-US" sz="3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(but you were afraid to ask)</a:t>
            </a:r>
            <a:endParaRPr lang="en-GB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DFB9D-A92B-41BF-8EA5-DC182655CD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04747" y="4743450"/>
            <a:ext cx="6982427" cy="1562099"/>
          </a:xfrm>
        </p:spPr>
        <p:txBody>
          <a:bodyPr/>
          <a:lstStyle/>
          <a:p>
            <a:r>
              <a:rPr lang="en-US" sz="2800" b="1" dirty="0"/>
              <a:t>Goran Buldioski </a:t>
            </a:r>
          </a:p>
          <a:p>
            <a:r>
              <a:rPr lang="en-US" sz="2400" dirty="0"/>
              <a:t>Senior Fellow, </a:t>
            </a:r>
            <a:r>
              <a:rPr lang="en-US" sz="2400" dirty="0" err="1"/>
              <a:t>Hertie</a:t>
            </a:r>
            <a:r>
              <a:rPr lang="en-US" sz="2400" dirty="0"/>
              <a:t> School and Senior Adviser OTT (and a former funder of TTs)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7376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359150" y="1"/>
            <a:ext cx="8042275" cy="6619874"/>
          </a:xfrm>
        </p:spPr>
        <p:txBody>
          <a:bodyPr>
            <a:normAutofit/>
          </a:bodyPr>
          <a:lstStyle/>
          <a:p>
            <a:r>
              <a:rPr lang="en-US" dirty="0"/>
              <a:t>Session outline</a:t>
            </a:r>
            <a:br>
              <a:rPr lang="en-US" dirty="0"/>
            </a:br>
            <a:r>
              <a:rPr lang="en-US" sz="2700" dirty="0">
                <a:solidFill>
                  <a:schemeClr val="accent2">
                    <a:lumMod val="50000"/>
                  </a:schemeClr>
                </a:solidFill>
              </a:rPr>
              <a:t>Introduction</a:t>
            </a:r>
            <a:br>
              <a:rPr lang="en-US" sz="27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US" sz="27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Specific goals and method of this session</a:t>
            </a:r>
            <a:br>
              <a:rPr lang="en-US" sz="27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US" sz="27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700" dirty="0">
                <a:solidFill>
                  <a:schemeClr val="accent2">
                    <a:lumMod val="50000"/>
                  </a:schemeClr>
                </a:solidFill>
                <a:ea typeface="Aptos" panose="020B0004020202020204" pitchFamily="34" charset="0"/>
              </a:rPr>
              <a:t>Your </a:t>
            </a:r>
            <a:r>
              <a:rPr lang="en-US" sz="2700" dirty="0">
                <a:solidFill>
                  <a:schemeClr val="accent2">
                    <a:lumMod val="50000"/>
                  </a:schemeClr>
                </a:solidFill>
                <a:effectLst/>
                <a:ea typeface="Aptos" panose="020B0004020202020204" pitchFamily="34" charset="0"/>
              </a:rPr>
              <a:t>experience with funders / donor </a:t>
            </a:r>
            <a:r>
              <a:rPr lang="en-US" sz="2700" dirty="0" err="1">
                <a:solidFill>
                  <a:schemeClr val="accent2">
                    <a:lumMod val="50000"/>
                  </a:schemeClr>
                </a:solidFill>
                <a:effectLst/>
                <a:ea typeface="Aptos" panose="020B0004020202020204" pitchFamily="34" charset="0"/>
              </a:rPr>
              <a:t>organisations</a:t>
            </a:r>
            <a:br>
              <a:rPr lang="en-US" sz="2700" dirty="0">
                <a:solidFill>
                  <a:schemeClr val="accent2">
                    <a:lumMod val="50000"/>
                  </a:schemeClr>
                </a:solidFill>
                <a:effectLst/>
                <a:ea typeface="Aptos" panose="020B0004020202020204" pitchFamily="34" charset="0"/>
              </a:rPr>
            </a:br>
            <a:br>
              <a:rPr lang="en-US" sz="27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Statements WHERE DO YOU STAND?</a:t>
            </a:r>
            <a:br>
              <a:rPr lang="en-US" sz="27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US" sz="27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700" dirty="0">
                <a:solidFill>
                  <a:schemeClr val="accent2">
                    <a:lumMod val="50000"/>
                  </a:schemeClr>
                </a:solidFill>
              </a:rPr>
              <a:t>Follow-up conversations in small groups </a:t>
            </a:r>
            <a:br>
              <a:rPr lang="en-US" sz="27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US" sz="27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Some observations about donors of TTs</a:t>
            </a:r>
            <a:br>
              <a:rPr lang="en-US" sz="27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US" sz="27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700" dirty="0">
                <a:solidFill>
                  <a:schemeClr val="accent2">
                    <a:lumMod val="50000"/>
                  </a:schemeClr>
                </a:solidFill>
              </a:rPr>
              <a:t>Q&amp;A</a:t>
            </a:r>
            <a:endParaRPr lang="es-AR" dirty="0"/>
          </a:p>
        </p:txBody>
      </p:sp>
      <p:pic>
        <p:nvPicPr>
          <p:cNvPr id="2" name="Imagen 3">
            <a:extLst>
              <a:ext uri="{FF2B5EF4-FFF2-40B4-BE49-F238E27FC236}">
                <a16:creationId xmlns:a16="http://schemas.microsoft.com/office/drawing/2014/main" id="{CE045252-3261-1F95-B524-ABD1A0BDA54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64" b="34965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96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2FBDC-06D7-4EF8-8034-F68FC134D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6713" y="1447800"/>
            <a:ext cx="9945687" cy="451485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800" b="1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Each participant should think of </a:t>
            </a:r>
            <a:br>
              <a:rPr lang="en-US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400" b="1" kern="100" dirty="0">
                <a:solidFill>
                  <a:srgbClr val="00B05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 positive experience </a:t>
            </a:r>
            <a:r>
              <a:rPr lang="en-US" sz="2000" b="1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with a funder / donor</a:t>
            </a:r>
            <a:br>
              <a:rPr lang="en-US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400" b="1" kern="100" dirty="0">
                <a:solidFill>
                  <a:srgbClr val="00B05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GREEN POST-IT:</a:t>
            </a:r>
            <a:r>
              <a:rPr lang="en-US" sz="2400" b="1" kern="100" dirty="0">
                <a:solidFill>
                  <a:schemeClr val="accent6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key words / associations why it was a good experience</a:t>
            </a:r>
            <a:r>
              <a:rPr lang="en-US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br>
              <a:rPr lang="en-US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br>
              <a:rPr lang="en-US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400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 negative experience</a:t>
            </a:r>
            <a:r>
              <a:rPr lang="en-US" sz="2400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with a funder / donor</a:t>
            </a:r>
            <a:br>
              <a:rPr lang="en-DE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400" b="1" kern="100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RED POST-IT </a:t>
            </a:r>
            <a:r>
              <a:rPr lang="en-US" sz="2400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key words / associations why it was not a good experience</a:t>
            </a:r>
            <a:r>
              <a:rPr lang="en-US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br>
              <a:rPr lang="en-US" sz="1800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400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Once done, each participant should turn </a:t>
            </a:r>
            <a:r>
              <a:rPr lang="en-US" sz="2400" b="1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to</a:t>
            </a:r>
            <a:r>
              <a:rPr lang="en-US" sz="2400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her neighbor and briefly share their experiences - 2-3 minutes each.</a:t>
            </a:r>
            <a:endParaRPr lang="en-GB" sz="2400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BAC0A5-3D1C-7433-970E-5A9500F2D917}"/>
              </a:ext>
            </a:extLst>
          </p:cNvPr>
          <p:cNvSpPr txBox="1"/>
          <p:nvPr/>
        </p:nvSpPr>
        <p:spPr>
          <a:xfrm>
            <a:off x="1636713" y="523875"/>
            <a:ext cx="9721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Warming up: Personal experience with funders / donor </a:t>
            </a:r>
            <a:r>
              <a:rPr lang="en-US" sz="2400" b="1" kern="100" dirty="0" err="1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organisations</a:t>
            </a:r>
            <a:r>
              <a:rPr lang="en-US" sz="2400" kern="100" dirty="0">
                <a:solidFill>
                  <a:schemeClr val="bg1">
                    <a:lumMod val="1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 (individual and work in pairs) </a:t>
            </a:r>
            <a:endParaRPr lang="en-DE" sz="24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136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9E5150-57CA-A346-D195-8E54D81203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E1427BF-CB94-FC99-5627-2CFC80881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50" y="1841031"/>
            <a:ext cx="7404100" cy="4207343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+mj-lt"/>
              </a:rPr>
              <a:t>ACTIVITY: </a:t>
            </a:r>
            <a:r>
              <a:rPr lang="en-US" sz="2800" b="1" dirty="0"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WHERE DO YOU STAND? </a:t>
            </a:r>
            <a:br>
              <a:rPr lang="en-US" sz="2800" b="1" dirty="0"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</a:br>
            <a:br>
              <a:rPr lang="en-US" sz="2400" dirty="0"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</a:br>
            <a:r>
              <a:rPr lang="en-US" sz="2800" b="1" dirty="0">
                <a:solidFill>
                  <a:srgbClr val="00B050"/>
                </a:solidFill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AGREE</a:t>
            </a:r>
            <a:r>
              <a:rPr lang="en-US" sz="2800" b="1" dirty="0"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 			                </a:t>
            </a:r>
            <a:r>
              <a:rPr lang="en-US" sz="2800" b="1" dirty="0">
                <a:solidFill>
                  <a:srgbClr val="C00000"/>
                </a:solidFill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DISAGREE</a:t>
            </a:r>
            <a:br>
              <a:rPr lang="en-US" sz="2400" dirty="0">
                <a:solidFill>
                  <a:srgbClr val="C00000"/>
                </a:solidFill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</a:br>
            <a:br>
              <a:rPr lang="en-US" sz="2400" dirty="0"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</a:br>
            <a:r>
              <a:rPr lang="en-US" sz="2400" dirty="0"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One simple statement: two opposite stands.</a:t>
            </a:r>
            <a:br>
              <a:rPr lang="en-US" sz="2400" dirty="0">
                <a:effectLst/>
                <a:latin typeface="+mj-lt"/>
                <a:ea typeface="Malgun Gothic" panose="020B0503020000020004" pitchFamily="34" charset="-127"/>
                <a:cs typeface="Times New Roman" panose="02020603050405020304" pitchFamily="18" charset="0"/>
              </a:rPr>
            </a:br>
            <a:br>
              <a:rPr lang="en-US" sz="2400" dirty="0">
                <a:effectLst/>
                <a:latin typeface="+mj-lt"/>
                <a:ea typeface="Malgun Gothic" panose="020B0503020000020004" pitchFamily="34" charset="-127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Each of you must choose a side based on your own situation and opinion: </a:t>
            </a:r>
            <a:br>
              <a:rPr lang="en-US" sz="2400" dirty="0"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</a:br>
            <a:r>
              <a:rPr lang="en-US" sz="2400" dirty="0">
                <a:solidFill>
                  <a:srgbClr val="00B050"/>
                </a:solidFill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AGREE</a:t>
            </a:r>
            <a:r>
              <a:rPr lang="en-US" sz="2400" dirty="0"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                       or                       </a:t>
            </a:r>
            <a:r>
              <a:rPr lang="en-US" sz="2400" dirty="0">
                <a:solidFill>
                  <a:srgbClr val="C00000"/>
                </a:solidFill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DISAGREE</a:t>
            </a:r>
            <a:r>
              <a:rPr lang="en-US" sz="2400" dirty="0"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                         </a:t>
            </a:r>
            <a:br>
              <a:rPr lang="en-US" sz="2400" dirty="0"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</a:br>
            <a:r>
              <a:rPr lang="en-US" sz="2400" dirty="0"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with the statement </a:t>
            </a:r>
            <a:br>
              <a:rPr lang="en-US" sz="2400" dirty="0">
                <a:effectLst/>
                <a:latin typeface="+mj-lt"/>
                <a:ea typeface="Malgun Gothic" panose="020B0503020000020004" pitchFamily="34" charset="-127"/>
                <a:cs typeface="Times New Roman" panose="02020603050405020304" pitchFamily="18" charset="0"/>
              </a:rPr>
            </a:br>
            <a:endParaRPr lang="es-AR" sz="2400" dirty="0">
              <a:latin typeface="+mj-lt"/>
            </a:endParaRPr>
          </a:p>
        </p:txBody>
      </p:sp>
      <p:pic>
        <p:nvPicPr>
          <p:cNvPr id="2" name="Imagen 3">
            <a:extLst>
              <a:ext uri="{FF2B5EF4-FFF2-40B4-BE49-F238E27FC236}">
                <a16:creationId xmlns:a16="http://schemas.microsoft.com/office/drawing/2014/main" id="{9B82C50B-0E3A-E9BB-AF08-289FC3D574B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64" b="34965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648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798BF9-12AF-F976-F20F-AB0A9C5D97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7797-5DDB-5623-854A-E27FD8BFF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All of the </a:t>
            </a:r>
            <a:r>
              <a:rPr lang="en-DE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funders </a:t>
            </a:r>
            <a: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of my think tank </a:t>
            </a:r>
            <a:r>
              <a:rPr lang="en-DE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understand what it means to be a think tank and </a:t>
            </a:r>
            <a: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appreciate its specificity</a:t>
            </a:r>
            <a:r>
              <a:rPr lang="en-DE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.</a:t>
            </a:r>
            <a:b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b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b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b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en-US" dirty="0">
                <a:solidFill>
                  <a:srgbClr val="00B050"/>
                </a:solidFill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AGREE							</a:t>
            </a:r>
            <a:r>
              <a:rPr lang="en-US" dirty="0">
                <a:solidFill>
                  <a:srgbClr val="C00000"/>
                </a:solidFill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 DISAGREE</a:t>
            </a:r>
            <a:br>
              <a:rPr lang="en-US" sz="1400" dirty="0"/>
            </a:br>
            <a:br>
              <a:rPr lang="en-US" sz="3200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endParaRPr lang="en-GB" sz="32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709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031EB5-9B59-C92E-B50B-4F27929E0D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3B61-228B-91D6-4E73-6112457BF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M</a:t>
            </a:r>
            <a:r>
              <a:rPr lang="en-DE" dirty="0" err="1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ost</a:t>
            </a:r>
            <a:r>
              <a:rPr lang="en-DE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of the time, </a:t>
            </a:r>
            <a: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</a:t>
            </a:r>
            <a:r>
              <a:rPr lang="en-DE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he think tank I work for</a:t>
            </a:r>
            <a: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has </a:t>
            </a:r>
            <a:r>
              <a:rPr lang="en-DE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two audiences/markets</a:t>
            </a:r>
            <a: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:</a:t>
            </a:r>
            <a:r>
              <a:rPr lang="en-DE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one that receives the advice and </a:t>
            </a:r>
            <a: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another </a:t>
            </a:r>
            <a:r>
              <a:rPr lang="en-DE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one that pays for it.</a:t>
            </a:r>
            <a:b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b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b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b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en-US" dirty="0">
                <a:solidFill>
                  <a:srgbClr val="00B050"/>
                </a:solidFill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AGREE							</a:t>
            </a:r>
            <a:r>
              <a:rPr lang="en-US" dirty="0">
                <a:solidFill>
                  <a:srgbClr val="C00000"/>
                </a:solidFill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 DISAGREE</a:t>
            </a:r>
            <a:br>
              <a:rPr lang="en-US" sz="1400" dirty="0"/>
            </a:br>
            <a:br>
              <a:rPr lang="en-US" sz="3200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endParaRPr lang="en-GB" sz="32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78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99D11A-027F-B746-41EE-771AAAC714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C3232-FF2B-AE92-4A69-85EB4835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DE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In my think tank, we are able to produce and present policy-relevant research without reinforcing the hierarchies of privilege that silence</a:t>
            </a:r>
            <a: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or sideline</a:t>
            </a:r>
            <a:r>
              <a:rPr lang="en-DE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those communities who should benefit most from our advice.</a:t>
            </a:r>
            <a:b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b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b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b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en-US" dirty="0">
                <a:solidFill>
                  <a:srgbClr val="00B050"/>
                </a:solidFill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AGREE							</a:t>
            </a:r>
            <a:r>
              <a:rPr lang="en-US" dirty="0">
                <a:solidFill>
                  <a:srgbClr val="C00000"/>
                </a:solidFill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 DISAGREE</a:t>
            </a:r>
            <a:br>
              <a:rPr lang="en-US" sz="1400" dirty="0"/>
            </a:br>
            <a:br>
              <a:rPr lang="en-US" sz="3200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endParaRPr lang="en-GB" sz="32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006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5CDA3F-D206-5C6B-2C6E-F9AFC5DB47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E2CB5-CF8C-2EF8-FDEE-A772C836E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DE" kern="100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think tank where I work is willing to put itself on the line to engage with a controversial issue and/or community, even if this may not please our funders.</a:t>
            </a:r>
            <a:br>
              <a:rPr lang="en-DE" kern="100" dirty="0">
                <a:solidFill>
                  <a:schemeClr val="bg1">
                    <a:lumMod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b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br>
              <a:rPr lang="en-US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en-US" dirty="0">
                <a:solidFill>
                  <a:srgbClr val="00B050"/>
                </a:solidFill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AGREE							</a:t>
            </a:r>
            <a:r>
              <a:rPr lang="en-US" dirty="0">
                <a:solidFill>
                  <a:srgbClr val="C00000"/>
                </a:solidFill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 DISAGREE</a:t>
            </a:r>
            <a:br>
              <a:rPr lang="en-US" sz="1400" dirty="0"/>
            </a:br>
            <a:br>
              <a:rPr lang="en-US" sz="3200" dirty="0">
                <a:solidFill>
                  <a:schemeClr val="bg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endParaRPr lang="en-GB" sz="32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829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School for Thinktankers">
      <a:dk1>
        <a:srgbClr val="E7004C"/>
      </a:dk1>
      <a:lt1>
        <a:srgbClr val="FCFCF1"/>
      </a:lt1>
      <a:dk2>
        <a:srgbClr val="111111"/>
      </a:dk2>
      <a:lt2>
        <a:srgbClr val="FFFFFF"/>
      </a:lt2>
      <a:accent1>
        <a:srgbClr val="E7004C"/>
      </a:accent1>
      <a:accent2>
        <a:srgbClr val="9EC9ED"/>
      </a:accent2>
      <a:accent3>
        <a:srgbClr val="878787"/>
      </a:accent3>
      <a:accent4>
        <a:srgbClr val="E7004C"/>
      </a:accent4>
      <a:accent5>
        <a:srgbClr val="9EC9ED"/>
      </a:accent5>
      <a:accent6>
        <a:srgbClr val="878787"/>
      </a:accent6>
      <a:hlink>
        <a:srgbClr val="E7004C"/>
      </a:hlink>
      <a:folHlink>
        <a:srgbClr val="9EC9ED"/>
      </a:folHlink>
    </a:clrScheme>
    <a:fontScheme name="School for Thinktankers">
      <a:majorFont>
        <a:latin typeface="Trebuchet M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847</Words>
  <Application>Microsoft Office PowerPoint</Application>
  <PresentationFormat>Widescreen</PresentationFormat>
  <Paragraphs>38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Aptos</vt:lpstr>
      <vt:lpstr>Arial</vt:lpstr>
      <vt:lpstr>Calibri</vt:lpstr>
      <vt:lpstr>Georgia</vt:lpstr>
      <vt:lpstr>Trebuchet MS</vt:lpstr>
      <vt:lpstr>Wingdings</vt:lpstr>
      <vt:lpstr>Tema de Office</vt:lpstr>
      <vt:lpstr>PowerPoint Presentation</vt:lpstr>
      <vt:lpstr>Everything you ever wanted to know about funders of Think Tanks (but you were afraid to ask)</vt:lpstr>
      <vt:lpstr>Session outline Introduction  Specific goals and method of this session  Your experience with funders / donor organisations  Statements WHERE DO YOU STAND?  Follow-up conversations in small groups   Some observations about donors of TTs  Q&amp;A</vt:lpstr>
      <vt:lpstr>Each participant should think of   A positive experience with a funder / donor GREEN POST-IT: key words / associations why it was a good experience    A negative experience with a funder / donor RED POST-IT key words / associations why it was not a good experience    Once done, each participant should turn to her neighbor and briefly share their experiences - 2-3 minutes each.</vt:lpstr>
      <vt:lpstr>ACTIVITY: WHERE DO YOU STAND?   AGREE                    DISAGREE  One simple statement: two opposite stands.  Each of you must choose a side based on your own situation and opinion:  AGREE                       or                       DISAGREE                          with the statement  </vt:lpstr>
      <vt:lpstr>All of the funders of my think tank understand what it means to be a think tank and appreciate its specificity.    AGREE        DISAGREE  </vt:lpstr>
      <vt:lpstr>Most of the time, the think tank I work for has two audiences/markets: one that receives the advice and another one that pays for it.    AGREE        DISAGREE  </vt:lpstr>
      <vt:lpstr>In my think tank, we are able to produce and present policy-relevant research without reinforcing the hierarchies of privilege that silence or sideline those communities who should benefit most from our advice.    AGREE        DISAGREE  </vt:lpstr>
      <vt:lpstr>The think tank where I work is willing to put itself on the line to engage with a controversial issue and/or community, even if this may not please our funders.    AGREE        DISAGREE  </vt:lpstr>
      <vt:lpstr>The funders we work with are willing to cover the full cost of our work.    AGREE        DISAGREE  </vt:lpstr>
      <vt:lpstr>The greatest value that think tanks provide to their funders (applies to private foundations and not to government or EU funding) is access to power, not analysis.    AGREE        DISAGREE  </vt:lpstr>
      <vt:lpstr>Debriefing questions: - Which of the questions related to your personal experience and perhaps dilemmas about your think tanks and their relationship with donors? How? Why? Explain - What surprised you in the conversation and what was your most important learning point? - What would be the three key findings about funders-think tanks relations from your group - Do you have any outstanding question for the speaker?  Each group should select a rapporteur who will report in 2 min the findings under the last two points. Presentations of small groups in plenary </vt:lpstr>
      <vt:lpstr>SOME observations about donors of TTs </vt:lpstr>
      <vt:lpstr>Q&amp;A</vt:lpstr>
      <vt:lpstr>SUGGESTED READING</vt:lpstr>
      <vt:lpstr>THANK YOU!  Goran Buldioski Senior Fellow, Hertie School, University of Governance in Berlin https://www.hertie-school.org Senior Adviser, OnThinkTanks </vt:lpstr>
      <vt:lpstr>PowerPoint Presentation</vt:lpstr>
    </vt:vector>
  </TitlesOfParts>
  <Company>http://www.centor.mx.gd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Centor</dc:creator>
  <cp:lastModifiedBy>Goran Buldioski</cp:lastModifiedBy>
  <cp:revision>27</cp:revision>
  <dcterms:created xsi:type="dcterms:W3CDTF">2021-01-12T15:01:10Z</dcterms:created>
  <dcterms:modified xsi:type="dcterms:W3CDTF">2025-02-04T08:08:06Z</dcterms:modified>
</cp:coreProperties>
</file>