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9144000" cy="6858000"/>
  <p:embeddedFontLst>
    <p:embeddedFont>
      <p:font typeface="Raleway"/>
      <p:regular r:id="rId27"/>
      <p:bold r:id="rId28"/>
      <p:italic r:id="rId29"/>
      <p:boldItalic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illSans-regular.fntdata"/><Relationship Id="rId30" Type="http://schemas.openxmlformats.org/officeDocument/2006/relationships/font" Target="fonts/Raleway-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GillSans-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penglobalrights.org/userfiles/file/ForesightGuide2021_compressed_.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1524300" y="514350"/>
            <a:ext cx="60963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9:notes"/>
          <p:cNvSpPr/>
          <p:nvPr>
            <p:ph idx="2" type="sldImg"/>
          </p:nvPr>
        </p:nvSpPr>
        <p:spPr>
          <a:xfrm>
            <a:off x="1524300" y="514350"/>
            <a:ext cx="60963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1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13:notes"/>
          <p:cNvSpPr/>
          <p:nvPr>
            <p:ph idx="2" type="sldImg"/>
          </p:nvPr>
        </p:nvSpPr>
        <p:spPr>
          <a:xfrm>
            <a:off x="1524300" y="514350"/>
            <a:ext cx="60963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7: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1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1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1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2783382fdb_0_1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32783382fdb_0_11:notes"/>
          <p:cNvSpPr/>
          <p:nvPr>
            <p:ph idx="2" type="sldImg"/>
          </p:nvPr>
        </p:nvSpPr>
        <p:spPr>
          <a:xfrm>
            <a:off x="1524300" y="514350"/>
            <a:ext cx="60963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2783382fdb_0_39:notes"/>
          <p:cNvSpPr/>
          <p:nvPr>
            <p:ph idx="2" type="sldImg"/>
          </p:nvPr>
        </p:nvSpPr>
        <p:spPr>
          <a:xfrm>
            <a:off x="1524300" y="514350"/>
            <a:ext cx="6096300" cy="25716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2783382fdb_0_3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c2b077ad2_0_7: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g15c2b077ad2_0_7:notes"/>
          <p:cNvSpPr/>
          <p:nvPr>
            <p:ph idx="2" type="sldImg"/>
          </p:nvPr>
        </p:nvSpPr>
        <p:spPr>
          <a:xfrm>
            <a:off x="2857500" y="514350"/>
            <a:ext cx="34290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 name="Google Shape;62;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c2b077ad2_0_0:notes"/>
          <p:cNvSpPr/>
          <p:nvPr>
            <p:ph idx="2" type="sldImg"/>
          </p:nvPr>
        </p:nvSpPr>
        <p:spPr>
          <a:xfrm>
            <a:off x="1524300" y="514350"/>
            <a:ext cx="6096300" cy="25716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c2b077ad2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taken from JustLabs’ Guide to Foresight in the Social Change Field: </a:t>
            </a:r>
            <a:r>
              <a:rPr lang="en-US" u="sng">
                <a:solidFill>
                  <a:schemeClr val="hlink"/>
                </a:solidFill>
                <a:hlinkClick r:id="rId2"/>
              </a:rPr>
              <a:t>https://www.openglobalrights.org/userfiles/file/ForesightGuide2021_compressed_.pdf</a:t>
            </a:r>
            <a:r>
              <a:rPr lang="en-US"/>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606088" y="344932"/>
            <a:ext cx="7931823" cy="124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4000">
                <a:solidFill>
                  <a:srgbClr val="191919"/>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546907" y="1572767"/>
            <a:ext cx="3858895" cy="353377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sz="1700">
                <a:solidFill>
                  <a:srgbClr val="333333"/>
                </a:solidFill>
                <a:latin typeface="Trebuchet MS"/>
                <a:ea typeface="Trebuchet MS"/>
                <a:cs typeface="Trebuchet MS"/>
                <a:sym typeface="Trebuchet M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 name="Google Shape;14;p2"/>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758708" y="6616591"/>
            <a:ext cx="168275" cy="210184"/>
          </a:xfrm>
          <a:prstGeom prst="rect">
            <a:avLst/>
          </a:prstGeom>
          <a:noFill/>
          <a:ln>
            <a:noFill/>
          </a:ln>
        </p:spPr>
        <p:txBody>
          <a:bodyPr anchorCtr="0" anchor="t" bIns="0" lIns="0" spcFirstLastPara="1" rIns="0" wrap="square" tIns="0">
            <a:noAutofit/>
          </a:bodyPr>
          <a:lstStyle>
            <a:lvl1pPr indent="0" lvl="0"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1pPr>
            <a:lvl2pPr indent="0" lvl="1"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2pPr>
            <a:lvl3pPr indent="0" lvl="2"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3pPr>
            <a:lvl4pPr indent="0" lvl="3"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4pPr>
            <a:lvl5pPr indent="0" lvl="4"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5pPr>
            <a:lvl6pPr indent="0" lvl="5"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6pPr>
            <a:lvl7pPr indent="0" lvl="6"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7pPr>
            <a:lvl8pPr indent="0" lvl="7"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8pPr>
            <a:lvl9pPr indent="0" lvl="8"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 name="Shape 17"/>
        <p:cNvGrpSpPr/>
        <p:nvPr/>
      </p:nvGrpSpPr>
      <p:grpSpPr>
        <a:xfrm>
          <a:off x="0" y="0"/>
          <a:ext cx="0" cy="0"/>
          <a:chOff x="0" y="0"/>
          <a:chExt cx="0" cy="0"/>
        </a:xfrm>
      </p:grpSpPr>
      <p:sp>
        <p:nvSpPr>
          <p:cNvPr id="18" name="Google Shape;18;p3"/>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8758708" y="6616591"/>
            <a:ext cx="168275" cy="210184"/>
          </a:xfrm>
          <a:prstGeom prst="rect">
            <a:avLst/>
          </a:prstGeom>
          <a:noFill/>
          <a:ln>
            <a:noFill/>
          </a:ln>
        </p:spPr>
        <p:txBody>
          <a:bodyPr anchorCtr="0" anchor="t" bIns="0" lIns="0" spcFirstLastPara="1" rIns="0" wrap="square" tIns="0">
            <a:noAutofit/>
          </a:bodyPr>
          <a:lstStyle>
            <a:lvl1pPr indent="0" lvl="0"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1pPr>
            <a:lvl2pPr indent="0" lvl="1"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2pPr>
            <a:lvl3pPr indent="0" lvl="2"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3pPr>
            <a:lvl4pPr indent="0" lvl="3"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4pPr>
            <a:lvl5pPr indent="0" lvl="4"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5pPr>
            <a:lvl6pPr indent="0" lvl="5"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6pPr>
            <a:lvl7pPr indent="0" lvl="6"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7pPr>
            <a:lvl8pPr indent="0" lvl="7"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8pPr>
            <a:lvl9pPr indent="0" lvl="8"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4"/>
          <p:cNvSpPr txBox="1"/>
          <p:nvPr>
            <p:ph type="title"/>
          </p:nvPr>
        </p:nvSpPr>
        <p:spPr>
          <a:xfrm>
            <a:off x="606088" y="344932"/>
            <a:ext cx="7931823" cy="124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535113"/>
            <a:ext cx="4040188" cy="639763"/>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rgbClr val="333333"/>
              </a:buClr>
              <a:buSzPts val="2600"/>
              <a:buFont typeface="Trebuchet MS"/>
              <a:buNone/>
              <a:defRPr b="1" sz="2600"/>
            </a:lvl1pPr>
            <a:lvl2pPr indent="-228600" lvl="1" marL="914400" algn="l">
              <a:lnSpc>
                <a:spcPct val="100000"/>
              </a:lnSpc>
              <a:spcBef>
                <a:spcPts val="0"/>
              </a:spcBef>
              <a:spcAft>
                <a:spcPts val="0"/>
              </a:spcAft>
              <a:buSzPts val="2300"/>
              <a:buFont typeface="Calibri"/>
              <a:buNone/>
              <a:defRPr b="1" sz="2300"/>
            </a:lvl2pPr>
            <a:lvl3pPr indent="-228600" lvl="2" marL="1371600" algn="l">
              <a:lnSpc>
                <a:spcPct val="100000"/>
              </a:lnSpc>
              <a:spcBef>
                <a:spcPts val="0"/>
              </a:spcBef>
              <a:spcAft>
                <a:spcPts val="0"/>
              </a:spcAft>
              <a:buSzPts val="2000"/>
              <a:buFont typeface="Calibri"/>
              <a:buNone/>
              <a:defRPr b="1" sz="2000"/>
            </a:lvl3pPr>
            <a:lvl4pPr indent="-228600" lvl="3" marL="1828800" algn="l">
              <a:lnSpc>
                <a:spcPct val="100000"/>
              </a:lnSpc>
              <a:spcBef>
                <a:spcPts val="0"/>
              </a:spcBef>
              <a:spcAft>
                <a:spcPts val="0"/>
              </a:spcAft>
              <a:buSzPts val="1800"/>
              <a:buFont typeface="Calibri"/>
              <a:buNone/>
              <a:defRPr b="1" sz="1800"/>
            </a:lvl4pPr>
            <a:lvl5pPr indent="-228600" lvl="4" marL="2286000" algn="l">
              <a:lnSpc>
                <a:spcPct val="100000"/>
              </a:lnSpc>
              <a:spcBef>
                <a:spcPts val="0"/>
              </a:spcBef>
              <a:spcAft>
                <a:spcPts val="0"/>
              </a:spcAft>
              <a:buSzPts val="1800"/>
              <a:buFont typeface="Calibri"/>
              <a:buNone/>
              <a:defRPr b="1" sz="1800"/>
            </a:lvl5pPr>
            <a:lvl6pPr indent="-228600" lvl="5" marL="2743200" algn="l">
              <a:lnSpc>
                <a:spcPct val="100000"/>
              </a:lnSpc>
              <a:spcBef>
                <a:spcPts val="0"/>
              </a:spcBef>
              <a:spcAft>
                <a:spcPts val="0"/>
              </a:spcAft>
              <a:buSzPts val="1800"/>
              <a:buFont typeface="Calibri"/>
              <a:buNone/>
              <a:defRPr b="1" sz="1800"/>
            </a:lvl6pPr>
            <a:lvl7pPr indent="-228600" lvl="6" marL="3200400" algn="l">
              <a:lnSpc>
                <a:spcPct val="100000"/>
              </a:lnSpc>
              <a:spcBef>
                <a:spcPts val="0"/>
              </a:spcBef>
              <a:spcAft>
                <a:spcPts val="0"/>
              </a:spcAft>
              <a:buSzPts val="1800"/>
              <a:buFont typeface="Calibri"/>
              <a:buNone/>
              <a:defRPr b="1" sz="1800"/>
            </a:lvl7pPr>
            <a:lvl8pPr indent="-228600" lvl="7" marL="3657600" algn="l">
              <a:lnSpc>
                <a:spcPct val="100000"/>
              </a:lnSpc>
              <a:spcBef>
                <a:spcPts val="0"/>
              </a:spcBef>
              <a:spcAft>
                <a:spcPts val="0"/>
              </a:spcAft>
              <a:buSzPts val="1800"/>
              <a:buFont typeface="Calibri"/>
              <a:buNone/>
              <a:defRPr b="1" sz="1800"/>
            </a:lvl8pPr>
            <a:lvl9pPr indent="-228600" lvl="8" marL="4114800" algn="l">
              <a:lnSpc>
                <a:spcPct val="100000"/>
              </a:lnSpc>
              <a:spcBef>
                <a:spcPts val="0"/>
              </a:spcBef>
              <a:spcAft>
                <a:spcPts val="0"/>
              </a:spcAft>
              <a:buSzPts val="1800"/>
              <a:buFont typeface="Calibri"/>
              <a:buNone/>
              <a:defRPr b="1" sz="1800"/>
            </a:lvl9pPr>
          </a:lstStyle>
          <a:p/>
        </p:txBody>
      </p:sp>
      <p:sp>
        <p:nvSpPr>
          <p:cNvPr id="24" name="Google Shape;24;p4"/>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sz="2600"/>
            </a:lvl1pPr>
            <a:lvl2pPr indent="-228600" lvl="1" marL="914400" algn="l">
              <a:lnSpc>
                <a:spcPct val="100000"/>
              </a:lnSpc>
              <a:spcBef>
                <a:spcPts val="0"/>
              </a:spcBef>
              <a:spcAft>
                <a:spcPts val="0"/>
              </a:spcAft>
              <a:buSzPts val="1400"/>
              <a:buNone/>
              <a:defRPr sz="2300"/>
            </a:lvl2pPr>
            <a:lvl3pPr indent="-228600" lvl="2" marL="1371600" algn="l">
              <a:lnSpc>
                <a:spcPct val="100000"/>
              </a:lnSpc>
              <a:spcBef>
                <a:spcPts val="0"/>
              </a:spcBef>
              <a:spcAft>
                <a:spcPts val="0"/>
              </a:spcAft>
              <a:buSzPts val="1400"/>
              <a:buNone/>
              <a:defRPr sz="2000"/>
            </a:lvl3pPr>
            <a:lvl4pPr indent="-228600" lvl="3" marL="1828800" algn="l">
              <a:lnSpc>
                <a:spcPct val="100000"/>
              </a:lnSpc>
              <a:spcBef>
                <a:spcPts val="0"/>
              </a:spcBef>
              <a:spcAft>
                <a:spcPts val="0"/>
              </a:spcAft>
              <a:buSzPts val="1400"/>
              <a:buNone/>
              <a:defRPr sz="1800"/>
            </a:lvl4pPr>
            <a:lvl5pPr indent="-228600" lvl="4" marL="2286000" algn="l">
              <a:lnSpc>
                <a:spcPct val="100000"/>
              </a:lnSpc>
              <a:spcBef>
                <a:spcPts val="0"/>
              </a:spcBef>
              <a:spcAft>
                <a:spcPts val="0"/>
              </a:spcAft>
              <a:buSzPts val="1400"/>
              <a:buNone/>
              <a:defRPr sz="1800"/>
            </a:lvl5pPr>
            <a:lvl6pPr indent="-228600" lvl="5" marL="2743200" algn="l">
              <a:lnSpc>
                <a:spcPct val="100000"/>
              </a:lnSpc>
              <a:spcBef>
                <a:spcPts val="0"/>
              </a:spcBef>
              <a:spcAft>
                <a:spcPts val="0"/>
              </a:spcAft>
              <a:buSzPts val="1400"/>
              <a:buNone/>
              <a:defRPr sz="1800"/>
            </a:lvl6pPr>
            <a:lvl7pPr indent="-228600" lvl="6" marL="3200400" algn="l">
              <a:lnSpc>
                <a:spcPct val="100000"/>
              </a:lnSpc>
              <a:spcBef>
                <a:spcPts val="0"/>
              </a:spcBef>
              <a:spcAft>
                <a:spcPts val="0"/>
              </a:spcAft>
              <a:buSzPts val="1400"/>
              <a:buNone/>
              <a:defRPr sz="1800"/>
            </a:lvl7pPr>
            <a:lvl8pPr indent="-228600" lvl="7" marL="3657600" algn="l">
              <a:lnSpc>
                <a:spcPct val="100000"/>
              </a:lnSpc>
              <a:spcBef>
                <a:spcPts val="0"/>
              </a:spcBef>
              <a:spcAft>
                <a:spcPts val="0"/>
              </a:spcAft>
              <a:buSzPts val="1400"/>
              <a:buNone/>
              <a:defRPr sz="1800"/>
            </a:lvl8pPr>
            <a:lvl9pPr indent="-228600" lvl="8" marL="4114800" algn="l">
              <a:lnSpc>
                <a:spcPct val="100000"/>
              </a:lnSpc>
              <a:spcBef>
                <a:spcPts val="0"/>
              </a:spcBef>
              <a:spcAft>
                <a:spcPts val="0"/>
              </a:spcAft>
              <a:buSzPts val="1400"/>
              <a:buNone/>
              <a:defRPr sz="1800"/>
            </a:lvl9pPr>
          </a:lstStyle>
          <a:p/>
        </p:txBody>
      </p:sp>
      <p:sp>
        <p:nvSpPr>
          <p:cNvPr id="25" name="Google Shape;25;p4"/>
          <p:cNvSpPr txBox="1"/>
          <p:nvPr>
            <p:ph idx="3" type="body"/>
          </p:nvPr>
        </p:nvSpPr>
        <p:spPr>
          <a:xfrm>
            <a:off x="4645031" y="1535113"/>
            <a:ext cx="4041775" cy="639763"/>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rgbClr val="333333"/>
              </a:buClr>
              <a:buSzPts val="2600"/>
              <a:buFont typeface="Trebuchet MS"/>
              <a:buNone/>
              <a:defRPr b="1" sz="2600"/>
            </a:lvl1pPr>
            <a:lvl2pPr indent="-228600" lvl="1" marL="914400" algn="l">
              <a:lnSpc>
                <a:spcPct val="100000"/>
              </a:lnSpc>
              <a:spcBef>
                <a:spcPts val="0"/>
              </a:spcBef>
              <a:spcAft>
                <a:spcPts val="0"/>
              </a:spcAft>
              <a:buSzPts val="2300"/>
              <a:buFont typeface="Calibri"/>
              <a:buNone/>
              <a:defRPr b="1" sz="2300"/>
            </a:lvl2pPr>
            <a:lvl3pPr indent="-228600" lvl="2" marL="1371600" algn="l">
              <a:lnSpc>
                <a:spcPct val="100000"/>
              </a:lnSpc>
              <a:spcBef>
                <a:spcPts val="0"/>
              </a:spcBef>
              <a:spcAft>
                <a:spcPts val="0"/>
              </a:spcAft>
              <a:buSzPts val="2000"/>
              <a:buFont typeface="Calibri"/>
              <a:buNone/>
              <a:defRPr b="1" sz="2000"/>
            </a:lvl3pPr>
            <a:lvl4pPr indent="-228600" lvl="3" marL="1828800" algn="l">
              <a:lnSpc>
                <a:spcPct val="100000"/>
              </a:lnSpc>
              <a:spcBef>
                <a:spcPts val="0"/>
              </a:spcBef>
              <a:spcAft>
                <a:spcPts val="0"/>
              </a:spcAft>
              <a:buSzPts val="1800"/>
              <a:buFont typeface="Calibri"/>
              <a:buNone/>
              <a:defRPr b="1" sz="1800"/>
            </a:lvl4pPr>
            <a:lvl5pPr indent="-228600" lvl="4" marL="2286000" algn="l">
              <a:lnSpc>
                <a:spcPct val="100000"/>
              </a:lnSpc>
              <a:spcBef>
                <a:spcPts val="0"/>
              </a:spcBef>
              <a:spcAft>
                <a:spcPts val="0"/>
              </a:spcAft>
              <a:buSzPts val="1800"/>
              <a:buFont typeface="Calibri"/>
              <a:buNone/>
              <a:defRPr b="1" sz="1800"/>
            </a:lvl5pPr>
            <a:lvl6pPr indent="-228600" lvl="5" marL="2743200" algn="l">
              <a:lnSpc>
                <a:spcPct val="100000"/>
              </a:lnSpc>
              <a:spcBef>
                <a:spcPts val="0"/>
              </a:spcBef>
              <a:spcAft>
                <a:spcPts val="0"/>
              </a:spcAft>
              <a:buSzPts val="1800"/>
              <a:buFont typeface="Calibri"/>
              <a:buNone/>
              <a:defRPr b="1" sz="1800"/>
            </a:lvl6pPr>
            <a:lvl7pPr indent="-228600" lvl="6" marL="3200400" algn="l">
              <a:lnSpc>
                <a:spcPct val="100000"/>
              </a:lnSpc>
              <a:spcBef>
                <a:spcPts val="0"/>
              </a:spcBef>
              <a:spcAft>
                <a:spcPts val="0"/>
              </a:spcAft>
              <a:buSzPts val="1800"/>
              <a:buFont typeface="Calibri"/>
              <a:buNone/>
              <a:defRPr b="1" sz="1800"/>
            </a:lvl7pPr>
            <a:lvl8pPr indent="-228600" lvl="7" marL="3657600" algn="l">
              <a:lnSpc>
                <a:spcPct val="100000"/>
              </a:lnSpc>
              <a:spcBef>
                <a:spcPts val="0"/>
              </a:spcBef>
              <a:spcAft>
                <a:spcPts val="0"/>
              </a:spcAft>
              <a:buSzPts val="1800"/>
              <a:buFont typeface="Calibri"/>
              <a:buNone/>
              <a:defRPr b="1" sz="1800"/>
            </a:lvl8pPr>
            <a:lvl9pPr indent="-228600" lvl="8" marL="4114800" algn="l">
              <a:lnSpc>
                <a:spcPct val="100000"/>
              </a:lnSpc>
              <a:spcBef>
                <a:spcPts val="0"/>
              </a:spcBef>
              <a:spcAft>
                <a:spcPts val="0"/>
              </a:spcAft>
              <a:buSzPts val="1800"/>
              <a:buFont typeface="Calibri"/>
              <a:buNone/>
              <a:defRPr b="1" sz="1800"/>
            </a:lvl9pPr>
          </a:lstStyle>
          <a:p/>
        </p:txBody>
      </p:sp>
      <p:sp>
        <p:nvSpPr>
          <p:cNvPr id="26" name="Google Shape;26;p4"/>
          <p:cNvSpPr txBox="1"/>
          <p:nvPr>
            <p:ph idx="4" type="body"/>
          </p:nvPr>
        </p:nvSpPr>
        <p:spPr>
          <a:xfrm>
            <a:off x="4645031" y="2174875"/>
            <a:ext cx="4041775" cy="395128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sz="2600"/>
            </a:lvl1pPr>
            <a:lvl2pPr indent="-228600" lvl="1" marL="914400" algn="l">
              <a:lnSpc>
                <a:spcPct val="100000"/>
              </a:lnSpc>
              <a:spcBef>
                <a:spcPts val="0"/>
              </a:spcBef>
              <a:spcAft>
                <a:spcPts val="0"/>
              </a:spcAft>
              <a:buSzPts val="1400"/>
              <a:buNone/>
              <a:defRPr sz="2300"/>
            </a:lvl2pPr>
            <a:lvl3pPr indent="-228600" lvl="2" marL="1371600" algn="l">
              <a:lnSpc>
                <a:spcPct val="100000"/>
              </a:lnSpc>
              <a:spcBef>
                <a:spcPts val="0"/>
              </a:spcBef>
              <a:spcAft>
                <a:spcPts val="0"/>
              </a:spcAft>
              <a:buSzPts val="1400"/>
              <a:buNone/>
              <a:defRPr sz="2000"/>
            </a:lvl3pPr>
            <a:lvl4pPr indent="-228600" lvl="3" marL="1828800" algn="l">
              <a:lnSpc>
                <a:spcPct val="100000"/>
              </a:lnSpc>
              <a:spcBef>
                <a:spcPts val="0"/>
              </a:spcBef>
              <a:spcAft>
                <a:spcPts val="0"/>
              </a:spcAft>
              <a:buSzPts val="1400"/>
              <a:buNone/>
              <a:defRPr sz="1800"/>
            </a:lvl4pPr>
            <a:lvl5pPr indent="-228600" lvl="4" marL="2286000" algn="l">
              <a:lnSpc>
                <a:spcPct val="100000"/>
              </a:lnSpc>
              <a:spcBef>
                <a:spcPts val="0"/>
              </a:spcBef>
              <a:spcAft>
                <a:spcPts val="0"/>
              </a:spcAft>
              <a:buSzPts val="1400"/>
              <a:buNone/>
              <a:defRPr sz="1800"/>
            </a:lvl5pPr>
            <a:lvl6pPr indent="-228600" lvl="5" marL="2743200" algn="l">
              <a:lnSpc>
                <a:spcPct val="100000"/>
              </a:lnSpc>
              <a:spcBef>
                <a:spcPts val="0"/>
              </a:spcBef>
              <a:spcAft>
                <a:spcPts val="0"/>
              </a:spcAft>
              <a:buSzPts val="1400"/>
              <a:buNone/>
              <a:defRPr sz="1800"/>
            </a:lvl6pPr>
            <a:lvl7pPr indent="-228600" lvl="6" marL="3200400" algn="l">
              <a:lnSpc>
                <a:spcPct val="100000"/>
              </a:lnSpc>
              <a:spcBef>
                <a:spcPts val="0"/>
              </a:spcBef>
              <a:spcAft>
                <a:spcPts val="0"/>
              </a:spcAft>
              <a:buSzPts val="1400"/>
              <a:buNone/>
              <a:defRPr sz="1800"/>
            </a:lvl7pPr>
            <a:lvl8pPr indent="-228600" lvl="7" marL="3657600" algn="l">
              <a:lnSpc>
                <a:spcPct val="100000"/>
              </a:lnSpc>
              <a:spcBef>
                <a:spcPts val="0"/>
              </a:spcBef>
              <a:spcAft>
                <a:spcPts val="0"/>
              </a:spcAft>
              <a:buSzPts val="1400"/>
              <a:buNone/>
              <a:defRPr sz="1800"/>
            </a:lvl8pPr>
            <a:lvl9pPr indent="-228600" lvl="8" marL="4114800" algn="l">
              <a:lnSpc>
                <a:spcPct val="100000"/>
              </a:lnSpc>
              <a:spcBef>
                <a:spcPts val="0"/>
              </a:spcBef>
              <a:spcAft>
                <a:spcPts val="0"/>
              </a:spcAft>
              <a:buSzPts val="1400"/>
              <a:buNone/>
              <a:defRPr sz="1800"/>
            </a:lvl9pPr>
          </a:lstStyle>
          <a:p/>
        </p:txBody>
      </p:sp>
      <p:sp>
        <p:nvSpPr>
          <p:cNvPr id="27" name="Google Shape;27;p4"/>
          <p:cNvSpPr txBox="1"/>
          <p:nvPr>
            <p:ph idx="10" type="dt"/>
          </p:nvPr>
        </p:nvSpPr>
        <p:spPr>
          <a:xfrm>
            <a:off x="457200" y="6356353"/>
            <a:ext cx="2133600" cy="365125"/>
          </a:xfrm>
          <a:prstGeom prst="rect">
            <a:avLst/>
          </a:prstGeom>
          <a:noFill/>
          <a:ln>
            <a:noFill/>
          </a:ln>
        </p:spPr>
        <p:txBody>
          <a:bodyPr anchorCtr="0" anchor="t" bIns="51200" lIns="102400" spcFirstLastPara="1" rIns="102400" wrap="square" tIns="512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124200" y="6356353"/>
            <a:ext cx="2895600" cy="365125"/>
          </a:xfrm>
          <a:prstGeom prst="rect">
            <a:avLst/>
          </a:prstGeom>
          <a:noFill/>
          <a:ln>
            <a:noFill/>
          </a:ln>
        </p:spPr>
        <p:txBody>
          <a:bodyPr anchorCtr="0" anchor="t" bIns="51200" lIns="102400" spcFirstLastPara="1" rIns="102400" wrap="square" tIns="512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8488026" y="6529653"/>
            <a:ext cx="504789" cy="365125"/>
          </a:xfrm>
          <a:prstGeom prst="rect">
            <a:avLst/>
          </a:prstGeom>
          <a:noFill/>
          <a:ln>
            <a:noFill/>
          </a:ln>
        </p:spPr>
        <p:txBody>
          <a:bodyPr anchorCtr="0" anchor="t" bIns="0" lIns="0" spcFirstLastPara="1" rIns="0" wrap="square" tIns="0">
            <a:noAutofit/>
          </a:bodyPr>
          <a:lstStyle>
            <a:lvl1pPr indent="0" lvl="0"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1pPr>
            <a:lvl2pPr indent="0" lvl="1"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2pPr>
            <a:lvl3pPr indent="0" lvl="2"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3pPr>
            <a:lvl4pPr indent="0" lvl="3"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4pPr>
            <a:lvl5pPr indent="0" lvl="4"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5pPr>
            <a:lvl6pPr indent="0" lvl="5"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6pPr>
            <a:lvl7pPr indent="0" lvl="6"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7pPr>
            <a:lvl8pPr indent="0" lvl="7"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8pPr>
            <a:lvl9pPr indent="0" lvl="8" marL="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2125980"/>
            <a:ext cx="7772400" cy="14401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758708" y="6616591"/>
            <a:ext cx="168275" cy="210184"/>
          </a:xfrm>
          <a:prstGeom prst="rect">
            <a:avLst/>
          </a:prstGeom>
          <a:noFill/>
          <a:ln>
            <a:noFill/>
          </a:ln>
        </p:spPr>
        <p:txBody>
          <a:bodyPr anchorCtr="0" anchor="t" bIns="0" lIns="0" spcFirstLastPara="1" rIns="0" wrap="square" tIns="0">
            <a:noAutofit/>
          </a:bodyPr>
          <a:lstStyle>
            <a:lvl1pPr indent="0" lvl="0"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1pPr>
            <a:lvl2pPr indent="0" lvl="1"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2pPr>
            <a:lvl3pPr indent="0" lvl="2"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3pPr>
            <a:lvl4pPr indent="0" lvl="3"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4pPr>
            <a:lvl5pPr indent="0" lvl="4"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5pPr>
            <a:lvl6pPr indent="0" lvl="5"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6pPr>
            <a:lvl7pPr indent="0" lvl="6"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7pPr>
            <a:lvl8pPr indent="0" lvl="7"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8pPr>
            <a:lvl9pPr indent="0" lvl="8"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6"/>
          <p:cNvSpPr txBox="1"/>
          <p:nvPr>
            <p:ph type="title"/>
          </p:nvPr>
        </p:nvSpPr>
        <p:spPr>
          <a:xfrm>
            <a:off x="606088" y="344932"/>
            <a:ext cx="7931823" cy="124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4000">
                <a:solidFill>
                  <a:srgbClr val="191919"/>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457200" y="1577340"/>
            <a:ext cx="397764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6"/>
          <p:cNvSpPr txBox="1"/>
          <p:nvPr>
            <p:ph idx="2" type="body"/>
          </p:nvPr>
        </p:nvSpPr>
        <p:spPr>
          <a:xfrm>
            <a:off x="4709160" y="1577340"/>
            <a:ext cx="397764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8758708" y="6616591"/>
            <a:ext cx="168275" cy="210184"/>
          </a:xfrm>
          <a:prstGeom prst="rect">
            <a:avLst/>
          </a:prstGeom>
          <a:noFill/>
          <a:ln>
            <a:noFill/>
          </a:ln>
        </p:spPr>
        <p:txBody>
          <a:bodyPr anchorCtr="0" anchor="t" bIns="0" lIns="0" spcFirstLastPara="1" rIns="0" wrap="square" tIns="0">
            <a:noAutofit/>
          </a:bodyPr>
          <a:lstStyle>
            <a:lvl1pPr indent="0" lvl="0"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1pPr>
            <a:lvl2pPr indent="0" lvl="1"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2pPr>
            <a:lvl3pPr indent="0" lvl="2"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3pPr>
            <a:lvl4pPr indent="0" lvl="3"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4pPr>
            <a:lvl5pPr indent="0" lvl="4"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5pPr>
            <a:lvl6pPr indent="0" lvl="5"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6pPr>
            <a:lvl7pPr indent="0" lvl="6"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7pPr>
            <a:lvl8pPr indent="0" lvl="7"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8pPr>
            <a:lvl9pPr indent="0" lvl="8"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 name="Shape 43"/>
        <p:cNvGrpSpPr/>
        <p:nvPr/>
      </p:nvGrpSpPr>
      <p:grpSpPr>
        <a:xfrm>
          <a:off x="0" y="0"/>
          <a:ext cx="0" cy="0"/>
          <a:chOff x="0" y="0"/>
          <a:chExt cx="0" cy="0"/>
        </a:xfrm>
      </p:grpSpPr>
      <p:sp>
        <p:nvSpPr>
          <p:cNvPr id="44" name="Google Shape;44;p7"/>
          <p:cNvSpPr txBox="1"/>
          <p:nvPr>
            <p:ph type="title"/>
          </p:nvPr>
        </p:nvSpPr>
        <p:spPr>
          <a:xfrm>
            <a:off x="606088" y="344932"/>
            <a:ext cx="7931823" cy="124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4000">
                <a:solidFill>
                  <a:srgbClr val="191919"/>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8758708" y="6616591"/>
            <a:ext cx="168275" cy="210184"/>
          </a:xfrm>
          <a:prstGeom prst="rect">
            <a:avLst/>
          </a:prstGeom>
          <a:noFill/>
          <a:ln>
            <a:noFill/>
          </a:ln>
        </p:spPr>
        <p:txBody>
          <a:bodyPr anchorCtr="0" anchor="t" bIns="0" lIns="0" spcFirstLastPara="1" rIns="0" wrap="square" tIns="0">
            <a:noAutofit/>
          </a:bodyPr>
          <a:lstStyle>
            <a:lvl1pPr indent="0" lvl="0"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1pPr>
            <a:lvl2pPr indent="0" lvl="1"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2pPr>
            <a:lvl3pPr indent="0" lvl="2"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3pPr>
            <a:lvl4pPr indent="0" lvl="3"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4pPr>
            <a:lvl5pPr indent="0" lvl="4"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5pPr>
            <a:lvl6pPr indent="0" lvl="5"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6pPr>
            <a:lvl7pPr indent="0" lvl="6"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7pPr>
            <a:lvl8pPr indent="0" lvl="7"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8pPr>
            <a:lvl9pPr indent="0" lvl="8" marL="38100" marR="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6088" y="344932"/>
            <a:ext cx="7931823" cy="1244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rgbClr val="191919"/>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546907" y="1572767"/>
            <a:ext cx="3858895" cy="3533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700" u="none" cap="none" strike="noStrike">
                <a:solidFill>
                  <a:srgbClr val="333333"/>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1"/>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758708" y="6616591"/>
            <a:ext cx="168275" cy="210184"/>
          </a:xfrm>
          <a:prstGeom prst="rect">
            <a:avLst/>
          </a:prstGeom>
          <a:noFill/>
          <a:ln>
            <a:noFill/>
          </a:ln>
        </p:spPr>
        <p:txBody>
          <a:bodyPr anchorCtr="0" anchor="t" bIns="0" lIns="0" spcFirstLastPara="1" rIns="0" wrap="square" tIns="0">
            <a:noAutofit/>
          </a:bodyPr>
          <a:lstStyle>
            <a:lvl1pPr indent="0" lvl="0"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1pPr>
            <a:lvl2pPr indent="0" lvl="1"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2pPr>
            <a:lvl3pPr indent="0" lvl="2"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3pPr>
            <a:lvl4pPr indent="0" lvl="3"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4pPr>
            <a:lvl5pPr indent="0" lvl="4"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5pPr>
            <a:lvl6pPr indent="0" lvl="5"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6pPr>
            <a:lvl7pPr indent="0" lvl="6"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7pPr>
            <a:lvl8pPr indent="0" lvl="7"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8pPr>
            <a:lvl9pPr indent="0" lvl="8" marL="38100" marR="0" rtl="0" algn="l">
              <a:lnSpc>
                <a:spcPct val="118076"/>
              </a:lnSpc>
              <a:spcBef>
                <a:spcPts val="0"/>
              </a:spcBef>
              <a:spcAft>
                <a:spcPts val="0"/>
              </a:spcAft>
              <a:buClr>
                <a:srgbClr val="000000"/>
              </a:buClr>
              <a:buSzPts val="1300"/>
              <a:buFont typeface="Arial"/>
              <a:buNone/>
              <a:defRPr b="0" i="0" sz="1300" u="none" cap="none" strike="noStrike">
                <a:solidFill>
                  <a:srgbClr val="8F8F8F"/>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iftf.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telegraph.co.uk/news/worldnews/asia/india/10803961/Magic-Modi-uses-hologram-to-address-dozens-of-rallies-at-once.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www.iftf.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iftf.org/" TargetMode="External"/><Relationship Id="rId4" Type="http://schemas.openxmlformats.org/officeDocument/2006/relationships/hyperlink" Target="https://www.nesta.org.uk/feature/future-signals-2025/" TargetMode="External"/><Relationship Id="rId5" Type="http://schemas.openxmlformats.org/officeDocument/2006/relationships/hyperlink" Target="https://www.thefuturescentre.org/signals-insights/" TargetMode="External"/><Relationship Id="rId6" Type="http://schemas.openxmlformats.org/officeDocument/2006/relationships/hyperlink" Target="https://www.sitra.fi/app/uploads/2022/02/weak-signals-2022_web-1.pdf" TargetMode="External"/><Relationship Id="rId7" Type="http://schemas.openxmlformats.org/officeDocument/2006/relationships/hyperlink" Target="https://www.sitra.fi/en/publications/weak-signals-from-the-future/#1-prepar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www.iftf.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iftf.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theguardian.com/world/2024/oct/25/legal-bid-for-ecuador-forest-to-be-recognised-as-song-co-creator" TargetMode="External"/><Relationship Id="rId4" Type="http://schemas.openxmlformats.org/officeDocument/2006/relationships/hyperlink" Target="https://found.ee/songofthecedars" TargetMode="External"/><Relationship Id="rId5" Type="http://schemas.openxmlformats.org/officeDocument/2006/relationships/hyperlink" Target="https://mothrights.org/" TargetMode="External"/><Relationship Id="rId6" Type="http://schemas.openxmlformats.org/officeDocument/2006/relationships/hyperlink" Target="https://loscedrosreserve.org/" TargetMode="External"/><Relationship Id="rId7" Type="http://schemas.openxmlformats.org/officeDocument/2006/relationships/hyperlink" Target="https://www.theguardian.com/environment/2021/dec/02/plan-to-mine-in-ecuador-forest-violate-rights-of-nature-court-rules-aoe" TargetMode="External"/><Relationship Id="rId8"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iftf.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theguardian.com/world/2024/oct/25/legal-bid-for-ecuador-forest-to-be-recognised-as-song-co-creator"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www.iftf.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iftf.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1" name="Shape 51"/>
        <p:cNvGrpSpPr/>
        <p:nvPr/>
      </p:nvGrpSpPr>
      <p:grpSpPr>
        <a:xfrm>
          <a:off x="0" y="0"/>
          <a:ext cx="0" cy="0"/>
          <a:chOff x="0" y="0"/>
          <a:chExt cx="0" cy="0"/>
        </a:xfrm>
      </p:grpSpPr>
      <p:sp>
        <p:nvSpPr>
          <p:cNvPr id="52" name="Google Shape;52;p8"/>
          <p:cNvSpPr txBox="1"/>
          <p:nvPr>
            <p:ph type="title"/>
          </p:nvPr>
        </p:nvSpPr>
        <p:spPr>
          <a:xfrm>
            <a:off x="648638" y="1886532"/>
            <a:ext cx="7931700" cy="124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en-US" sz="7500">
                <a:solidFill>
                  <a:srgbClr val="FFFFFF"/>
                </a:solidFill>
                <a:latin typeface="Raleway"/>
                <a:ea typeface="Raleway"/>
                <a:cs typeface="Raleway"/>
                <a:sym typeface="Raleway"/>
              </a:rPr>
              <a:t>Signals </a:t>
            </a:r>
            <a:endParaRPr sz="7500">
              <a:solidFill>
                <a:srgbClr val="FFFFFF"/>
              </a:solidFill>
              <a:latin typeface="Raleway"/>
              <a:ea typeface="Raleway"/>
              <a:cs typeface="Raleway"/>
              <a:sym typeface="Raleway"/>
            </a:endParaRPr>
          </a:p>
          <a:p>
            <a:pPr indent="0" lvl="0" marL="0" rtl="0" algn="ctr">
              <a:lnSpc>
                <a:spcPct val="100000"/>
              </a:lnSpc>
              <a:spcBef>
                <a:spcPts val="0"/>
              </a:spcBef>
              <a:spcAft>
                <a:spcPts val="0"/>
              </a:spcAft>
              <a:buSzPts val="1400"/>
              <a:buNone/>
            </a:pPr>
            <a:r>
              <a:rPr lang="en-US" sz="7500">
                <a:solidFill>
                  <a:srgbClr val="FFFFFF"/>
                </a:solidFill>
                <a:latin typeface="Raleway"/>
                <a:ea typeface="Raleway"/>
                <a:cs typeface="Raleway"/>
                <a:sym typeface="Raleway"/>
              </a:rPr>
              <a:t>of Change</a:t>
            </a:r>
            <a:endParaRPr sz="7500">
              <a:solidFill>
                <a:srgbClr val="FFFFFF"/>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638348" y="308355"/>
            <a:ext cx="7061100" cy="5823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700">
                <a:latin typeface="Raleway"/>
                <a:ea typeface="Raleway"/>
                <a:cs typeface="Raleway"/>
                <a:sym typeface="Raleway"/>
              </a:rPr>
              <a:t>How to identify a good signal</a:t>
            </a:r>
            <a:endParaRPr/>
          </a:p>
        </p:txBody>
      </p:sp>
      <p:sp>
        <p:nvSpPr>
          <p:cNvPr id="107" name="Google Shape;107;p17"/>
          <p:cNvSpPr txBox="1"/>
          <p:nvPr/>
        </p:nvSpPr>
        <p:spPr>
          <a:xfrm>
            <a:off x="637332" y="1220723"/>
            <a:ext cx="7959000" cy="4585200"/>
          </a:xfrm>
          <a:prstGeom prst="rect">
            <a:avLst/>
          </a:prstGeom>
          <a:noFill/>
          <a:ln>
            <a:noFill/>
          </a:ln>
        </p:spPr>
        <p:txBody>
          <a:bodyPr anchorCtr="0" anchor="t" bIns="0" lIns="0" spcFirstLastPara="1" rIns="0" wrap="square" tIns="165100">
            <a:noAutofit/>
          </a:bodyPr>
          <a:lstStyle/>
          <a:p>
            <a:pPr indent="0" lvl="0" marL="13334" marR="0" rtl="0" algn="just">
              <a:lnSpc>
                <a:spcPct val="100000"/>
              </a:lnSpc>
              <a:spcBef>
                <a:spcPts val="0"/>
              </a:spcBef>
              <a:spcAft>
                <a:spcPts val="0"/>
              </a:spcAft>
              <a:buClr>
                <a:srgbClr val="000000"/>
              </a:buClr>
              <a:buSzPts val="2500"/>
              <a:buFont typeface="Arial"/>
              <a:buNone/>
            </a:pPr>
            <a:r>
              <a:rPr b="0" i="0" lang="en-US" sz="2500" u="none" cap="none" strike="noStrike">
                <a:solidFill>
                  <a:srgbClr val="333333"/>
                </a:solidFill>
                <a:latin typeface="Raleway"/>
                <a:ea typeface="Raleway"/>
                <a:cs typeface="Raleway"/>
                <a:sym typeface="Raleway"/>
              </a:rPr>
              <a:t>Signals of change should be events or developments that are </a:t>
            </a:r>
            <a:r>
              <a:rPr b="1" i="1" lang="en-US" sz="2500" u="none" cap="none" strike="noStrike">
                <a:solidFill>
                  <a:srgbClr val="333333"/>
                </a:solidFill>
                <a:latin typeface="Raleway"/>
                <a:ea typeface="Raleway"/>
                <a:cs typeface="Raleway"/>
                <a:sym typeface="Raleway"/>
              </a:rPr>
              <a:t>NOT yet  mainstream</a:t>
            </a:r>
            <a:r>
              <a:rPr b="0" i="0" lang="en-US" sz="2500" u="none" cap="none" strike="noStrike">
                <a:solidFill>
                  <a:srgbClr val="333333"/>
                </a:solidFill>
                <a:latin typeface="Raleway"/>
                <a:ea typeface="Raleway"/>
                <a:cs typeface="Raleway"/>
                <a:sym typeface="Raleway"/>
              </a:rPr>
              <a:t>. They are </a:t>
            </a:r>
            <a:r>
              <a:rPr b="1" i="1" lang="en-US" sz="2500" u="none" cap="none" strike="noStrike">
                <a:solidFill>
                  <a:srgbClr val="333333"/>
                </a:solidFill>
                <a:latin typeface="Raleway"/>
                <a:ea typeface="Raleway"/>
                <a:cs typeface="Raleway"/>
                <a:sym typeface="Raleway"/>
              </a:rPr>
              <a:t>in the fringes or peripheries</a:t>
            </a:r>
            <a:r>
              <a:rPr b="0" i="0" lang="en-US" sz="2500" u="none" cap="none" strike="noStrike">
                <a:solidFill>
                  <a:srgbClr val="333333"/>
                </a:solidFill>
                <a:latin typeface="Raleway"/>
                <a:ea typeface="Raleway"/>
                <a:cs typeface="Raleway"/>
                <a:sym typeface="Raleway"/>
              </a:rPr>
              <a:t>, but if they scale</a:t>
            </a:r>
            <a:r>
              <a:rPr lang="en-US" sz="2500">
                <a:solidFill>
                  <a:srgbClr val="333333"/>
                </a:solidFill>
                <a:latin typeface="Raleway"/>
                <a:ea typeface="Raleway"/>
                <a:cs typeface="Raleway"/>
                <a:sym typeface="Raleway"/>
              </a:rPr>
              <a:t> </a:t>
            </a:r>
            <a:r>
              <a:rPr b="0" i="0" lang="en-US" sz="2500" u="none" cap="none" strike="noStrike">
                <a:solidFill>
                  <a:srgbClr val="333333"/>
                </a:solidFill>
                <a:latin typeface="Raleway"/>
                <a:ea typeface="Raleway"/>
                <a:cs typeface="Raleway"/>
                <a:sym typeface="Raleway"/>
              </a:rPr>
              <a:t>or become mainstream, their impact can change reality in such a  fundamental manner. </a:t>
            </a:r>
            <a:endParaRPr b="0" i="0" sz="2500" u="none" cap="none" strike="noStrike">
              <a:solidFill>
                <a:srgbClr val="333333"/>
              </a:solidFill>
              <a:latin typeface="Raleway"/>
              <a:ea typeface="Raleway"/>
              <a:cs typeface="Raleway"/>
              <a:sym typeface="Raleway"/>
            </a:endParaRPr>
          </a:p>
          <a:p>
            <a:pPr indent="0" lvl="0" marL="13334" marR="0" rtl="0" algn="just">
              <a:lnSpc>
                <a:spcPct val="100000"/>
              </a:lnSpc>
              <a:spcBef>
                <a:spcPts val="0"/>
              </a:spcBef>
              <a:spcAft>
                <a:spcPts val="0"/>
              </a:spcAft>
              <a:buClr>
                <a:srgbClr val="000000"/>
              </a:buClr>
              <a:buSzPts val="2500"/>
              <a:buFont typeface="Arial"/>
              <a:buNone/>
            </a:pPr>
            <a:r>
              <a:t/>
            </a:r>
            <a:endParaRPr b="0" i="0" sz="2500" u="none" cap="none" strike="noStrike">
              <a:solidFill>
                <a:srgbClr val="333333"/>
              </a:solidFill>
              <a:latin typeface="Raleway"/>
              <a:ea typeface="Raleway"/>
              <a:cs typeface="Raleway"/>
              <a:sym typeface="Raleway"/>
            </a:endParaRPr>
          </a:p>
          <a:p>
            <a:pPr indent="0" lvl="0" marL="13334" marR="0" rtl="0" algn="just">
              <a:lnSpc>
                <a:spcPct val="100000"/>
              </a:lnSpc>
              <a:spcBef>
                <a:spcPts val="0"/>
              </a:spcBef>
              <a:spcAft>
                <a:spcPts val="0"/>
              </a:spcAft>
              <a:buClr>
                <a:srgbClr val="000000"/>
              </a:buClr>
              <a:buSzPts val="2500"/>
              <a:buFont typeface="Arial"/>
              <a:buNone/>
            </a:pPr>
            <a:r>
              <a:rPr b="0" i="0" lang="en-US" sz="2500" u="none" cap="none" strike="noStrike">
                <a:solidFill>
                  <a:srgbClr val="333333"/>
                </a:solidFill>
                <a:latin typeface="Raleway"/>
                <a:ea typeface="Raleway"/>
                <a:cs typeface="Raleway"/>
                <a:sym typeface="Raleway"/>
              </a:rPr>
              <a:t>So you </a:t>
            </a:r>
            <a:r>
              <a:rPr b="1" i="0" lang="en-US" sz="2500" u="sng" cap="none" strike="noStrike">
                <a:solidFill>
                  <a:srgbClr val="333333"/>
                </a:solidFill>
                <a:latin typeface="Raleway"/>
                <a:ea typeface="Raleway"/>
                <a:cs typeface="Raleway"/>
                <a:sym typeface="Raleway"/>
              </a:rPr>
              <a:t>cannot </a:t>
            </a:r>
            <a:r>
              <a:rPr b="0" i="0" lang="en-US" sz="2500" u="none" cap="none" strike="noStrike">
                <a:solidFill>
                  <a:srgbClr val="333333"/>
                </a:solidFill>
                <a:latin typeface="Raleway"/>
                <a:ea typeface="Raleway"/>
                <a:cs typeface="Raleway"/>
                <a:sym typeface="Raleway"/>
              </a:rPr>
              <a:t>cite as a signal something that is already obvious, common or already a trend (such as “</a:t>
            </a:r>
            <a:r>
              <a:rPr b="0" i="0" lang="en-US" sz="2500" u="none" cap="none" strike="sngStrike">
                <a:solidFill>
                  <a:srgbClr val="333333"/>
                </a:solidFill>
                <a:latin typeface="Raleway"/>
                <a:ea typeface="Raleway"/>
                <a:cs typeface="Raleway"/>
                <a:sym typeface="Raleway"/>
              </a:rPr>
              <a:t>closing civic space</a:t>
            </a:r>
            <a:r>
              <a:rPr b="0" i="0" lang="en-US" sz="2500" u="none" cap="none" strike="noStrike">
                <a:solidFill>
                  <a:srgbClr val="333333"/>
                </a:solidFill>
                <a:latin typeface="Raleway"/>
                <a:ea typeface="Raleway"/>
                <a:cs typeface="Raleway"/>
                <a:sym typeface="Raleway"/>
              </a:rPr>
              <a:t>”; and besides, “closing civic space” is a </a:t>
            </a:r>
            <a:r>
              <a:rPr b="0" i="1" lang="en-US" sz="2500" u="none" cap="none" strike="noStrike">
                <a:solidFill>
                  <a:srgbClr val="333333"/>
                </a:solidFill>
                <a:latin typeface="Raleway"/>
                <a:ea typeface="Raleway"/>
                <a:cs typeface="Raleway"/>
                <a:sym typeface="Raleway"/>
              </a:rPr>
              <a:t>general trend</a:t>
            </a:r>
            <a:r>
              <a:rPr b="0" i="0" lang="en-US" sz="2500" u="none" cap="none" strike="noStrike">
                <a:solidFill>
                  <a:srgbClr val="333333"/>
                </a:solidFill>
                <a:latin typeface="Raleway"/>
                <a:ea typeface="Raleway"/>
                <a:cs typeface="Raleway"/>
                <a:sym typeface="Raleway"/>
              </a:rPr>
              <a:t>, </a:t>
            </a:r>
            <a:r>
              <a:rPr b="0" i="1" lang="en-US" sz="2500" u="none" cap="none" strike="noStrike">
                <a:solidFill>
                  <a:srgbClr val="333333"/>
                </a:solidFill>
                <a:latin typeface="Raleway"/>
                <a:ea typeface="Raleway"/>
                <a:cs typeface="Raleway"/>
                <a:sym typeface="Raleway"/>
              </a:rPr>
              <a:t>not a specific event</a:t>
            </a:r>
            <a:r>
              <a:rPr b="0" i="0" lang="en-US" sz="2500" u="none" cap="none" strike="noStrike">
                <a:solidFill>
                  <a:srgbClr val="333333"/>
                </a:solidFill>
                <a:latin typeface="Raleway"/>
                <a:ea typeface="Raleway"/>
                <a:cs typeface="Raleway"/>
                <a:sym typeface="Raleway"/>
              </a:rPr>
              <a:t>). </a:t>
            </a:r>
            <a:endParaRPr b="0" i="0" sz="2500" u="none" cap="none" strike="noStrike">
              <a:solidFill>
                <a:srgbClr val="333333"/>
              </a:solidFill>
              <a:latin typeface="Raleway"/>
              <a:ea typeface="Raleway"/>
              <a:cs typeface="Raleway"/>
              <a:sym typeface="Raleway"/>
            </a:endParaRPr>
          </a:p>
          <a:p>
            <a:pPr indent="0" lvl="0" marL="13334" marR="0" rtl="0" algn="just">
              <a:lnSpc>
                <a:spcPct val="100000"/>
              </a:lnSpc>
              <a:spcBef>
                <a:spcPts val="0"/>
              </a:spcBef>
              <a:spcAft>
                <a:spcPts val="0"/>
              </a:spcAft>
              <a:buClr>
                <a:srgbClr val="000000"/>
              </a:buClr>
              <a:buSzPts val="2500"/>
              <a:buFont typeface="Arial"/>
              <a:buNone/>
            </a:pPr>
            <a:r>
              <a:t/>
            </a:r>
            <a:endParaRPr b="0" i="0" sz="2500" u="none" cap="none" strike="noStrike">
              <a:solidFill>
                <a:srgbClr val="333333"/>
              </a:solidFill>
              <a:latin typeface="Raleway"/>
              <a:ea typeface="Raleway"/>
              <a:cs typeface="Raleway"/>
              <a:sym typeface="Raleway"/>
            </a:endParaRPr>
          </a:p>
          <a:p>
            <a:pPr indent="0" lvl="0" marL="13334" marR="0" rtl="0" algn="just">
              <a:lnSpc>
                <a:spcPct val="100000"/>
              </a:lnSpc>
              <a:spcBef>
                <a:spcPts val="0"/>
              </a:spcBef>
              <a:spcAft>
                <a:spcPts val="0"/>
              </a:spcAft>
              <a:buClr>
                <a:srgbClr val="000000"/>
              </a:buClr>
              <a:buSzPts val="2500"/>
              <a:buFont typeface="Arial"/>
              <a:buNone/>
            </a:pPr>
            <a:r>
              <a:rPr b="0" i="0" lang="en-US" sz="2500" u="none" cap="none" strike="noStrike">
                <a:solidFill>
                  <a:srgbClr val="333333"/>
                </a:solidFill>
                <a:latin typeface="Raleway"/>
                <a:ea typeface="Raleway"/>
                <a:cs typeface="Raleway"/>
                <a:sym typeface="Raleway"/>
              </a:rPr>
              <a:t>Scan for what is  often unseen!</a:t>
            </a:r>
            <a:endParaRPr b="0" i="0" sz="2500" u="none" cap="none" strike="noStrike">
              <a:solidFill>
                <a:schemeClr val="dk1"/>
              </a:solidFill>
              <a:latin typeface="Raleway"/>
              <a:ea typeface="Raleway"/>
              <a:cs typeface="Raleway"/>
              <a:sym typeface="Raleway"/>
            </a:endParaRPr>
          </a:p>
          <a:p>
            <a:pPr indent="0" lvl="0" marL="13334" marR="0" rtl="0" algn="just">
              <a:lnSpc>
                <a:spcPct val="100000"/>
              </a:lnSpc>
              <a:spcBef>
                <a:spcPts val="0"/>
              </a:spcBef>
              <a:spcAft>
                <a:spcPts val="0"/>
              </a:spcAft>
              <a:buClr>
                <a:srgbClr val="000000"/>
              </a:buClr>
              <a:buSzPts val="2500"/>
              <a:buFont typeface="Arial"/>
              <a:buNone/>
            </a:pPr>
            <a:r>
              <a:t/>
            </a:r>
            <a:endParaRPr b="0" i="0" sz="2500" u="none" cap="none" strike="noStrike">
              <a:solidFill>
                <a:srgbClr val="333333"/>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 name="Shape 111"/>
        <p:cNvGrpSpPr/>
        <p:nvPr/>
      </p:nvGrpSpPr>
      <p:grpSpPr>
        <a:xfrm>
          <a:off x="0" y="0"/>
          <a:ext cx="0" cy="0"/>
          <a:chOff x="0" y="0"/>
          <a:chExt cx="0" cy="0"/>
        </a:xfrm>
      </p:grpSpPr>
      <p:sp>
        <p:nvSpPr>
          <p:cNvPr id="112" name="Google Shape;112;p18"/>
          <p:cNvSpPr txBox="1"/>
          <p:nvPr/>
        </p:nvSpPr>
        <p:spPr>
          <a:xfrm>
            <a:off x="5811782" y="6608353"/>
            <a:ext cx="2758440" cy="149860"/>
          </a:xfrm>
          <a:prstGeom prst="rect">
            <a:avLst/>
          </a:prstGeom>
          <a:noFill/>
          <a:ln>
            <a:noFill/>
          </a:ln>
        </p:spPr>
        <p:txBody>
          <a:bodyPr anchorCtr="0" anchor="t" bIns="0" lIns="0" spcFirstLastPara="1" rIns="0" wrap="square" tIns="7600">
            <a:noAutofit/>
          </a:bodyPr>
          <a:lstStyle/>
          <a:p>
            <a:pPr indent="0" lvl="0" marL="12700"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 2018 Institute for the Future. All rights reserved. | </a:t>
            </a:r>
            <a:r>
              <a:rPr b="1" i="0" lang="en-US" sz="800" u="sng" cap="none" strike="noStrike">
                <a:solidFill>
                  <a:srgbClr val="666666"/>
                </a:solidFill>
                <a:latin typeface="Calibri"/>
                <a:ea typeface="Calibri"/>
                <a:cs typeface="Calibri"/>
                <a:sym typeface="Calibri"/>
                <a:hlinkClick r:id="rId3">
                  <a:extLst>
                    <a:ext uri="{A12FA001-AC4F-418D-AE19-62706E023703}">
                      <ahyp:hlinkClr val="tx"/>
                    </a:ext>
                  </a:extLst>
                </a:hlinkClick>
              </a:rPr>
              <a:t>www.iftf.org</a:t>
            </a:r>
            <a:endParaRPr b="0" i="0" sz="800" u="none" cap="none" strike="noStrike">
              <a:solidFill>
                <a:schemeClr val="dk1"/>
              </a:solidFill>
              <a:latin typeface="Calibri"/>
              <a:ea typeface="Calibri"/>
              <a:cs typeface="Calibri"/>
              <a:sym typeface="Calibri"/>
            </a:endParaRPr>
          </a:p>
        </p:txBody>
      </p:sp>
      <p:sp>
        <p:nvSpPr>
          <p:cNvPr id="113" name="Google Shape;113;p18"/>
          <p:cNvSpPr txBox="1"/>
          <p:nvPr>
            <p:ph type="title"/>
          </p:nvPr>
        </p:nvSpPr>
        <p:spPr>
          <a:xfrm>
            <a:off x="546909" y="308355"/>
            <a:ext cx="7773670" cy="582211"/>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700">
                <a:latin typeface="Raleway"/>
                <a:ea typeface="Raleway"/>
                <a:cs typeface="Raleway"/>
                <a:sym typeface="Raleway"/>
              </a:rPr>
              <a:t>Almost anything can be a signal</a:t>
            </a:r>
            <a:endParaRPr/>
          </a:p>
        </p:txBody>
      </p:sp>
      <p:sp>
        <p:nvSpPr>
          <p:cNvPr id="114" name="Google Shape;114;p18"/>
          <p:cNvSpPr txBox="1"/>
          <p:nvPr/>
        </p:nvSpPr>
        <p:spPr>
          <a:xfrm>
            <a:off x="690947" y="1498100"/>
            <a:ext cx="7315500" cy="3617100"/>
          </a:xfrm>
          <a:prstGeom prst="rect">
            <a:avLst/>
          </a:prstGeom>
          <a:noFill/>
          <a:ln>
            <a:noFill/>
          </a:ln>
        </p:spPr>
        <p:txBody>
          <a:bodyPr anchorCtr="0" anchor="t" bIns="0" lIns="0" spcFirstLastPara="1" rIns="0" wrap="square" tIns="165100">
            <a:noAutofit/>
          </a:bodyPr>
          <a:lstStyle/>
          <a:p>
            <a:pPr indent="-342900" lvl="0" marL="336550" marR="0" rtl="0" algn="l">
              <a:lnSpc>
                <a:spcPct val="100000"/>
              </a:lnSpc>
              <a:spcBef>
                <a:spcPts val="0"/>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Current, real-life examples</a:t>
            </a:r>
            <a:endParaRPr b="0" i="0" sz="2300" u="none" cap="none" strike="noStrike">
              <a:solidFill>
                <a:schemeClr val="dk1"/>
              </a:solidFill>
              <a:latin typeface="Raleway"/>
              <a:ea typeface="Raleway"/>
              <a:cs typeface="Raleway"/>
              <a:sym typeface="Raleway"/>
            </a:endParaRPr>
          </a:p>
          <a:p>
            <a:pPr indent="-342900" lvl="0" marL="336550" marR="0" rtl="0" algn="l">
              <a:lnSpc>
                <a:spcPct val="100000"/>
              </a:lnSpc>
              <a:spcBef>
                <a:spcPts val="1200"/>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You are the judge. They can be:</a:t>
            </a:r>
            <a:endParaRPr b="0" i="0" sz="2300" u="none" cap="none" strike="noStrike">
              <a:solidFill>
                <a:schemeClr val="dk1"/>
              </a:solidFill>
              <a:latin typeface="Raleway"/>
              <a:ea typeface="Raleway"/>
              <a:cs typeface="Raleway"/>
              <a:sym typeface="Raleway"/>
            </a:endParaRPr>
          </a:p>
          <a:p>
            <a:pPr indent="-339090" lvl="1" marL="844550" marR="0" rtl="0" algn="l">
              <a:lnSpc>
                <a:spcPct val="100000"/>
              </a:lnSpc>
              <a:spcBef>
                <a:spcPts val="1200"/>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Product/service/experience</a:t>
            </a:r>
            <a:endParaRPr b="0" i="0" sz="2300" u="none" cap="none" strike="noStrike">
              <a:solidFill>
                <a:schemeClr val="dk1"/>
              </a:solidFill>
              <a:latin typeface="Raleway"/>
              <a:ea typeface="Raleway"/>
              <a:cs typeface="Raleway"/>
              <a:sym typeface="Raleway"/>
            </a:endParaRPr>
          </a:p>
          <a:p>
            <a:pPr indent="-339090" lvl="1" marL="844550" marR="0" rtl="0" algn="l">
              <a:lnSpc>
                <a:spcPct val="100000"/>
              </a:lnSpc>
              <a:spcBef>
                <a:spcPts val="505"/>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Business/startup</a:t>
            </a:r>
            <a:endParaRPr b="0" i="0" sz="2300" u="none" cap="none" strike="noStrike">
              <a:solidFill>
                <a:schemeClr val="dk1"/>
              </a:solidFill>
              <a:latin typeface="Raleway"/>
              <a:ea typeface="Raleway"/>
              <a:cs typeface="Raleway"/>
              <a:sym typeface="Raleway"/>
            </a:endParaRPr>
          </a:p>
          <a:p>
            <a:pPr indent="-339090" lvl="1" marL="844550" marR="0" rtl="0" algn="l">
              <a:lnSpc>
                <a:spcPct val="100000"/>
              </a:lnSpc>
              <a:spcBef>
                <a:spcPts val="405"/>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Anecdote/personal observation</a:t>
            </a:r>
            <a:endParaRPr b="0" i="0" sz="2300" u="none" cap="none" strike="noStrike">
              <a:solidFill>
                <a:schemeClr val="dk1"/>
              </a:solidFill>
              <a:latin typeface="Raleway"/>
              <a:ea typeface="Raleway"/>
              <a:cs typeface="Raleway"/>
              <a:sym typeface="Raleway"/>
            </a:endParaRPr>
          </a:p>
          <a:p>
            <a:pPr indent="-339090" lvl="1" marL="844550" marR="0" rtl="0" algn="l">
              <a:lnSpc>
                <a:spcPct val="100000"/>
              </a:lnSpc>
              <a:spcBef>
                <a:spcPts val="505"/>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Research prototype</a:t>
            </a:r>
            <a:endParaRPr b="0" i="0" sz="2300" u="none" cap="none" strike="noStrike">
              <a:solidFill>
                <a:schemeClr val="dk1"/>
              </a:solidFill>
              <a:latin typeface="Raleway"/>
              <a:ea typeface="Raleway"/>
              <a:cs typeface="Raleway"/>
              <a:sym typeface="Raleway"/>
            </a:endParaRPr>
          </a:p>
          <a:p>
            <a:pPr indent="-339090" lvl="1" marL="844550" marR="0" rtl="0" algn="l">
              <a:lnSpc>
                <a:spcPct val="100000"/>
              </a:lnSpc>
              <a:spcBef>
                <a:spcPts val="505"/>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Art</a:t>
            </a:r>
            <a:endParaRPr b="0" i="0" sz="2300" u="none" cap="none" strike="noStrike">
              <a:solidFill>
                <a:schemeClr val="dk1"/>
              </a:solidFill>
              <a:latin typeface="Raleway"/>
              <a:ea typeface="Raleway"/>
              <a:cs typeface="Raleway"/>
              <a:sym typeface="Raleway"/>
            </a:endParaRPr>
          </a:p>
          <a:p>
            <a:pPr indent="-339090" lvl="1" marL="844550" marR="0" rtl="0" algn="l">
              <a:lnSpc>
                <a:spcPct val="100000"/>
              </a:lnSpc>
              <a:spcBef>
                <a:spcPts val="480"/>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Data point</a:t>
            </a:r>
            <a:endParaRPr b="0" i="0" sz="2300" u="none" cap="none" strike="noStrike">
              <a:solidFill>
                <a:schemeClr val="dk1"/>
              </a:solidFill>
              <a:latin typeface="Raleway"/>
              <a:ea typeface="Raleway"/>
              <a:cs typeface="Raleway"/>
              <a:sym typeface="Raleway"/>
            </a:endParaRPr>
          </a:p>
          <a:p>
            <a:pPr indent="-339090" lvl="1" marL="844550" marR="0" rtl="0" algn="l">
              <a:lnSpc>
                <a:spcPct val="100000"/>
              </a:lnSpc>
              <a:spcBef>
                <a:spcPts val="505"/>
              </a:spcBef>
              <a:spcAft>
                <a:spcPts val="0"/>
              </a:spcAft>
              <a:buClr>
                <a:srgbClr val="FF5A00"/>
              </a:buClr>
              <a:buSzPts val="2300"/>
              <a:buFont typeface="Arial"/>
              <a:buChar char="–"/>
            </a:pPr>
            <a:r>
              <a:rPr b="0" i="0" lang="en-US" sz="2300" u="none" cap="none" strike="noStrike">
                <a:solidFill>
                  <a:srgbClr val="333333"/>
                </a:solidFill>
                <a:latin typeface="Raleway"/>
                <a:ea typeface="Raleway"/>
                <a:cs typeface="Raleway"/>
                <a:sym typeface="Raleway"/>
              </a:rPr>
              <a:t>News story or event</a:t>
            </a:r>
            <a:endParaRPr b="0" i="0" sz="2300" u="none" cap="none" strike="noStrike">
              <a:solidFill>
                <a:schemeClr val="dk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546909" y="308355"/>
            <a:ext cx="7772400" cy="582211"/>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700">
                <a:latin typeface="Raleway"/>
                <a:ea typeface="Raleway"/>
                <a:cs typeface="Raleway"/>
                <a:sym typeface="Raleway"/>
              </a:rPr>
              <a:t>Almost anything can be a signal</a:t>
            </a:r>
            <a:endParaRPr/>
          </a:p>
        </p:txBody>
      </p:sp>
      <p:sp>
        <p:nvSpPr>
          <p:cNvPr id="120" name="Google Shape;120;p19"/>
          <p:cNvSpPr txBox="1"/>
          <p:nvPr/>
        </p:nvSpPr>
        <p:spPr>
          <a:xfrm>
            <a:off x="665905" y="1219200"/>
            <a:ext cx="3296495" cy="320601"/>
          </a:xfrm>
          <a:prstGeom prst="rect">
            <a:avLst/>
          </a:prstGeom>
          <a:noFill/>
          <a:ln>
            <a:noFill/>
          </a:ln>
        </p:spPr>
        <p:txBody>
          <a:bodyPr anchorCtr="0" anchor="t" bIns="0" lIns="0" spcFirstLastPara="1" rIns="0" wrap="square" tIns="12700">
            <a:noAutofit/>
          </a:bodyPr>
          <a:lstStyle/>
          <a:p>
            <a:pPr indent="-323850" lvl="0" marL="336550" marR="0" rtl="0" algn="l">
              <a:lnSpc>
                <a:spcPct val="100000"/>
              </a:lnSpc>
              <a:spcBef>
                <a:spcPts val="0"/>
              </a:spcBef>
              <a:spcAft>
                <a:spcPts val="0"/>
              </a:spcAft>
              <a:buClr>
                <a:srgbClr val="FF5A00"/>
              </a:buClr>
              <a:buSzPts val="2000"/>
              <a:buFont typeface="Arial"/>
              <a:buChar char="•"/>
            </a:pPr>
            <a:r>
              <a:rPr b="0" i="0" lang="en-US" sz="2000" u="none" cap="none" strike="noStrike">
                <a:solidFill>
                  <a:srgbClr val="333333"/>
                </a:solidFill>
                <a:latin typeface="Raleway"/>
                <a:ea typeface="Raleway"/>
                <a:cs typeface="Raleway"/>
                <a:sym typeface="Raleway"/>
              </a:rPr>
              <a:t>Signals are </a:t>
            </a:r>
            <a:r>
              <a:rPr b="0" i="1" lang="en-US" sz="2000" u="none" cap="none" strike="noStrike">
                <a:solidFill>
                  <a:srgbClr val="333333"/>
                </a:solidFill>
                <a:latin typeface="Raleway"/>
                <a:ea typeface="Raleway"/>
                <a:cs typeface="Raleway"/>
                <a:sym typeface="Raleway"/>
              </a:rPr>
              <a:t>not</a:t>
            </a:r>
            <a:r>
              <a:rPr b="0" i="0" lang="en-US" sz="2000" u="none" cap="none" strike="noStrike">
                <a:solidFill>
                  <a:srgbClr val="333333"/>
                </a:solidFill>
                <a:latin typeface="Raleway"/>
                <a:ea typeface="Raleway"/>
                <a:cs typeface="Raleway"/>
                <a:sym typeface="Raleway"/>
              </a:rPr>
              <a:t> trends.</a:t>
            </a:r>
            <a:endParaRPr b="0" i="0" sz="2000" u="none" cap="none" strike="noStrike">
              <a:solidFill>
                <a:schemeClr val="dk1"/>
              </a:solidFill>
              <a:latin typeface="Raleway"/>
              <a:ea typeface="Raleway"/>
              <a:cs typeface="Raleway"/>
              <a:sym typeface="Raleway"/>
            </a:endParaRPr>
          </a:p>
        </p:txBody>
      </p:sp>
      <p:sp>
        <p:nvSpPr>
          <p:cNvPr id="121" name="Google Shape;121;p19"/>
          <p:cNvSpPr txBox="1"/>
          <p:nvPr/>
        </p:nvSpPr>
        <p:spPr>
          <a:xfrm>
            <a:off x="1177461" y="1660535"/>
            <a:ext cx="7008495" cy="2908489"/>
          </a:xfrm>
          <a:prstGeom prst="rect">
            <a:avLst/>
          </a:prstGeom>
          <a:noFill/>
          <a:ln>
            <a:noFill/>
          </a:ln>
        </p:spPr>
        <p:txBody>
          <a:bodyPr anchorCtr="0" anchor="t" bIns="0" lIns="0" spcFirstLastPara="1" rIns="0" wrap="square" tIns="12700">
            <a:noAutofit/>
          </a:bodyPr>
          <a:lstStyle/>
          <a:p>
            <a:pPr indent="-320040" lvl="0" marL="332740" marR="5080" rtl="0" algn="l">
              <a:lnSpc>
                <a:spcPct val="100000"/>
              </a:lnSpc>
              <a:spcBef>
                <a:spcPts val="0"/>
              </a:spcBef>
              <a:spcAft>
                <a:spcPts val="0"/>
              </a:spcAft>
              <a:buClr>
                <a:srgbClr val="FF5A00"/>
              </a:buClr>
              <a:buSzPts val="2000"/>
              <a:buFont typeface="Arial"/>
              <a:buChar char="–"/>
            </a:pPr>
            <a:r>
              <a:rPr b="0" i="0" lang="en-US" sz="2000" u="none" cap="none" strike="noStrike">
                <a:solidFill>
                  <a:srgbClr val="333333"/>
                </a:solidFill>
                <a:latin typeface="Raleway"/>
                <a:ea typeface="Raleway"/>
                <a:cs typeface="Raleway"/>
                <a:sym typeface="Raleway"/>
              </a:rPr>
              <a:t>“coming to power of populist leaders” or “wave of  authoritarianism” are </a:t>
            </a:r>
            <a:r>
              <a:rPr b="0" i="1" lang="en-US" sz="2000" u="none" cap="none" strike="noStrike">
                <a:solidFill>
                  <a:srgbClr val="333333"/>
                </a:solidFill>
                <a:latin typeface="Raleway"/>
                <a:ea typeface="Raleway"/>
                <a:cs typeface="Raleway"/>
                <a:sym typeface="Raleway"/>
              </a:rPr>
              <a:t>not </a:t>
            </a:r>
            <a:r>
              <a:rPr b="0" i="0" lang="en-US" sz="2000" u="none" cap="none" strike="noStrike">
                <a:solidFill>
                  <a:srgbClr val="333333"/>
                </a:solidFill>
                <a:latin typeface="Raleway"/>
                <a:ea typeface="Raleway"/>
                <a:cs typeface="Raleway"/>
                <a:sym typeface="Raleway"/>
              </a:rPr>
              <a:t>signals of change. They are </a:t>
            </a:r>
            <a:r>
              <a:rPr b="0" i="1" lang="en-US" sz="2000" u="none" cap="none" strike="noStrike">
                <a:solidFill>
                  <a:srgbClr val="333333"/>
                </a:solidFill>
                <a:latin typeface="Raleway"/>
                <a:ea typeface="Raleway"/>
                <a:cs typeface="Raleway"/>
                <a:sym typeface="Raleway"/>
              </a:rPr>
              <a:t>general trends</a:t>
            </a:r>
            <a:r>
              <a:rPr b="0" i="0" lang="en-US" sz="2000" u="none" cap="none" strike="noStrike">
                <a:solidFill>
                  <a:srgbClr val="333333"/>
                </a:solidFill>
                <a:latin typeface="Raleway"/>
                <a:ea typeface="Raleway"/>
                <a:cs typeface="Raleway"/>
                <a:sym typeface="Raleway"/>
              </a:rPr>
              <a:t>, which are a combination of many specific events. “Independent candidates elected in otherwise party-dominated  country X”, which is a specific event, </a:t>
            </a:r>
            <a:r>
              <a:rPr b="0" i="1" lang="en-US" sz="2000" u="none" cap="none" strike="noStrike">
                <a:solidFill>
                  <a:srgbClr val="333333"/>
                </a:solidFill>
                <a:latin typeface="Raleway"/>
                <a:ea typeface="Raleway"/>
                <a:cs typeface="Raleway"/>
                <a:sym typeface="Raleway"/>
              </a:rPr>
              <a:t>is </a:t>
            </a:r>
            <a:r>
              <a:rPr b="0" i="0" lang="en-US" sz="2000" u="none" cap="none" strike="noStrike">
                <a:solidFill>
                  <a:srgbClr val="333333"/>
                </a:solidFill>
                <a:latin typeface="Raleway"/>
                <a:ea typeface="Raleway"/>
                <a:cs typeface="Raleway"/>
                <a:sym typeface="Raleway"/>
              </a:rPr>
              <a:t>a signal.</a:t>
            </a:r>
            <a:endParaRPr b="0" i="0" sz="2000" u="none" cap="none" strike="noStrike">
              <a:solidFill>
                <a:srgbClr val="333333"/>
              </a:solidFill>
              <a:latin typeface="Raleway"/>
              <a:ea typeface="Raleway"/>
              <a:cs typeface="Raleway"/>
              <a:sym typeface="Raleway"/>
            </a:endParaRPr>
          </a:p>
          <a:p>
            <a:pPr indent="0" lvl="0" marL="457200" marR="5080" rtl="0" algn="l">
              <a:lnSpc>
                <a:spcPct val="100000"/>
              </a:lnSpc>
              <a:spcBef>
                <a:spcPts val="0"/>
              </a:spcBef>
              <a:spcAft>
                <a:spcPts val="0"/>
              </a:spcAft>
              <a:buClr>
                <a:srgbClr val="000000"/>
              </a:buClr>
              <a:buSzPts val="2000"/>
              <a:buFont typeface="Arial"/>
              <a:buNone/>
            </a:pPr>
            <a:r>
              <a:t/>
            </a:r>
            <a:endParaRPr b="0" i="0" sz="2000" u="none" cap="none" strike="noStrike">
              <a:solidFill>
                <a:srgbClr val="333333"/>
              </a:solidFill>
              <a:latin typeface="Raleway"/>
              <a:ea typeface="Raleway"/>
              <a:cs typeface="Raleway"/>
              <a:sym typeface="Raleway"/>
            </a:endParaRPr>
          </a:p>
          <a:p>
            <a:pPr indent="-320675" lvl="0" marL="332740" marR="0" rtl="0" algn="l">
              <a:lnSpc>
                <a:spcPct val="100000"/>
              </a:lnSpc>
              <a:spcBef>
                <a:spcPts val="480"/>
              </a:spcBef>
              <a:spcAft>
                <a:spcPts val="0"/>
              </a:spcAft>
              <a:buClr>
                <a:srgbClr val="FF5A00"/>
              </a:buClr>
              <a:buSzPts val="2000"/>
              <a:buFont typeface="Arial"/>
              <a:buChar char="–"/>
            </a:pPr>
            <a:r>
              <a:rPr b="0" i="0" lang="en-US" sz="2000" u="none" cap="none" strike="noStrike">
                <a:solidFill>
                  <a:srgbClr val="333333"/>
                </a:solidFill>
                <a:latin typeface="Raleway"/>
                <a:ea typeface="Raleway"/>
                <a:cs typeface="Raleway"/>
                <a:sym typeface="Raleway"/>
              </a:rPr>
              <a:t>“crushing of media freedom” is </a:t>
            </a:r>
            <a:r>
              <a:rPr b="0" i="1" lang="en-US" sz="2000" u="none" cap="none" strike="noStrike">
                <a:solidFill>
                  <a:srgbClr val="333333"/>
                </a:solidFill>
                <a:latin typeface="Raleway"/>
                <a:ea typeface="Raleway"/>
                <a:cs typeface="Raleway"/>
                <a:sym typeface="Raleway"/>
              </a:rPr>
              <a:t>not </a:t>
            </a:r>
            <a:r>
              <a:rPr b="0" i="0" lang="en-US" sz="2000" u="none" cap="none" strike="noStrike">
                <a:solidFill>
                  <a:srgbClr val="333333"/>
                </a:solidFill>
                <a:latin typeface="Raleway"/>
                <a:ea typeface="Raleway"/>
                <a:cs typeface="Raleway"/>
                <a:sym typeface="Raleway"/>
              </a:rPr>
              <a:t>a signal. It’s a trend.</a:t>
            </a:r>
            <a:endParaRPr b="0" i="0" sz="2000" u="none" cap="none" strike="noStrike">
              <a:solidFill>
                <a:srgbClr val="333333"/>
              </a:solidFill>
              <a:latin typeface="Raleway"/>
              <a:ea typeface="Raleway"/>
              <a:cs typeface="Raleway"/>
              <a:sym typeface="Raleway"/>
            </a:endParaRPr>
          </a:p>
          <a:p>
            <a:pPr indent="0" lvl="0" marL="457200" marR="0" rtl="0" algn="l">
              <a:lnSpc>
                <a:spcPct val="100000"/>
              </a:lnSpc>
              <a:spcBef>
                <a:spcPts val="480"/>
              </a:spcBef>
              <a:spcAft>
                <a:spcPts val="0"/>
              </a:spcAft>
              <a:buClr>
                <a:srgbClr val="000000"/>
              </a:buClr>
              <a:buSzPts val="2000"/>
              <a:buFont typeface="Arial"/>
              <a:buNone/>
            </a:pPr>
            <a:r>
              <a:t/>
            </a:r>
            <a:endParaRPr b="0" i="0" sz="2000" u="none" cap="none" strike="noStrike">
              <a:solidFill>
                <a:srgbClr val="333333"/>
              </a:solidFill>
              <a:latin typeface="Raleway"/>
              <a:ea typeface="Raleway"/>
              <a:cs typeface="Raleway"/>
              <a:sym typeface="Raleway"/>
            </a:endParaRPr>
          </a:p>
          <a:p>
            <a:pPr indent="-320675" lvl="0" marL="332740" marR="16510" rtl="0" algn="l">
              <a:lnSpc>
                <a:spcPct val="100000"/>
              </a:lnSpc>
              <a:spcBef>
                <a:spcPts val="500"/>
              </a:spcBef>
              <a:spcAft>
                <a:spcPts val="0"/>
              </a:spcAft>
              <a:buClr>
                <a:srgbClr val="FF5A00"/>
              </a:buClr>
              <a:buSzPts val="2000"/>
              <a:buFont typeface="Arial"/>
              <a:buChar char="–"/>
            </a:pPr>
            <a:r>
              <a:rPr b="0" i="0" lang="en-US" sz="2000" u="sng" cap="none" strike="noStrike">
                <a:solidFill>
                  <a:schemeClr val="hlink"/>
                </a:solidFill>
                <a:latin typeface="Raleway"/>
                <a:ea typeface="Raleway"/>
                <a:cs typeface="Raleway"/>
                <a:sym typeface="Raleway"/>
                <a:hlinkClick r:id="rId3"/>
              </a:rPr>
              <a:t>“'Magic' Modi uses hologram to address dozens of rallies  at once”</a:t>
            </a:r>
            <a:r>
              <a:rPr lang="en-US" sz="2000">
                <a:solidFill>
                  <a:srgbClr val="333333"/>
                </a:solidFill>
                <a:latin typeface="Raleway"/>
                <a:ea typeface="Raleway"/>
                <a:cs typeface="Raleway"/>
                <a:sym typeface="Raleway"/>
              </a:rPr>
              <a:t> is </a:t>
            </a:r>
            <a:r>
              <a:rPr b="0" i="0" lang="en-US" sz="2000" u="none" cap="none" strike="noStrike">
                <a:solidFill>
                  <a:srgbClr val="333333"/>
                </a:solidFill>
                <a:latin typeface="Raleway"/>
                <a:ea typeface="Raleway"/>
                <a:cs typeface="Raleway"/>
                <a:sym typeface="Raleway"/>
              </a:rPr>
              <a:t>a specific event, and</a:t>
            </a:r>
            <a:r>
              <a:rPr lang="en-US" sz="2000">
                <a:solidFill>
                  <a:srgbClr val="333333"/>
                </a:solidFill>
                <a:latin typeface="Raleway"/>
                <a:ea typeface="Raleway"/>
                <a:cs typeface="Raleway"/>
                <a:sym typeface="Raleway"/>
              </a:rPr>
              <a:t> wa</a:t>
            </a:r>
            <a:r>
              <a:rPr b="0" i="0" lang="en-US" sz="2000" u="none" cap="none" strike="noStrike">
                <a:solidFill>
                  <a:srgbClr val="333333"/>
                </a:solidFill>
                <a:latin typeface="Raleway"/>
                <a:ea typeface="Raleway"/>
                <a:cs typeface="Raleway"/>
                <a:sym typeface="Raleway"/>
              </a:rPr>
              <a:t>s a</a:t>
            </a:r>
            <a:r>
              <a:rPr lang="en-US" sz="2000">
                <a:solidFill>
                  <a:srgbClr val="333333"/>
                </a:solidFill>
                <a:latin typeface="Raleway"/>
                <a:ea typeface="Raleway"/>
                <a:cs typeface="Raleway"/>
                <a:sym typeface="Raleway"/>
              </a:rPr>
              <a:t> perfect</a:t>
            </a:r>
            <a:r>
              <a:rPr b="0" i="0" lang="en-US" sz="2000" u="none" cap="none" strike="noStrike">
                <a:solidFill>
                  <a:srgbClr val="333333"/>
                </a:solidFill>
                <a:latin typeface="Raleway"/>
                <a:ea typeface="Raleway"/>
                <a:cs typeface="Raleway"/>
                <a:sym typeface="Raleway"/>
              </a:rPr>
              <a:t> example of</a:t>
            </a:r>
            <a:r>
              <a:rPr lang="en-US" sz="2000">
                <a:solidFill>
                  <a:srgbClr val="333333"/>
                </a:solidFill>
                <a:latin typeface="Raleway"/>
                <a:ea typeface="Raleway"/>
                <a:cs typeface="Raleway"/>
                <a:sym typeface="Raleway"/>
              </a:rPr>
              <a:t> a</a:t>
            </a:r>
            <a:r>
              <a:rPr b="0" i="0" lang="en-US" sz="2000" u="none" cap="none" strike="noStrike">
                <a:solidFill>
                  <a:srgbClr val="333333"/>
                </a:solidFill>
                <a:latin typeface="Raleway"/>
                <a:ea typeface="Raleway"/>
                <a:cs typeface="Raleway"/>
                <a:sym typeface="Raleway"/>
              </a:rPr>
              <a:t> signal of change when it happened</a:t>
            </a:r>
            <a:r>
              <a:rPr lang="en-US" sz="2000">
                <a:solidFill>
                  <a:srgbClr val="333333"/>
                </a:solidFill>
                <a:latin typeface="Raleway"/>
                <a:ea typeface="Raleway"/>
                <a:cs typeface="Raleway"/>
                <a:sym typeface="Raleway"/>
              </a:rPr>
              <a:t> in</a:t>
            </a:r>
            <a:r>
              <a:rPr b="0" i="0" lang="en-US" sz="2000" u="none" cap="none" strike="noStrike">
                <a:solidFill>
                  <a:srgbClr val="333333"/>
                </a:solidFill>
                <a:latin typeface="Raleway"/>
                <a:ea typeface="Raleway"/>
                <a:cs typeface="Raleway"/>
                <a:sym typeface="Raleway"/>
              </a:rPr>
              <a:t> 2014, because there was no </a:t>
            </a:r>
            <a:r>
              <a:rPr lang="en-US" sz="2000">
                <a:solidFill>
                  <a:srgbClr val="333333"/>
                </a:solidFill>
                <a:latin typeface="Raleway"/>
                <a:ea typeface="Raleway"/>
                <a:cs typeface="Raleway"/>
                <a:sym typeface="Raleway"/>
              </a:rPr>
              <a:t>trend of political leaders using using such technology to reach their constituencies at that time</a:t>
            </a:r>
            <a:r>
              <a:rPr b="0" i="0" lang="en-US" sz="2000" u="none" cap="none" strike="noStrike">
                <a:solidFill>
                  <a:srgbClr val="333333"/>
                </a:solidFill>
                <a:latin typeface="Raleway"/>
                <a:ea typeface="Raleway"/>
                <a:cs typeface="Raleway"/>
                <a:sym typeface="Raleway"/>
              </a:rPr>
              <a:t>.</a:t>
            </a:r>
            <a:endParaRPr b="0" i="0" sz="2000" u="none" cap="none" strike="noStrike">
              <a:solidFill>
                <a:schemeClr val="dk1"/>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20"/>
          <p:cNvSpPr/>
          <p:nvPr/>
        </p:nvSpPr>
        <p:spPr>
          <a:xfrm>
            <a:off x="2489200" y="457200"/>
            <a:ext cx="4165600" cy="58673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20"/>
          <p:cNvSpPr txBox="1"/>
          <p:nvPr/>
        </p:nvSpPr>
        <p:spPr>
          <a:xfrm>
            <a:off x="5811782" y="6608353"/>
            <a:ext cx="2758440" cy="149860"/>
          </a:xfrm>
          <a:prstGeom prst="rect">
            <a:avLst/>
          </a:prstGeom>
          <a:noFill/>
          <a:ln>
            <a:noFill/>
          </a:ln>
        </p:spPr>
        <p:txBody>
          <a:bodyPr anchorCtr="0" anchor="t" bIns="0" lIns="0" spcFirstLastPara="1" rIns="0" wrap="square" tIns="7600">
            <a:noAutofit/>
          </a:bodyPr>
          <a:lstStyle/>
          <a:p>
            <a:pPr indent="0" lvl="0" marL="12700"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 2018 Institute for the Future. All rights reserved. | </a:t>
            </a:r>
            <a:r>
              <a:rPr b="1" i="0" lang="en-US" sz="800" u="sng" cap="none" strike="noStrike">
                <a:solidFill>
                  <a:srgbClr val="666666"/>
                </a:solidFill>
                <a:latin typeface="Calibri"/>
                <a:ea typeface="Calibri"/>
                <a:cs typeface="Calibri"/>
                <a:sym typeface="Calibri"/>
                <a:hlinkClick r:id="rId4">
                  <a:extLst>
                    <a:ext uri="{A12FA001-AC4F-418D-AE19-62706E023703}">
                      <ahyp:hlinkClr val="tx"/>
                    </a:ext>
                  </a:extLst>
                </a:hlinkClick>
              </a:rPr>
              <a:t>www.iftf.org</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546909" y="308355"/>
            <a:ext cx="7772400" cy="5823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700">
                <a:latin typeface="Raleway"/>
                <a:ea typeface="Raleway"/>
                <a:cs typeface="Raleway"/>
                <a:sym typeface="Raleway"/>
              </a:rPr>
              <a:t>Almost anything can be a signal</a:t>
            </a:r>
            <a:endParaRPr/>
          </a:p>
        </p:txBody>
      </p:sp>
      <p:sp>
        <p:nvSpPr>
          <p:cNvPr id="133" name="Google Shape;133;p21"/>
          <p:cNvSpPr txBox="1"/>
          <p:nvPr/>
        </p:nvSpPr>
        <p:spPr>
          <a:xfrm>
            <a:off x="546907" y="1481070"/>
            <a:ext cx="7139400" cy="1243800"/>
          </a:xfrm>
          <a:prstGeom prst="rect">
            <a:avLst/>
          </a:prstGeom>
          <a:noFill/>
          <a:ln>
            <a:noFill/>
          </a:ln>
        </p:spPr>
        <p:txBody>
          <a:bodyPr anchorCtr="0" anchor="t" bIns="0" lIns="0" spcFirstLastPara="1" rIns="0" wrap="square" tIns="165100">
            <a:noAutofit/>
          </a:bodyPr>
          <a:lstStyle/>
          <a:p>
            <a:pPr indent="-355600" lvl="0" marL="336550" marR="0" rtl="0" algn="l">
              <a:lnSpc>
                <a:spcPct val="100000"/>
              </a:lnSpc>
              <a:spcBef>
                <a:spcPts val="0"/>
              </a:spcBef>
              <a:spcAft>
                <a:spcPts val="0"/>
              </a:spcAft>
              <a:buClr>
                <a:srgbClr val="FF5A00"/>
              </a:buClr>
              <a:buSzPts val="2500"/>
              <a:buFont typeface="Arial"/>
              <a:buChar char="•"/>
            </a:pPr>
            <a:r>
              <a:rPr b="0" i="0" lang="en-US" sz="2500" u="none" cap="none" strike="noStrike">
                <a:solidFill>
                  <a:srgbClr val="333333"/>
                </a:solidFill>
                <a:latin typeface="Raleway"/>
                <a:ea typeface="Raleway"/>
                <a:cs typeface="Raleway"/>
                <a:sym typeface="Raleway"/>
              </a:rPr>
              <a:t>Signals are </a:t>
            </a:r>
            <a:r>
              <a:rPr b="0" i="1" lang="en-US" sz="2500" u="none" cap="none" strike="noStrike">
                <a:solidFill>
                  <a:srgbClr val="333333"/>
                </a:solidFill>
                <a:latin typeface="Raleway"/>
                <a:ea typeface="Raleway"/>
                <a:cs typeface="Raleway"/>
                <a:sym typeface="Raleway"/>
              </a:rPr>
              <a:t>not</a:t>
            </a:r>
            <a:r>
              <a:rPr b="0" i="0" lang="en-US" sz="2500" u="none" cap="none" strike="noStrike">
                <a:solidFill>
                  <a:srgbClr val="333333"/>
                </a:solidFill>
                <a:latin typeface="Raleway"/>
                <a:ea typeface="Raleway"/>
                <a:cs typeface="Raleway"/>
                <a:sym typeface="Raleway"/>
              </a:rPr>
              <a:t> forecasts.</a:t>
            </a:r>
            <a:endParaRPr b="0" i="0" sz="2500" u="none" cap="none" strike="noStrike">
              <a:solidFill>
                <a:srgbClr val="333333"/>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2000"/>
              <a:buFont typeface="Arial"/>
              <a:buNone/>
            </a:pPr>
            <a:r>
              <a:t/>
            </a:r>
            <a:endParaRPr b="0" i="0" sz="2500" u="none" cap="none" strike="noStrike">
              <a:solidFill>
                <a:srgbClr val="333333"/>
              </a:solidFill>
              <a:latin typeface="Raleway"/>
              <a:ea typeface="Raleway"/>
              <a:cs typeface="Raleway"/>
              <a:sym typeface="Raleway"/>
            </a:endParaRPr>
          </a:p>
          <a:p>
            <a:pPr indent="-320040" lvl="0" marL="844550" marR="5080" rtl="0" algn="l">
              <a:lnSpc>
                <a:spcPct val="100000"/>
              </a:lnSpc>
              <a:spcBef>
                <a:spcPts val="1200"/>
              </a:spcBef>
              <a:spcAft>
                <a:spcPts val="0"/>
              </a:spcAft>
              <a:buClr>
                <a:srgbClr val="000000"/>
              </a:buClr>
              <a:buSzPts val="2000"/>
              <a:buFont typeface="Arial"/>
              <a:buNone/>
            </a:pPr>
            <a:r>
              <a:rPr b="0" i="0" lang="en-US" sz="2500" u="none" cap="none" strike="noStrike">
                <a:solidFill>
                  <a:srgbClr val="FF5A00"/>
                </a:solidFill>
                <a:latin typeface="Raleway"/>
                <a:ea typeface="Raleway"/>
                <a:cs typeface="Raleway"/>
                <a:sym typeface="Raleway"/>
              </a:rPr>
              <a:t>–	</a:t>
            </a:r>
            <a:r>
              <a:rPr b="0" i="0" lang="en-US" sz="2500" u="none" cap="none" strike="noStrike">
                <a:solidFill>
                  <a:srgbClr val="333333"/>
                </a:solidFill>
                <a:latin typeface="Raleway"/>
                <a:ea typeface="Raleway"/>
                <a:cs typeface="Raleway"/>
                <a:sym typeface="Raleway"/>
              </a:rPr>
              <a:t>Signals have to actually exist in the world today. They cannot be projections of possibilities in the future.</a:t>
            </a:r>
            <a:endParaRPr b="0" i="0" sz="2500" u="none" cap="none" strike="noStrike">
              <a:solidFill>
                <a:schemeClr val="dk1"/>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7" name="Shape 137"/>
        <p:cNvGrpSpPr/>
        <p:nvPr/>
      </p:nvGrpSpPr>
      <p:grpSpPr>
        <a:xfrm>
          <a:off x="0" y="0"/>
          <a:ext cx="0" cy="0"/>
          <a:chOff x="0" y="0"/>
          <a:chExt cx="0" cy="0"/>
        </a:xfrm>
      </p:grpSpPr>
      <p:sp>
        <p:nvSpPr>
          <p:cNvPr id="138" name="Google Shape;138;p22"/>
          <p:cNvSpPr txBox="1"/>
          <p:nvPr/>
        </p:nvSpPr>
        <p:spPr>
          <a:xfrm>
            <a:off x="5811782" y="6608353"/>
            <a:ext cx="2758440" cy="149860"/>
          </a:xfrm>
          <a:prstGeom prst="rect">
            <a:avLst/>
          </a:prstGeom>
          <a:noFill/>
          <a:ln>
            <a:noFill/>
          </a:ln>
        </p:spPr>
        <p:txBody>
          <a:bodyPr anchorCtr="0" anchor="t" bIns="0" lIns="0" spcFirstLastPara="1" rIns="0" wrap="square" tIns="7600">
            <a:noAutofit/>
          </a:bodyPr>
          <a:lstStyle/>
          <a:p>
            <a:pPr indent="0" lvl="0" marL="12700"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 2018 Institute for the Future. All rights reserved. | </a:t>
            </a:r>
            <a:r>
              <a:rPr b="1" i="0" lang="en-US" sz="800" u="sng" cap="none" strike="noStrike">
                <a:solidFill>
                  <a:srgbClr val="666666"/>
                </a:solidFill>
                <a:latin typeface="Calibri"/>
                <a:ea typeface="Calibri"/>
                <a:cs typeface="Calibri"/>
                <a:sym typeface="Calibri"/>
                <a:hlinkClick r:id="rId3">
                  <a:extLst>
                    <a:ext uri="{A12FA001-AC4F-418D-AE19-62706E023703}">
                      <ahyp:hlinkClr val="tx"/>
                    </a:ext>
                  </a:extLst>
                </a:hlinkClick>
              </a:rPr>
              <a:t>www.iftf.org</a:t>
            </a:r>
            <a:endParaRPr b="0" i="0" sz="800" u="none" cap="none" strike="noStrike">
              <a:solidFill>
                <a:schemeClr val="dk1"/>
              </a:solidFill>
              <a:latin typeface="Calibri"/>
              <a:ea typeface="Calibri"/>
              <a:cs typeface="Calibri"/>
              <a:sym typeface="Calibri"/>
            </a:endParaRPr>
          </a:p>
        </p:txBody>
      </p:sp>
      <p:sp>
        <p:nvSpPr>
          <p:cNvPr id="139" name="Google Shape;139;p22"/>
          <p:cNvSpPr txBox="1"/>
          <p:nvPr>
            <p:ph type="title"/>
          </p:nvPr>
        </p:nvSpPr>
        <p:spPr>
          <a:xfrm>
            <a:off x="606088" y="344932"/>
            <a:ext cx="7931823" cy="582211"/>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SzPts val="1400"/>
              <a:buNone/>
            </a:pPr>
            <a:r>
              <a:rPr lang="en-US" sz="3700">
                <a:latin typeface="Raleway"/>
                <a:ea typeface="Raleway"/>
                <a:cs typeface="Raleway"/>
                <a:sym typeface="Raleway"/>
              </a:rPr>
              <a:t>E</a:t>
            </a:r>
            <a:r>
              <a:rPr lang="en-US" sz="3700">
                <a:latin typeface="Raleway"/>
                <a:ea typeface="Raleway"/>
                <a:cs typeface="Raleway"/>
                <a:sym typeface="Raleway"/>
              </a:rPr>
              <a:t>xamples of signals of change across different fields</a:t>
            </a:r>
            <a:endParaRPr sz="3700">
              <a:latin typeface="Raleway"/>
              <a:ea typeface="Raleway"/>
              <a:cs typeface="Raleway"/>
              <a:sym typeface="Raleway"/>
            </a:endParaRPr>
          </a:p>
        </p:txBody>
      </p:sp>
      <p:sp>
        <p:nvSpPr>
          <p:cNvPr id="140" name="Google Shape;140;p22"/>
          <p:cNvSpPr txBox="1"/>
          <p:nvPr/>
        </p:nvSpPr>
        <p:spPr>
          <a:xfrm>
            <a:off x="609600" y="1524000"/>
            <a:ext cx="7474800" cy="4165200"/>
          </a:xfrm>
          <a:prstGeom prst="rect">
            <a:avLst/>
          </a:prstGeom>
          <a:noFill/>
          <a:ln>
            <a:noFill/>
          </a:ln>
        </p:spPr>
        <p:txBody>
          <a:bodyPr anchorCtr="0" anchor="t" bIns="0" lIns="0" spcFirstLastPara="1" rIns="0" wrap="square" tIns="165100">
            <a:noAutofit/>
          </a:bodyPr>
          <a:lstStyle/>
          <a:p>
            <a:pPr indent="-355600" lvl="0" marL="457200" rtl="0" algn="l">
              <a:lnSpc>
                <a:spcPct val="122500"/>
              </a:lnSpc>
              <a:spcBef>
                <a:spcPts val="0"/>
              </a:spcBef>
              <a:spcAft>
                <a:spcPts val="0"/>
              </a:spcAft>
              <a:buClr>
                <a:srgbClr val="242424"/>
              </a:buClr>
              <a:buSzPts val="2000"/>
              <a:buFont typeface="Raleway"/>
              <a:buChar char="-"/>
            </a:pPr>
            <a:r>
              <a:rPr lang="en-US" sz="2000">
                <a:highlight>
                  <a:srgbClr val="FFFFFF"/>
                </a:highlight>
                <a:latin typeface="Raleway"/>
                <a:ea typeface="Raleway"/>
                <a:cs typeface="Raleway"/>
                <a:sym typeface="Raleway"/>
              </a:rPr>
              <a:t>See 8 signals of change identified by NESTA for 2025: </a:t>
            </a:r>
            <a:r>
              <a:rPr lang="en-US" sz="2000" u="sng">
                <a:solidFill>
                  <a:schemeClr val="hlink"/>
                </a:solidFill>
                <a:highlight>
                  <a:srgbClr val="FFFFFF"/>
                </a:highlight>
                <a:latin typeface="Raleway"/>
                <a:ea typeface="Raleway"/>
                <a:cs typeface="Raleway"/>
                <a:sym typeface="Raleway"/>
                <a:hlinkClick r:id="rId4"/>
              </a:rPr>
              <a:t>https://www.nesta.org.uk/feature/future-signals-2025/</a:t>
            </a:r>
            <a:r>
              <a:rPr lang="en-US" sz="2000">
                <a:highlight>
                  <a:srgbClr val="FFFFFF"/>
                </a:highlight>
                <a:latin typeface="Raleway"/>
                <a:ea typeface="Raleway"/>
                <a:cs typeface="Raleway"/>
                <a:sym typeface="Raleway"/>
              </a:rPr>
              <a:t> </a:t>
            </a:r>
            <a:endParaRPr/>
          </a:p>
          <a:p>
            <a:pPr indent="0" lvl="0" marL="457200" rtl="0" algn="l">
              <a:lnSpc>
                <a:spcPct val="122500"/>
              </a:lnSpc>
              <a:spcBef>
                <a:spcPts val="1900"/>
              </a:spcBef>
              <a:spcAft>
                <a:spcPts val="0"/>
              </a:spcAft>
              <a:buNone/>
            </a:pPr>
            <a:r>
              <a:t/>
            </a:r>
            <a:endParaRPr sz="500"/>
          </a:p>
          <a:p>
            <a:pPr indent="-355600" lvl="0" marL="457200" rtl="0" algn="l">
              <a:lnSpc>
                <a:spcPct val="122500"/>
              </a:lnSpc>
              <a:spcBef>
                <a:spcPts val="1900"/>
              </a:spcBef>
              <a:spcAft>
                <a:spcPts val="0"/>
              </a:spcAft>
              <a:buClr>
                <a:srgbClr val="242424"/>
              </a:buClr>
              <a:buSzPts val="2000"/>
              <a:buFont typeface="Raleway"/>
              <a:buChar char="-"/>
            </a:pPr>
            <a:r>
              <a:rPr b="0" i="0" lang="en-US" sz="2000" u="none" cap="none" strike="noStrike">
                <a:solidFill>
                  <a:srgbClr val="000000"/>
                </a:solidFill>
                <a:latin typeface="Raleway"/>
                <a:ea typeface="Raleway"/>
                <a:cs typeface="Raleway"/>
                <a:sym typeface="Raleway"/>
              </a:rPr>
              <a:t>For more, see the crowdsourced </a:t>
            </a:r>
            <a:r>
              <a:rPr b="0" i="0" lang="en-US" sz="2000" u="sng" cap="none" strike="noStrike">
                <a:solidFill>
                  <a:schemeClr val="hlink"/>
                </a:solidFill>
                <a:latin typeface="Raleway"/>
                <a:ea typeface="Raleway"/>
                <a:cs typeface="Raleway"/>
                <a:sym typeface="Raleway"/>
                <a:hlinkClick r:id="rId5"/>
              </a:rPr>
              <a:t>Signals of Change collection</a:t>
            </a:r>
            <a:r>
              <a:rPr b="0" i="0" lang="en-US" sz="2000" u="none" cap="none" strike="noStrike">
                <a:solidFill>
                  <a:srgbClr val="000000"/>
                </a:solidFill>
                <a:latin typeface="Raleway"/>
                <a:ea typeface="Raleway"/>
                <a:cs typeface="Raleway"/>
                <a:sym typeface="Raleway"/>
              </a:rPr>
              <a:t> of The Futures Centre</a:t>
            </a:r>
            <a:r>
              <a:rPr lang="en-US" sz="2000">
                <a:latin typeface="Raleway"/>
                <a:ea typeface="Raleway"/>
                <a:cs typeface="Raleway"/>
                <a:sym typeface="Raleway"/>
              </a:rPr>
              <a:t> or </a:t>
            </a:r>
            <a:r>
              <a:rPr lang="en-US" sz="2000" u="sng">
                <a:solidFill>
                  <a:schemeClr val="hlink"/>
                </a:solidFill>
                <a:latin typeface="Raleway"/>
                <a:ea typeface="Raleway"/>
                <a:cs typeface="Raleway"/>
                <a:sym typeface="Raleway"/>
                <a:hlinkClick r:id="rId6"/>
              </a:rPr>
              <a:t>SITRA’s Signals of Change 2022</a:t>
            </a:r>
            <a:r>
              <a:rPr lang="en-US" sz="2000">
                <a:latin typeface="Raleway"/>
                <a:ea typeface="Raleway"/>
                <a:cs typeface="Raleway"/>
                <a:sym typeface="Raleway"/>
              </a:rPr>
              <a:t>.</a:t>
            </a:r>
            <a:endParaRPr sz="2000">
              <a:latin typeface="Raleway"/>
              <a:ea typeface="Raleway"/>
              <a:cs typeface="Raleway"/>
              <a:sym typeface="Raleway"/>
            </a:endParaRPr>
          </a:p>
          <a:p>
            <a:pPr indent="0" lvl="0" marL="457200" rtl="0" algn="l">
              <a:lnSpc>
                <a:spcPct val="122500"/>
              </a:lnSpc>
              <a:spcBef>
                <a:spcPts val="1900"/>
              </a:spcBef>
              <a:spcAft>
                <a:spcPts val="0"/>
              </a:spcAft>
              <a:buNone/>
            </a:pPr>
            <a:r>
              <a:t/>
            </a:r>
            <a:endParaRPr sz="500">
              <a:latin typeface="Raleway"/>
              <a:ea typeface="Raleway"/>
              <a:cs typeface="Raleway"/>
              <a:sym typeface="Raleway"/>
            </a:endParaRPr>
          </a:p>
          <a:p>
            <a:pPr indent="-355600" lvl="0" marL="457200" rtl="0" algn="l">
              <a:lnSpc>
                <a:spcPct val="122500"/>
              </a:lnSpc>
              <a:spcBef>
                <a:spcPts val="1900"/>
              </a:spcBef>
              <a:spcAft>
                <a:spcPts val="0"/>
              </a:spcAft>
              <a:buSzPts val="2000"/>
              <a:buFont typeface="Raleway"/>
              <a:buChar char="-"/>
            </a:pPr>
            <a:r>
              <a:rPr lang="en-US" sz="2000">
                <a:latin typeface="Raleway"/>
                <a:ea typeface="Raleway"/>
                <a:cs typeface="Raleway"/>
                <a:sym typeface="Raleway"/>
              </a:rPr>
              <a:t>For a more detailed guide on spotting signals of change, see </a:t>
            </a:r>
            <a:r>
              <a:rPr lang="en-US" sz="2000" u="sng">
                <a:solidFill>
                  <a:schemeClr val="hlink"/>
                </a:solidFill>
                <a:latin typeface="Raleway"/>
                <a:ea typeface="Raleway"/>
                <a:cs typeface="Raleway"/>
                <a:sym typeface="Raleway"/>
                <a:hlinkClick r:id="rId7"/>
              </a:rPr>
              <a:t>SITRA’s Weak Signals from the Future Guide</a:t>
            </a:r>
            <a:r>
              <a:rPr lang="en-US" sz="2000">
                <a:latin typeface="Raleway"/>
                <a:ea typeface="Raleway"/>
                <a:cs typeface="Raleway"/>
                <a:sym typeface="Raleway"/>
              </a:rPr>
              <a:t> published in January 2025.</a:t>
            </a:r>
            <a:endParaRPr sz="2000">
              <a:latin typeface="Raleway"/>
              <a:ea typeface="Raleway"/>
              <a:cs typeface="Raleway"/>
              <a:sym typeface="Raleway"/>
            </a:endParaRPr>
          </a:p>
          <a:p>
            <a:pPr indent="-215900" lvl="0" marL="355600" marR="0" rtl="0" algn="l">
              <a:lnSpc>
                <a:spcPct val="100000"/>
              </a:lnSpc>
              <a:spcBef>
                <a:spcPts val="1900"/>
              </a:spcBef>
              <a:spcAft>
                <a:spcPts val="0"/>
              </a:spcAft>
              <a:buClr>
                <a:srgbClr val="FF5A00"/>
              </a:buClr>
              <a:buSzPts val="2000"/>
              <a:buFont typeface="Arial"/>
              <a:buNone/>
            </a:pPr>
            <a:r>
              <a:t/>
            </a:r>
            <a:endParaRPr b="0" i="0" sz="2000" u="none" cap="none" strike="noStrike">
              <a:solidFill>
                <a:srgbClr val="000000"/>
              </a:solidFill>
              <a:latin typeface="Raleway"/>
              <a:ea typeface="Raleway"/>
              <a:cs typeface="Raleway"/>
              <a:sym typeface="Raleway"/>
            </a:endParaRPr>
          </a:p>
          <a:p>
            <a:pPr indent="-215900" lvl="0" marL="355600" marR="0" rtl="0" algn="l">
              <a:lnSpc>
                <a:spcPct val="100000"/>
              </a:lnSpc>
              <a:spcBef>
                <a:spcPts val="0"/>
              </a:spcBef>
              <a:spcAft>
                <a:spcPts val="0"/>
              </a:spcAft>
              <a:buClr>
                <a:srgbClr val="FF5A00"/>
              </a:buClr>
              <a:buSzPts val="2000"/>
              <a:buFont typeface="Arial"/>
              <a:buNone/>
            </a:pPr>
            <a:r>
              <a:t/>
            </a:r>
            <a:endParaRPr b="0" i="0" sz="2000" u="none" cap="none" strike="noStrike">
              <a:solidFill>
                <a:schemeClr val="dk1"/>
              </a:solidFill>
              <a:latin typeface="Raleway"/>
              <a:ea typeface="Raleway"/>
              <a:cs typeface="Raleway"/>
              <a:sym typeface="Raleway"/>
            </a:endParaRPr>
          </a:p>
          <a:p>
            <a:pPr indent="-215900" lvl="0" marL="355600" marR="0" rtl="0" algn="l">
              <a:lnSpc>
                <a:spcPct val="100000"/>
              </a:lnSpc>
              <a:spcBef>
                <a:spcPts val="0"/>
              </a:spcBef>
              <a:spcAft>
                <a:spcPts val="0"/>
              </a:spcAft>
              <a:buClr>
                <a:srgbClr val="FF5A00"/>
              </a:buClr>
              <a:buSzPts val="2000"/>
              <a:buFont typeface="Arial"/>
              <a:buNone/>
            </a:pPr>
            <a:r>
              <a:t/>
            </a:r>
            <a:endParaRPr b="0" i="0" sz="2000" u="none" cap="none" strike="noStrike">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accent5"/>
        </a:solidFill>
      </p:bgPr>
    </p:bg>
    <p:spTree>
      <p:nvGrpSpPr>
        <p:cNvPr id="144" name="Shape 144"/>
        <p:cNvGrpSpPr/>
        <p:nvPr/>
      </p:nvGrpSpPr>
      <p:grpSpPr>
        <a:xfrm>
          <a:off x="0" y="0"/>
          <a:ext cx="0" cy="0"/>
          <a:chOff x="0" y="0"/>
          <a:chExt cx="0" cy="0"/>
        </a:xfrm>
      </p:grpSpPr>
      <p:sp>
        <p:nvSpPr>
          <p:cNvPr id="145" name="Google Shape;145;p23"/>
          <p:cNvSpPr txBox="1"/>
          <p:nvPr/>
        </p:nvSpPr>
        <p:spPr>
          <a:xfrm>
            <a:off x="867150" y="793075"/>
            <a:ext cx="7409700" cy="2221200"/>
          </a:xfrm>
          <a:prstGeom prst="rect">
            <a:avLst/>
          </a:prstGeom>
          <a:noFill/>
          <a:ln>
            <a:noFill/>
          </a:ln>
        </p:spPr>
        <p:txBody>
          <a:bodyPr anchorCtr="0" anchor="t" bIns="0" lIns="0" spcFirstLastPara="1" rIns="0" wrap="square" tIns="5075">
            <a:noAutofit/>
          </a:bodyPr>
          <a:lstStyle/>
          <a:p>
            <a:pPr indent="187325" lvl="0" marL="12700" marR="5080" rtl="0" algn="ctr">
              <a:lnSpc>
                <a:spcPct val="100000"/>
              </a:lnSpc>
              <a:spcBef>
                <a:spcPts val="0"/>
              </a:spcBef>
              <a:spcAft>
                <a:spcPts val="0"/>
              </a:spcAft>
              <a:buClr>
                <a:srgbClr val="000000"/>
              </a:buClr>
              <a:buSzPts val="4000"/>
              <a:buFont typeface="Arial"/>
              <a:buNone/>
            </a:pPr>
            <a:r>
              <a:rPr b="1" lang="en-US" sz="4000">
                <a:solidFill>
                  <a:srgbClr val="FFFFFF"/>
                </a:solidFill>
                <a:latin typeface="Raleway"/>
                <a:ea typeface="Raleway"/>
                <a:cs typeface="Raleway"/>
                <a:sym typeface="Raleway"/>
              </a:rPr>
              <a:t>TASK</a:t>
            </a:r>
            <a:endParaRPr b="1" i="0" sz="4000" u="none" cap="none" strike="noStrike">
              <a:solidFill>
                <a:srgbClr val="FFFFFF"/>
              </a:solidFill>
              <a:latin typeface="Raleway"/>
              <a:ea typeface="Raleway"/>
              <a:cs typeface="Raleway"/>
              <a:sym typeface="Raleway"/>
            </a:endParaRPr>
          </a:p>
          <a:p>
            <a:pPr indent="187325" lvl="0" marL="12700" marR="5080" rtl="0" algn="ctr">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Raleway"/>
              <a:ea typeface="Raleway"/>
              <a:cs typeface="Raleway"/>
              <a:sym typeface="Raleway"/>
            </a:endParaRPr>
          </a:p>
          <a:p>
            <a:pPr indent="187325" lvl="0" marL="12700" marR="5080" rtl="0" algn="ctr">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Raleway"/>
                <a:ea typeface="Raleway"/>
                <a:cs typeface="Raleway"/>
                <a:sym typeface="Raleway"/>
              </a:rPr>
              <a:t>Collect </a:t>
            </a:r>
            <a:r>
              <a:rPr b="1" lang="en-US" sz="3600">
                <a:solidFill>
                  <a:srgbClr val="B45F06"/>
                </a:solidFill>
                <a:latin typeface="Raleway"/>
                <a:ea typeface="Raleway"/>
                <a:cs typeface="Raleway"/>
                <a:sym typeface="Raleway"/>
              </a:rPr>
              <a:t>at least 1</a:t>
            </a:r>
            <a:r>
              <a:rPr b="1" i="0" lang="en-US" sz="3600" u="none" cap="none" strike="noStrike">
                <a:solidFill>
                  <a:srgbClr val="B45F06"/>
                </a:solidFill>
                <a:latin typeface="Raleway"/>
                <a:ea typeface="Raleway"/>
                <a:cs typeface="Raleway"/>
                <a:sym typeface="Raleway"/>
              </a:rPr>
              <a:t> “signal</a:t>
            </a:r>
            <a:r>
              <a:rPr b="1" lang="en-US" sz="3600">
                <a:solidFill>
                  <a:srgbClr val="B45F06"/>
                </a:solidFill>
                <a:latin typeface="Raleway"/>
                <a:ea typeface="Raleway"/>
                <a:cs typeface="Raleway"/>
                <a:sym typeface="Raleway"/>
              </a:rPr>
              <a:t> </a:t>
            </a:r>
            <a:r>
              <a:rPr b="1" i="0" lang="en-US" sz="3600" u="none" cap="none" strike="noStrike">
                <a:solidFill>
                  <a:srgbClr val="B45F06"/>
                </a:solidFill>
                <a:latin typeface="Raleway"/>
                <a:ea typeface="Raleway"/>
                <a:cs typeface="Raleway"/>
                <a:sym typeface="Raleway"/>
              </a:rPr>
              <a:t>of  change” related to the </a:t>
            </a:r>
            <a:r>
              <a:rPr b="1" i="0" lang="en-US" sz="3600" u="sng" cap="none" strike="noStrike">
                <a:solidFill>
                  <a:srgbClr val="B45F06"/>
                </a:solidFill>
                <a:latin typeface="Raleway"/>
                <a:ea typeface="Raleway"/>
                <a:cs typeface="Raleway"/>
                <a:sym typeface="Raleway"/>
              </a:rPr>
              <a:t>future of </a:t>
            </a:r>
            <a:r>
              <a:rPr b="1" lang="en-US" sz="3600" u="sng">
                <a:solidFill>
                  <a:srgbClr val="B45F06"/>
                </a:solidFill>
                <a:latin typeface="Raleway"/>
                <a:ea typeface="Raleway"/>
                <a:cs typeface="Raleway"/>
                <a:sym typeface="Raleway"/>
              </a:rPr>
              <a:t>think tanks</a:t>
            </a:r>
            <a:r>
              <a:rPr b="1" lang="en-US" sz="3600">
                <a:solidFill>
                  <a:srgbClr val="FFFFFF"/>
                </a:solidFill>
                <a:latin typeface="Raleway"/>
                <a:ea typeface="Raleway"/>
                <a:cs typeface="Raleway"/>
                <a:sym typeface="Raleway"/>
              </a:rPr>
              <a:t>. Please try to look at signals across the different areas of reality: </a:t>
            </a:r>
            <a:r>
              <a:rPr b="1" lang="en-US" sz="3600" u="sng">
                <a:solidFill>
                  <a:srgbClr val="FFFFFF"/>
                </a:solidFill>
                <a:latin typeface="Raleway"/>
                <a:ea typeface="Raleway"/>
                <a:cs typeface="Raleway"/>
                <a:sym typeface="Raleway"/>
              </a:rPr>
              <a:t>S</a:t>
            </a:r>
            <a:r>
              <a:rPr b="1" lang="en-US" sz="3600">
                <a:solidFill>
                  <a:srgbClr val="FFFFFF"/>
                </a:solidFill>
                <a:latin typeface="Raleway"/>
                <a:ea typeface="Raleway"/>
                <a:cs typeface="Raleway"/>
                <a:sym typeface="Raleway"/>
              </a:rPr>
              <a:t>ocial, </a:t>
            </a:r>
            <a:r>
              <a:rPr b="1" lang="en-US" sz="3600" u="sng">
                <a:solidFill>
                  <a:srgbClr val="FFFFFF"/>
                </a:solidFill>
                <a:latin typeface="Raleway"/>
                <a:ea typeface="Raleway"/>
                <a:cs typeface="Raleway"/>
                <a:sym typeface="Raleway"/>
              </a:rPr>
              <a:t>T</a:t>
            </a:r>
            <a:r>
              <a:rPr b="1" lang="en-US" sz="3600">
                <a:solidFill>
                  <a:srgbClr val="FFFFFF"/>
                </a:solidFill>
                <a:latin typeface="Raleway"/>
                <a:ea typeface="Raleway"/>
                <a:cs typeface="Raleway"/>
                <a:sym typeface="Raleway"/>
              </a:rPr>
              <a:t>echnological, </a:t>
            </a:r>
            <a:r>
              <a:rPr b="1" lang="en-US" sz="3600" u="sng">
                <a:solidFill>
                  <a:srgbClr val="FFFFFF"/>
                </a:solidFill>
                <a:latin typeface="Raleway"/>
                <a:ea typeface="Raleway"/>
                <a:cs typeface="Raleway"/>
                <a:sym typeface="Raleway"/>
              </a:rPr>
              <a:t>E</a:t>
            </a:r>
            <a:r>
              <a:rPr b="1" lang="en-US" sz="3600">
                <a:solidFill>
                  <a:srgbClr val="FFFFFF"/>
                </a:solidFill>
                <a:latin typeface="Raleway"/>
                <a:ea typeface="Raleway"/>
                <a:cs typeface="Raleway"/>
                <a:sym typeface="Raleway"/>
              </a:rPr>
              <a:t>conomic, </a:t>
            </a:r>
            <a:r>
              <a:rPr b="1" lang="en-US" sz="3600" u="sng">
                <a:solidFill>
                  <a:srgbClr val="FFFFFF"/>
                </a:solidFill>
                <a:latin typeface="Raleway"/>
                <a:ea typeface="Raleway"/>
                <a:cs typeface="Raleway"/>
                <a:sym typeface="Raleway"/>
              </a:rPr>
              <a:t>E</a:t>
            </a:r>
            <a:r>
              <a:rPr b="1" lang="en-US" sz="3600">
                <a:solidFill>
                  <a:srgbClr val="FFFFFF"/>
                </a:solidFill>
                <a:latin typeface="Raleway"/>
                <a:ea typeface="Raleway"/>
                <a:cs typeface="Raleway"/>
                <a:sym typeface="Raleway"/>
              </a:rPr>
              <a:t>nvironmental, and </a:t>
            </a:r>
            <a:r>
              <a:rPr b="1" lang="en-US" sz="3600" u="sng">
                <a:solidFill>
                  <a:srgbClr val="FFFFFF"/>
                </a:solidFill>
                <a:latin typeface="Raleway"/>
                <a:ea typeface="Raleway"/>
                <a:cs typeface="Raleway"/>
                <a:sym typeface="Raleway"/>
              </a:rPr>
              <a:t>P</a:t>
            </a:r>
            <a:r>
              <a:rPr b="1" lang="en-US" sz="3600">
                <a:solidFill>
                  <a:srgbClr val="FFFFFF"/>
                </a:solidFill>
                <a:latin typeface="Raleway"/>
                <a:ea typeface="Raleway"/>
                <a:cs typeface="Raleway"/>
                <a:sym typeface="Raleway"/>
              </a:rPr>
              <a:t>olitical (STEEP)</a:t>
            </a:r>
            <a:r>
              <a:rPr b="1" i="0" lang="en-US" sz="3600" cap="none" strike="noStrike">
                <a:solidFill>
                  <a:srgbClr val="FFFFFF"/>
                </a:solidFill>
                <a:latin typeface="Raleway"/>
                <a:ea typeface="Raleway"/>
                <a:cs typeface="Raleway"/>
                <a:sym typeface="Raleway"/>
              </a:rPr>
              <a:t>.</a:t>
            </a:r>
            <a:endParaRPr b="1" i="0" sz="3600" cap="none" strike="noStrike">
              <a:solidFill>
                <a:srgbClr val="FFFFFF"/>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p24"/>
          <p:cNvSpPr txBox="1"/>
          <p:nvPr/>
        </p:nvSpPr>
        <p:spPr>
          <a:xfrm>
            <a:off x="5811782" y="6608353"/>
            <a:ext cx="2758440" cy="149860"/>
          </a:xfrm>
          <a:prstGeom prst="rect">
            <a:avLst/>
          </a:prstGeom>
          <a:noFill/>
          <a:ln>
            <a:noFill/>
          </a:ln>
        </p:spPr>
        <p:txBody>
          <a:bodyPr anchorCtr="0" anchor="t" bIns="0" lIns="0" spcFirstLastPara="1" rIns="0" wrap="square" tIns="7600">
            <a:noAutofit/>
          </a:bodyPr>
          <a:lstStyle/>
          <a:p>
            <a:pPr indent="0" lvl="0" marL="12700"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 2018 Institute for the Future. All rights reserved. | </a:t>
            </a:r>
            <a:r>
              <a:rPr b="1" i="0" lang="en-US" sz="800" u="sng" cap="none" strike="noStrike">
                <a:solidFill>
                  <a:srgbClr val="666666"/>
                </a:solidFill>
                <a:latin typeface="Calibri"/>
                <a:ea typeface="Calibri"/>
                <a:cs typeface="Calibri"/>
                <a:sym typeface="Calibri"/>
                <a:hlinkClick r:id="rId3">
                  <a:extLst>
                    <a:ext uri="{A12FA001-AC4F-418D-AE19-62706E023703}">
                      <ahyp:hlinkClr val="tx"/>
                    </a:ext>
                  </a:extLst>
                </a:hlinkClick>
              </a:rPr>
              <a:t>www.iftf.org</a:t>
            </a:r>
            <a:endParaRPr b="0" i="0" sz="800" u="none" cap="none" strike="noStrike">
              <a:solidFill>
                <a:schemeClr val="dk1"/>
              </a:solidFill>
              <a:latin typeface="Calibri"/>
              <a:ea typeface="Calibri"/>
              <a:cs typeface="Calibri"/>
              <a:sym typeface="Calibri"/>
            </a:endParaRPr>
          </a:p>
        </p:txBody>
      </p:sp>
      <p:sp>
        <p:nvSpPr>
          <p:cNvPr id="151" name="Google Shape;151;p24"/>
          <p:cNvSpPr txBox="1"/>
          <p:nvPr>
            <p:ph type="title"/>
          </p:nvPr>
        </p:nvSpPr>
        <p:spPr>
          <a:xfrm>
            <a:off x="606088" y="344932"/>
            <a:ext cx="7931823" cy="582211"/>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SzPts val="1400"/>
              <a:buNone/>
            </a:pPr>
            <a:r>
              <a:rPr lang="en-US" sz="3700">
                <a:latin typeface="Raleway"/>
                <a:ea typeface="Raleway"/>
                <a:cs typeface="Raleway"/>
                <a:sym typeface="Raleway"/>
              </a:rPr>
              <a:t>Instructions</a:t>
            </a:r>
            <a:endParaRPr sz="3700">
              <a:latin typeface="Raleway"/>
              <a:ea typeface="Raleway"/>
              <a:cs typeface="Raleway"/>
              <a:sym typeface="Raleway"/>
            </a:endParaRPr>
          </a:p>
        </p:txBody>
      </p:sp>
      <p:sp>
        <p:nvSpPr>
          <p:cNvPr id="152" name="Google Shape;152;p24"/>
          <p:cNvSpPr txBox="1"/>
          <p:nvPr/>
        </p:nvSpPr>
        <p:spPr>
          <a:xfrm>
            <a:off x="609600" y="1524000"/>
            <a:ext cx="7474800" cy="4165200"/>
          </a:xfrm>
          <a:prstGeom prst="rect">
            <a:avLst/>
          </a:prstGeom>
          <a:noFill/>
          <a:ln>
            <a:noFill/>
          </a:ln>
        </p:spPr>
        <p:txBody>
          <a:bodyPr anchorCtr="0" anchor="t" bIns="0" lIns="0" spcFirstLastPara="1" rIns="0" wrap="square" tIns="165100">
            <a:noAutofit/>
          </a:bodyPr>
          <a:lstStyle/>
          <a:p>
            <a:pPr indent="-323850" lvl="0" marL="336550" marR="0" rtl="0" algn="l">
              <a:lnSpc>
                <a:spcPct val="100000"/>
              </a:lnSpc>
              <a:spcBef>
                <a:spcPts val="0"/>
              </a:spcBef>
              <a:spcAft>
                <a:spcPts val="0"/>
              </a:spcAft>
              <a:buClr>
                <a:srgbClr val="FF5A00"/>
              </a:buClr>
              <a:buSzPts val="2000"/>
              <a:buFont typeface="Arial"/>
              <a:buChar char="•"/>
            </a:pPr>
            <a:r>
              <a:rPr b="0" i="0" lang="en-US" sz="2000" u="none" cap="none" strike="noStrike">
                <a:solidFill>
                  <a:srgbClr val="333333"/>
                </a:solidFill>
                <a:latin typeface="Raleway"/>
                <a:ea typeface="Raleway"/>
                <a:cs typeface="Raleway"/>
                <a:sym typeface="Raleway"/>
              </a:rPr>
              <a:t>Scan your environment via research and observation.</a:t>
            </a:r>
            <a:endParaRPr b="0" i="0" sz="2000" u="none" cap="none" strike="noStrike">
              <a:solidFill>
                <a:schemeClr val="dk1"/>
              </a:solidFill>
              <a:latin typeface="Raleway"/>
              <a:ea typeface="Raleway"/>
              <a:cs typeface="Raleway"/>
              <a:sym typeface="Raleway"/>
            </a:endParaRPr>
          </a:p>
          <a:p>
            <a:pPr indent="-323850" lvl="0" marL="336550" marR="0" rtl="0" algn="l">
              <a:lnSpc>
                <a:spcPct val="100000"/>
              </a:lnSpc>
              <a:spcBef>
                <a:spcPts val="1200"/>
              </a:spcBef>
              <a:spcAft>
                <a:spcPts val="0"/>
              </a:spcAft>
              <a:buClr>
                <a:srgbClr val="FF5A00"/>
              </a:buClr>
              <a:buSzPts val="2000"/>
              <a:buFont typeface="Arial"/>
              <a:buChar char="•"/>
            </a:pPr>
            <a:r>
              <a:rPr b="0" i="0" lang="en-US" sz="2000" u="none" cap="none" strike="noStrike">
                <a:solidFill>
                  <a:srgbClr val="333333"/>
                </a:solidFill>
                <a:latin typeface="Raleway"/>
                <a:ea typeface="Raleway"/>
                <a:cs typeface="Raleway"/>
                <a:sym typeface="Raleway"/>
              </a:rPr>
              <a:t>Then write down each signal using the following four components:</a:t>
            </a:r>
            <a:endParaRPr b="0" i="0" sz="2000" u="none" cap="none" strike="noStrike">
              <a:solidFill>
                <a:schemeClr val="dk1"/>
              </a:solidFill>
              <a:latin typeface="Raleway"/>
              <a:ea typeface="Raleway"/>
              <a:cs typeface="Raleway"/>
              <a:sym typeface="Raleway"/>
            </a:endParaRPr>
          </a:p>
          <a:p>
            <a:pPr indent="0" lvl="0" marL="0" marR="0" rtl="0" algn="l">
              <a:lnSpc>
                <a:spcPct val="100000"/>
              </a:lnSpc>
              <a:spcBef>
                <a:spcPts val="1200"/>
              </a:spcBef>
              <a:spcAft>
                <a:spcPts val="0"/>
              </a:spcAft>
              <a:buClr>
                <a:srgbClr val="000000"/>
              </a:buClr>
              <a:buSzPts val="2000"/>
              <a:buFont typeface="Arial"/>
              <a:buNone/>
            </a:pPr>
            <a:r>
              <a:rPr b="1" i="0" lang="en-US" sz="2000" u="none" cap="none" strike="noStrike">
                <a:solidFill>
                  <a:srgbClr val="333333"/>
                </a:solidFill>
                <a:latin typeface="Raleway"/>
                <a:ea typeface="Raleway"/>
                <a:cs typeface="Raleway"/>
                <a:sym typeface="Raleway"/>
              </a:rPr>
              <a:t>TITLE: </a:t>
            </a:r>
            <a:r>
              <a:rPr b="0" i="0" lang="en-US" sz="2000" u="none" cap="none" strike="noStrike">
                <a:solidFill>
                  <a:srgbClr val="333333"/>
                </a:solidFill>
                <a:latin typeface="Raleway"/>
                <a:ea typeface="Raleway"/>
                <a:cs typeface="Raleway"/>
                <a:sym typeface="Raleway"/>
              </a:rPr>
              <a:t>An evocative summary of the signal.</a:t>
            </a:r>
            <a:endParaRPr b="0" i="0" sz="2000" u="none" cap="none" strike="noStrike">
              <a:solidFill>
                <a:schemeClr val="dk1"/>
              </a:solidFill>
              <a:latin typeface="Raleway"/>
              <a:ea typeface="Raleway"/>
              <a:cs typeface="Raleway"/>
              <a:sym typeface="Raleway"/>
            </a:endParaRPr>
          </a:p>
          <a:p>
            <a:pPr indent="0" lvl="0" marL="0" marR="0" rtl="0" algn="l">
              <a:lnSpc>
                <a:spcPct val="100000"/>
              </a:lnSpc>
              <a:spcBef>
                <a:spcPts val="1200"/>
              </a:spcBef>
              <a:spcAft>
                <a:spcPts val="0"/>
              </a:spcAft>
              <a:buClr>
                <a:srgbClr val="000000"/>
              </a:buClr>
              <a:buSzPts val="2000"/>
              <a:buFont typeface="Arial"/>
              <a:buNone/>
            </a:pPr>
            <a:r>
              <a:rPr b="1" i="0" lang="en-US" sz="2000" u="none" cap="none" strike="noStrike">
                <a:solidFill>
                  <a:srgbClr val="333333"/>
                </a:solidFill>
                <a:latin typeface="Raleway"/>
                <a:ea typeface="Raleway"/>
                <a:cs typeface="Raleway"/>
                <a:sym typeface="Raleway"/>
              </a:rPr>
              <a:t>WHAT: </a:t>
            </a:r>
            <a:r>
              <a:rPr b="0" i="0" lang="en-US" sz="2000" u="none" cap="none" strike="noStrike">
                <a:solidFill>
                  <a:srgbClr val="333333"/>
                </a:solidFill>
                <a:latin typeface="Raleway"/>
                <a:ea typeface="Raleway"/>
                <a:cs typeface="Raleway"/>
                <a:sym typeface="Raleway"/>
              </a:rPr>
              <a:t>A brief explanation of what the signal actually is.</a:t>
            </a:r>
            <a:endParaRPr b="0" i="0" sz="2000" u="none" cap="none" strike="noStrike">
              <a:solidFill>
                <a:schemeClr val="dk1"/>
              </a:solidFill>
              <a:latin typeface="Raleway"/>
              <a:ea typeface="Raleway"/>
              <a:cs typeface="Raleway"/>
              <a:sym typeface="Raleway"/>
            </a:endParaRPr>
          </a:p>
          <a:p>
            <a:pPr indent="0" lvl="0" marL="0" marR="22225" rtl="0" algn="l">
              <a:lnSpc>
                <a:spcPct val="100000"/>
              </a:lnSpc>
              <a:spcBef>
                <a:spcPts val="1080"/>
              </a:spcBef>
              <a:spcAft>
                <a:spcPts val="0"/>
              </a:spcAft>
              <a:buClr>
                <a:srgbClr val="000000"/>
              </a:buClr>
              <a:buSzPts val="2000"/>
              <a:buFont typeface="Arial"/>
              <a:buNone/>
            </a:pPr>
            <a:r>
              <a:rPr b="1" i="0" lang="en-US" sz="2000" u="none" cap="none" strike="noStrike">
                <a:solidFill>
                  <a:srgbClr val="333333"/>
                </a:solidFill>
                <a:latin typeface="Raleway"/>
                <a:ea typeface="Raleway"/>
                <a:cs typeface="Raleway"/>
                <a:sym typeface="Raleway"/>
              </a:rPr>
              <a:t>SO WHAT: </a:t>
            </a:r>
            <a:r>
              <a:rPr i="0" lang="en-US" sz="2000" u="none" cap="none" strike="noStrike">
                <a:solidFill>
                  <a:srgbClr val="333333"/>
                </a:solidFill>
                <a:latin typeface="Raleway"/>
                <a:ea typeface="Raleway"/>
                <a:cs typeface="Raleway"/>
                <a:sym typeface="Raleway"/>
              </a:rPr>
              <a:t>Why is i</a:t>
            </a:r>
            <a:r>
              <a:rPr lang="en-US" sz="2000">
                <a:solidFill>
                  <a:srgbClr val="333333"/>
                </a:solidFill>
                <a:latin typeface="Raleway"/>
                <a:ea typeface="Raleway"/>
                <a:cs typeface="Raleway"/>
                <a:sym typeface="Raleway"/>
              </a:rPr>
              <a:t>t important to think about? </a:t>
            </a:r>
            <a:r>
              <a:rPr b="0" i="0" lang="en-US" sz="2000" u="none" cap="none" strike="noStrike">
                <a:solidFill>
                  <a:srgbClr val="333333"/>
                </a:solidFill>
                <a:latin typeface="Raleway"/>
                <a:ea typeface="Raleway"/>
                <a:cs typeface="Raleway"/>
                <a:sym typeface="Raleway"/>
              </a:rPr>
              <a:t>What are the potential implications of the signal, as it plays out over the next decade? What challenges or opportunities might it present? Does it suggest new values or norms?</a:t>
            </a:r>
            <a:endParaRPr b="0" i="0" sz="2000" u="none" cap="none" strike="noStrike">
              <a:solidFill>
                <a:schemeClr val="dk1"/>
              </a:solidFill>
              <a:latin typeface="Raleway"/>
              <a:ea typeface="Raleway"/>
              <a:cs typeface="Raleway"/>
              <a:sym typeface="Raleway"/>
            </a:endParaRPr>
          </a:p>
          <a:p>
            <a:pPr indent="0" lvl="0" marL="0" marR="0" rtl="0" algn="l">
              <a:lnSpc>
                <a:spcPct val="100000"/>
              </a:lnSpc>
              <a:spcBef>
                <a:spcPts val="1200"/>
              </a:spcBef>
              <a:spcAft>
                <a:spcPts val="0"/>
              </a:spcAft>
              <a:buClr>
                <a:srgbClr val="000000"/>
              </a:buClr>
              <a:buSzPts val="2000"/>
              <a:buFont typeface="Arial"/>
              <a:buNone/>
            </a:pPr>
            <a:r>
              <a:rPr b="1" i="0" lang="en-US" sz="2000" u="none" cap="none" strike="noStrike">
                <a:solidFill>
                  <a:srgbClr val="333333"/>
                </a:solidFill>
                <a:latin typeface="Raleway"/>
                <a:ea typeface="Raleway"/>
                <a:cs typeface="Raleway"/>
                <a:sym typeface="Raleway"/>
              </a:rPr>
              <a:t>SOURCE: </a:t>
            </a:r>
            <a:r>
              <a:rPr b="0" i="0" lang="en-US" sz="2000" u="none" cap="none" strike="noStrike">
                <a:solidFill>
                  <a:srgbClr val="333333"/>
                </a:solidFill>
                <a:latin typeface="Raleway"/>
                <a:ea typeface="Raleway"/>
                <a:cs typeface="Raleway"/>
                <a:sym typeface="Raleway"/>
              </a:rPr>
              <a:t>Cite your source.</a:t>
            </a:r>
            <a:endParaRPr b="0" i="0" sz="2000" u="none" cap="none" strike="noStrike">
              <a:solidFill>
                <a:schemeClr val="dk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6" name="Shape 156"/>
        <p:cNvGrpSpPr/>
        <p:nvPr/>
      </p:nvGrpSpPr>
      <p:grpSpPr>
        <a:xfrm>
          <a:off x="0" y="0"/>
          <a:ext cx="0" cy="0"/>
          <a:chOff x="0" y="0"/>
          <a:chExt cx="0" cy="0"/>
        </a:xfrm>
      </p:grpSpPr>
      <p:sp>
        <p:nvSpPr>
          <p:cNvPr id="157" name="Google Shape;157;p25"/>
          <p:cNvSpPr txBox="1"/>
          <p:nvPr/>
        </p:nvSpPr>
        <p:spPr>
          <a:xfrm>
            <a:off x="5811782" y="6603492"/>
            <a:ext cx="2758440" cy="1473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 2018 Institute for the Future. All rights reserved. | </a:t>
            </a:r>
            <a:r>
              <a:rPr b="1" i="0" lang="en-US" sz="800" u="sng" cap="none" strike="noStrike">
                <a:solidFill>
                  <a:srgbClr val="666666"/>
                </a:solidFill>
                <a:latin typeface="Calibri"/>
                <a:ea typeface="Calibri"/>
                <a:cs typeface="Calibri"/>
                <a:sym typeface="Calibri"/>
                <a:hlinkClick r:id="rId3">
                  <a:extLst>
                    <a:ext uri="{A12FA001-AC4F-418D-AE19-62706E023703}">
                      <ahyp:hlinkClr val="tx"/>
                    </a:ext>
                  </a:extLst>
                </a:hlinkClick>
              </a:rPr>
              <a:t>www.iftf.org</a:t>
            </a:r>
            <a:endParaRPr b="0" i="0" sz="800" u="none" cap="none" strike="noStrike">
              <a:solidFill>
                <a:schemeClr val="dk1"/>
              </a:solidFill>
              <a:latin typeface="Calibri"/>
              <a:ea typeface="Calibri"/>
              <a:cs typeface="Calibri"/>
              <a:sym typeface="Calibri"/>
            </a:endParaRPr>
          </a:p>
        </p:txBody>
      </p:sp>
      <p:sp>
        <p:nvSpPr>
          <p:cNvPr id="158" name="Google Shape;158;p25"/>
          <p:cNvSpPr txBox="1"/>
          <p:nvPr>
            <p:ph type="title"/>
          </p:nvPr>
        </p:nvSpPr>
        <p:spPr>
          <a:xfrm>
            <a:off x="1279356" y="176783"/>
            <a:ext cx="1178560" cy="643766"/>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b="0" lang="en-US" sz="4100">
                <a:solidFill>
                  <a:srgbClr val="333333"/>
                </a:solidFill>
                <a:latin typeface="Raleway"/>
                <a:ea typeface="Raleway"/>
                <a:cs typeface="Raleway"/>
                <a:sym typeface="Raleway"/>
              </a:rPr>
              <a:t>Title:</a:t>
            </a:r>
            <a:endParaRPr sz="4100">
              <a:latin typeface="Raleway"/>
              <a:ea typeface="Raleway"/>
              <a:cs typeface="Raleway"/>
              <a:sym typeface="Raleway"/>
            </a:endParaRPr>
          </a:p>
        </p:txBody>
      </p:sp>
      <p:sp>
        <p:nvSpPr>
          <p:cNvPr id="159" name="Google Shape;159;p25"/>
          <p:cNvSpPr/>
          <p:nvPr/>
        </p:nvSpPr>
        <p:spPr>
          <a:xfrm>
            <a:off x="2578497" y="701600"/>
            <a:ext cx="5329555" cy="0"/>
          </a:xfrm>
          <a:custGeom>
            <a:rect b="b" l="l" r="r" t="t"/>
            <a:pathLst>
              <a:path extrusionOk="0" h="120000" w="5329555">
                <a:moveTo>
                  <a:pt x="0" y="0"/>
                </a:moveTo>
                <a:lnTo>
                  <a:pt x="5329467" y="0"/>
                </a:lnTo>
              </a:path>
            </a:pathLst>
          </a:custGeom>
          <a:noFill/>
          <a:ln cap="flat" cmpd="sng" w="32275">
            <a:solidFill>
              <a:srgbClr val="32323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25"/>
          <p:cNvSpPr txBox="1"/>
          <p:nvPr/>
        </p:nvSpPr>
        <p:spPr>
          <a:xfrm>
            <a:off x="5437225" y="1648696"/>
            <a:ext cx="3249900" cy="4007700"/>
          </a:xfrm>
          <a:prstGeom prst="rect">
            <a:avLst/>
          </a:prstGeom>
          <a:noFill/>
          <a:ln cap="flat" cmpd="sng" w="9525">
            <a:solidFill>
              <a:srgbClr val="0194D3"/>
            </a:solidFill>
            <a:prstDash val="solid"/>
            <a:round/>
            <a:headEnd len="sm" w="sm" type="none"/>
            <a:tailEnd len="sm" w="sm" type="none"/>
          </a:ln>
        </p:spPr>
        <p:txBody>
          <a:bodyPr anchorCtr="0" anchor="t" bIns="0" lIns="0" spcFirstLastPara="1" rIns="0" wrap="square" tIns="387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333333"/>
                </a:solidFill>
                <a:latin typeface="Raleway"/>
                <a:ea typeface="Raleway"/>
                <a:cs typeface="Raleway"/>
                <a:sym typeface="Raleway"/>
              </a:rPr>
              <a:t>Image</a:t>
            </a:r>
            <a:endParaRPr b="0" i="0" sz="2600" u="none" cap="none" strike="noStrike">
              <a:solidFill>
                <a:schemeClr val="dk1"/>
              </a:solidFill>
              <a:latin typeface="Raleway"/>
              <a:ea typeface="Raleway"/>
              <a:cs typeface="Raleway"/>
              <a:sym typeface="Raleway"/>
            </a:endParaRPr>
          </a:p>
        </p:txBody>
      </p:sp>
      <p:sp>
        <p:nvSpPr>
          <p:cNvPr id="161" name="Google Shape;161;p25"/>
          <p:cNvSpPr txBox="1"/>
          <p:nvPr/>
        </p:nvSpPr>
        <p:spPr>
          <a:xfrm>
            <a:off x="546906" y="1592580"/>
            <a:ext cx="1586694" cy="274434"/>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90"/>
                </a:solidFill>
                <a:latin typeface="Raleway"/>
                <a:ea typeface="Raleway"/>
                <a:cs typeface="Raleway"/>
                <a:sym typeface="Raleway"/>
              </a:rPr>
              <a:t>WHAT:</a:t>
            </a:r>
            <a:endParaRPr b="0" i="0" sz="1700" u="none" cap="none" strike="noStrike">
              <a:solidFill>
                <a:schemeClr val="dk1"/>
              </a:solidFill>
              <a:latin typeface="Raleway"/>
              <a:ea typeface="Raleway"/>
              <a:cs typeface="Raleway"/>
              <a:sym typeface="Raleway"/>
            </a:endParaRPr>
          </a:p>
        </p:txBody>
      </p:sp>
      <p:sp>
        <p:nvSpPr>
          <p:cNvPr id="162" name="Google Shape;162;p25"/>
          <p:cNvSpPr/>
          <p:nvPr/>
        </p:nvSpPr>
        <p:spPr>
          <a:xfrm>
            <a:off x="559606" y="2338908"/>
            <a:ext cx="3870325" cy="0"/>
          </a:xfrm>
          <a:custGeom>
            <a:rect b="b" l="l" r="r" t="t"/>
            <a:pathLst>
              <a:path extrusionOk="0" h="120000" w="3870325">
                <a:moveTo>
                  <a:pt x="0" y="0"/>
                </a:moveTo>
                <a:lnTo>
                  <a:pt x="3870207" y="0"/>
                </a:lnTo>
              </a:path>
            </a:pathLst>
          </a:custGeom>
          <a:noFill/>
          <a:ln cap="flat" cmpd="sng" w="20450">
            <a:solidFill>
              <a:srgbClr val="32323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25"/>
          <p:cNvSpPr/>
          <p:nvPr/>
        </p:nvSpPr>
        <p:spPr>
          <a:xfrm>
            <a:off x="559606" y="2911932"/>
            <a:ext cx="3870325" cy="0"/>
          </a:xfrm>
          <a:custGeom>
            <a:rect b="b" l="l" r="r" t="t"/>
            <a:pathLst>
              <a:path extrusionOk="0" h="120000" w="3870325">
                <a:moveTo>
                  <a:pt x="0" y="0"/>
                </a:moveTo>
                <a:lnTo>
                  <a:pt x="3870207" y="0"/>
                </a:lnTo>
              </a:path>
            </a:pathLst>
          </a:custGeom>
          <a:noFill/>
          <a:ln cap="flat" cmpd="sng" w="20450">
            <a:solidFill>
              <a:srgbClr val="32323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25"/>
          <p:cNvSpPr/>
          <p:nvPr/>
        </p:nvSpPr>
        <p:spPr>
          <a:xfrm>
            <a:off x="559606" y="3469716"/>
            <a:ext cx="3870325" cy="0"/>
          </a:xfrm>
          <a:custGeom>
            <a:rect b="b" l="l" r="r" t="t"/>
            <a:pathLst>
              <a:path extrusionOk="0" h="120000" w="3870325">
                <a:moveTo>
                  <a:pt x="0" y="0"/>
                </a:moveTo>
                <a:lnTo>
                  <a:pt x="3870207" y="0"/>
                </a:lnTo>
              </a:path>
            </a:pathLst>
          </a:custGeom>
          <a:noFill/>
          <a:ln cap="flat" cmpd="sng" w="20450">
            <a:solidFill>
              <a:srgbClr val="32323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25"/>
          <p:cNvSpPr txBox="1"/>
          <p:nvPr/>
        </p:nvSpPr>
        <p:spPr>
          <a:xfrm>
            <a:off x="546906" y="3686555"/>
            <a:ext cx="2196294" cy="274434"/>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90"/>
                </a:solidFill>
                <a:latin typeface="Raleway"/>
                <a:ea typeface="Raleway"/>
                <a:cs typeface="Raleway"/>
                <a:sym typeface="Raleway"/>
              </a:rPr>
              <a:t>SO WHAT:</a:t>
            </a:r>
            <a:endParaRPr b="1" i="0" sz="1700" u="none" cap="none" strike="noStrike">
              <a:solidFill>
                <a:schemeClr val="dk1"/>
              </a:solidFill>
              <a:latin typeface="Raleway"/>
              <a:ea typeface="Raleway"/>
              <a:cs typeface="Raleway"/>
              <a:sym typeface="Raleway"/>
            </a:endParaRPr>
          </a:p>
        </p:txBody>
      </p:sp>
      <p:sp>
        <p:nvSpPr>
          <p:cNvPr id="166" name="Google Shape;166;p25"/>
          <p:cNvSpPr/>
          <p:nvPr/>
        </p:nvSpPr>
        <p:spPr>
          <a:xfrm>
            <a:off x="559606" y="4435932"/>
            <a:ext cx="3870325" cy="0"/>
          </a:xfrm>
          <a:custGeom>
            <a:rect b="b" l="l" r="r" t="t"/>
            <a:pathLst>
              <a:path extrusionOk="0" h="120000" w="3870325">
                <a:moveTo>
                  <a:pt x="0" y="0"/>
                </a:moveTo>
                <a:lnTo>
                  <a:pt x="3870207" y="0"/>
                </a:lnTo>
              </a:path>
            </a:pathLst>
          </a:custGeom>
          <a:noFill/>
          <a:ln cap="flat" cmpd="sng" w="20450">
            <a:solidFill>
              <a:srgbClr val="32323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25"/>
          <p:cNvSpPr/>
          <p:nvPr/>
        </p:nvSpPr>
        <p:spPr>
          <a:xfrm>
            <a:off x="559606" y="4993716"/>
            <a:ext cx="3870325" cy="0"/>
          </a:xfrm>
          <a:custGeom>
            <a:rect b="b" l="l" r="r" t="t"/>
            <a:pathLst>
              <a:path extrusionOk="0" h="120000" w="3870325">
                <a:moveTo>
                  <a:pt x="0" y="0"/>
                </a:moveTo>
                <a:lnTo>
                  <a:pt x="3870207" y="0"/>
                </a:lnTo>
              </a:path>
            </a:pathLst>
          </a:custGeom>
          <a:noFill/>
          <a:ln cap="flat" cmpd="sng" w="20450">
            <a:solidFill>
              <a:srgbClr val="32323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25"/>
          <p:cNvSpPr/>
          <p:nvPr/>
        </p:nvSpPr>
        <p:spPr>
          <a:xfrm>
            <a:off x="559606" y="5563692"/>
            <a:ext cx="3870325" cy="0"/>
          </a:xfrm>
          <a:custGeom>
            <a:rect b="b" l="l" r="r" t="t"/>
            <a:pathLst>
              <a:path extrusionOk="0" h="120000" w="3870325">
                <a:moveTo>
                  <a:pt x="0" y="0"/>
                </a:moveTo>
                <a:lnTo>
                  <a:pt x="3870207" y="0"/>
                </a:lnTo>
              </a:path>
            </a:pathLst>
          </a:custGeom>
          <a:noFill/>
          <a:ln cap="flat" cmpd="sng" w="20450">
            <a:solidFill>
              <a:srgbClr val="32323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25"/>
          <p:cNvSpPr txBox="1"/>
          <p:nvPr/>
        </p:nvSpPr>
        <p:spPr>
          <a:xfrm>
            <a:off x="533400" y="6324600"/>
            <a:ext cx="4224655" cy="3302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333333"/>
                </a:solidFill>
                <a:latin typeface="Raleway"/>
                <a:ea typeface="Raleway"/>
                <a:cs typeface="Raleway"/>
                <a:sym typeface="Raleway"/>
              </a:rPr>
              <a:t>Source: </a:t>
            </a:r>
            <a:r>
              <a:rPr b="0" i="0" lang="en-US" sz="2000" u="sng" cap="none" strike="noStrike">
                <a:solidFill>
                  <a:srgbClr val="333333"/>
                </a:solidFill>
                <a:latin typeface="Raleway"/>
                <a:ea typeface="Raleway"/>
                <a:cs typeface="Raleway"/>
                <a:sym typeface="Raleway"/>
              </a:rPr>
              <a:t> 	</a:t>
            </a:r>
            <a:endParaRPr b="0" i="0" sz="2000" u="none" cap="none" strike="noStrike">
              <a:solidFill>
                <a:schemeClr val="dk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 name="Shape 173"/>
        <p:cNvGrpSpPr/>
        <p:nvPr/>
      </p:nvGrpSpPr>
      <p:grpSpPr>
        <a:xfrm>
          <a:off x="0" y="0"/>
          <a:ext cx="0" cy="0"/>
          <a:chOff x="0" y="0"/>
          <a:chExt cx="0" cy="0"/>
        </a:xfrm>
      </p:grpSpPr>
      <p:sp>
        <p:nvSpPr>
          <p:cNvPr id="174" name="Google Shape;174;p26"/>
          <p:cNvSpPr txBox="1"/>
          <p:nvPr/>
        </p:nvSpPr>
        <p:spPr>
          <a:xfrm>
            <a:off x="5811782" y="6603492"/>
            <a:ext cx="2758500" cy="1473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75" name="Google Shape;175;p26"/>
          <p:cNvSpPr txBox="1"/>
          <p:nvPr>
            <p:ph type="title"/>
          </p:nvPr>
        </p:nvSpPr>
        <p:spPr>
          <a:xfrm>
            <a:off x="1279322" y="176775"/>
            <a:ext cx="6656400" cy="643800"/>
          </a:xfrm>
          <a:prstGeom prst="rect">
            <a:avLst/>
          </a:prstGeom>
          <a:noFill/>
          <a:ln>
            <a:noFill/>
          </a:ln>
        </p:spPr>
        <p:txBody>
          <a:bodyPr anchorCtr="0" anchor="t" bIns="0" lIns="0" spcFirstLastPara="1" rIns="0" wrap="square" tIns="12700">
            <a:noAutofit/>
          </a:bodyPr>
          <a:lstStyle/>
          <a:p>
            <a:pPr indent="0" lvl="0" marL="12700" rtl="0" algn="ctr">
              <a:lnSpc>
                <a:spcPct val="100000"/>
              </a:lnSpc>
              <a:spcBef>
                <a:spcPts val="0"/>
              </a:spcBef>
              <a:spcAft>
                <a:spcPts val="0"/>
              </a:spcAft>
              <a:buSzPts val="1400"/>
              <a:buNone/>
            </a:pPr>
            <a:r>
              <a:rPr b="0" lang="en-US" sz="2500">
                <a:solidFill>
                  <a:srgbClr val="333333"/>
                </a:solidFill>
                <a:latin typeface="Raleway"/>
                <a:ea typeface="Raleway"/>
                <a:cs typeface="Raleway"/>
                <a:sym typeface="Raleway"/>
              </a:rPr>
              <a:t>Title:</a:t>
            </a:r>
            <a:r>
              <a:rPr lang="en-US" sz="2500">
                <a:solidFill>
                  <a:srgbClr val="333333"/>
                </a:solidFill>
                <a:latin typeface="Raleway"/>
                <a:ea typeface="Raleway"/>
                <a:cs typeface="Raleway"/>
                <a:sym typeface="Raleway"/>
              </a:rPr>
              <a:t> </a:t>
            </a:r>
            <a:endParaRPr sz="2500">
              <a:solidFill>
                <a:srgbClr val="333333"/>
              </a:solidFill>
              <a:latin typeface="Raleway"/>
              <a:ea typeface="Raleway"/>
              <a:cs typeface="Raleway"/>
              <a:sym typeface="Raleway"/>
            </a:endParaRPr>
          </a:p>
          <a:p>
            <a:pPr indent="0" lvl="0" marL="0" rtl="0" algn="ctr">
              <a:lnSpc>
                <a:spcPct val="115000"/>
              </a:lnSpc>
              <a:spcBef>
                <a:spcPts val="0"/>
              </a:spcBef>
              <a:spcAft>
                <a:spcPts val="0"/>
              </a:spcAft>
              <a:buSzPts val="1100"/>
              <a:buNone/>
            </a:pPr>
            <a:r>
              <a:rPr lang="en-US" sz="2500">
                <a:solidFill>
                  <a:srgbClr val="121212"/>
                </a:solidFill>
                <a:highlight>
                  <a:srgbClr val="FFFFFF"/>
                </a:highlight>
                <a:latin typeface="Raleway"/>
                <a:ea typeface="Raleway"/>
                <a:cs typeface="Raleway"/>
                <a:sym typeface="Raleway"/>
              </a:rPr>
              <a:t>Ecuadorian forest becomes a song creator</a:t>
            </a:r>
            <a:endParaRPr sz="2500">
              <a:solidFill>
                <a:srgbClr val="202020"/>
              </a:solidFill>
              <a:highlight>
                <a:srgbClr val="FFFFFF"/>
              </a:highlight>
              <a:latin typeface="Raleway"/>
              <a:ea typeface="Raleway"/>
              <a:cs typeface="Raleway"/>
              <a:sym typeface="Raleway"/>
            </a:endParaRPr>
          </a:p>
        </p:txBody>
      </p:sp>
      <p:sp>
        <p:nvSpPr>
          <p:cNvPr id="176" name="Google Shape;176;p26"/>
          <p:cNvSpPr txBox="1"/>
          <p:nvPr/>
        </p:nvSpPr>
        <p:spPr>
          <a:xfrm>
            <a:off x="546906" y="1287780"/>
            <a:ext cx="1586700" cy="2745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90"/>
                </a:solidFill>
                <a:latin typeface="Raleway"/>
                <a:ea typeface="Raleway"/>
                <a:cs typeface="Raleway"/>
                <a:sym typeface="Raleway"/>
              </a:rPr>
              <a:t>WHAT:</a:t>
            </a:r>
            <a:endParaRPr b="0" i="0" sz="1700" u="none" cap="none" strike="noStrike">
              <a:solidFill>
                <a:schemeClr val="dk1"/>
              </a:solidFill>
              <a:latin typeface="Raleway"/>
              <a:ea typeface="Raleway"/>
              <a:cs typeface="Raleway"/>
              <a:sym typeface="Raleway"/>
            </a:endParaRPr>
          </a:p>
        </p:txBody>
      </p:sp>
      <p:sp>
        <p:nvSpPr>
          <p:cNvPr id="177" name="Google Shape;177;p26"/>
          <p:cNvSpPr txBox="1"/>
          <p:nvPr/>
        </p:nvSpPr>
        <p:spPr>
          <a:xfrm>
            <a:off x="546906" y="3947830"/>
            <a:ext cx="2196300" cy="2745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90"/>
                </a:solidFill>
                <a:latin typeface="Raleway"/>
                <a:ea typeface="Raleway"/>
                <a:cs typeface="Raleway"/>
                <a:sym typeface="Raleway"/>
              </a:rPr>
              <a:t>SO WHAT:</a:t>
            </a:r>
            <a:endParaRPr b="1" i="0" sz="1700" u="none" cap="none" strike="noStrike">
              <a:solidFill>
                <a:schemeClr val="dk1"/>
              </a:solidFill>
              <a:latin typeface="Raleway"/>
              <a:ea typeface="Raleway"/>
              <a:cs typeface="Raleway"/>
              <a:sym typeface="Raleway"/>
            </a:endParaRPr>
          </a:p>
        </p:txBody>
      </p:sp>
      <p:sp>
        <p:nvSpPr>
          <p:cNvPr id="178" name="Google Shape;178;p26"/>
          <p:cNvSpPr txBox="1"/>
          <p:nvPr/>
        </p:nvSpPr>
        <p:spPr>
          <a:xfrm>
            <a:off x="540000" y="6359600"/>
            <a:ext cx="8413800" cy="1473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2000"/>
              <a:buFont typeface="Arial"/>
              <a:buNone/>
            </a:pPr>
            <a:r>
              <a:rPr b="1" i="1" lang="en-US" sz="1100" u="none" cap="none" strike="noStrike">
                <a:solidFill>
                  <a:srgbClr val="333333"/>
                </a:solidFill>
                <a:latin typeface="Raleway"/>
                <a:ea typeface="Raleway"/>
                <a:cs typeface="Raleway"/>
                <a:sym typeface="Raleway"/>
              </a:rPr>
              <a:t>Source: </a:t>
            </a:r>
            <a:r>
              <a:rPr b="1" i="1" lang="en-US" sz="1100" u="sng" cap="none" strike="noStrike">
                <a:solidFill>
                  <a:schemeClr val="hlink"/>
                </a:solidFill>
                <a:latin typeface="Raleway"/>
                <a:ea typeface="Raleway"/>
                <a:cs typeface="Raleway"/>
                <a:sym typeface="Raleway"/>
                <a:hlinkClick r:id="rId3"/>
              </a:rPr>
              <a:t>https://www.theguardian.com/world/2024/oct/25/legal-bid-for-ecuador-forest-to-be-recognised-as-song-co-creator</a:t>
            </a:r>
            <a:r>
              <a:rPr b="1" i="1" lang="en-US" sz="1100" u="none" cap="none" strike="noStrike">
                <a:solidFill>
                  <a:srgbClr val="333333"/>
                </a:solidFill>
                <a:latin typeface="Raleway"/>
                <a:ea typeface="Raleway"/>
                <a:cs typeface="Raleway"/>
                <a:sym typeface="Raleway"/>
              </a:rPr>
              <a:t>  </a:t>
            </a:r>
            <a:r>
              <a:rPr b="1" i="1" lang="en-US" sz="1100" u="sng" cap="none" strike="noStrike">
                <a:solidFill>
                  <a:srgbClr val="333333"/>
                </a:solidFill>
                <a:latin typeface="Raleway"/>
                <a:ea typeface="Raleway"/>
                <a:cs typeface="Raleway"/>
                <a:sym typeface="Raleway"/>
              </a:rPr>
              <a:t> 	</a:t>
            </a:r>
            <a:endParaRPr b="1" i="1" sz="1100" u="none" cap="none" strike="noStrike">
              <a:solidFill>
                <a:schemeClr val="dk1"/>
              </a:solidFill>
              <a:latin typeface="Raleway"/>
              <a:ea typeface="Raleway"/>
              <a:cs typeface="Raleway"/>
              <a:sym typeface="Raleway"/>
            </a:endParaRPr>
          </a:p>
        </p:txBody>
      </p:sp>
      <p:sp>
        <p:nvSpPr>
          <p:cNvPr id="179" name="Google Shape;179;p26"/>
          <p:cNvSpPr txBox="1"/>
          <p:nvPr/>
        </p:nvSpPr>
        <p:spPr>
          <a:xfrm>
            <a:off x="454200" y="4232700"/>
            <a:ext cx="4630800" cy="15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121212"/>
                </a:solidFill>
                <a:highlight>
                  <a:srgbClr val="FFFFFF"/>
                </a:highlight>
                <a:latin typeface="Raleway"/>
                <a:ea typeface="Raleway"/>
                <a:cs typeface="Raleway"/>
                <a:sym typeface="Raleway"/>
              </a:rPr>
              <a:t>Forests and the “more-than-human world” often are treated, including in public policy,  as objects of actions or charity, but not owners or subjects of rights. </a:t>
            </a:r>
            <a:r>
              <a:rPr lang="en-US">
                <a:solidFill>
                  <a:srgbClr val="121212"/>
                </a:solidFill>
                <a:highlight>
                  <a:srgbClr val="FFFFFF"/>
                </a:highlight>
                <a:latin typeface="Raleway"/>
                <a:ea typeface="Raleway"/>
                <a:cs typeface="Raleway"/>
                <a:sym typeface="Raleway"/>
              </a:rPr>
              <a:t>If the agency grants moral authorship to the forest, it will be the first in the world. Copyright authorities in other nations would have to acknowledge the same moral authorship. This will expand our traditional human-centric view of the world, and particularly of ownership. </a:t>
            </a:r>
            <a:endParaRPr>
              <a:solidFill>
                <a:srgbClr val="121212"/>
              </a:solidFill>
              <a:highlight>
                <a:srgbClr val="FFFFFF"/>
              </a:highlight>
              <a:latin typeface="Raleway"/>
              <a:ea typeface="Raleway"/>
              <a:cs typeface="Raleway"/>
              <a:sym typeface="Raleway"/>
            </a:endParaRPr>
          </a:p>
        </p:txBody>
      </p:sp>
      <p:sp>
        <p:nvSpPr>
          <p:cNvPr id="180" name="Google Shape;180;p26"/>
          <p:cNvSpPr txBox="1"/>
          <p:nvPr/>
        </p:nvSpPr>
        <p:spPr>
          <a:xfrm>
            <a:off x="454200" y="1610700"/>
            <a:ext cx="4842000" cy="15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Raleway"/>
                <a:ea typeface="Raleway"/>
                <a:cs typeface="Raleway"/>
                <a:sym typeface="Raleway"/>
              </a:rPr>
              <a:t>A petition was filed to recognise the Los Cedros cloud forest in Ecuador as the co-creator of the composition</a:t>
            </a:r>
            <a:r>
              <a:rPr lang="en-US" u="sng">
                <a:solidFill>
                  <a:srgbClr val="1155CC"/>
                </a:solidFill>
                <a:latin typeface="Raleway"/>
                <a:ea typeface="Raleway"/>
                <a:cs typeface="Raleway"/>
                <a:sym typeface="Raleway"/>
                <a:hlinkClick r:id="rId4">
                  <a:extLst>
                    <a:ext uri="{A12FA001-AC4F-418D-AE19-62706E023703}">
                      <ahyp:hlinkClr val="tx"/>
                    </a:ext>
                  </a:extLst>
                </a:hlinkClick>
              </a:rPr>
              <a:t> Song of the Cedars</a:t>
            </a:r>
            <a:r>
              <a:rPr lang="en-US">
                <a:solidFill>
                  <a:schemeClr val="dk1"/>
                </a:solidFill>
                <a:latin typeface="Raleway"/>
                <a:ea typeface="Raleway"/>
                <a:cs typeface="Raleway"/>
                <a:sym typeface="Raleway"/>
              </a:rPr>
              <a:t>. The action by the</a:t>
            </a:r>
            <a:r>
              <a:rPr lang="en-US" u="sng">
                <a:solidFill>
                  <a:srgbClr val="1155CC"/>
                </a:solidFill>
                <a:latin typeface="Raleway"/>
                <a:ea typeface="Raleway"/>
                <a:cs typeface="Raleway"/>
                <a:sym typeface="Raleway"/>
                <a:hlinkClick r:id="rId5">
                  <a:extLst>
                    <a:ext uri="{A12FA001-AC4F-418D-AE19-62706E023703}">
                      <ahyp:hlinkClr val="tx"/>
                    </a:ext>
                  </a:extLst>
                </a:hlinkClick>
              </a:rPr>
              <a:t> More Than Human Life (Moth) project</a:t>
            </a:r>
            <a:r>
              <a:rPr lang="en-US">
                <a:solidFill>
                  <a:schemeClr val="dk1"/>
                </a:solidFill>
                <a:latin typeface="Raleway"/>
                <a:ea typeface="Raleway"/>
                <a:cs typeface="Raleway"/>
                <a:sym typeface="Raleway"/>
              </a:rPr>
              <a:t> is the first legal attempt to recognise an ecosystem’s moral authorship of a work of art, based on a prior legal ruling in 2022 recognizing the legal personhood of the</a:t>
            </a:r>
            <a:r>
              <a:rPr lang="en-US" u="sng">
                <a:solidFill>
                  <a:srgbClr val="1155CC"/>
                </a:solidFill>
                <a:latin typeface="Raleway"/>
                <a:ea typeface="Raleway"/>
                <a:cs typeface="Raleway"/>
                <a:sym typeface="Raleway"/>
                <a:hlinkClick r:id="rId6">
                  <a:extLst>
                    <a:ext uri="{A12FA001-AC4F-418D-AE19-62706E023703}">
                      <ahyp:hlinkClr val="tx"/>
                    </a:ext>
                  </a:extLst>
                </a:hlinkClick>
              </a:rPr>
              <a:t> Los Cedros biological reserve</a:t>
            </a:r>
            <a:r>
              <a:rPr lang="en-US" u="sng">
                <a:solidFill>
                  <a:srgbClr val="1155CC"/>
                </a:solidFill>
                <a:latin typeface="Raleway"/>
                <a:ea typeface="Raleway"/>
                <a:cs typeface="Raleway"/>
                <a:sym typeface="Raleway"/>
                <a:hlinkClick r:id="rId7">
                  <a:extLst>
                    <a:ext uri="{A12FA001-AC4F-418D-AE19-62706E023703}">
                      <ahyp:hlinkClr val="tx"/>
                    </a:ext>
                  </a:extLst>
                </a:hlinkClick>
              </a:rPr>
              <a:t> by Ecuador’s constitutional court</a:t>
            </a:r>
            <a:r>
              <a:rPr lang="en-US">
                <a:solidFill>
                  <a:schemeClr val="dk1"/>
                </a:solidFill>
                <a:latin typeface="Raleway"/>
                <a:ea typeface="Raleway"/>
                <a:cs typeface="Raleway"/>
                <a:sym typeface="Raleway"/>
              </a:rPr>
              <a:t>, when it determined to cancel mining permits in</a:t>
            </a:r>
            <a:endParaRPr>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US">
                <a:solidFill>
                  <a:schemeClr val="dk1"/>
                </a:solidFill>
                <a:latin typeface="Raleway"/>
                <a:ea typeface="Raleway"/>
                <a:cs typeface="Raleway"/>
                <a:sym typeface="Raleway"/>
              </a:rPr>
              <a:t>the reserve.</a:t>
            </a:r>
            <a:endParaRPr>
              <a:solidFill>
                <a:schemeClr val="dk1"/>
              </a:solidFill>
              <a:latin typeface="Raleway"/>
              <a:ea typeface="Raleway"/>
              <a:cs typeface="Raleway"/>
              <a:sym typeface="Raleway"/>
            </a:endParaRPr>
          </a:p>
        </p:txBody>
      </p:sp>
      <p:pic>
        <p:nvPicPr>
          <p:cNvPr id="181" name="Google Shape;181;p26"/>
          <p:cNvPicPr preferRelativeResize="0"/>
          <p:nvPr/>
        </p:nvPicPr>
        <p:blipFill>
          <a:blip r:embed="rId8">
            <a:alphaModFix/>
          </a:blip>
          <a:stretch>
            <a:fillRect/>
          </a:stretch>
        </p:blipFill>
        <p:spPr>
          <a:xfrm>
            <a:off x="5408025" y="2956625"/>
            <a:ext cx="3781276" cy="259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9"/>
          <p:cNvSpPr txBox="1"/>
          <p:nvPr/>
        </p:nvSpPr>
        <p:spPr>
          <a:xfrm>
            <a:off x="5811782" y="6603492"/>
            <a:ext cx="2758440" cy="1473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 2018 Institute for the Future. All rights reserved. | </a:t>
            </a:r>
            <a:r>
              <a:rPr b="1" i="0" lang="en-US" sz="800" u="sng" cap="none" strike="noStrike">
                <a:solidFill>
                  <a:srgbClr val="666666"/>
                </a:solidFill>
                <a:latin typeface="Calibri"/>
                <a:ea typeface="Calibri"/>
                <a:cs typeface="Calibri"/>
                <a:sym typeface="Calibri"/>
                <a:hlinkClick r:id="rId3">
                  <a:extLst>
                    <a:ext uri="{A12FA001-AC4F-418D-AE19-62706E023703}">
                      <ahyp:hlinkClr val="tx"/>
                    </a:ext>
                  </a:extLst>
                </a:hlinkClick>
              </a:rPr>
              <a:t>www.iftf.org</a:t>
            </a:r>
            <a:endParaRPr b="0" i="0" sz="800" u="none" cap="none" strike="noStrike">
              <a:solidFill>
                <a:schemeClr val="dk1"/>
              </a:solidFill>
              <a:latin typeface="Calibri"/>
              <a:ea typeface="Calibri"/>
              <a:cs typeface="Calibri"/>
              <a:sym typeface="Calibri"/>
            </a:endParaRPr>
          </a:p>
        </p:txBody>
      </p:sp>
      <p:sp>
        <p:nvSpPr>
          <p:cNvPr id="58" name="Google Shape;58;p9"/>
          <p:cNvSpPr txBox="1"/>
          <p:nvPr>
            <p:ph type="title"/>
          </p:nvPr>
        </p:nvSpPr>
        <p:spPr>
          <a:xfrm>
            <a:off x="995363" y="685800"/>
            <a:ext cx="7153200" cy="628500"/>
          </a:xfrm>
          <a:prstGeom prst="rect">
            <a:avLst/>
          </a:prstGeom>
          <a:noFill/>
          <a:ln>
            <a:noFill/>
          </a:ln>
        </p:spPr>
        <p:txBody>
          <a:bodyPr anchorCtr="0" anchor="t" bIns="0" lIns="0" spcFirstLastPara="1" rIns="0" wrap="square" tIns="12700">
            <a:noAutofit/>
          </a:bodyPr>
          <a:lstStyle/>
          <a:p>
            <a:pPr indent="-2369185" lvl="0" marL="2381250" marR="5080" rtl="0" algn="ctr">
              <a:lnSpc>
                <a:spcPct val="100000"/>
              </a:lnSpc>
              <a:spcBef>
                <a:spcPts val="0"/>
              </a:spcBef>
              <a:spcAft>
                <a:spcPts val="0"/>
              </a:spcAft>
              <a:buSzPts val="1400"/>
              <a:buNone/>
            </a:pPr>
            <a:r>
              <a:rPr lang="en-US">
                <a:solidFill>
                  <a:srgbClr val="333333"/>
                </a:solidFill>
                <a:latin typeface="Raleway"/>
                <a:ea typeface="Raleway"/>
                <a:cs typeface="Raleway"/>
                <a:sym typeface="Raleway"/>
              </a:rPr>
              <a:t>Signals of Change</a:t>
            </a:r>
            <a:endParaRPr>
              <a:solidFill>
                <a:srgbClr val="333333"/>
              </a:solidFill>
              <a:latin typeface="Raleway"/>
              <a:ea typeface="Raleway"/>
              <a:cs typeface="Raleway"/>
              <a:sym typeface="Raleway"/>
            </a:endParaRPr>
          </a:p>
        </p:txBody>
      </p:sp>
      <p:sp>
        <p:nvSpPr>
          <p:cNvPr id="59" name="Google Shape;59;p9"/>
          <p:cNvSpPr txBox="1"/>
          <p:nvPr/>
        </p:nvSpPr>
        <p:spPr>
          <a:xfrm>
            <a:off x="1442075" y="1695000"/>
            <a:ext cx="6234300" cy="2706000"/>
          </a:xfrm>
          <a:prstGeom prst="rect">
            <a:avLst/>
          </a:prstGeom>
          <a:noFill/>
          <a:ln>
            <a:noFill/>
          </a:ln>
        </p:spPr>
        <p:txBody>
          <a:bodyPr anchorCtr="0" anchor="t" bIns="0" lIns="0" spcFirstLastPara="1" rIns="0" wrap="square" tIns="12700">
            <a:noAutofit/>
          </a:bodyPr>
          <a:lstStyle/>
          <a:p>
            <a:pPr indent="-635" lvl="0" marL="12700" marR="5080" rtl="0" algn="l">
              <a:lnSpc>
                <a:spcPct val="100000"/>
              </a:lnSpc>
              <a:spcBef>
                <a:spcPts val="0"/>
              </a:spcBef>
              <a:spcAft>
                <a:spcPts val="0"/>
              </a:spcAft>
              <a:buClr>
                <a:srgbClr val="000000"/>
              </a:buClr>
              <a:buSzPts val="2500"/>
              <a:buFont typeface="Arial"/>
              <a:buNone/>
            </a:pPr>
            <a:r>
              <a:t/>
            </a:r>
            <a:endParaRPr sz="2500">
              <a:solidFill>
                <a:srgbClr val="333333"/>
              </a:solidFill>
              <a:latin typeface="Raleway"/>
              <a:ea typeface="Raleway"/>
              <a:cs typeface="Raleway"/>
              <a:sym typeface="Raleway"/>
            </a:endParaRPr>
          </a:p>
          <a:p>
            <a:pPr indent="-387350" lvl="0" marL="457200" marR="5080" rtl="0" algn="l">
              <a:lnSpc>
                <a:spcPct val="100000"/>
              </a:lnSpc>
              <a:spcBef>
                <a:spcPts val="0"/>
              </a:spcBef>
              <a:spcAft>
                <a:spcPts val="0"/>
              </a:spcAft>
              <a:buClr>
                <a:srgbClr val="333333"/>
              </a:buClr>
              <a:buSzPts val="2500"/>
              <a:buFont typeface="Raleway"/>
              <a:buAutoNum type="arabicParenR"/>
            </a:pPr>
            <a:r>
              <a:rPr b="1" i="1" lang="en-US" sz="2500" u="none" cap="none" strike="noStrike">
                <a:solidFill>
                  <a:srgbClr val="333333"/>
                </a:solidFill>
                <a:latin typeface="Raleway"/>
                <a:ea typeface="Raleway"/>
                <a:cs typeface="Raleway"/>
                <a:sym typeface="Raleway"/>
              </a:rPr>
              <a:t>concrete and specific </a:t>
            </a:r>
            <a:r>
              <a:rPr b="0" i="0" lang="en-US" sz="2500" u="none" cap="none" strike="noStrike">
                <a:solidFill>
                  <a:srgbClr val="333333"/>
                </a:solidFill>
                <a:latin typeface="Raleway"/>
                <a:ea typeface="Raleway"/>
                <a:cs typeface="Raleway"/>
                <a:sym typeface="Raleway"/>
              </a:rPr>
              <a:t>events, stories, innovations, or news </a:t>
            </a:r>
            <a:endParaRPr b="0" i="0" sz="2500" u="none" cap="none" strike="noStrike">
              <a:solidFill>
                <a:srgbClr val="333333"/>
              </a:solidFill>
              <a:latin typeface="Raleway"/>
              <a:ea typeface="Raleway"/>
              <a:cs typeface="Raleway"/>
              <a:sym typeface="Raleway"/>
            </a:endParaRPr>
          </a:p>
          <a:p>
            <a:pPr indent="-387350" lvl="0" marL="457200" marR="5080" rtl="0" algn="l">
              <a:lnSpc>
                <a:spcPct val="100000"/>
              </a:lnSpc>
              <a:spcBef>
                <a:spcPts val="0"/>
              </a:spcBef>
              <a:spcAft>
                <a:spcPts val="0"/>
              </a:spcAft>
              <a:buClr>
                <a:srgbClr val="333333"/>
              </a:buClr>
              <a:buSzPts val="2500"/>
              <a:buFont typeface="Raleway"/>
              <a:buAutoNum type="arabicParenR"/>
            </a:pPr>
            <a:r>
              <a:rPr b="0" i="0" lang="en-US" sz="2500" u="none" cap="none" strike="noStrike">
                <a:solidFill>
                  <a:srgbClr val="333333"/>
                </a:solidFill>
                <a:latin typeface="Raleway"/>
                <a:ea typeface="Raleway"/>
                <a:cs typeface="Raleway"/>
                <a:sym typeface="Raleway"/>
              </a:rPr>
              <a:t>that are </a:t>
            </a:r>
            <a:r>
              <a:rPr b="1" i="1" lang="en-US" sz="2500" u="none" cap="none" strike="noStrike">
                <a:solidFill>
                  <a:srgbClr val="333333"/>
                </a:solidFill>
                <a:latin typeface="Raleway"/>
                <a:ea typeface="Raleway"/>
                <a:cs typeface="Raleway"/>
                <a:sym typeface="Raleway"/>
              </a:rPr>
              <a:t>at the peripheries/sidelines </a:t>
            </a:r>
            <a:r>
              <a:rPr lang="en-US" sz="2500" u="none" cap="none" strike="noStrike">
                <a:solidFill>
                  <a:srgbClr val="333333"/>
                </a:solidFill>
                <a:latin typeface="Raleway"/>
                <a:ea typeface="Raleway"/>
                <a:cs typeface="Raleway"/>
                <a:sym typeface="Raleway"/>
              </a:rPr>
              <a:t>(*so they are not yet mainstream tren</a:t>
            </a:r>
            <a:r>
              <a:rPr lang="en-US" sz="2500">
                <a:solidFill>
                  <a:srgbClr val="333333"/>
                </a:solidFill>
                <a:latin typeface="Raleway"/>
                <a:ea typeface="Raleway"/>
                <a:cs typeface="Raleway"/>
                <a:sym typeface="Raleway"/>
              </a:rPr>
              <a:t>ds)</a:t>
            </a:r>
            <a:r>
              <a:rPr b="0" i="0" lang="en-US" sz="2500" u="none" cap="none" strike="noStrike">
                <a:solidFill>
                  <a:srgbClr val="333333"/>
                </a:solidFill>
                <a:latin typeface="Raleway"/>
                <a:ea typeface="Raleway"/>
                <a:cs typeface="Raleway"/>
                <a:sym typeface="Raleway"/>
              </a:rPr>
              <a:t>,</a:t>
            </a:r>
            <a:endParaRPr sz="2500">
              <a:solidFill>
                <a:srgbClr val="333333"/>
              </a:solidFill>
              <a:latin typeface="Raleway"/>
              <a:ea typeface="Raleway"/>
              <a:cs typeface="Raleway"/>
              <a:sym typeface="Raleway"/>
            </a:endParaRPr>
          </a:p>
          <a:p>
            <a:pPr indent="-387350" lvl="0" marL="457200" marR="5080" rtl="0" algn="l">
              <a:lnSpc>
                <a:spcPct val="100000"/>
              </a:lnSpc>
              <a:spcBef>
                <a:spcPts val="0"/>
              </a:spcBef>
              <a:spcAft>
                <a:spcPts val="0"/>
              </a:spcAft>
              <a:buClr>
                <a:srgbClr val="333333"/>
              </a:buClr>
              <a:buSzPts val="2500"/>
              <a:buFont typeface="Raleway"/>
              <a:buAutoNum type="arabicParenR"/>
            </a:pPr>
            <a:r>
              <a:rPr b="0" i="0" lang="en-US" sz="2500" u="none" cap="none" strike="noStrike">
                <a:solidFill>
                  <a:srgbClr val="333333"/>
                </a:solidFill>
                <a:latin typeface="Raleway"/>
                <a:ea typeface="Raleway"/>
                <a:cs typeface="Raleway"/>
                <a:sym typeface="Raleway"/>
              </a:rPr>
              <a:t>which make the observer get a sensation that</a:t>
            </a:r>
            <a:r>
              <a:rPr lang="en-US" sz="2500" u="none" cap="none" strike="noStrike">
                <a:solidFill>
                  <a:srgbClr val="333333"/>
                </a:solidFill>
                <a:latin typeface="Raleway"/>
                <a:ea typeface="Raleway"/>
                <a:cs typeface="Raleway"/>
                <a:sym typeface="Raleway"/>
              </a:rPr>
              <a:t> if th</a:t>
            </a:r>
            <a:r>
              <a:rPr lang="en-US" sz="2500">
                <a:solidFill>
                  <a:srgbClr val="333333"/>
                </a:solidFill>
                <a:latin typeface="Raleway"/>
                <a:ea typeface="Raleway"/>
                <a:cs typeface="Raleway"/>
                <a:sym typeface="Raleway"/>
              </a:rPr>
              <a:t>e signal is </a:t>
            </a:r>
            <a:r>
              <a:rPr lang="en-US" sz="2500" u="none" cap="none" strike="noStrike">
                <a:solidFill>
                  <a:srgbClr val="333333"/>
                </a:solidFill>
                <a:latin typeface="Raleway"/>
                <a:ea typeface="Raleway"/>
                <a:cs typeface="Raleway"/>
                <a:sym typeface="Raleway"/>
              </a:rPr>
              <a:t>scaled or mainstreamed, it </a:t>
            </a:r>
            <a:r>
              <a:rPr b="1" i="1" lang="en-US" sz="2500" u="none" cap="none" strike="noStrike">
                <a:solidFill>
                  <a:srgbClr val="333333"/>
                </a:solidFill>
                <a:latin typeface="Raleway"/>
                <a:ea typeface="Raleway"/>
                <a:cs typeface="Raleway"/>
                <a:sym typeface="Raleway"/>
              </a:rPr>
              <a:t>can take us in an entirely different direction in the future</a:t>
            </a:r>
            <a:r>
              <a:rPr b="1" i="0" lang="en-US" sz="2500" u="none" cap="none" strike="noStrike">
                <a:solidFill>
                  <a:srgbClr val="333333"/>
                </a:solidFill>
                <a:latin typeface="Raleway"/>
                <a:ea typeface="Raleway"/>
                <a:cs typeface="Raleway"/>
                <a:sym typeface="Raleway"/>
              </a:rPr>
              <a:t>. </a:t>
            </a:r>
            <a:endParaRPr b="1" i="0" sz="2500" u="none" cap="none" strike="noStrike">
              <a:solidFill>
                <a:schemeClr val="dk1"/>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7">
            <a:hlinkClick r:id="rId3"/>
          </p:cNvPr>
          <p:cNvPicPr preferRelativeResize="0"/>
          <p:nvPr/>
        </p:nvPicPr>
        <p:blipFill>
          <a:blip r:embed="rId4">
            <a:alphaModFix/>
          </a:blip>
          <a:stretch>
            <a:fillRect/>
          </a:stretch>
        </p:blipFill>
        <p:spPr>
          <a:xfrm>
            <a:off x="871520" y="152400"/>
            <a:ext cx="7338956" cy="6705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accent5"/>
        </a:solidFill>
      </p:bgPr>
    </p:bg>
    <p:spTree>
      <p:nvGrpSpPr>
        <p:cNvPr id="190" name="Shape 190"/>
        <p:cNvGrpSpPr/>
        <p:nvPr/>
      </p:nvGrpSpPr>
      <p:grpSpPr>
        <a:xfrm>
          <a:off x="0" y="0"/>
          <a:ext cx="0" cy="0"/>
          <a:chOff x="0" y="0"/>
          <a:chExt cx="0" cy="0"/>
        </a:xfrm>
      </p:grpSpPr>
      <p:sp>
        <p:nvSpPr>
          <p:cNvPr id="191" name="Google Shape;191;p28"/>
          <p:cNvSpPr txBox="1"/>
          <p:nvPr/>
        </p:nvSpPr>
        <p:spPr>
          <a:xfrm>
            <a:off x="867150" y="1174075"/>
            <a:ext cx="7409700" cy="2221200"/>
          </a:xfrm>
          <a:prstGeom prst="rect">
            <a:avLst/>
          </a:prstGeom>
          <a:noFill/>
          <a:ln>
            <a:noFill/>
          </a:ln>
        </p:spPr>
        <p:txBody>
          <a:bodyPr anchorCtr="0" anchor="t" bIns="0" lIns="0" spcFirstLastPara="1" rIns="0" wrap="square" tIns="5075">
            <a:noAutofit/>
          </a:bodyPr>
          <a:lstStyle/>
          <a:p>
            <a:pPr indent="187325" lvl="0" marL="12700" marR="5080" rtl="0" algn="ctr">
              <a:lnSpc>
                <a:spcPct val="100000"/>
              </a:lnSpc>
              <a:spcBef>
                <a:spcPts val="0"/>
              </a:spcBef>
              <a:spcAft>
                <a:spcPts val="0"/>
              </a:spcAft>
              <a:buClr>
                <a:srgbClr val="000000"/>
              </a:buClr>
              <a:buSzPts val="4000"/>
              <a:buFont typeface="Arial"/>
              <a:buNone/>
            </a:pPr>
            <a:r>
              <a:rPr b="1" lang="en-US" sz="4000">
                <a:solidFill>
                  <a:srgbClr val="FFFFFF"/>
                </a:solidFill>
                <a:latin typeface="Raleway"/>
                <a:ea typeface="Raleway"/>
                <a:cs typeface="Raleway"/>
                <a:sym typeface="Raleway"/>
              </a:rPr>
              <a:t>You need </a:t>
            </a:r>
            <a:r>
              <a:rPr b="1" i="1" lang="en-US" sz="4000" u="sng">
                <a:solidFill>
                  <a:srgbClr val="FFFFFF"/>
                </a:solidFill>
                <a:latin typeface="Raleway"/>
                <a:ea typeface="Raleway"/>
                <a:cs typeface="Raleway"/>
                <a:sym typeface="Raleway"/>
              </a:rPr>
              <a:t>not</a:t>
            </a:r>
            <a:r>
              <a:rPr b="1" lang="en-US" sz="4000">
                <a:solidFill>
                  <a:srgbClr val="FFFFFF"/>
                </a:solidFill>
                <a:latin typeface="Raleway"/>
                <a:ea typeface="Raleway"/>
                <a:cs typeface="Raleway"/>
                <a:sym typeface="Raleway"/>
              </a:rPr>
              <a:t> submit in written form your signal of change. Kindly just have it with you when you come to the session.</a:t>
            </a:r>
            <a:endParaRPr b="1" sz="4000">
              <a:solidFill>
                <a:srgbClr val="FFFFFF"/>
              </a:solidFill>
              <a:latin typeface="Raleway"/>
              <a:ea typeface="Raleway"/>
              <a:cs typeface="Raleway"/>
              <a:sym typeface="Raleway"/>
            </a:endParaRPr>
          </a:p>
          <a:p>
            <a:pPr indent="187325" lvl="0" marL="12700" marR="5080" rtl="0" algn="ctr">
              <a:lnSpc>
                <a:spcPct val="100000"/>
              </a:lnSpc>
              <a:spcBef>
                <a:spcPts val="0"/>
              </a:spcBef>
              <a:spcAft>
                <a:spcPts val="0"/>
              </a:spcAft>
              <a:buClr>
                <a:srgbClr val="000000"/>
              </a:buClr>
              <a:buSzPts val="4000"/>
              <a:buFont typeface="Arial"/>
              <a:buNone/>
            </a:pPr>
            <a:r>
              <a:t/>
            </a:r>
            <a:endParaRPr b="1" sz="4000">
              <a:solidFill>
                <a:srgbClr val="FFFFFF"/>
              </a:solidFill>
              <a:latin typeface="Raleway"/>
              <a:ea typeface="Raleway"/>
              <a:cs typeface="Raleway"/>
              <a:sym typeface="Raleway"/>
            </a:endParaRPr>
          </a:p>
          <a:p>
            <a:pPr indent="187325" lvl="0" marL="12700" marR="5080" rtl="0" algn="ctr">
              <a:lnSpc>
                <a:spcPct val="100000"/>
              </a:lnSpc>
              <a:spcBef>
                <a:spcPts val="0"/>
              </a:spcBef>
              <a:spcAft>
                <a:spcPts val="0"/>
              </a:spcAft>
              <a:buClr>
                <a:srgbClr val="000000"/>
              </a:buClr>
              <a:buSzPts val="4000"/>
              <a:buFont typeface="Arial"/>
              <a:buNone/>
            </a:pPr>
            <a:r>
              <a:rPr b="1" lang="en-US" sz="4000">
                <a:solidFill>
                  <a:srgbClr val="FFFFFF"/>
                </a:solidFill>
                <a:latin typeface="Raleway"/>
                <a:ea typeface="Raleway"/>
                <a:cs typeface="Raleway"/>
                <a:sym typeface="Raleway"/>
              </a:rPr>
              <a:t>See you soon! :-)</a:t>
            </a:r>
            <a:endParaRPr b="1" sz="4000">
              <a:solidFill>
                <a:srgbClr val="FFFFFF"/>
              </a:solidFill>
              <a:latin typeface="Raleway"/>
              <a:ea typeface="Raleway"/>
              <a:cs typeface="Raleway"/>
              <a:sym typeface="Raleway"/>
            </a:endParaRPr>
          </a:p>
          <a:p>
            <a:pPr indent="187325" lvl="0" marL="12700" marR="5080" rtl="0" algn="ctr">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Raleway"/>
              <a:ea typeface="Raleway"/>
              <a:cs typeface="Raleway"/>
              <a:sym typeface="Raleway"/>
            </a:endParaRPr>
          </a:p>
          <a:p>
            <a:pPr indent="187325" lvl="0" marL="12700" marR="5080" rtl="0" algn="ctr">
              <a:lnSpc>
                <a:spcPct val="100000"/>
              </a:lnSpc>
              <a:spcBef>
                <a:spcPts val="0"/>
              </a:spcBef>
              <a:spcAft>
                <a:spcPts val="0"/>
              </a:spcAft>
              <a:buClr>
                <a:srgbClr val="000000"/>
              </a:buClr>
              <a:buSzPts val="3600"/>
              <a:buFont typeface="Arial"/>
              <a:buNone/>
            </a:pPr>
            <a:r>
              <a:t/>
            </a:r>
            <a:endParaRPr b="1" i="0" sz="3600" cap="none" strike="noStrike">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 name="Shape 63"/>
        <p:cNvGrpSpPr/>
        <p:nvPr/>
      </p:nvGrpSpPr>
      <p:grpSpPr>
        <a:xfrm>
          <a:off x="0" y="0"/>
          <a:ext cx="0" cy="0"/>
          <a:chOff x="0" y="0"/>
          <a:chExt cx="0" cy="0"/>
        </a:xfrm>
      </p:grpSpPr>
      <p:sp>
        <p:nvSpPr>
          <p:cNvPr id="64" name="Google Shape;64;p10"/>
          <p:cNvSpPr txBox="1"/>
          <p:nvPr>
            <p:ph type="title"/>
          </p:nvPr>
        </p:nvSpPr>
        <p:spPr>
          <a:xfrm>
            <a:off x="990600" y="762000"/>
            <a:ext cx="7153275" cy="628377"/>
          </a:xfrm>
          <a:prstGeom prst="rect">
            <a:avLst/>
          </a:prstGeom>
          <a:noFill/>
          <a:ln>
            <a:noFill/>
          </a:ln>
        </p:spPr>
        <p:txBody>
          <a:bodyPr anchorCtr="0" anchor="t" bIns="0" lIns="0" spcFirstLastPara="1" rIns="0" wrap="square" tIns="12700">
            <a:noAutofit/>
          </a:bodyPr>
          <a:lstStyle/>
          <a:p>
            <a:pPr indent="-2369185" lvl="0" marL="2381250" marR="5080" rtl="0" algn="ctr">
              <a:lnSpc>
                <a:spcPct val="100000"/>
              </a:lnSpc>
              <a:spcBef>
                <a:spcPts val="0"/>
              </a:spcBef>
              <a:spcAft>
                <a:spcPts val="0"/>
              </a:spcAft>
              <a:buSzPts val="1400"/>
              <a:buNone/>
            </a:pPr>
            <a:r>
              <a:rPr lang="en-US">
                <a:solidFill>
                  <a:srgbClr val="333333"/>
                </a:solidFill>
                <a:latin typeface="Raleway"/>
                <a:ea typeface="Raleway"/>
                <a:cs typeface="Raleway"/>
                <a:sym typeface="Raleway"/>
              </a:rPr>
              <a:t>Signals of Change</a:t>
            </a:r>
            <a:endParaRPr>
              <a:solidFill>
                <a:srgbClr val="333333"/>
              </a:solidFill>
              <a:latin typeface="Raleway"/>
              <a:ea typeface="Raleway"/>
              <a:cs typeface="Raleway"/>
              <a:sym typeface="Raleway"/>
            </a:endParaRPr>
          </a:p>
        </p:txBody>
      </p:sp>
      <p:sp>
        <p:nvSpPr>
          <p:cNvPr id="65" name="Google Shape;65;p10"/>
          <p:cNvSpPr txBox="1"/>
          <p:nvPr/>
        </p:nvSpPr>
        <p:spPr>
          <a:xfrm>
            <a:off x="1437325" y="2650825"/>
            <a:ext cx="6259800" cy="2167200"/>
          </a:xfrm>
          <a:prstGeom prst="rect">
            <a:avLst/>
          </a:prstGeom>
          <a:noFill/>
          <a:ln>
            <a:noFill/>
          </a:ln>
        </p:spPr>
        <p:txBody>
          <a:bodyPr anchorCtr="0" anchor="t" bIns="0" lIns="0" spcFirstLastPara="1" rIns="0" wrap="square" tIns="12700">
            <a:noAutofit/>
          </a:bodyPr>
          <a:lstStyle/>
          <a:p>
            <a:pPr indent="-635" lvl="0" marL="12700" marR="5080" rtl="0" algn="ctr">
              <a:lnSpc>
                <a:spcPct val="100000"/>
              </a:lnSpc>
              <a:spcBef>
                <a:spcPts val="0"/>
              </a:spcBef>
              <a:spcAft>
                <a:spcPts val="0"/>
              </a:spcAft>
              <a:buClr>
                <a:srgbClr val="000000"/>
              </a:buClr>
              <a:buSzPts val="2800"/>
              <a:buFont typeface="Arial"/>
              <a:buNone/>
            </a:pPr>
            <a:r>
              <a:rPr b="0" i="0" lang="en-US" sz="2800" u="none" cap="none" strike="noStrike">
                <a:solidFill>
                  <a:srgbClr val="333333"/>
                </a:solidFill>
                <a:latin typeface="Raleway"/>
                <a:ea typeface="Raleway"/>
                <a:cs typeface="Raleway"/>
                <a:sym typeface="Raleway"/>
              </a:rPr>
              <a:t>Learning how to identify signals of change helps build the muscle of being able to see the precursors of significant change well before they become obvious. </a:t>
            </a:r>
            <a:endParaRPr b="0" i="0" sz="2500" u="none" cap="none" strike="noStrike">
              <a:solidFill>
                <a:schemeClr val="dk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 name="Shape 69"/>
        <p:cNvGrpSpPr/>
        <p:nvPr/>
      </p:nvGrpSpPr>
      <p:grpSpPr>
        <a:xfrm>
          <a:off x="0" y="0"/>
          <a:ext cx="0" cy="0"/>
          <a:chOff x="0" y="0"/>
          <a:chExt cx="0" cy="0"/>
        </a:xfrm>
      </p:grpSpPr>
      <p:sp>
        <p:nvSpPr>
          <p:cNvPr id="70" name="Google Shape;70;p11"/>
          <p:cNvSpPr txBox="1"/>
          <p:nvPr>
            <p:ph type="title"/>
          </p:nvPr>
        </p:nvSpPr>
        <p:spPr>
          <a:xfrm>
            <a:off x="995363" y="775200"/>
            <a:ext cx="7153200" cy="628500"/>
          </a:xfrm>
          <a:prstGeom prst="rect">
            <a:avLst/>
          </a:prstGeom>
          <a:noFill/>
          <a:ln>
            <a:noFill/>
          </a:ln>
        </p:spPr>
        <p:txBody>
          <a:bodyPr anchorCtr="0" anchor="t" bIns="0" lIns="0" spcFirstLastPara="1" rIns="0" wrap="square" tIns="12700">
            <a:noAutofit/>
          </a:bodyPr>
          <a:lstStyle/>
          <a:p>
            <a:pPr indent="-2369185" lvl="0" marL="2381250" marR="5080" rtl="0" algn="ctr">
              <a:lnSpc>
                <a:spcPct val="100000"/>
              </a:lnSpc>
              <a:spcBef>
                <a:spcPts val="0"/>
              </a:spcBef>
              <a:spcAft>
                <a:spcPts val="0"/>
              </a:spcAft>
              <a:buSzPts val="1400"/>
              <a:buNone/>
            </a:pPr>
            <a:r>
              <a:rPr lang="en-US">
                <a:solidFill>
                  <a:srgbClr val="333333"/>
                </a:solidFill>
                <a:latin typeface="Raleway"/>
                <a:ea typeface="Raleway"/>
                <a:cs typeface="Raleway"/>
                <a:sym typeface="Raleway"/>
              </a:rPr>
              <a:t>Signals of Change</a:t>
            </a:r>
            <a:endParaRPr>
              <a:solidFill>
                <a:srgbClr val="333333"/>
              </a:solidFill>
              <a:latin typeface="Raleway"/>
              <a:ea typeface="Raleway"/>
              <a:cs typeface="Raleway"/>
              <a:sym typeface="Raleway"/>
            </a:endParaRPr>
          </a:p>
        </p:txBody>
      </p:sp>
      <p:sp>
        <p:nvSpPr>
          <p:cNvPr id="71" name="Google Shape;71;p11"/>
          <p:cNvSpPr txBox="1"/>
          <p:nvPr/>
        </p:nvSpPr>
        <p:spPr>
          <a:xfrm>
            <a:off x="1442063" y="2438400"/>
            <a:ext cx="6259800" cy="1736400"/>
          </a:xfrm>
          <a:prstGeom prst="rect">
            <a:avLst/>
          </a:prstGeom>
          <a:noFill/>
          <a:ln>
            <a:noFill/>
          </a:ln>
        </p:spPr>
        <p:txBody>
          <a:bodyPr anchorCtr="0" anchor="t" bIns="0" lIns="0" spcFirstLastPara="1" rIns="0" wrap="square" tIns="12700">
            <a:noAutofit/>
          </a:bodyPr>
          <a:lstStyle/>
          <a:p>
            <a:pPr indent="-635" lvl="0" marL="12700" marR="5080" rtl="0" algn="ctr">
              <a:lnSpc>
                <a:spcPct val="100000"/>
              </a:lnSpc>
              <a:spcBef>
                <a:spcPts val="0"/>
              </a:spcBef>
              <a:spcAft>
                <a:spcPts val="0"/>
              </a:spcAft>
              <a:buClr>
                <a:srgbClr val="000000"/>
              </a:buClr>
              <a:buSzPts val="2800"/>
              <a:buFont typeface="Arial"/>
              <a:buNone/>
            </a:pPr>
            <a:r>
              <a:rPr b="0" i="0" lang="en-US" sz="2800" u="none" cap="none" strike="noStrike">
                <a:solidFill>
                  <a:srgbClr val="333333"/>
                </a:solidFill>
                <a:latin typeface="Raleway"/>
                <a:ea typeface="Raleway"/>
                <a:cs typeface="Raleway"/>
                <a:sym typeface="Raleway"/>
              </a:rPr>
              <a:t>This is a departure from how we are usually wired, where we focus only on predominant trends that we read all the time </a:t>
            </a:r>
            <a:r>
              <a:rPr lang="en-US" sz="2800">
                <a:solidFill>
                  <a:srgbClr val="333333"/>
                </a:solidFill>
                <a:latin typeface="Raleway"/>
                <a:ea typeface="Raleway"/>
                <a:cs typeface="Raleway"/>
                <a:sym typeface="Raleway"/>
              </a:rPr>
              <a:t>on the front page of </a:t>
            </a:r>
            <a:r>
              <a:rPr b="0" i="0" lang="en-US" sz="2800" u="none" cap="none" strike="noStrike">
                <a:solidFill>
                  <a:srgbClr val="333333"/>
                </a:solidFill>
                <a:latin typeface="Raleway"/>
                <a:ea typeface="Raleway"/>
                <a:cs typeface="Raleway"/>
                <a:sym typeface="Raleway"/>
              </a:rPr>
              <a:t>the papers or that we deal with in our daily work. </a:t>
            </a:r>
            <a:endParaRPr b="0" i="0" sz="2800" u="none" cap="none" strike="noStrike">
              <a:solidFill>
                <a:schemeClr val="dk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2"/>
          <p:cNvPicPr preferRelativeResize="0"/>
          <p:nvPr/>
        </p:nvPicPr>
        <p:blipFill rotWithShape="1">
          <a:blip r:embed="rId3">
            <a:alphaModFix/>
          </a:blip>
          <a:srcRect b="746" l="2062" r="642" t="1079"/>
          <a:stretch/>
        </p:blipFill>
        <p:spPr>
          <a:xfrm>
            <a:off x="0" y="0"/>
            <a:ext cx="9143999" cy="6008068"/>
          </a:xfrm>
          <a:prstGeom prst="rect">
            <a:avLst/>
          </a:prstGeom>
          <a:noFill/>
          <a:ln>
            <a:noFill/>
          </a:ln>
        </p:spPr>
      </p:pic>
      <p:sp>
        <p:nvSpPr>
          <p:cNvPr id="77" name="Google Shape;77;p12"/>
          <p:cNvSpPr txBox="1"/>
          <p:nvPr/>
        </p:nvSpPr>
        <p:spPr>
          <a:xfrm>
            <a:off x="407275" y="6084275"/>
            <a:ext cx="8303100" cy="1736400"/>
          </a:xfrm>
          <a:prstGeom prst="rect">
            <a:avLst/>
          </a:prstGeom>
          <a:noFill/>
          <a:ln>
            <a:noFill/>
          </a:ln>
        </p:spPr>
        <p:txBody>
          <a:bodyPr anchorCtr="0" anchor="t" bIns="0" lIns="0" spcFirstLastPara="1" rIns="0" wrap="square" tIns="12700">
            <a:noAutofit/>
          </a:bodyPr>
          <a:lstStyle/>
          <a:p>
            <a:pPr indent="-635" lvl="0" marL="12700" marR="5080" rtl="0" algn="ctr">
              <a:lnSpc>
                <a:spcPct val="100000"/>
              </a:lnSpc>
              <a:spcBef>
                <a:spcPts val="0"/>
              </a:spcBef>
              <a:spcAft>
                <a:spcPts val="0"/>
              </a:spcAft>
              <a:buClr>
                <a:srgbClr val="000000"/>
              </a:buClr>
              <a:buSzPts val="2800"/>
              <a:buFont typeface="Arial"/>
              <a:buNone/>
            </a:pPr>
            <a:r>
              <a:rPr lang="en-US" sz="2200">
                <a:solidFill>
                  <a:srgbClr val="333333"/>
                </a:solidFill>
                <a:latin typeface="Raleway"/>
                <a:ea typeface="Raleway"/>
                <a:cs typeface="Raleway"/>
                <a:sym typeface="Raleway"/>
              </a:rPr>
              <a:t>Signals of change are like those small bits of news in easily-missed corners of your newspaper.</a:t>
            </a:r>
            <a:endParaRPr b="0" i="0" sz="2200" u="none" cap="none" strike="noStrike">
              <a:solidFill>
                <a:schemeClr val="dk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 name="Shape 81"/>
        <p:cNvGrpSpPr/>
        <p:nvPr/>
      </p:nvGrpSpPr>
      <p:grpSpPr>
        <a:xfrm>
          <a:off x="0" y="0"/>
          <a:ext cx="0" cy="0"/>
          <a:chOff x="0" y="0"/>
          <a:chExt cx="0" cy="0"/>
        </a:xfrm>
      </p:grpSpPr>
      <p:sp>
        <p:nvSpPr>
          <p:cNvPr id="82" name="Google Shape;82;p13"/>
          <p:cNvSpPr txBox="1"/>
          <p:nvPr>
            <p:ph type="title"/>
          </p:nvPr>
        </p:nvSpPr>
        <p:spPr>
          <a:xfrm>
            <a:off x="995363" y="609600"/>
            <a:ext cx="7153200" cy="628500"/>
          </a:xfrm>
          <a:prstGeom prst="rect">
            <a:avLst/>
          </a:prstGeom>
          <a:noFill/>
          <a:ln>
            <a:noFill/>
          </a:ln>
        </p:spPr>
        <p:txBody>
          <a:bodyPr anchorCtr="0" anchor="t" bIns="0" lIns="0" spcFirstLastPara="1" rIns="0" wrap="square" tIns="12700">
            <a:noAutofit/>
          </a:bodyPr>
          <a:lstStyle/>
          <a:p>
            <a:pPr indent="-2369185" lvl="0" marL="2381250" marR="5080" rtl="0" algn="ctr">
              <a:lnSpc>
                <a:spcPct val="100000"/>
              </a:lnSpc>
              <a:spcBef>
                <a:spcPts val="0"/>
              </a:spcBef>
              <a:spcAft>
                <a:spcPts val="0"/>
              </a:spcAft>
              <a:buSzPts val="1400"/>
              <a:buNone/>
            </a:pPr>
            <a:r>
              <a:rPr lang="en-US">
                <a:solidFill>
                  <a:srgbClr val="333333"/>
                </a:solidFill>
                <a:latin typeface="Raleway"/>
                <a:ea typeface="Raleway"/>
                <a:cs typeface="Raleway"/>
                <a:sym typeface="Raleway"/>
              </a:rPr>
              <a:t>Signals of Change</a:t>
            </a:r>
            <a:endParaRPr>
              <a:solidFill>
                <a:srgbClr val="333333"/>
              </a:solidFill>
              <a:latin typeface="Raleway"/>
              <a:ea typeface="Raleway"/>
              <a:cs typeface="Raleway"/>
              <a:sym typeface="Raleway"/>
            </a:endParaRPr>
          </a:p>
        </p:txBody>
      </p:sp>
      <p:sp>
        <p:nvSpPr>
          <p:cNvPr id="83" name="Google Shape;83;p13"/>
          <p:cNvSpPr txBox="1"/>
          <p:nvPr/>
        </p:nvSpPr>
        <p:spPr>
          <a:xfrm>
            <a:off x="1442063" y="1752600"/>
            <a:ext cx="6259800" cy="4321800"/>
          </a:xfrm>
          <a:prstGeom prst="rect">
            <a:avLst/>
          </a:prstGeom>
          <a:noFill/>
          <a:ln>
            <a:noFill/>
          </a:ln>
        </p:spPr>
        <p:txBody>
          <a:bodyPr anchorCtr="0" anchor="t" bIns="0" lIns="0" spcFirstLastPara="1" rIns="0" wrap="square" tIns="12700">
            <a:noAutofit/>
          </a:bodyPr>
          <a:lstStyle/>
          <a:p>
            <a:pPr indent="-635" lvl="0" marL="12700" marR="5080" rtl="0" algn="ctr">
              <a:lnSpc>
                <a:spcPct val="100000"/>
              </a:lnSpc>
              <a:spcBef>
                <a:spcPts val="0"/>
              </a:spcBef>
              <a:spcAft>
                <a:spcPts val="0"/>
              </a:spcAft>
              <a:buClr>
                <a:srgbClr val="000000"/>
              </a:buClr>
              <a:buSzPts val="2800"/>
              <a:buFont typeface="Arial"/>
              <a:buNone/>
            </a:pPr>
            <a:r>
              <a:rPr b="0" i="0" lang="en-US" sz="2800" u="none" cap="none" strike="noStrike">
                <a:solidFill>
                  <a:srgbClr val="333333"/>
                </a:solidFill>
                <a:latin typeface="Raleway"/>
                <a:ea typeface="Raleway"/>
                <a:cs typeface="Raleway"/>
                <a:sym typeface="Raleway"/>
              </a:rPr>
              <a:t>Being able to appreciate what is both </a:t>
            </a:r>
            <a:r>
              <a:rPr b="1" i="0" lang="en-US" sz="2800" u="sng" cap="none" strike="noStrike">
                <a:solidFill>
                  <a:srgbClr val="333333"/>
                </a:solidFill>
                <a:latin typeface="Raleway"/>
                <a:ea typeface="Raleway"/>
                <a:cs typeface="Raleway"/>
                <a:sym typeface="Raleway"/>
              </a:rPr>
              <a:t>in the mainstream </a:t>
            </a:r>
            <a:r>
              <a:rPr b="0" i="0" lang="en-US" sz="2800" u="none" cap="none" strike="noStrike">
                <a:solidFill>
                  <a:srgbClr val="333333"/>
                </a:solidFill>
                <a:latin typeface="Raleway"/>
                <a:ea typeface="Raleway"/>
                <a:cs typeface="Raleway"/>
                <a:sym typeface="Raleway"/>
              </a:rPr>
              <a:t>and </a:t>
            </a:r>
            <a:r>
              <a:rPr b="1" i="0" lang="en-US" sz="2800" u="sng" cap="none" strike="noStrike">
                <a:solidFill>
                  <a:srgbClr val="333333"/>
                </a:solidFill>
                <a:latin typeface="Raleway"/>
                <a:ea typeface="Raleway"/>
                <a:cs typeface="Raleway"/>
                <a:sym typeface="Raleway"/>
              </a:rPr>
              <a:t>in the fringes </a:t>
            </a:r>
            <a:r>
              <a:rPr b="0" i="0" lang="en-US" sz="2800" u="none" cap="none" strike="noStrike">
                <a:solidFill>
                  <a:srgbClr val="333333"/>
                </a:solidFill>
                <a:latin typeface="Raleway"/>
                <a:ea typeface="Raleway"/>
                <a:cs typeface="Raleway"/>
                <a:sym typeface="Raleway"/>
              </a:rPr>
              <a:t>is the hallmark of a </a:t>
            </a:r>
            <a:r>
              <a:rPr lang="en-US" sz="2800">
                <a:solidFill>
                  <a:srgbClr val="333333"/>
                </a:solidFill>
                <a:latin typeface="Raleway"/>
                <a:ea typeface="Raleway"/>
                <a:cs typeface="Raleway"/>
                <a:sym typeface="Raleway"/>
              </a:rPr>
              <a:t>leader</a:t>
            </a:r>
            <a:r>
              <a:rPr b="0" i="0" lang="en-US" sz="2800" u="none" cap="none" strike="noStrike">
                <a:solidFill>
                  <a:srgbClr val="333333"/>
                </a:solidFill>
                <a:latin typeface="Raleway"/>
                <a:ea typeface="Raleway"/>
                <a:cs typeface="Raleway"/>
                <a:sym typeface="Raleway"/>
              </a:rPr>
              <a:t> </a:t>
            </a:r>
            <a:r>
              <a:rPr lang="en-US" sz="2800">
                <a:solidFill>
                  <a:srgbClr val="333333"/>
                </a:solidFill>
                <a:latin typeface="Raleway"/>
                <a:ea typeface="Raleway"/>
                <a:cs typeface="Raleway"/>
                <a:sym typeface="Raleway"/>
              </a:rPr>
              <a:t>who</a:t>
            </a:r>
            <a:r>
              <a:rPr b="0" i="0" lang="en-US" sz="2800" u="none" cap="none" strike="noStrike">
                <a:solidFill>
                  <a:srgbClr val="333333"/>
                </a:solidFill>
                <a:latin typeface="Raleway"/>
                <a:ea typeface="Raleway"/>
                <a:cs typeface="Raleway"/>
                <a:sym typeface="Raleway"/>
              </a:rPr>
              <a:t> is ahead of the curve, being able to stay one step ahead of everyone else because they have anticipated change before it even becomes anything, or they are able to deliberately scale a signal because it will help deliver the future that they want.</a:t>
            </a:r>
            <a:endParaRPr b="0" i="0" sz="2800" u="none" cap="none" strike="noStrike">
              <a:solidFill>
                <a:schemeClr val="dk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 name="Shape 87"/>
        <p:cNvGrpSpPr/>
        <p:nvPr/>
      </p:nvGrpSpPr>
      <p:grpSpPr>
        <a:xfrm>
          <a:off x="0" y="0"/>
          <a:ext cx="0" cy="0"/>
          <a:chOff x="0" y="0"/>
          <a:chExt cx="0" cy="0"/>
        </a:xfrm>
      </p:grpSpPr>
      <p:sp>
        <p:nvSpPr>
          <p:cNvPr id="88" name="Google Shape;88;p14"/>
          <p:cNvSpPr txBox="1"/>
          <p:nvPr/>
        </p:nvSpPr>
        <p:spPr>
          <a:xfrm>
            <a:off x="941875" y="1434625"/>
            <a:ext cx="7289400" cy="3936000"/>
          </a:xfrm>
          <a:prstGeom prst="rect">
            <a:avLst/>
          </a:prstGeom>
          <a:noFill/>
          <a:ln>
            <a:noFill/>
          </a:ln>
        </p:spPr>
        <p:txBody>
          <a:bodyPr anchorCtr="0" anchor="t" bIns="0" lIns="0" spcFirstLastPara="1" rIns="0" wrap="square" tIns="5075">
            <a:noAutofit/>
          </a:bodyPr>
          <a:lstStyle/>
          <a:p>
            <a:pPr indent="-633" lvl="0" marL="206375" marR="197485" rtl="0" algn="ctr">
              <a:lnSpc>
                <a:spcPct val="101400"/>
              </a:lnSpc>
              <a:spcBef>
                <a:spcPts val="0"/>
              </a:spcBef>
              <a:spcAft>
                <a:spcPts val="0"/>
              </a:spcAft>
              <a:buClr>
                <a:srgbClr val="000000"/>
              </a:buClr>
              <a:buSzPts val="3600"/>
              <a:buFont typeface="Arial"/>
              <a:buNone/>
            </a:pPr>
            <a:r>
              <a:rPr b="0" i="1" lang="en-US" sz="3600" u="none" cap="none" strike="noStrike">
                <a:solidFill>
                  <a:srgbClr val="474747"/>
                </a:solidFill>
                <a:latin typeface="Raleway"/>
                <a:ea typeface="Raleway"/>
                <a:cs typeface="Raleway"/>
                <a:sym typeface="Raleway"/>
              </a:rPr>
              <a:t>No one can predict the future, especially not in volatile contexts.</a:t>
            </a:r>
            <a:endParaRPr/>
          </a:p>
          <a:p>
            <a:pPr indent="-633" lvl="0" marL="206375" marR="197485" rtl="0" algn="ctr">
              <a:lnSpc>
                <a:spcPct val="101400"/>
              </a:lnSpc>
              <a:spcBef>
                <a:spcPts val="0"/>
              </a:spcBef>
              <a:spcAft>
                <a:spcPts val="0"/>
              </a:spcAft>
              <a:buClr>
                <a:srgbClr val="000000"/>
              </a:buClr>
              <a:buSzPts val="3600"/>
              <a:buFont typeface="Arial"/>
              <a:buNone/>
            </a:pPr>
            <a:r>
              <a:rPr b="0" i="1" lang="en-US" sz="3600" u="none" cap="none" strike="noStrike">
                <a:solidFill>
                  <a:srgbClr val="474747"/>
                </a:solidFill>
                <a:latin typeface="Raleway"/>
                <a:ea typeface="Raleway"/>
                <a:cs typeface="Raleway"/>
                <a:sym typeface="Raleway"/>
              </a:rPr>
              <a:t> </a:t>
            </a:r>
            <a:endParaRPr b="0" i="1" sz="3600" u="none" cap="none" strike="noStrike">
              <a:solidFill>
                <a:srgbClr val="474747"/>
              </a:solidFill>
              <a:latin typeface="Raleway"/>
              <a:ea typeface="Raleway"/>
              <a:cs typeface="Raleway"/>
              <a:sym typeface="Raleway"/>
            </a:endParaRPr>
          </a:p>
          <a:p>
            <a:pPr indent="-633" lvl="0" marL="206375" marR="197485" rtl="0" algn="ctr">
              <a:lnSpc>
                <a:spcPct val="101400"/>
              </a:lnSpc>
              <a:spcBef>
                <a:spcPts val="0"/>
              </a:spcBef>
              <a:spcAft>
                <a:spcPts val="0"/>
              </a:spcAft>
              <a:buClr>
                <a:srgbClr val="000000"/>
              </a:buClr>
              <a:buSzPts val="3600"/>
              <a:buFont typeface="Arial"/>
              <a:buNone/>
            </a:pPr>
            <a:r>
              <a:rPr b="0" i="0" lang="en-US" sz="3600" u="none" cap="none" strike="noStrike">
                <a:solidFill>
                  <a:srgbClr val="474747"/>
                </a:solidFill>
                <a:latin typeface="Raleway"/>
                <a:ea typeface="Raleway"/>
                <a:cs typeface="Raleway"/>
                <a:sym typeface="Raleway"/>
              </a:rPr>
              <a:t>What we can do is think about it more systematically</a:t>
            </a:r>
            <a:r>
              <a:rPr lang="en-US" sz="3600">
                <a:solidFill>
                  <a:srgbClr val="474747"/>
                </a:solidFill>
                <a:latin typeface="Raleway"/>
                <a:ea typeface="Raleway"/>
                <a:cs typeface="Raleway"/>
                <a:sym typeface="Raleway"/>
              </a:rPr>
              <a:t>—</a:t>
            </a:r>
            <a:r>
              <a:rPr b="0" i="0" lang="en-US" sz="3600" u="none" cap="none" strike="noStrike">
                <a:solidFill>
                  <a:srgbClr val="474747"/>
                </a:solidFill>
                <a:latin typeface="Raleway"/>
                <a:ea typeface="Raleway"/>
                <a:cs typeface="Raleway"/>
                <a:sym typeface="Raleway"/>
              </a:rPr>
              <a:t>turning  uncertainty into inspiration, creativity, and resilience.</a:t>
            </a:r>
            <a:endParaRPr b="0" i="0" sz="3600" u="none" cap="none" strike="noStrike">
              <a:solidFill>
                <a:schemeClr val="dk1"/>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 name="Shape 92"/>
        <p:cNvGrpSpPr/>
        <p:nvPr/>
      </p:nvGrpSpPr>
      <p:grpSpPr>
        <a:xfrm>
          <a:off x="0" y="0"/>
          <a:ext cx="0" cy="0"/>
          <a:chOff x="0" y="0"/>
          <a:chExt cx="0" cy="0"/>
        </a:xfrm>
      </p:grpSpPr>
      <p:sp>
        <p:nvSpPr>
          <p:cNvPr id="93" name="Google Shape;93;p15"/>
          <p:cNvSpPr/>
          <p:nvPr/>
        </p:nvSpPr>
        <p:spPr>
          <a:xfrm>
            <a:off x="-50975" y="0"/>
            <a:ext cx="9194975" cy="6608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5"/>
          <p:cNvSpPr txBox="1"/>
          <p:nvPr/>
        </p:nvSpPr>
        <p:spPr>
          <a:xfrm>
            <a:off x="5811782" y="6608353"/>
            <a:ext cx="2758440" cy="149860"/>
          </a:xfrm>
          <a:prstGeom prst="rect">
            <a:avLst/>
          </a:prstGeom>
          <a:noFill/>
          <a:ln>
            <a:noFill/>
          </a:ln>
        </p:spPr>
        <p:txBody>
          <a:bodyPr anchorCtr="0" anchor="t" bIns="0" lIns="0" spcFirstLastPara="1" rIns="0" wrap="square" tIns="7600">
            <a:noAutofit/>
          </a:bodyPr>
          <a:lstStyle/>
          <a:p>
            <a:pPr indent="0" lvl="0" marL="12700"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 2018 Institute for the Future. All rights reserved. | </a:t>
            </a:r>
            <a:r>
              <a:rPr b="1" i="0" lang="en-US" sz="800" u="sng" cap="none" strike="noStrike">
                <a:solidFill>
                  <a:srgbClr val="666666"/>
                </a:solidFill>
                <a:latin typeface="Calibri"/>
                <a:ea typeface="Calibri"/>
                <a:cs typeface="Calibri"/>
                <a:sym typeface="Calibri"/>
                <a:hlinkClick r:id="rId4">
                  <a:extLst>
                    <a:ext uri="{A12FA001-AC4F-418D-AE19-62706E023703}">
                      <ahyp:hlinkClr val="tx"/>
                    </a:ext>
                  </a:extLst>
                </a:hlinkClick>
              </a:rPr>
              <a:t>www.iftf.org</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sp>
        <p:nvSpPr>
          <p:cNvPr id="99" name="Google Shape;99;p16"/>
          <p:cNvSpPr txBox="1"/>
          <p:nvPr/>
        </p:nvSpPr>
        <p:spPr>
          <a:xfrm>
            <a:off x="5811782" y="6608353"/>
            <a:ext cx="2758440" cy="149860"/>
          </a:xfrm>
          <a:prstGeom prst="rect">
            <a:avLst/>
          </a:prstGeom>
          <a:noFill/>
          <a:ln>
            <a:noFill/>
          </a:ln>
        </p:spPr>
        <p:txBody>
          <a:bodyPr anchorCtr="0" anchor="t" bIns="0" lIns="0" spcFirstLastPara="1" rIns="0" wrap="square" tIns="7600">
            <a:noAutofit/>
          </a:bodyPr>
          <a:lstStyle/>
          <a:p>
            <a:pPr indent="0" lvl="0" marL="12700"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 2018 Institute for the Future. All rights reserved. | </a:t>
            </a:r>
            <a:r>
              <a:rPr b="1" i="0" lang="en-US" sz="800" u="sng" cap="none" strike="noStrike">
                <a:solidFill>
                  <a:srgbClr val="666666"/>
                </a:solidFill>
                <a:latin typeface="Calibri"/>
                <a:ea typeface="Calibri"/>
                <a:cs typeface="Calibri"/>
                <a:sym typeface="Calibri"/>
                <a:hlinkClick r:id="rId3">
                  <a:extLst>
                    <a:ext uri="{A12FA001-AC4F-418D-AE19-62706E023703}">
                      <ahyp:hlinkClr val="tx"/>
                    </a:ext>
                  </a:extLst>
                </a:hlinkClick>
              </a:rPr>
              <a:t>www.iftf.org</a:t>
            </a:r>
            <a:endParaRPr b="0" i="0" sz="800" u="none" cap="none" strike="noStrike">
              <a:solidFill>
                <a:schemeClr val="dk1"/>
              </a:solidFill>
              <a:latin typeface="Calibri"/>
              <a:ea typeface="Calibri"/>
              <a:cs typeface="Calibri"/>
              <a:sym typeface="Calibri"/>
            </a:endParaRPr>
          </a:p>
        </p:txBody>
      </p:sp>
      <p:sp>
        <p:nvSpPr>
          <p:cNvPr id="100" name="Google Shape;100;p16"/>
          <p:cNvSpPr txBox="1"/>
          <p:nvPr>
            <p:ph type="title"/>
          </p:nvPr>
        </p:nvSpPr>
        <p:spPr>
          <a:xfrm>
            <a:off x="638348" y="308355"/>
            <a:ext cx="7061200" cy="582211"/>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700">
                <a:latin typeface="Raleway"/>
                <a:ea typeface="Raleway"/>
                <a:cs typeface="Raleway"/>
                <a:sym typeface="Raleway"/>
              </a:rPr>
              <a:t>How to identify a good signal</a:t>
            </a:r>
            <a:endParaRPr/>
          </a:p>
        </p:txBody>
      </p:sp>
      <p:sp>
        <p:nvSpPr>
          <p:cNvPr id="101" name="Google Shape;101;p16"/>
          <p:cNvSpPr txBox="1"/>
          <p:nvPr/>
        </p:nvSpPr>
        <p:spPr>
          <a:xfrm>
            <a:off x="638357" y="1237923"/>
            <a:ext cx="7959000" cy="4585200"/>
          </a:xfrm>
          <a:prstGeom prst="rect">
            <a:avLst/>
          </a:prstGeom>
          <a:noFill/>
          <a:ln>
            <a:noFill/>
          </a:ln>
        </p:spPr>
        <p:txBody>
          <a:bodyPr anchorCtr="0" anchor="t" bIns="0" lIns="0" spcFirstLastPara="1" rIns="0" wrap="square" tIns="165100">
            <a:noAutofit/>
          </a:bodyPr>
          <a:lstStyle/>
          <a:p>
            <a:pPr indent="0" lvl="0" marL="13334" marR="0" rtl="0" algn="just">
              <a:lnSpc>
                <a:spcPct val="100000"/>
              </a:lnSpc>
              <a:spcBef>
                <a:spcPts val="0"/>
              </a:spcBef>
              <a:spcAft>
                <a:spcPts val="0"/>
              </a:spcAft>
              <a:buClr>
                <a:srgbClr val="000000"/>
              </a:buClr>
              <a:buSzPts val="2500"/>
              <a:buFont typeface="Arial"/>
              <a:buNone/>
            </a:pPr>
            <a:r>
              <a:rPr b="0" i="0" lang="en-US" sz="2500" u="none" cap="none" strike="noStrike">
                <a:solidFill>
                  <a:srgbClr val="333333"/>
                </a:solidFill>
                <a:latin typeface="Raleway"/>
                <a:ea typeface="Raleway"/>
                <a:cs typeface="Raleway"/>
                <a:sym typeface="Raleway"/>
              </a:rPr>
              <a:t>Signals of change need to meet certain criteria:</a:t>
            </a:r>
            <a:endParaRPr b="0" i="0" sz="2500" u="none" cap="none" strike="noStrike">
              <a:solidFill>
                <a:srgbClr val="333333"/>
              </a:solidFill>
              <a:latin typeface="Raleway"/>
              <a:ea typeface="Raleway"/>
              <a:cs typeface="Raleway"/>
              <a:sym typeface="Raleway"/>
            </a:endParaRPr>
          </a:p>
          <a:p>
            <a:pPr indent="0" lvl="0" marL="13334" marR="0" rtl="0" algn="just">
              <a:lnSpc>
                <a:spcPct val="100000"/>
              </a:lnSpc>
              <a:spcBef>
                <a:spcPts val="0"/>
              </a:spcBef>
              <a:spcAft>
                <a:spcPts val="0"/>
              </a:spcAft>
              <a:buClr>
                <a:srgbClr val="000000"/>
              </a:buClr>
              <a:buSzPts val="2500"/>
              <a:buFont typeface="Arial"/>
              <a:buNone/>
            </a:pPr>
            <a:r>
              <a:t/>
            </a:r>
            <a:endParaRPr b="0" i="0" sz="2500" u="none" cap="none" strike="noStrike">
              <a:solidFill>
                <a:srgbClr val="333333"/>
              </a:solidFill>
              <a:latin typeface="Raleway"/>
              <a:ea typeface="Raleway"/>
              <a:cs typeface="Raleway"/>
              <a:sym typeface="Raleway"/>
            </a:endParaRPr>
          </a:p>
          <a:p>
            <a:pPr indent="-337185" lvl="0" marL="337185" marR="0" rtl="0" algn="l">
              <a:lnSpc>
                <a:spcPct val="100000"/>
              </a:lnSpc>
              <a:spcBef>
                <a:spcPts val="1200"/>
              </a:spcBef>
              <a:spcAft>
                <a:spcPts val="0"/>
              </a:spcAft>
              <a:buClr>
                <a:srgbClr val="FF5A00"/>
              </a:buClr>
              <a:buSzPts val="2500"/>
              <a:buFont typeface="Arial"/>
              <a:buChar char="•"/>
            </a:pPr>
            <a:r>
              <a:rPr b="1" i="0" lang="en-US" sz="2500" u="none" cap="none" strike="noStrike">
                <a:solidFill>
                  <a:srgbClr val="333333"/>
                </a:solidFill>
                <a:latin typeface="Raleway"/>
                <a:ea typeface="Raleway"/>
                <a:cs typeface="Raleway"/>
                <a:sym typeface="Raleway"/>
              </a:rPr>
              <a:t>SPECIFIC</a:t>
            </a:r>
            <a:r>
              <a:rPr b="0" i="0" lang="en-US" sz="2500" u="none" cap="none" strike="noStrike">
                <a:solidFill>
                  <a:srgbClr val="333333"/>
                </a:solidFill>
                <a:latin typeface="Raleway"/>
                <a:ea typeface="Raleway"/>
                <a:cs typeface="Raleway"/>
                <a:sym typeface="Raleway"/>
              </a:rPr>
              <a:t> - a product that is newly launched, an anecdote you heard, a specific event you read or heard about, a new data point, a new piece of research finding</a:t>
            </a:r>
            <a:endParaRPr b="0" i="0" sz="2500" u="none" cap="none" strike="noStrike">
              <a:solidFill>
                <a:schemeClr val="dk1"/>
              </a:solidFill>
              <a:latin typeface="Raleway"/>
              <a:ea typeface="Raleway"/>
              <a:cs typeface="Raleway"/>
              <a:sym typeface="Raleway"/>
            </a:endParaRPr>
          </a:p>
          <a:p>
            <a:pPr indent="-337185" lvl="0" marL="337185" marR="0" rtl="0" algn="l">
              <a:lnSpc>
                <a:spcPct val="100000"/>
              </a:lnSpc>
              <a:spcBef>
                <a:spcPts val="1200"/>
              </a:spcBef>
              <a:spcAft>
                <a:spcPts val="0"/>
              </a:spcAft>
              <a:buClr>
                <a:srgbClr val="FF5A00"/>
              </a:buClr>
              <a:buSzPts val="2500"/>
              <a:buFont typeface="Arial"/>
              <a:buChar char="•"/>
            </a:pPr>
            <a:r>
              <a:rPr b="1" i="0" lang="en-US" sz="2500" u="none" cap="none" strike="noStrike">
                <a:solidFill>
                  <a:srgbClr val="333333"/>
                </a:solidFill>
                <a:latin typeface="Raleway"/>
                <a:ea typeface="Raleway"/>
                <a:cs typeface="Raleway"/>
                <a:sym typeface="Raleway"/>
              </a:rPr>
              <a:t>CURRENT</a:t>
            </a:r>
            <a:r>
              <a:rPr b="0" i="0" lang="en-US" sz="2500" u="none" cap="none" strike="noStrike">
                <a:solidFill>
                  <a:srgbClr val="333333"/>
                </a:solidFill>
                <a:latin typeface="Raleway"/>
                <a:ea typeface="Raleway"/>
                <a:cs typeface="Raleway"/>
                <a:sym typeface="Raleway"/>
              </a:rPr>
              <a:t> - within the last 18 months or so</a:t>
            </a:r>
            <a:endParaRPr b="0" i="0" sz="2500" u="none" cap="none" strike="noStrike">
              <a:solidFill>
                <a:schemeClr val="dk1"/>
              </a:solidFill>
              <a:latin typeface="Raleway"/>
              <a:ea typeface="Raleway"/>
              <a:cs typeface="Raleway"/>
              <a:sym typeface="Raleway"/>
            </a:endParaRPr>
          </a:p>
          <a:p>
            <a:pPr indent="-337185" lvl="0" marL="337185" marR="478999" rtl="0" algn="l">
              <a:lnSpc>
                <a:spcPct val="100000"/>
              </a:lnSpc>
              <a:spcBef>
                <a:spcPts val="1200"/>
              </a:spcBef>
              <a:spcAft>
                <a:spcPts val="0"/>
              </a:spcAft>
              <a:buClr>
                <a:srgbClr val="FF5A00"/>
              </a:buClr>
              <a:buSzPts val="2500"/>
              <a:buFont typeface="Arial"/>
              <a:buChar char="•"/>
            </a:pPr>
            <a:r>
              <a:rPr b="1" i="0" lang="en-US" sz="2500" u="none" cap="none" strike="noStrike">
                <a:solidFill>
                  <a:srgbClr val="333333"/>
                </a:solidFill>
                <a:latin typeface="Raleway"/>
                <a:ea typeface="Raleway"/>
                <a:cs typeface="Raleway"/>
                <a:sym typeface="Raleway"/>
              </a:rPr>
              <a:t>COMPELLING </a:t>
            </a:r>
            <a:r>
              <a:rPr b="0" i="0" lang="en-US" sz="2500" u="none" cap="none" strike="noStrike">
                <a:solidFill>
                  <a:srgbClr val="333333"/>
                </a:solidFill>
                <a:latin typeface="Raleway"/>
                <a:ea typeface="Raleway"/>
                <a:cs typeface="Raleway"/>
                <a:sym typeface="Raleway"/>
              </a:rPr>
              <a:t>- gives you a quick sense of awe, fear, or constructive confusion. It</a:t>
            </a:r>
            <a:r>
              <a:rPr lang="en-US" sz="2500">
                <a:solidFill>
                  <a:srgbClr val="333333"/>
                </a:solidFill>
                <a:latin typeface="Raleway"/>
                <a:ea typeface="Raleway"/>
                <a:cs typeface="Raleway"/>
                <a:sym typeface="Raleway"/>
              </a:rPr>
              <a:t> </a:t>
            </a:r>
            <a:r>
              <a:rPr b="0" i="0" lang="en-US" sz="2500" u="none" cap="none" strike="noStrike">
                <a:solidFill>
                  <a:srgbClr val="333333"/>
                </a:solidFill>
                <a:latin typeface="Raleway"/>
                <a:ea typeface="Raleway"/>
                <a:cs typeface="Raleway"/>
                <a:sym typeface="Raleway"/>
              </a:rPr>
              <a:t>should make you pause and think.</a:t>
            </a:r>
            <a:endParaRPr b="0" i="0" sz="2500" u="none" cap="none" strike="noStrike">
              <a:solidFill>
                <a:schemeClr val="dk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