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39" roundtripDataSignature="AMtx7mgINdIDEAcDwHKB5nY+iv7ATM2hf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55D4295-73BC-440C-AFD4-32C34933449B}">
  <a:tblStyle styleId="{855D4295-73BC-440C-AFD4-32C34933449B}"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customschemas.google.com/relationships/presentationmetadata" Target="metadata"/><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 name="Google Shape;5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61" name="Google Shape;16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74" name="Google Shape;17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80" name="Google Shape;18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 name="Google Shape;6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32c6ec2907d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 name="Google Shape;68;g32c6ec2907d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252" name="Google Shape;252;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 name="Google Shape;7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 name="Google Shape;8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86" name="Google Shape;86;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 name="Google Shape;9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8 responses – 18 trainers</a:t>
            </a:r>
            <a:endParaRPr/>
          </a:p>
        </p:txBody>
      </p:sp>
      <p:sp>
        <p:nvSpPr>
          <p:cNvPr id="104" name="Google Shape;104;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cSld name="Cover">
    <p:bg>
      <p:bgPr>
        <a:solidFill>
          <a:schemeClr val="dk1"/>
        </a:solidFill>
      </p:bgPr>
    </p:bg>
    <p:spTree>
      <p:nvGrpSpPr>
        <p:cNvPr id="12" name="Shape 12"/>
        <p:cNvGrpSpPr/>
        <p:nvPr/>
      </p:nvGrpSpPr>
      <p:grpSpPr>
        <a:xfrm>
          <a:off x="0" y="0"/>
          <a:ext cx="0" cy="0"/>
          <a:chOff x="0" y="0"/>
          <a:chExt cx="0" cy="0"/>
        </a:xfrm>
      </p:grpSpPr>
      <p:pic>
        <p:nvPicPr>
          <p:cNvPr id="13" name="Google Shape;13;p33"/>
          <p:cNvPicPr preferRelativeResize="0"/>
          <p:nvPr/>
        </p:nvPicPr>
        <p:blipFill rotWithShape="1">
          <a:blip r:embed="rId2">
            <a:alphaModFix/>
          </a:blip>
          <a:srcRect b="0" l="0" r="0" t="0"/>
          <a:stretch/>
        </p:blipFill>
        <p:spPr>
          <a:xfrm>
            <a:off x="4268721" y="1549904"/>
            <a:ext cx="3654559" cy="375819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images">
  <p:cSld name="Two images">
    <p:spTree>
      <p:nvGrpSpPr>
        <p:cNvPr id="43" name="Shape 43"/>
        <p:cNvGrpSpPr/>
        <p:nvPr/>
      </p:nvGrpSpPr>
      <p:grpSpPr>
        <a:xfrm>
          <a:off x="0" y="0"/>
          <a:ext cx="0" cy="0"/>
          <a:chOff x="0" y="0"/>
          <a:chExt cx="0" cy="0"/>
        </a:xfrm>
      </p:grpSpPr>
      <p:sp>
        <p:nvSpPr>
          <p:cNvPr id="44" name="Google Shape;44;p42"/>
          <p:cNvSpPr txBox="1"/>
          <p:nvPr>
            <p:ph type="title"/>
          </p:nvPr>
        </p:nvSpPr>
        <p:spPr>
          <a:xfrm>
            <a:off x="1595438" y="692149"/>
            <a:ext cx="8809473" cy="530259"/>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3200"/>
              <a:buFont typeface="Trebuchet M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42"/>
          <p:cNvSpPr/>
          <p:nvPr>
            <p:ph idx="2" type="pic"/>
          </p:nvPr>
        </p:nvSpPr>
        <p:spPr>
          <a:xfrm>
            <a:off x="1615443" y="1703672"/>
            <a:ext cx="4323343" cy="3247488"/>
          </a:xfrm>
          <a:prstGeom prst="rect">
            <a:avLst/>
          </a:prstGeom>
          <a:noFill/>
          <a:ln>
            <a:noFill/>
          </a:ln>
        </p:spPr>
      </p:sp>
      <p:sp>
        <p:nvSpPr>
          <p:cNvPr id="46" name="Google Shape;46;p42"/>
          <p:cNvSpPr/>
          <p:nvPr>
            <p:ph idx="3" type="pic"/>
          </p:nvPr>
        </p:nvSpPr>
        <p:spPr>
          <a:xfrm>
            <a:off x="6081568" y="1703672"/>
            <a:ext cx="4323343" cy="3247488"/>
          </a:xfrm>
          <a:prstGeom prst="rect">
            <a:avLst/>
          </a:prstGeom>
          <a:noFill/>
          <a:ln>
            <a:noFill/>
          </a:ln>
        </p:spPr>
      </p:sp>
      <p:pic>
        <p:nvPicPr>
          <p:cNvPr id="47" name="Google Shape;47;p42"/>
          <p:cNvPicPr preferRelativeResize="0"/>
          <p:nvPr/>
        </p:nvPicPr>
        <p:blipFill rotWithShape="1">
          <a:blip r:embed="rId2">
            <a:alphaModFix/>
          </a:blip>
          <a:srcRect b="34965" l="24764" r="0" t="0"/>
          <a:stretch/>
        </p:blipFill>
        <p:spPr>
          <a:xfrm>
            <a:off x="400050" y="5986270"/>
            <a:ext cx="1215393" cy="566930"/>
          </a:xfrm>
          <a:prstGeom prst="rect">
            <a:avLst/>
          </a:prstGeom>
          <a:noFill/>
          <a:ln>
            <a:noFill/>
          </a:ln>
        </p:spPr>
      </p:pic>
      <p:sp>
        <p:nvSpPr>
          <p:cNvPr id="48" name="Google Shape;48;p42"/>
          <p:cNvSpPr txBox="1"/>
          <p:nvPr>
            <p:ph idx="1" type="body"/>
          </p:nvPr>
        </p:nvSpPr>
        <p:spPr>
          <a:xfrm>
            <a:off x="1615443" y="5066664"/>
            <a:ext cx="4323343" cy="731520"/>
          </a:xfrm>
          <a:prstGeom prst="rect">
            <a:avLst/>
          </a:prstGeom>
          <a:noFill/>
          <a:ln>
            <a:noFill/>
          </a:ln>
        </p:spPr>
        <p:txBody>
          <a:bodyPr anchorCtr="0" anchor="t" bIns="45700" lIns="0" spcFirstLastPara="1" rIns="91425" wrap="square" tIns="45700">
            <a:normAutofit/>
          </a:bodyPr>
          <a:lstStyle>
            <a:lvl1pPr indent="-304800" lvl="0" marL="457200" algn="l">
              <a:lnSpc>
                <a:spcPct val="90000"/>
              </a:lnSpc>
              <a:spcBef>
                <a:spcPts val="1000"/>
              </a:spcBef>
              <a:spcAft>
                <a:spcPts val="0"/>
              </a:spcAft>
              <a:buClr>
                <a:schemeClr val="dk2"/>
              </a:buClr>
              <a:buSzPts val="1200"/>
              <a:buChar char="•"/>
              <a:defRPr sz="1200">
                <a:solidFill>
                  <a:schemeClr val="dk2"/>
                </a:solidFill>
                <a:latin typeface="Georgia"/>
                <a:ea typeface="Georgia"/>
                <a:cs typeface="Georgia"/>
                <a:sym typeface="Georgia"/>
              </a:defRPr>
            </a:lvl1pPr>
            <a:lvl2pPr indent="-342900" lvl="1" marL="914400" algn="l">
              <a:lnSpc>
                <a:spcPct val="90000"/>
              </a:lnSpc>
              <a:spcBef>
                <a:spcPts val="500"/>
              </a:spcBef>
              <a:spcAft>
                <a:spcPts val="0"/>
              </a:spcAft>
              <a:buClr>
                <a:schemeClr val="dk2"/>
              </a:buClr>
              <a:buSzPts val="1800"/>
              <a:buChar char="•"/>
              <a:defRPr/>
            </a:lvl2pPr>
            <a:lvl3pPr indent="-342900" lvl="2" marL="1371600" algn="l">
              <a:lnSpc>
                <a:spcPct val="90000"/>
              </a:lnSpc>
              <a:spcBef>
                <a:spcPts val="500"/>
              </a:spcBef>
              <a:spcAft>
                <a:spcPts val="0"/>
              </a:spcAft>
              <a:buClr>
                <a:schemeClr val="dk2"/>
              </a:buClr>
              <a:buSzPts val="1800"/>
              <a:buChar char="•"/>
              <a:defRPr/>
            </a:lvl3pPr>
            <a:lvl4pPr indent="-342900" lvl="3" marL="1828800" algn="l">
              <a:lnSpc>
                <a:spcPct val="90000"/>
              </a:lnSpc>
              <a:spcBef>
                <a:spcPts val="500"/>
              </a:spcBef>
              <a:spcAft>
                <a:spcPts val="0"/>
              </a:spcAft>
              <a:buClr>
                <a:schemeClr val="dk2"/>
              </a:buClr>
              <a:buSzPts val="1800"/>
              <a:buChar char="•"/>
              <a:defRPr/>
            </a:lvl4pPr>
            <a:lvl5pPr indent="-342900" lvl="4" marL="2286000" algn="l">
              <a:lnSpc>
                <a:spcPct val="9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42"/>
          <p:cNvSpPr txBox="1"/>
          <p:nvPr>
            <p:ph idx="4" type="body"/>
          </p:nvPr>
        </p:nvSpPr>
        <p:spPr>
          <a:xfrm>
            <a:off x="6081568" y="5066664"/>
            <a:ext cx="4323343" cy="731520"/>
          </a:xfrm>
          <a:prstGeom prst="rect">
            <a:avLst/>
          </a:prstGeom>
          <a:noFill/>
          <a:ln>
            <a:noFill/>
          </a:ln>
        </p:spPr>
        <p:txBody>
          <a:bodyPr anchorCtr="0" anchor="t" bIns="45700" lIns="0" spcFirstLastPara="1" rIns="91425" wrap="square" tIns="45700">
            <a:normAutofit/>
          </a:bodyPr>
          <a:lstStyle>
            <a:lvl1pPr indent="-304800" lvl="0" marL="457200" algn="l">
              <a:lnSpc>
                <a:spcPct val="90000"/>
              </a:lnSpc>
              <a:spcBef>
                <a:spcPts val="1000"/>
              </a:spcBef>
              <a:spcAft>
                <a:spcPts val="0"/>
              </a:spcAft>
              <a:buClr>
                <a:schemeClr val="dk2"/>
              </a:buClr>
              <a:buSzPts val="1200"/>
              <a:buChar char="•"/>
              <a:defRPr sz="1200">
                <a:solidFill>
                  <a:schemeClr val="dk2"/>
                </a:solidFill>
                <a:latin typeface="Georgia"/>
                <a:ea typeface="Georgia"/>
                <a:cs typeface="Georgia"/>
                <a:sym typeface="Georgia"/>
              </a:defRPr>
            </a:lvl1pPr>
            <a:lvl2pPr indent="-342900" lvl="1" marL="914400" algn="l">
              <a:lnSpc>
                <a:spcPct val="90000"/>
              </a:lnSpc>
              <a:spcBef>
                <a:spcPts val="500"/>
              </a:spcBef>
              <a:spcAft>
                <a:spcPts val="0"/>
              </a:spcAft>
              <a:buClr>
                <a:schemeClr val="dk2"/>
              </a:buClr>
              <a:buSzPts val="1800"/>
              <a:buChar char="•"/>
              <a:defRPr/>
            </a:lvl2pPr>
            <a:lvl3pPr indent="-342900" lvl="2" marL="1371600" algn="l">
              <a:lnSpc>
                <a:spcPct val="90000"/>
              </a:lnSpc>
              <a:spcBef>
                <a:spcPts val="500"/>
              </a:spcBef>
              <a:spcAft>
                <a:spcPts val="0"/>
              </a:spcAft>
              <a:buClr>
                <a:schemeClr val="dk2"/>
              </a:buClr>
              <a:buSzPts val="1800"/>
              <a:buChar char="•"/>
              <a:defRPr/>
            </a:lvl3pPr>
            <a:lvl4pPr indent="-342900" lvl="3" marL="1828800" algn="l">
              <a:lnSpc>
                <a:spcPct val="90000"/>
              </a:lnSpc>
              <a:spcBef>
                <a:spcPts val="500"/>
              </a:spcBef>
              <a:spcAft>
                <a:spcPts val="0"/>
              </a:spcAft>
              <a:buClr>
                <a:schemeClr val="dk2"/>
              </a:buClr>
              <a:buSzPts val="1800"/>
              <a:buChar char="•"/>
              <a:defRPr/>
            </a:lvl4pPr>
            <a:lvl5pPr indent="-342900" lvl="4" marL="2286000" algn="l">
              <a:lnSpc>
                <a:spcPct val="9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436">
          <p15:clr>
            <a:srgbClr val="FBAE40"/>
          </p15:clr>
        </p15:guide>
        <p15:guide id="2" pos="1005">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p:cSld name="Chart">
    <p:spTree>
      <p:nvGrpSpPr>
        <p:cNvPr id="50" name="Shape 50"/>
        <p:cNvGrpSpPr/>
        <p:nvPr/>
      </p:nvGrpSpPr>
      <p:grpSpPr>
        <a:xfrm>
          <a:off x="0" y="0"/>
          <a:ext cx="0" cy="0"/>
          <a:chOff x="0" y="0"/>
          <a:chExt cx="0" cy="0"/>
        </a:xfrm>
      </p:grpSpPr>
      <p:sp>
        <p:nvSpPr>
          <p:cNvPr id="51" name="Google Shape;51;p43"/>
          <p:cNvSpPr txBox="1"/>
          <p:nvPr>
            <p:ph type="title"/>
          </p:nvPr>
        </p:nvSpPr>
        <p:spPr>
          <a:xfrm>
            <a:off x="442913" y="692150"/>
            <a:ext cx="3382678" cy="1964423"/>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3200"/>
              <a:buFont typeface="Trebuchet M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52" name="Google Shape;52;p43"/>
          <p:cNvPicPr preferRelativeResize="0"/>
          <p:nvPr/>
        </p:nvPicPr>
        <p:blipFill rotWithShape="1">
          <a:blip r:embed="rId2">
            <a:alphaModFix/>
          </a:blip>
          <a:srcRect b="34965" l="24764" r="0" t="0"/>
          <a:stretch/>
        </p:blipFill>
        <p:spPr>
          <a:xfrm>
            <a:off x="400050" y="5986270"/>
            <a:ext cx="1215393" cy="566930"/>
          </a:xfrm>
          <a:prstGeom prst="rect">
            <a:avLst/>
          </a:prstGeom>
          <a:noFill/>
          <a:ln>
            <a:noFill/>
          </a:ln>
        </p:spPr>
      </p:pic>
      <p:sp>
        <p:nvSpPr>
          <p:cNvPr id="53" name="Google Shape;53;p43"/>
          <p:cNvSpPr/>
          <p:nvPr>
            <p:ph idx="2" type="chart"/>
          </p:nvPr>
        </p:nvSpPr>
        <p:spPr>
          <a:xfrm>
            <a:off x="4056063" y="692150"/>
            <a:ext cx="7032625" cy="4730750"/>
          </a:xfrm>
          <a:prstGeom prst="rect">
            <a:avLst/>
          </a:pr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rmAutofit/>
          </a:bodyPr>
          <a:lstStyle>
            <a:lvl1pPr lvl="0" marR="0" rtl="0" algn="ctr">
              <a:lnSpc>
                <a:spcPct val="90000"/>
              </a:lnSpc>
              <a:spcBef>
                <a:spcPts val="1000"/>
              </a:spcBef>
              <a:spcAft>
                <a:spcPts val="0"/>
              </a:spcAft>
              <a:buClr>
                <a:schemeClr val="dk2"/>
              </a:buClr>
              <a:buSzPts val="2400"/>
              <a:buFont typeface="Arial"/>
              <a:buNone/>
              <a:defRPr b="0" i="0" sz="2400" u="none" cap="none" strike="noStrike">
                <a:solidFill>
                  <a:schemeClr val="dk2"/>
                </a:solidFill>
                <a:latin typeface="Trebuchet MS"/>
                <a:ea typeface="Trebuchet MS"/>
                <a:cs typeface="Trebuchet MS"/>
                <a:sym typeface="Trebuchet MS"/>
              </a:defRPr>
            </a:lvl1pPr>
            <a:lvl2pPr lvl="1" marR="0" rtl="0" algn="l">
              <a:lnSpc>
                <a:spcPct val="90000"/>
              </a:lnSpc>
              <a:spcBef>
                <a:spcPts val="500"/>
              </a:spcBef>
              <a:spcAft>
                <a:spcPts val="0"/>
              </a:spcAft>
              <a:buClr>
                <a:schemeClr val="dk2"/>
              </a:buClr>
              <a:buSzPts val="2400"/>
              <a:buFont typeface="Arial"/>
              <a:buChar char="•"/>
              <a:defRPr b="0" i="0" sz="2400" u="none" cap="none" strike="noStrike">
                <a:solidFill>
                  <a:schemeClr val="dk2"/>
                </a:solidFill>
                <a:latin typeface="Georgia"/>
                <a:ea typeface="Georgia"/>
                <a:cs typeface="Georgia"/>
                <a:sym typeface="Georgia"/>
              </a:defRPr>
            </a:lvl2pPr>
            <a:lvl3pPr lvl="2" marR="0" rtl="0" algn="l">
              <a:lnSpc>
                <a:spcPct val="90000"/>
              </a:lnSpc>
              <a:spcBef>
                <a:spcPts val="500"/>
              </a:spcBef>
              <a:spcAft>
                <a:spcPts val="0"/>
              </a:spcAft>
              <a:buClr>
                <a:schemeClr val="dk2"/>
              </a:buClr>
              <a:buSzPts val="2000"/>
              <a:buFont typeface="Arial"/>
              <a:buChar char="•"/>
              <a:defRPr b="0" i="0" sz="2000" u="none" cap="none" strike="noStrike">
                <a:solidFill>
                  <a:schemeClr val="dk2"/>
                </a:solidFill>
                <a:latin typeface="Georgia"/>
                <a:ea typeface="Georgia"/>
                <a:cs typeface="Georgia"/>
                <a:sym typeface="Georgia"/>
              </a:defRPr>
            </a:lvl3pPr>
            <a:lvl4pPr lvl="3"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Georgia"/>
                <a:ea typeface="Georgia"/>
                <a:cs typeface="Georgia"/>
                <a:sym typeface="Georgia"/>
              </a:defRPr>
            </a:lvl4pPr>
            <a:lvl5pPr lvl="4"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Georgia"/>
                <a:ea typeface="Georgia"/>
                <a:cs typeface="Georgia"/>
                <a:sym typeface="Georgia"/>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eorgia"/>
                <a:ea typeface="Georgia"/>
                <a:cs typeface="Georgia"/>
                <a:sym typeface="Georgia"/>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eorgia"/>
                <a:ea typeface="Georgia"/>
                <a:cs typeface="Georgia"/>
                <a:sym typeface="Georgia"/>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eorgia"/>
                <a:ea typeface="Georgia"/>
                <a:cs typeface="Georgia"/>
                <a:sym typeface="Georgia"/>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eorgia"/>
                <a:ea typeface="Georgia"/>
                <a:cs typeface="Georgia"/>
                <a:sym typeface="Georgia"/>
              </a:defRPr>
            </a:lvl9pPr>
          </a:lstStyle>
          <a:p/>
        </p:txBody>
      </p:sp>
      <p:sp>
        <p:nvSpPr>
          <p:cNvPr id="54" name="Google Shape;54;p43"/>
          <p:cNvSpPr txBox="1"/>
          <p:nvPr>
            <p:ph idx="1" type="body"/>
          </p:nvPr>
        </p:nvSpPr>
        <p:spPr>
          <a:xfrm>
            <a:off x="442913" y="2915753"/>
            <a:ext cx="3340100" cy="2532146"/>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1000"/>
              </a:spcBef>
              <a:spcAft>
                <a:spcPts val="0"/>
              </a:spcAft>
              <a:buClr>
                <a:schemeClr val="dk2"/>
              </a:buClr>
              <a:buSzPts val="1500"/>
              <a:buNone/>
              <a:defRPr sz="1500">
                <a:latin typeface="Georgia"/>
                <a:ea typeface="Georgia"/>
                <a:cs typeface="Georgia"/>
                <a:sym typeface="Georgia"/>
              </a:defRPr>
            </a:lvl1pPr>
            <a:lvl2pPr indent="-228600" lvl="1" marL="914400" algn="l">
              <a:lnSpc>
                <a:spcPct val="90000"/>
              </a:lnSpc>
              <a:spcBef>
                <a:spcPts val="500"/>
              </a:spcBef>
              <a:spcAft>
                <a:spcPts val="0"/>
              </a:spcAft>
              <a:buClr>
                <a:schemeClr val="dk2"/>
              </a:buClr>
              <a:buSzPts val="1500"/>
              <a:buNone/>
              <a:defRPr sz="1500"/>
            </a:lvl2pPr>
            <a:lvl3pPr indent="-228600" lvl="2" marL="1371600" algn="l">
              <a:lnSpc>
                <a:spcPct val="90000"/>
              </a:lnSpc>
              <a:spcBef>
                <a:spcPts val="500"/>
              </a:spcBef>
              <a:spcAft>
                <a:spcPts val="0"/>
              </a:spcAft>
              <a:buClr>
                <a:schemeClr val="dk2"/>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2"/>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436">
          <p15:clr>
            <a:srgbClr val="FBAE40"/>
          </p15:clr>
        </p15:guide>
        <p15:guide id="2" pos="27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p:cSld name="White">
    <p:spTree>
      <p:nvGrpSpPr>
        <p:cNvPr id="55" name="Shape 5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with title">
  <p:cSld name="Cover with title">
    <p:bg>
      <p:bgPr>
        <a:solidFill>
          <a:schemeClr val="dk1"/>
        </a:solidFill>
      </p:bgPr>
    </p:bg>
    <p:spTree>
      <p:nvGrpSpPr>
        <p:cNvPr id="14" name="Shape 14"/>
        <p:cNvGrpSpPr/>
        <p:nvPr/>
      </p:nvGrpSpPr>
      <p:grpSpPr>
        <a:xfrm>
          <a:off x="0" y="0"/>
          <a:ext cx="0" cy="0"/>
          <a:chOff x="0" y="0"/>
          <a:chExt cx="0" cy="0"/>
        </a:xfrm>
      </p:grpSpPr>
      <p:sp>
        <p:nvSpPr>
          <p:cNvPr id="15" name="Google Shape;15;p34"/>
          <p:cNvSpPr txBox="1"/>
          <p:nvPr>
            <p:ph type="ctrTitle"/>
          </p:nvPr>
        </p:nvSpPr>
        <p:spPr>
          <a:xfrm>
            <a:off x="4514248" y="1386039"/>
            <a:ext cx="5592278" cy="2088682"/>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lt1"/>
              </a:buClr>
              <a:buSzPts val="4500"/>
              <a:buFont typeface="Trebuchet MS"/>
              <a:buNone/>
              <a:defRPr sz="45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6" name="Google Shape;16;p34"/>
          <p:cNvPicPr preferRelativeResize="0"/>
          <p:nvPr/>
        </p:nvPicPr>
        <p:blipFill rotWithShape="1">
          <a:blip r:embed="rId2">
            <a:alphaModFix/>
          </a:blip>
          <a:srcRect b="0" l="0" r="0" t="0"/>
          <a:stretch/>
        </p:blipFill>
        <p:spPr>
          <a:xfrm>
            <a:off x="1130885" y="1944539"/>
            <a:ext cx="2695405" cy="2771839"/>
          </a:xfrm>
          <a:prstGeom prst="rect">
            <a:avLst/>
          </a:prstGeom>
          <a:noFill/>
          <a:ln>
            <a:noFill/>
          </a:ln>
        </p:spPr>
      </p:pic>
      <p:sp>
        <p:nvSpPr>
          <p:cNvPr id="17" name="Google Shape;17;p34"/>
          <p:cNvSpPr txBox="1"/>
          <p:nvPr>
            <p:ph idx="1" type="body"/>
          </p:nvPr>
        </p:nvSpPr>
        <p:spPr>
          <a:xfrm>
            <a:off x="4514248" y="3790951"/>
            <a:ext cx="5592278" cy="953602"/>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1000"/>
              </a:spcBef>
              <a:spcAft>
                <a:spcPts val="0"/>
              </a:spcAft>
              <a:buClr>
                <a:schemeClr val="lt1"/>
              </a:buClr>
              <a:buSzPts val="2500"/>
              <a:buNone/>
              <a:defRPr sz="2500">
                <a:solidFill>
                  <a:schemeClr val="lt1"/>
                </a:solidFill>
                <a:latin typeface="Georgia"/>
                <a:ea typeface="Georgia"/>
                <a:cs typeface="Georgia"/>
                <a:sym typeface="Georgia"/>
              </a:defRPr>
            </a:lvl1pPr>
            <a:lvl2pPr indent="-228600" lvl="1" marL="914400" algn="l">
              <a:lnSpc>
                <a:spcPct val="90000"/>
              </a:lnSpc>
              <a:spcBef>
                <a:spcPts val="500"/>
              </a:spcBef>
              <a:spcAft>
                <a:spcPts val="0"/>
              </a:spcAft>
              <a:buClr>
                <a:schemeClr val="dk2"/>
              </a:buClr>
              <a:buSzPts val="1500"/>
              <a:buNone/>
              <a:defRPr sz="1500"/>
            </a:lvl2pPr>
            <a:lvl3pPr indent="-228600" lvl="2" marL="1371600" algn="l">
              <a:lnSpc>
                <a:spcPct val="90000"/>
              </a:lnSpc>
              <a:spcBef>
                <a:spcPts val="500"/>
              </a:spcBef>
              <a:spcAft>
                <a:spcPts val="0"/>
              </a:spcAft>
              <a:buClr>
                <a:schemeClr val="dk2"/>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2"/>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pos="2842">
          <p15:clr>
            <a:srgbClr val="FBAE40"/>
          </p15:clr>
        </p15:guide>
        <p15:guide id="2"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with logo" type="blank">
  <p:cSld name="BLANK">
    <p:spTree>
      <p:nvGrpSpPr>
        <p:cNvPr id="18" name="Shape 18"/>
        <p:cNvGrpSpPr/>
        <p:nvPr/>
      </p:nvGrpSpPr>
      <p:grpSpPr>
        <a:xfrm>
          <a:off x="0" y="0"/>
          <a:ext cx="0" cy="0"/>
          <a:chOff x="0" y="0"/>
          <a:chExt cx="0" cy="0"/>
        </a:xfrm>
      </p:grpSpPr>
      <p:pic>
        <p:nvPicPr>
          <p:cNvPr id="19" name="Google Shape;19;p35"/>
          <p:cNvPicPr preferRelativeResize="0"/>
          <p:nvPr/>
        </p:nvPicPr>
        <p:blipFill rotWithShape="1">
          <a:blip r:embed="rId2">
            <a:alphaModFix/>
          </a:blip>
          <a:srcRect b="34965" l="24764" r="0" t="0"/>
          <a:stretch/>
        </p:blipFill>
        <p:spPr>
          <a:xfrm>
            <a:off x="400050" y="5986270"/>
            <a:ext cx="1215393" cy="56693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ith title">
  <p:cSld name="1_Text with title">
    <p:spTree>
      <p:nvGrpSpPr>
        <p:cNvPr id="20" name="Shape 20"/>
        <p:cNvGrpSpPr/>
        <p:nvPr/>
      </p:nvGrpSpPr>
      <p:grpSpPr>
        <a:xfrm>
          <a:off x="0" y="0"/>
          <a:ext cx="0" cy="0"/>
          <a:chOff x="0" y="0"/>
          <a:chExt cx="0" cy="0"/>
        </a:xfrm>
      </p:grpSpPr>
      <p:sp>
        <p:nvSpPr>
          <p:cNvPr id="21" name="Google Shape;21;p36"/>
          <p:cNvSpPr txBox="1"/>
          <p:nvPr>
            <p:ph type="title"/>
          </p:nvPr>
        </p:nvSpPr>
        <p:spPr>
          <a:xfrm>
            <a:off x="1636713" y="692150"/>
            <a:ext cx="9721849" cy="607026"/>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3200"/>
              <a:buFont typeface="Trebuchet M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2" name="Google Shape;22;p36"/>
          <p:cNvPicPr preferRelativeResize="0"/>
          <p:nvPr/>
        </p:nvPicPr>
        <p:blipFill rotWithShape="1">
          <a:blip r:embed="rId2">
            <a:alphaModFix/>
          </a:blip>
          <a:srcRect b="34965" l="24764" r="0" t="0"/>
          <a:stretch/>
        </p:blipFill>
        <p:spPr>
          <a:xfrm>
            <a:off x="400050" y="5986270"/>
            <a:ext cx="1215393" cy="566930"/>
          </a:xfrm>
          <a:prstGeom prst="rect">
            <a:avLst/>
          </a:prstGeom>
          <a:noFill/>
          <a:ln>
            <a:noFill/>
          </a:ln>
        </p:spPr>
      </p:pic>
      <p:sp>
        <p:nvSpPr>
          <p:cNvPr id="23" name="Google Shape;23;p36"/>
          <p:cNvSpPr txBox="1"/>
          <p:nvPr>
            <p:ph idx="1" type="body"/>
          </p:nvPr>
        </p:nvSpPr>
        <p:spPr>
          <a:xfrm>
            <a:off x="1631949" y="1501541"/>
            <a:ext cx="9726613" cy="427361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2"/>
              </a:buClr>
              <a:buSzPts val="2400"/>
              <a:buNone/>
              <a:defRPr sz="2400">
                <a:solidFill>
                  <a:schemeClr val="dk2"/>
                </a:solidFill>
              </a:defRPr>
            </a:lvl1pPr>
            <a:lvl2pPr indent="-228600" lvl="1" marL="914400" algn="l">
              <a:lnSpc>
                <a:spcPct val="90000"/>
              </a:lnSpc>
              <a:spcBef>
                <a:spcPts val="500"/>
              </a:spcBef>
              <a:spcAft>
                <a:spcPts val="0"/>
              </a:spcAft>
              <a:buClr>
                <a:schemeClr val="dk2"/>
              </a:buClr>
              <a:buSzPts val="2000"/>
              <a:buNone/>
              <a:defRPr sz="2000">
                <a:solidFill>
                  <a:schemeClr val="dk2"/>
                </a:solidFill>
              </a:defRPr>
            </a:lvl2pPr>
            <a:lvl3pPr indent="-228600" lvl="2" marL="1371600" algn="l">
              <a:lnSpc>
                <a:spcPct val="90000"/>
              </a:lnSpc>
              <a:spcBef>
                <a:spcPts val="500"/>
              </a:spcBef>
              <a:spcAft>
                <a:spcPts val="0"/>
              </a:spcAft>
              <a:buClr>
                <a:schemeClr val="dk2"/>
              </a:buClr>
              <a:buSzPts val="1800"/>
              <a:buNone/>
              <a:defRPr sz="1800">
                <a:solidFill>
                  <a:schemeClr val="dk2"/>
                </a:solidFill>
              </a:defRPr>
            </a:lvl3pPr>
            <a:lvl4pPr indent="-228600" lvl="3" marL="1828800" algn="l">
              <a:lnSpc>
                <a:spcPct val="90000"/>
              </a:lnSpc>
              <a:spcBef>
                <a:spcPts val="500"/>
              </a:spcBef>
              <a:spcAft>
                <a:spcPts val="0"/>
              </a:spcAft>
              <a:buClr>
                <a:schemeClr val="dk2"/>
              </a:buClr>
              <a:buSzPts val="1600"/>
              <a:buNone/>
              <a:defRPr sz="1600">
                <a:solidFill>
                  <a:schemeClr val="dk2"/>
                </a:solidFill>
              </a:defRPr>
            </a:lvl4pPr>
            <a:lvl5pPr indent="-228600" lvl="4" marL="2286000" algn="l">
              <a:lnSpc>
                <a:spcPct val="90000"/>
              </a:lnSpc>
              <a:spcBef>
                <a:spcPts val="500"/>
              </a:spcBef>
              <a:spcAft>
                <a:spcPts val="0"/>
              </a:spcAft>
              <a:buClr>
                <a:schemeClr val="dk2"/>
              </a:buClr>
              <a:buSzPts val="1600"/>
              <a:buNone/>
              <a:defRPr sz="1600">
                <a:solidFill>
                  <a:schemeClr val="dk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436">
          <p15:clr>
            <a:srgbClr val="FBAE40"/>
          </p15:clr>
        </p15:guide>
        <p15:guide id="2" pos="102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parator">
  <p:cSld name="Separator">
    <p:bg>
      <p:bgPr>
        <a:solidFill>
          <a:schemeClr val="accent2"/>
        </a:solidFill>
      </p:bgPr>
    </p:bg>
    <p:spTree>
      <p:nvGrpSpPr>
        <p:cNvPr id="24" name="Shape 24"/>
        <p:cNvGrpSpPr/>
        <p:nvPr/>
      </p:nvGrpSpPr>
      <p:grpSpPr>
        <a:xfrm>
          <a:off x="0" y="0"/>
          <a:ext cx="0" cy="0"/>
          <a:chOff x="0" y="0"/>
          <a:chExt cx="0" cy="0"/>
        </a:xfrm>
      </p:grpSpPr>
      <p:sp>
        <p:nvSpPr>
          <p:cNvPr id="25" name="Google Shape;25;p37"/>
          <p:cNvSpPr txBox="1"/>
          <p:nvPr>
            <p:ph type="title"/>
          </p:nvPr>
        </p:nvSpPr>
        <p:spPr>
          <a:xfrm>
            <a:off x="3359150" y="1841032"/>
            <a:ext cx="6956325" cy="3175936"/>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chemeClr val="dk2"/>
              </a:buClr>
              <a:buSzPts val="5000"/>
              <a:buFont typeface="Trebuchet MS"/>
              <a:buNone/>
              <a:defRPr sz="5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37"/>
          <p:cNvSpPr/>
          <p:nvPr/>
        </p:nvSpPr>
        <p:spPr>
          <a:xfrm>
            <a:off x="2839454" y="1841032"/>
            <a:ext cx="125128" cy="317593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Tree>
  </p:cSld>
  <p:clrMapOvr>
    <a:masterClrMapping/>
  </p:clrMapOvr>
  <p:extLst>
    <p:ext uri="{DCECCB84-F9BA-43D5-87BE-67443E8EF086}">
      <p15:sldGuideLst>
        <p15:guide id="1" orient="horz" pos="2160">
          <p15:clr>
            <a:srgbClr val="FBAE40"/>
          </p15:clr>
        </p15:guide>
        <p15:guide id="2" pos="211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cSld name="Text">
    <p:spTree>
      <p:nvGrpSpPr>
        <p:cNvPr id="27" name="Shape 27"/>
        <p:cNvGrpSpPr/>
        <p:nvPr/>
      </p:nvGrpSpPr>
      <p:grpSpPr>
        <a:xfrm>
          <a:off x="0" y="0"/>
          <a:ext cx="0" cy="0"/>
          <a:chOff x="0" y="0"/>
          <a:chExt cx="0" cy="0"/>
        </a:xfrm>
      </p:grpSpPr>
      <p:sp>
        <p:nvSpPr>
          <p:cNvPr id="28" name="Google Shape;28;p38"/>
          <p:cNvSpPr txBox="1"/>
          <p:nvPr>
            <p:ph type="title"/>
          </p:nvPr>
        </p:nvSpPr>
        <p:spPr>
          <a:xfrm>
            <a:off x="1636713" y="1068404"/>
            <a:ext cx="9721849" cy="4581624"/>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4000"/>
              <a:buFont typeface="Trebuchet MS"/>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9" name="Google Shape;29;p38"/>
          <p:cNvPicPr preferRelativeResize="0"/>
          <p:nvPr/>
        </p:nvPicPr>
        <p:blipFill rotWithShape="1">
          <a:blip r:embed="rId2">
            <a:alphaModFix/>
          </a:blip>
          <a:srcRect b="34965" l="24764" r="0" t="0"/>
          <a:stretch/>
        </p:blipFill>
        <p:spPr>
          <a:xfrm>
            <a:off x="400050" y="5986270"/>
            <a:ext cx="1215393" cy="566930"/>
          </a:xfrm>
          <a:prstGeom prst="rect">
            <a:avLst/>
          </a:prstGeom>
          <a:noFill/>
          <a:ln>
            <a:noFill/>
          </a:ln>
        </p:spPr>
      </p:pic>
    </p:spTree>
  </p:cSld>
  <p:clrMapOvr>
    <a:masterClrMapping/>
  </p:clrMapOvr>
  <p:extLst>
    <p:ext uri="{DCECCB84-F9BA-43D5-87BE-67443E8EF086}">
      <p15:sldGuideLst>
        <p15:guide id="1" orient="horz" pos="436">
          <p15:clr>
            <a:srgbClr val="FBAE40"/>
          </p15:clr>
        </p15:guide>
        <p15:guide id="2" pos="102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image">
  <p:cSld name="One image">
    <p:spTree>
      <p:nvGrpSpPr>
        <p:cNvPr id="30" name="Shape 30"/>
        <p:cNvGrpSpPr/>
        <p:nvPr/>
      </p:nvGrpSpPr>
      <p:grpSpPr>
        <a:xfrm>
          <a:off x="0" y="0"/>
          <a:ext cx="0" cy="0"/>
          <a:chOff x="0" y="0"/>
          <a:chExt cx="0" cy="0"/>
        </a:xfrm>
      </p:grpSpPr>
      <p:sp>
        <p:nvSpPr>
          <p:cNvPr id="31" name="Google Shape;31;p39"/>
          <p:cNvSpPr txBox="1"/>
          <p:nvPr>
            <p:ph type="title"/>
          </p:nvPr>
        </p:nvSpPr>
        <p:spPr>
          <a:xfrm>
            <a:off x="442912" y="692150"/>
            <a:ext cx="3339815" cy="2060442"/>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3200"/>
              <a:buFont typeface="Trebuchet M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39"/>
          <p:cNvSpPr/>
          <p:nvPr>
            <p:ph idx="2" type="pic"/>
          </p:nvPr>
        </p:nvSpPr>
        <p:spPr>
          <a:xfrm>
            <a:off x="4056000" y="0"/>
            <a:ext cx="8136000" cy="6858000"/>
          </a:xfrm>
          <a:prstGeom prst="rect">
            <a:avLst/>
          </a:prstGeom>
          <a:noFill/>
          <a:ln>
            <a:noFill/>
          </a:ln>
        </p:spPr>
      </p:sp>
      <p:pic>
        <p:nvPicPr>
          <p:cNvPr id="33" name="Google Shape;33;p39"/>
          <p:cNvPicPr preferRelativeResize="0"/>
          <p:nvPr/>
        </p:nvPicPr>
        <p:blipFill rotWithShape="1">
          <a:blip r:embed="rId2">
            <a:alphaModFix/>
          </a:blip>
          <a:srcRect b="34965" l="24764" r="0" t="0"/>
          <a:stretch/>
        </p:blipFill>
        <p:spPr>
          <a:xfrm>
            <a:off x="400050" y="5986270"/>
            <a:ext cx="1215393" cy="566930"/>
          </a:xfrm>
          <a:prstGeom prst="rect">
            <a:avLst/>
          </a:prstGeom>
          <a:noFill/>
          <a:ln>
            <a:noFill/>
          </a:ln>
        </p:spPr>
      </p:pic>
      <p:sp>
        <p:nvSpPr>
          <p:cNvPr id="34" name="Google Shape;34;p39"/>
          <p:cNvSpPr txBox="1"/>
          <p:nvPr>
            <p:ph idx="1" type="body"/>
          </p:nvPr>
        </p:nvSpPr>
        <p:spPr>
          <a:xfrm>
            <a:off x="442913" y="2915753"/>
            <a:ext cx="3340100" cy="2532146"/>
          </a:xfrm>
          <a:prstGeom prst="rect">
            <a:avLst/>
          </a:prstGeom>
          <a:noFill/>
          <a:ln>
            <a:noFill/>
          </a:ln>
        </p:spPr>
        <p:txBody>
          <a:bodyPr anchorCtr="0" anchor="t" bIns="45700" lIns="0" spcFirstLastPara="1" rIns="0" wrap="square" tIns="45700">
            <a:noAutofit/>
          </a:bodyPr>
          <a:lstStyle>
            <a:lvl1pPr indent="-228600" lvl="0" marL="457200" algn="l">
              <a:lnSpc>
                <a:spcPct val="90000"/>
              </a:lnSpc>
              <a:spcBef>
                <a:spcPts val="1000"/>
              </a:spcBef>
              <a:spcAft>
                <a:spcPts val="0"/>
              </a:spcAft>
              <a:buClr>
                <a:schemeClr val="dk2"/>
              </a:buClr>
              <a:buSzPts val="1500"/>
              <a:buNone/>
              <a:defRPr sz="1500">
                <a:latin typeface="Georgia"/>
                <a:ea typeface="Georgia"/>
                <a:cs typeface="Georgia"/>
                <a:sym typeface="Georgia"/>
              </a:defRPr>
            </a:lvl1pPr>
            <a:lvl2pPr indent="-228600" lvl="1" marL="914400" algn="l">
              <a:lnSpc>
                <a:spcPct val="90000"/>
              </a:lnSpc>
              <a:spcBef>
                <a:spcPts val="500"/>
              </a:spcBef>
              <a:spcAft>
                <a:spcPts val="0"/>
              </a:spcAft>
              <a:buClr>
                <a:schemeClr val="dk2"/>
              </a:buClr>
              <a:buSzPts val="1500"/>
              <a:buNone/>
              <a:defRPr sz="1500"/>
            </a:lvl2pPr>
            <a:lvl3pPr indent="-228600" lvl="2" marL="1371600" algn="l">
              <a:lnSpc>
                <a:spcPct val="90000"/>
              </a:lnSpc>
              <a:spcBef>
                <a:spcPts val="500"/>
              </a:spcBef>
              <a:spcAft>
                <a:spcPts val="0"/>
              </a:spcAft>
              <a:buClr>
                <a:schemeClr val="dk2"/>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2"/>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4110">
          <p15:clr>
            <a:srgbClr val="FBAE40"/>
          </p15:clr>
        </p15:guide>
        <p15:guide id="2" pos="279">
          <p15:clr>
            <a:srgbClr val="FBAE40"/>
          </p15:clr>
        </p15:guide>
        <p15:guide id="3" orient="horz" pos="43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ith title">
  <p:cSld name="Text with title">
    <p:spTree>
      <p:nvGrpSpPr>
        <p:cNvPr id="35" name="Shape 35"/>
        <p:cNvGrpSpPr/>
        <p:nvPr/>
      </p:nvGrpSpPr>
      <p:grpSpPr>
        <a:xfrm>
          <a:off x="0" y="0"/>
          <a:ext cx="0" cy="0"/>
          <a:chOff x="0" y="0"/>
          <a:chExt cx="0" cy="0"/>
        </a:xfrm>
      </p:grpSpPr>
      <p:sp>
        <p:nvSpPr>
          <p:cNvPr id="36" name="Google Shape;36;p40"/>
          <p:cNvSpPr txBox="1"/>
          <p:nvPr>
            <p:ph type="title"/>
          </p:nvPr>
        </p:nvSpPr>
        <p:spPr>
          <a:xfrm>
            <a:off x="1636713" y="692150"/>
            <a:ext cx="9721849" cy="607026"/>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3200"/>
              <a:buFont typeface="Trebuchet M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37" name="Google Shape;37;p40"/>
          <p:cNvPicPr preferRelativeResize="0"/>
          <p:nvPr/>
        </p:nvPicPr>
        <p:blipFill rotWithShape="1">
          <a:blip r:embed="rId2">
            <a:alphaModFix/>
          </a:blip>
          <a:srcRect b="34965" l="24764" r="0" t="0"/>
          <a:stretch/>
        </p:blipFill>
        <p:spPr>
          <a:xfrm>
            <a:off x="400050" y="5986270"/>
            <a:ext cx="1215393" cy="566930"/>
          </a:xfrm>
          <a:prstGeom prst="rect">
            <a:avLst/>
          </a:prstGeom>
          <a:noFill/>
          <a:ln>
            <a:noFill/>
          </a:ln>
        </p:spPr>
      </p:pic>
      <p:sp>
        <p:nvSpPr>
          <p:cNvPr id="38" name="Google Shape;38;p40"/>
          <p:cNvSpPr txBox="1"/>
          <p:nvPr>
            <p:ph idx="1" type="body"/>
          </p:nvPr>
        </p:nvSpPr>
        <p:spPr>
          <a:xfrm>
            <a:off x="1631949" y="1501541"/>
            <a:ext cx="9726613" cy="427361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2"/>
              </a:buClr>
              <a:buSzPts val="2400"/>
              <a:buNone/>
              <a:defRPr sz="2400">
                <a:solidFill>
                  <a:schemeClr val="dk2"/>
                </a:solidFill>
              </a:defRPr>
            </a:lvl1pPr>
            <a:lvl2pPr indent="-228600" lvl="1" marL="914400" algn="l">
              <a:lnSpc>
                <a:spcPct val="90000"/>
              </a:lnSpc>
              <a:spcBef>
                <a:spcPts val="500"/>
              </a:spcBef>
              <a:spcAft>
                <a:spcPts val="0"/>
              </a:spcAft>
              <a:buClr>
                <a:schemeClr val="dk2"/>
              </a:buClr>
              <a:buSzPts val="2000"/>
              <a:buNone/>
              <a:defRPr sz="2000">
                <a:solidFill>
                  <a:schemeClr val="dk2"/>
                </a:solidFill>
              </a:defRPr>
            </a:lvl2pPr>
            <a:lvl3pPr indent="-228600" lvl="2" marL="1371600" algn="l">
              <a:lnSpc>
                <a:spcPct val="90000"/>
              </a:lnSpc>
              <a:spcBef>
                <a:spcPts val="500"/>
              </a:spcBef>
              <a:spcAft>
                <a:spcPts val="0"/>
              </a:spcAft>
              <a:buClr>
                <a:schemeClr val="dk2"/>
              </a:buClr>
              <a:buSzPts val="1800"/>
              <a:buNone/>
              <a:defRPr sz="1800">
                <a:solidFill>
                  <a:schemeClr val="dk2"/>
                </a:solidFill>
              </a:defRPr>
            </a:lvl3pPr>
            <a:lvl4pPr indent="-228600" lvl="3" marL="1828800" algn="l">
              <a:lnSpc>
                <a:spcPct val="90000"/>
              </a:lnSpc>
              <a:spcBef>
                <a:spcPts val="500"/>
              </a:spcBef>
              <a:spcAft>
                <a:spcPts val="0"/>
              </a:spcAft>
              <a:buClr>
                <a:schemeClr val="dk2"/>
              </a:buClr>
              <a:buSzPts val="1600"/>
              <a:buNone/>
              <a:defRPr sz="1600">
                <a:solidFill>
                  <a:schemeClr val="dk2"/>
                </a:solidFill>
              </a:defRPr>
            </a:lvl4pPr>
            <a:lvl5pPr indent="-228600" lvl="4" marL="2286000" algn="l">
              <a:lnSpc>
                <a:spcPct val="90000"/>
              </a:lnSpc>
              <a:spcBef>
                <a:spcPts val="500"/>
              </a:spcBef>
              <a:spcAft>
                <a:spcPts val="0"/>
              </a:spcAft>
              <a:buClr>
                <a:schemeClr val="dk2"/>
              </a:buClr>
              <a:buSzPts val="1600"/>
              <a:buNone/>
              <a:defRPr sz="1600">
                <a:solidFill>
                  <a:schemeClr val="dk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436">
          <p15:clr>
            <a:srgbClr val="FBAE40"/>
          </p15:clr>
        </p15:guide>
        <p15:guide id="2" pos="102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p:cSld name="End">
    <p:bg>
      <p:bgPr>
        <a:solidFill>
          <a:schemeClr val="dk1"/>
        </a:solidFill>
      </p:bgPr>
    </p:bg>
    <p:spTree>
      <p:nvGrpSpPr>
        <p:cNvPr id="39" name="Shape 39"/>
        <p:cNvGrpSpPr/>
        <p:nvPr/>
      </p:nvGrpSpPr>
      <p:grpSpPr>
        <a:xfrm>
          <a:off x="0" y="0"/>
          <a:ext cx="0" cy="0"/>
          <a:chOff x="0" y="0"/>
          <a:chExt cx="0" cy="0"/>
        </a:xfrm>
      </p:grpSpPr>
      <p:grpSp>
        <p:nvGrpSpPr>
          <p:cNvPr id="40" name="Google Shape;40;p41"/>
          <p:cNvGrpSpPr/>
          <p:nvPr/>
        </p:nvGrpSpPr>
        <p:grpSpPr>
          <a:xfrm>
            <a:off x="3035567" y="2637322"/>
            <a:ext cx="6120867" cy="1011938"/>
            <a:chOff x="2936506" y="2637322"/>
            <a:chExt cx="6120867" cy="1011938"/>
          </a:xfrm>
        </p:grpSpPr>
        <p:sp>
          <p:nvSpPr>
            <p:cNvPr id="41" name="Google Shape;41;p41"/>
            <p:cNvSpPr txBox="1"/>
            <p:nvPr/>
          </p:nvSpPr>
          <p:spPr>
            <a:xfrm>
              <a:off x="4398745" y="2727793"/>
              <a:ext cx="4658628"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lt1"/>
                  </a:solidFill>
                  <a:latin typeface="Trebuchet MS"/>
                  <a:ea typeface="Trebuchet MS"/>
                  <a:cs typeface="Trebuchet MS"/>
                  <a:sym typeface="Trebuchet MS"/>
                </a:rPr>
                <a:t>SCHOOL for THINKTANKERS</a:t>
              </a:r>
              <a:endParaRPr/>
            </a:p>
            <a:p>
              <a:pPr indent="0" lvl="0" marL="0" marR="0" rtl="0" algn="l">
                <a:spcBef>
                  <a:spcPts val="0"/>
                </a:spcBef>
                <a:spcAft>
                  <a:spcPts val="0"/>
                </a:spcAft>
                <a:buNone/>
              </a:pPr>
              <a:r>
                <a:rPr b="1" lang="en-US" sz="2400">
                  <a:solidFill>
                    <a:schemeClr val="lt1"/>
                  </a:solidFill>
                  <a:latin typeface="Trebuchet MS"/>
                  <a:ea typeface="Trebuchet MS"/>
                  <a:cs typeface="Trebuchet MS"/>
                  <a:sym typeface="Trebuchet MS"/>
                </a:rPr>
                <a:t>www.ott.school</a:t>
              </a:r>
              <a:endParaRPr/>
            </a:p>
          </p:txBody>
        </p:sp>
        <p:pic>
          <p:nvPicPr>
            <p:cNvPr id="42" name="Google Shape;42;p41"/>
            <p:cNvPicPr preferRelativeResize="0"/>
            <p:nvPr/>
          </p:nvPicPr>
          <p:blipFill rotWithShape="1">
            <a:blip r:embed="rId2">
              <a:alphaModFix/>
            </a:blip>
            <a:srcRect b="0" l="0" r="0" t="0"/>
            <a:stretch/>
          </p:blipFill>
          <p:spPr>
            <a:xfrm>
              <a:off x="2936506" y="2637322"/>
              <a:ext cx="1005842" cy="1011938"/>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9" name="Shape 9"/>
        <p:cNvGrpSpPr/>
        <p:nvPr/>
      </p:nvGrpSpPr>
      <p:grpSpPr>
        <a:xfrm>
          <a:off x="0" y="0"/>
          <a:ext cx="0" cy="0"/>
          <a:chOff x="0" y="0"/>
          <a:chExt cx="0" cy="0"/>
        </a:xfrm>
      </p:grpSpPr>
      <p:sp>
        <p:nvSpPr>
          <p:cNvPr id="10" name="Google Shape;10;p32"/>
          <p:cNvSpPr txBox="1"/>
          <p:nvPr>
            <p:ph type="title"/>
          </p:nvPr>
        </p:nvSpPr>
        <p:spPr>
          <a:xfrm>
            <a:off x="838200" y="682759"/>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Trebuchet MS"/>
              <a:buNone/>
              <a:defRPr b="0" i="0" sz="4400" u="none" cap="none" strike="noStrike">
                <a:solidFill>
                  <a:schemeClr val="dk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2"/>
          <p:cNvSpPr txBox="1"/>
          <p:nvPr>
            <p:ph idx="1" type="body"/>
          </p:nvPr>
        </p:nvSpPr>
        <p:spPr>
          <a:xfrm>
            <a:off x="838200" y="2143259"/>
            <a:ext cx="10515600" cy="4016909"/>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2"/>
              </a:buClr>
              <a:buSzPts val="2800"/>
              <a:buFont typeface="Arial"/>
              <a:buChar char="•"/>
              <a:defRPr b="0" i="0" sz="2800" u="none" cap="none" strike="noStrike">
                <a:solidFill>
                  <a:schemeClr val="dk2"/>
                </a:solidFill>
                <a:latin typeface="Georgia"/>
                <a:ea typeface="Georgia"/>
                <a:cs typeface="Georgia"/>
                <a:sym typeface="Georgia"/>
              </a:defRPr>
            </a:lvl1pPr>
            <a:lvl2pPr indent="-381000" lvl="1" marL="914400" marR="0" rtl="0" algn="l">
              <a:lnSpc>
                <a:spcPct val="90000"/>
              </a:lnSpc>
              <a:spcBef>
                <a:spcPts val="500"/>
              </a:spcBef>
              <a:spcAft>
                <a:spcPts val="0"/>
              </a:spcAft>
              <a:buClr>
                <a:schemeClr val="dk2"/>
              </a:buClr>
              <a:buSzPts val="2400"/>
              <a:buFont typeface="Arial"/>
              <a:buChar char="•"/>
              <a:defRPr b="0" i="0" sz="2400" u="none" cap="none" strike="noStrike">
                <a:solidFill>
                  <a:schemeClr val="dk2"/>
                </a:solidFill>
                <a:latin typeface="Georgia"/>
                <a:ea typeface="Georgia"/>
                <a:cs typeface="Georgia"/>
                <a:sym typeface="Georgia"/>
              </a:defRPr>
            </a:lvl2pPr>
            <a:lvl3pPr indent="-355600" lvl="2" marL="1371600" marR="0" rtl="0" algn="l">
              <a:lnSpc>
                <a:spcPct val="90000"/>
              </a:lnSpc>
              <a:spcBef>
                <a:spcPts val="500"/>
              </a:spcBef>
              <a:spcAft>
                <a:spcPts val="0"/>
              </a:spcAft>
              <a:buClr>
                <a:schemeClr val="dk2"/>
              </a:buClr>
              <a:buSzPts val="2000"/>
              <a:buFont typeface="Arial"/>
              <a:buChar char="•"/>
              <a:defRPr b="0" i="0" sz="2000" u="none" cap="none" strike="noStrike">
                <a:solidFill>
                  <a:schemeClr val="dk2"/>
                </a:solidFill>
                <a:latin typeface="Georgia"/>
                <a:ea typeface="Georgia"/>
                <a:cs typeface="Georgia"/>
                <a:sym typeface="Georgia"/>
              </a:defRPr>
            </a:lvl3pPr>
            <a:lvl4pPr indent="-342900" lvl="3" marL="18288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Georgia"/>
                <a:ea typeface="Georgia"/>
                <a:cs typeface="Georgia"/>
                <a:sym typeface="Georgia"/>
              </a:defRPr>
            </a:lvl4pPr>
            <a:lvl5pPr indent="-342900" lvl="4" marL="22860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Georgia"/>
                <a:ea typeface="Georgia"/>
                <a:cs typeface="Georgia"/>
                <a:sym typeface="Georgi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eorgia"/>
                <a:ea typeface="Georgia"/>
                <a:cs typeface="Georgia"/>
                <a:sym typeface="Georgia"/>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eorgia"/>
                <a:ea typeface="Georgia"/>
                <a:cs typeface="Georgia"/>
                <a:sym typeface="Georgia"/>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eorgia"/>
                <a:ea typeface="Georgia"/>
                <a:cs typeface="Georgia"/>
                <a:sym typeface="Georgia"/>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eorgia"/>
                <a:ea typeface="Georgia"/>
                <a:cs typeface="Georgia"/>
                <a:sym typeface="Georgia"/>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hyperlink" Target="https://en.fuckupnights.com/"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9.xml"/><Relationship Id="rId3" Type="http://schemas.openxmlformats.org/officeDocument/2006/relationships/hyperlink" Target="https://open.spotify.com/episode/5TSeB3eRTC4Ap98AjGwDU5?si=smIB5NvAQWiFZANabcxi_A" TargetMode="External"/><Relationship Id="rId4" Type="http://schemas.openxmlformats.org/officeDocument/2006/relationships/image" Target="../media/image1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6.jpg"/><Relationship Id="rId4" Type="http://schemas.openxmlformats.org/officeDocument/2006/relationships/image" Target="../media/image12.png"/><Relationship Id="rId5" Type="http://schemas.openxmlformats.org/officeDocument/2006/relationships/image" Target="../media/image7.jpg"/><Relationship Id="rId6" Type="http://schemas.openxmlformats.org/officeDocument/2006/relationships/image" Target="../media/image15.jpg"/><Relationship Id="rId7"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hyperlink" Target="https://onthinktanks.org/wp-content/uploads/2021/06/OTT_WP9_Think-Tank-LeadershipFINAL.pdf" TargetMode="External"/><Relationship Id="rId4" Type="http://schemas.openxmlformats.org/officeDocument/2006/relationships/hyperlink" Target="https://onthinktanks.org/articles/what-shapes-the-authority-and-power-of-leaders-and-their-followers/" TargetMode="External"/><Relationship Id="rId5" Type="http://schemas.openxmlformats.org/officeDocument/2006/relationships/hyperlink" Target="https://onthinktanks.org/articles/in-charge-but-not-in-control-lessons-from-leading-teams-in-a-networked-world/" TargetMode="External"/><Relationship Id="rId6" Type="http://schemas.openxmlformats.org/officeDocument/2006/relationships/hyperlink" Target="https://onthinktanks.org/articles/what-keeps-think-tank-directors-up-at-night-reflections-on-funding-staffing-governance-communications-and-me/" TargetMode="External"/><Relationship Id="rId7" Type="http://schemas.openxmlformats.org/officeDocument/2006/relationships/hyperlink" Target="https://onthinktanks.org/articles/directors-profiles-and-how-to-replace-them/" TargetMode="External"/><Relationship Id="rId8" Type="http://schemas.openxmlformats.org/officeDocument/2006/relationships/hyperlink" Target="https://onthinktanks.org/articles/why-pay-attention-to-management-the-managing-think-tanks-series/"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1.xml"/><Relationship Id="rId3" Type="http://schemas.openxmlformats.org/officeDocument/2006/relationships/hyperlink" Target="https://ucl.academia.edu/SonjaStojanovicGajic" TargetMode="External"/><Relationship Id="rId4" Type="http://schemas.openxmlformats.org/officeDocument/2006/relationships/hyperlink" Target="mailto:sonja.stojanovic.gajic@outlook.com"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1.jpg"/><Relationship Id="rId4" Type="http://schemas.openxmlformats.org/officeDocument/2006/relationships/hyperlink" Target="https://psycnet.apa.org/doi/10.1037/0003-066X.45.2.109"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9"/>
          <p:cNvSpPr txBox="1"/>
          <p:nvPr>
            <p:ph type="title"/>
          </p:nvPr>
        </p:nvSpPr>
        <p:spPr>
          <a:xfrm>
            <a:off x="1636713" y="1068404"/>
            <a:ext cx="9721849" cy="4581624"/>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dk1"/>
              </a:buClr>
              <a:buSzPts val="4000"/>
              <a:buFont typeface="Trebuchet MS"/>
              <a:buNone/>
            </a:pPr>
            <a:r>
              <a:rPr lang="en-US"/>
              <a:t>Task: list the atributes and examples  </a:t>
            </a:r>
            <a:br>
              <a:rPr lang="en-US"/>
            </a:br>
            <a:br>
              <a:rPr lang="en-US"/>
            </a:br>
            <a:br>
              <a:rPr lang="en-US"/>
            </a:br>
            <a:endParaRPr/>
          </a:p>
        </p:txBody>
      </p:sp>
      <p:grpSp>
        <p:nvGrpSpPr>
          <p:cNvPr id="124" name="Google Shape;124;p9"/>
          <p:cNvGrpSpPr/>
          <p:nvPr/>
        </p:nvGrpSpPr>
        <p:grpSpPr>
          <a:xfrm>
            <a:off x="2039143" y="2788443"/>
            <a:ext cx="8113712" cy="1281112"/>
            <a:chOff x="7143" y="2068777"/>
            <a:chExt cx="8113712" cy="1281112"/>
          </a:xfrm>
        </p:grpSpPr>
        <p:sp>
          <p:nvSpPr>
            <p:cNvPr id="125" name="Google Shape;125;p9"/>
            <p:cNvSpPr/>
            <p:nvPr/>
          </p:nvSpPr>
          <p:spPr>
            <a:xfrm>
              <a:off x="7143" y="2068777"/>
              <a:ext cx="2135187" cy="1281112"/>
            </a:xfrm>
            <a:prstGeom prst="roundRect">
              <a:avLst>
                <a:gd fmla="val 10000" name="adj"/>
              </a:avLst>
            </a:prstGeom>
            <a:solidFill>
              <a:srgbClr val="E6E68B"/>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9"/>
            <p:cNvSpPr txBox="1"/>
            <p:nvPr/>
          </p:nvSpPr>
          <p:spPr>
            <a:xfrm>
              <a:off x="44665" y="2106299"/>
              <a:ext cx="2060143" cy="1206068"/>
            </a:xfrm>
            <a:prstGeom prst="rect">
              <a:avLst/>
            </a:prstGeom>
            <a:noFill/>
            <a:ln>
              <a:noFill/>
            </a:ln>
          </p:spPr>
          <p:txBody>
            <a:bodyPr anchorCtr="0" anchor="ctr" bIns="95250" lIns="95250" spcFirstLastPara="1" rIns="95250" wrap="square" tIns="95250">
              <a:noAutofit/>
            </a:bodyPr>
            <a:lstStyle/>
            <a:p>
              <a:pPr indent="0" lvl="0" marL="0" marR="0" rtl="0" algn="ctr">
                <a:lnSpc>
                  <a:spcPct val="90000"/>
                </a:lnSpc>
                <a:spcBef>
                  <a:spcPts val="0"/>
                </a:spcBef>
                <a:spcAft>
                  <a:spcPts val="0"/>
                </a:spcAft>
                <a:buClr>
                  <a:schemeClr val="dk2"/>
                </a:buClr>
                <a:buSzPts val="2500"/>
                <a:buFont typeface="Georgia"/>
                <a:buNone/>
              </a:pPr>
              <a:r>
                <a:rPr lang="en-US" sz="2500">
                  <a:solidFill>
                    <a:schemeClr val="dk2"/>
                  </a:solidFill>
                  <a:latin typeface="Georgia"/>
                  <a:ea typeface="Georgia"/>
                  <a:cs typeface="Georgia"/>
                  <a:sym typeface="Georgia"/>
                </a:rPr>
                <a:t>Ineffective </a:t>
              </a:r>
              <a:endParaRPr/>
            </a:p>
          </p:txBody>
        </p:sp>
        <p:sp>
          <p:nvSpPr>
            <p:cNvPr id="127" name="Google Shape;127;p9"/>
            <p:cNvSpPr/>
            <p:nvPr/>
          </p:nvSpPr>
          <p:spPr>
            <a:xfrm>
              <a:off x="2355850" y="2444570"/>
              <a:ext cx="452659" cy="529526"/>
            </a:xfrm>
            <a:prstGeom prst="leftArrow">
              <a:avLst>
                <a:gd fmla="val 50000" name="adj1"/>
                <a:gd fmla="val 50000" name="adj2"/>
              </a:avLst>
            </a:prstGeom>
            <a:solidFill>
              <a:srgbClr val="F0A8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9"/>
            <p:cNvSpPr txBox="1"/>
            <p:nvPr/>
          </p:nvSpPr>
          <p:spPr>
            <a:xfrm>
              <a:off x="2355850" y="2550475"/>
              <a:ext cx="316861" cy="31771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2000"/>
                <a:buFont typeface="Georgia"/>
                <a:buNone/>
              </a:pPr>
              <a:r>
                <a:t/>
              </a:r>
              <a:endParaRPr sz="2000">
                <a:solidFill>
                  <a:schemeClr val="lt1"/>
                </a:solidFill>
                <a:latin typeface="Georgia"/>
                <a:ea typeface="Georgia"/>
                <a:cs typeface="Georgia"/>
                <a:sym typeface="Georgia"/>
              </a:endParaRPr>
            </a:p>
          </p:txBody>
        </p:sp>
        <p:sp>
          <p:nvSpPr>
            <p:cNvPr id="129" name="Google Shape;129;p9"/>
            <p:cNvSpPr/>
            <p:nvPr/>
          </p:nvSpPr>
          <p:spPr>
            <a:xfrm>
              <a:off x="2996406" y="2068777"/>
              <a:ext cx="2135187" cy="1281112"/>
            </a:xfrm>
            <a:prstGeom prst="roundRect">
              <a:avLst>
                <a:gd fmla="val 10000" name="adj"/>
              </a:avLst>
            </a:prstGeom>
            <a:solidFill>
              <a:schemeClr val="accent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txBox="1"/>
            <p:nvPr/>
          </p:nvSpPr>
          <p:spPr>
            <a:xfrm>
              <a:off x="3033928" y="2106299"/>
              <a:ext cx="2060143" cy="1206068"/>
            </a:xfrm>
            <a:prstGeom prst="rect">
              <a:avLst/>
            </a:prstGeom>
            <a:noFill/>
            <a:ln>
              <a:noFill/>
            </a:ln>
          </p:spPr>
          <p:txBody>
            <a:bodyPr anchorCtr="0" anchor="ctr" bIns="95250" lIns="95250" spcFirstLastPara="1" rIns="95250" wrap="square" tIns="95250">
              <a:noAutofit/>
            </a:bodyPr>
            <a:lstStyle/>
            <a:p>
              <a:pPr indent="0" lvl="0" marL="0" marR="0" rtl="0" algn="ctr">
                <a:lnSpc>
                  <a:spcPct val="90000"/>
                </a:lnSpc>
                <a:spcBef>
                  <a:spcPts val="0"/>
                </a:spcBef>
                <a:spcAft>
                  <a:spcPts val="0"/>
                </a:spcAft>
                <a:buClr>
                  <a:schemeClr val="lt1"/>
                </a:buClr>
                <a:buSzPts val="2500"/>
                <a:buFont typeface="Georgia"/>
                <a:buNone/>
              </a:pPr>
              <a:r>
                <a:rPr lang="en-US" sz="2500">
                  <a:solidFill>
                    <a:schemeClr val="lt1"/>
                  </a:solidFill>
                  <a:latin typeface="Georgia"/>
                  <a:ea typeface="Georgia"/>
                  <a:cs typeface="Georgia"/>
                  <a:sym typeface="Georgia"/>
                </a:rPr>
                <a:t>THINK TANK CULTURE</a:t>
              </a:r>
              <a:endParaRPr/>
            </a:p>
          </p:txBody>
        </p:sp>
        <p:sp>
          <p:nvSpPr>
            <p:cNvPr id="131" name="Google Shape;131;p9"/>
            <p:cNvSpPr/>
            <p:nvPr/>
          </p:nvSpPr>
          <p:spPr>
            <a:xfrm>
              <a:off x="5345112" y="2444570"/>
              <a:ext cx="452659" cy="529526"/>
            </a:xfrm>
            <a:prstGeom prst="rightArrow">
              <a:avLst>
                <a:gd fmla="val 60000" name="adj1"/>
                <a:gd fmla="val 50000" name="adj2"/>
              </a:avLst>
            </a:prstGeom>
            <a:solidFill>
              <a:srgbClr val="F0A8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9"/>
            <p:cNvSpPr txBox="1"/>
            <p:nvPr/>
          </p:nvSpPr>
          <p:spPr>
            <a:xfrm>
              <a:off x="5345112" y="2550475"/>
              <a:ext cx="316861" cy="31771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2000"/>
                <a:buFont typeface="Georgia"/>
                <a:buNone/>
              </a:pPr>
              <a:r>
                <a:t/>
              </a:r>
              <a:endParaRPr sz="2000">
                <a:solidFill>
                  <a:schemeClr val="lt1"/>
                </a:solidFill>
                <a:latin typeface="Georgia"/>
                <a:ea typeface="Georgia"/>
                <a:cs typeface="Georgia"/>
                <a:sym typeface="Georgia"/>
              </a:endParaRPr>
            </a:p>
          </p:txBody>
        </p:sp>
        <p:sp>
          <p:nvSpPr>
            <p:cNvPr id="133" name="Google Shape;133;p9"/>
            <p:cNvSpPr/>
            <p:nvPr/>
          </p:nvSpPr>
          <p:spPr>
            <a:xfrm>
              <a:off x="5985668" y="2068777"/>
              <a:ext cx="2135187" cy="1281112"/>
            </a:xfrm>
            <a:prstGeom prst="roundRect">
              <a:avLst>
                <a:gd fmla="val 10000" name="adj"/>
              </a:avLst>
            </a:prstGeom>
            <a:solidFill>
              <a:srgbClr val="92D05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9"/>
            <p:cNvSpPr txBox="1"/>
            <p:nvPr/>
          </p:nvSpPr>
          <p:spPr>
            <a:xfrm>
              <a:off x="6023190" y="2106299"/>
              <a:ext cx="2060143" cy="1206068"/>
            </a:xfrm>
            <a:prstGeom prst="rect">
              <a:avLst/>
            </a:prstGeom>
            <a:noFill/>
            <a:ln>
              <a:noFill/>
            </a:ln>
          </p:spPr>
          <p:txBody>
            <a:bodyPr anchorCtr="0" anchor="ctr" bIns="95250" lIns="95250" spcFirstLastPara="1" rIns="95250" wrap="square" tIns="95250">
              <a:noAutofit/>
            </a:bodyPr>
            <a:lstStyle/>
            <a:p>
              <a:pPr indent="0" lvl="0" marL="0" marR="0" rtl="0" algn="ctr">
                <a:lnSpc>
                  <a:spcPct val="90000"/>
                </a:lnSpc>
                <a:spcBef>
                  <a:spcPts val="0"/>
                </a:spcBef>
                <a:spcAft>
                  <a:spcPts val="0"/>
                </a:spcAft>
                <a:buClr>
                  <a:schemeClr val="dk2"/>
                </a:buClr>
                <a:buSzPts val="2500"/>
                <a:buFont typeface="Georgia"/>
                <a:buNone/>
              </a:pPr>
              <a:r>
                <a:rPr lang="en-US" sz="2500">
                  <a:solidFill>
                    <a:schemeClr val="dk2"/>
                  </a:solidFill>
                  <a:latin typeface="Georgia"/>
                  <a:ea typeface="Georgia"/>
                  <a:cs typeface="Georgia"/>
                  <a:sym typeface="Georgia"/>
                </a:rPr>
                <a:t>Effective</a:t>
              </a:r>
              <a:endParaRPr/>
            </a:p>
          </p:txBody>
        </p:sp>
      </p:grpSp>
      <p:sp>
        <p:nvSpPr>
          <p:cNvPr id="135" name="Google Shape;135;p9"/>
          <p:cNvSpPr txBox="1"/>
          <p:nvPr/>
        </p:nvSpPr>
        <p:spPr>
          <a:xfrm>
            <a:off x="2396836" y="4461164"/>
            <a:ext cx="123623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Georgia"/>
                <a:ea typeface="Georgia"/>
                <a:cs typeface="Georgia"/>
                <a:sym typeface="Georgia"/>
              </a:rPr>
              <a:t>Disables…</a:t>
            </a:r>
            <a:endParaRPr/>
          </a:p>
        </p:txBody>
      </p:sp>
      <p:sp>
        <p:nvSpPr>
          <p:cNvPr id="136" name="Google Shape;136;p9"/>
          <p:cNvSpPr txBox="1"/>
          <p:nvPr/>
        </p:nvSpPr>
        <p:spPr>
          <a:xfrm>
            <a:off x="8368145" y="4461164"/>
            <a:ext cx="118333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Georgia"/>
                <a:ea typeface="Georgia"/>
                <a:cs typeface="Georgia"/>
                <a:sym typeface="Georgia"/>
              </a:rPr>
              <a:t>Enables…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0"/>
          <p:cNvSpPr txBox="1"/>
          <p:nvPr/>
        </p:nvSpPr>
        <p:spPr>
          <a:xfrm>
            <a:off x="1636713" y="1068404"/>
            <a:ext cx="9721849" cy="4581624"/>
          </a:xfrm>
          <a:prstGeom prst="rect">
            <a:avLst/>
          </a:prstGeom>
          <a:noFill/>
          <a:ln>
            <a:noFill/>
          </a:ln>
        </p:spPr>
        <p:txBody>
          <a:bodyPr anchorCtr="0" anchor="t" bIns="0" lIns="0" spcFirstLastPara="1" rIns="0" wrap="square" tIns="0">
            <a:normAutofit lnSpcReduction="10000"/>
          </a:bodyPr>
          <a:lstStyle/>
          <a:p>
            <a:pPr indent="0" lvl="0" marL="0" marR="0" rtl="0" algn="l">
              <a:lnSpc>
                <a:spcPct val="90000"/>
              </a:lnSpc>
              <a:spcBef>
                <a:spcPts val="0"/>
              </a:spcBef>
              <a:spcAft>
                <a:spcPts val="0"/>
              </a:spcAft>
              <a:buNone/>
            </a:pPr>
            <a:r>
              <a:rPr lang="en-US" sz="6600">
                <a:solidFill>
                  <a:schemeClr val="dk1"/>
                </a:solidFill>
                <a:latin typeface="Trebuchet MS"/>
                <a:ea typeface="Trebuchet MS"/>
                <a:cs typeface="Trebuchet MS"/>
                <a:sym typeface="Trebuchet MS"/>
              </a:rPr>
              <a:t>CULTURE </a:t>
            </a:r>
            <a:endParaRPr/>
          </a:p>
          <a:p>
            <a:pPr indent="0" lvl="0" marL="0" marR="0" rtl="0" algn="l">
              <a:lnSpc>
                <a:spcPct val="90000"/>
              </a:lnSpc>
              <a:spcBef>
                <a:spcPts val="600"/>
              </a:spcBef>
              <a:spcAft>
                <a:spcPts val="0"/>
              </a:spcAft>
              <a:buNone/>
            </a:pPr>
            <a:r>
              <a:t/>
            </a:r>
            <a:endParaRPr sz="6600">
              <a:solidFill>
                <a:schemeClr val="dk1"/>
              </a:solidFill>
              <a:latin typeface="Trebuchet MS"/>
              <a:ea typeface="Trebuchet MS"/>
              <a:cs typeface="Trebuchet MS"/>
              <a:sym typeface="Trebuchet MS"/>
            </a:endParaRPr>
          </a:p>
          <a:p>
            <a:pPr indent="0" lvl="0" marL="0" marR="0" rtl="0" algn="l">
              <a:lnSpc>
                <a:spcPct val="90000"/>
              </a:lnSpc>
              <a:spcBef>
                <a:spcPts val="600"/>
              </a:spcBef>
              <a:spcAft>
                <a:spcPts val="0"/>
              </a:spcAft>
              <a:buNone/>
            </a:pPr>
            <a:r>
              <a:rPr lang="en-US" sz="6600">
                <a:solidFill>
                  <a:schemeClr val="dk1"/>
                </a:solidFill>
                <a:latin typeface="Trebuchet MS"/>
                <a:ea typeface="Trebuchet MS"/>
                <a:cs typeface="Trebuchet MS"/>
                <a:sym typeface="Trebuchet MS"/>
              </a:rPr>
              <a:t>EATS STRATEGY </a:t>
            </a:r>
            <a:endParaRPr/>
          </a:p>
          <a:p>
            <a:pPr indent="0" lvl="0" marL="0" marR="0" rtl="0" algn="l">
              <a:lnSpc>
                <a:spcPct val="90000"/>
              </a:lnSpc>
              <a:spcBef>
                <a:spcPts val="600"/>
              </a:spcBef>
              <a:spcAft>
                <a:spcPts val="0"/>
              </a:spcAft>
              <a:buNone/>
            </a:pPr>
            <a:r>
              <a:t/>
            </a:r>
            <a:endParaRPr sz="6600">
              <a:solidFill>
                <a:schemeClr val="dk1"/>
              </a:solidFill>
              <a:latin typeface="Trebuchet MS"/>
              <a:ea typeface="Trebuchet MS"/>
              <a:cs typeface="Trebuchet MS"/>
              <a:sym typeface="Trebuchet MS"/>
            </a:endParaRPr>
          </a:p>
          <a:p>
            <a:pPr indent="0" lvl="0" marL="0" marR="0" rtl="0" algn="l">
              <a:lnSpc>
                <a:spcPct val="90000"/>
              </a:lnSpc>
              <a:spcBef>
                <a:spcPts val="600"/>
              </a:spcBef>
              <a:spcAft>
                <a:spcPts val="0"/>
              </a:spcAft>
              <a:buNone/>
            </a:pPr>
            <a:r>
              <a:rPr lang="en-US" sz="6600">
                <a:solidFill>
                  <a:schemeClr val="dk1"/>
                </a:solidFill>
                <a:latin typeface="Trebuchet MS"/>
                <a:ea typeface="Trebuchet MS"/>
                <a:cs typeface="Trebuchet MS"/>
                <a:sym typeface="Trebuchet MS"/>
              </a:rPr>
              <a:t>FOR BREAKFAST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1"/>
          <p:cNvSpPr txBox="1"/>
          <p:nvPr>
            <p:ph type="title"/>
          </p:nvPr>
        </p:nvSpPr>
        <p:spPr>
          <a:xfrm>
            <a:off x="1636713" y="692150"/>
            <a:ext cx="9721849" cy="607026"/>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dk1"/>
              </a:buClr>
              <a:buSzPts val="3200"/>
              <a:buFont typeface="Trebuchet MS"/>
              <a:buNone/>
            </a:pPr>
            <a:r>
              <a:rPr lang="en-US"/>
              <a:t>Example of </a:t>
            </a:r>
            <a:r>
              <a:rPr lang="en-US" u="sng"/>
              <a:t>supported </a:t>
            </a:r>
            <a:r>
              <a:rPr lang="en-US"/>
              <a:t>values - GOVERNANCE</a:t>
            </a:r>
            <a:endParaRPr/>
          </a:p>
        </p:txBody>
      </p:sp>
      <p:sp>
        <p:nvSpPr>
          <p:cNvPr id="147" name="Google Shape;147;p11"/>
          <p:cNvSpPr txBox="1"/>
          <p:nvPr>
            <p:ph idx="1" type="body"/>
          </p:nvPr>
        </p:nvSpPr>
        <p:spPr>
          <a:xfrm>
            <a:off x="1631949" y="1501541"/>
            <a:ext cx="9478011" cy="4273617"/>
          </a:xfrm>
          <a:prstGeom prst="rect">
            <a:avLst/>
          </a:prstGeom>
          <a:noFill/>
          <a:ln>
            <a:noFill/>
          </a:ln>
        </p:spPr>
        <p:txBody>
          <a:bodyPr anchorCtr="0" anchor="t" bIns="45700" lIns="91425" spcFirstLastPara="1" rIns="91425" wrap="square" tIns="45700">
            <a:noAutofit/>
          </a:bodyPr>
          <a:lstStyle/>
          <a:p>
            <a:pPr indent="-457200" lvl="1" marL="869950" rtl="0" algn="l">
              <a:lnSpc>
                <a:spcPct val="90000"/>
              </a:lnSpc>
              <a:spcBef>
                <a:spcPts val="500"/>
              </a:spcBef>
              <a:spcAft>
                <a:spcPts val="0"/>
              </a:spcAft>
              <a:buSzPts val="3100"/>
              <a:buFont typeface="Arial"/>
              <a:buChar char="•"/>
            </a:pPr>
            <a:r>
              <a:rPr lang="en-US" sz="2200">
                <a:latin typeface="Trebuchet MS"/>
                <a:ea typeface="Trebuchet MS"/>
                <a:cs typeface="Trebuchet MS"/>
                <a:sym typeface="Trebuchet MS"/>
              </a:rPr>
              <a:t>What are we making decisions about? </a:t>
            </a:r>
            <a:endParaRPr/>
          </a:p>
          <a:p>
            <a:pPr indent="0" lvl="1" marL="412750" rtl="0" algn="l">
              <a:lnSpc>
                <a:spcPct val="90000"/>
              </a:lnSpc>
              <a:spcBef>
                <a:spcPts val="500"/>
              </a:spcBef>
              <a:spcAft>
                <a:spcPts val="0"/>
              </a:spcAft>
              <a:buSzPts val="3100"/>
              <a:buNone/>
            </a:pPr>
            <a:r>
              <a:t/>
            </a:r>
            <a:endParaRPr sz="2200">
              <a:latin typeface="Trebuchet MS"/>
              <a:ea typeface="Trebuchet MS"/>
              <a:cs typeface="Trebuchet MS"/>
              <a:sym typeface="Trebuchet MS"/>
            </a:endParaRPr>
          </a:p>
          <a:p>
            <a:pPr indent="-457200" lvl="1" marL="869950" rtl="0" algn="l">
              <a:lnSpc>
                <a:spcPct val="90000"/>
              </a:lnSpc>
              <a:spcBef>
                <a:spcPts val="500"/>
              </a:spcBef>
              <a:spcAft>
                <a:spcPts val="0"/>
              </a:spcAft>
              <a:buSzPts val="3100"/>
              <a:buFont typeface="Arial"/>
              <a:buChar char="•"/>
            </a:pPr>
            <a:r>
              <a:rPr lang="en-US" sz="2200">
                <a:latin typeface="Trebuchet MS"/>
                <a:ea typeface="Trebuchet MS"/>
                <a:cs typeface="Trebuchet MS"/>
                <a:sym typeface="Trebuchet MS"/>
              </a:rPr>
              <a:t>What kinds of relationships are these structures supporting?</a:t>
            </a:r>
            <a:endParaRPr/>
          </a:p>
          <a:p>
            <a:pPr indent="-260350" lvl="1" marL="869950" rtl="0" algn="l">
              <a:lnSpc>
                <a:spcPct val="90000"/>
              </a:lnSpc>
              <a:spcBef>
                <a:spcPts val="500"/>
              </a:spcBef>
              <a:spcAft>
                <a:spcPts val="0"/>
              </a:spcAft>
              <a:buSzPts val="3100"/>
              <a:buFont typeface="Arial"/>
              <a:buNone/>
            </a:pPr>
            <a:r>
              <a:t/>
            </a:r>
            <a:endParaRPr sz="2200">
              <a:latin typeface="Trebuchet MS"/>
              <a:ea typeface="Trebuchet MS"/>
              <a:cs typeface="Trebuchet MS"/>
              <a:sym typeface="Trebuchet MS"/>
            </a:endParaRPr>
          </a:p>
          <a:p>
            <a:pPr indent="-457200" lvl="1" marL="869950" rtl="0" algn="l">
              <a:lnSpc>
                <a:spcPct val="90000"/>
              </a:lnSpc>
              <a:spcBef>
                <a:spcPts val="500"/>
              </a:spcBef>
              <a:spcAft>
                <a:spcPts val="0"/>
              </a:spcAft>
              <a:buSzPts val="3100"/>
              <a:buFont typeface="Arial"/>
              <a:buChar char="•"/>
            </a:pPr>
            <a:r>
              <a:rPr lang="en-US" sz="2200">
                <a:latin typeface="Trebuchet MS"/>
                <a:ea typeface="Trebuchet MS"/>
                <a:cs typeface="Trebuchet MS"/>
                <a:sym typeface="Trebuchet MS"/>
              </a:rPr>
              <a:t>Whose voices/engagement are included? </a:t>
            </a:r>
            <a:endParaRPr/>
          </a:p>
          <a:p>
            <a:pPr indent="-228600" lvl="2" marL="1371600" rtl="0" algn="l">
              <a:lnSpc>
                <a:spcPct val="90000"/>
              </a:lnSpc>
              <a:spcBef>
                <a:spcPts val="500"/>
              </a:spcBef>
              <a:spcAft>
                <a:spcPts val="0"/>
              </a:spcAft>
              <a:buSzPts val="1800"/>
              <a:buFont typeface="Arial"/>
              <a:buChar char="•"/>
            </a:pPr>
            <a:r>
              <a:rPr b="1" lang="en-US">
                <a:solidFill>
                  <a:srgbClr val="424242"/>
                </a:solidFill>
                <a:latin typeface="Trebuchet MS"/>
                <a:ea typeface="Trebuchet MS"/>
                <a:cs typeface="Trebuchet MS"/>
                <a:sym typeface="Trebuchet MS"/>
              </a:rPr>
              <a:t>A board or governing body </a:t>
            </a:r>
            <a:r>
              <a:rPr lang="en-US">
                <a:solidFill>
                  <a:srgbClr val="424242"/>
                </a:solidFill>
                <a:latin typeface="Trebuchet MS"/>
                <a:ea typeface="Trebuchet MS"/>
                <a:cs typeface="Trebuchet MS"/>
                <a:sym typeface="Trebuchet MS"/>
              </a:rPr>
              <a:t>responsible for overarching decisions and the long- term vision (independent from management). </a:t>
            </a:r>
            <a:endParaRPr>
              <a:solidFill>
                <a:srgbClr val="F2D68C"/>
              </a:solidFill>
              <a:latin typeface="Trebuchet MS"/>
              <a:ea typeface="Trebuchet MS"/>
              <a:cs typeface="Trebuchet MS"/>
              <a:sym typeface="Trebuchet MS"/>
            </a:endParaRPr>
          </a:p>
          <a:p>
            <a:pPr indent="-228600" lvl="2" marL="1371600" rtl="0" algn="l">
              <a:lnSpc>
                <a:spcPct val="90000"/>
              </a:lnSpc>
              <a:spcBef>
                <a:spcPts val="500"/>
              </a:spcBef>
              <a:spcAft>
                <a:spcPts val="0"/>
              </a:spcAft>
              <a:buSzPts val="1800"/>
              <a:buFont typeface="Arial"/>
              <a:buChar char="•"/>
            </a:pPr>
            <a:r>
              <a:rPr b="1" lang="en-US">
                <a:solidFill>
                  <a:srgbClr val="424242"/>
                </a:solidFill>
                <a:latin typeface="Trebuchet MS"/>
                <a:ea typeface="Trebuchet MS"/>
                <a:cs typeface="Trebuchet MS"/>
                <a:sym typeface="Trebuchet MS"/>
              </a:rPr>
              <a:t>Executive direction: </a:t>
            </a:r>
            <a:r>
              <a:rPr lang="en-US">
                <a:solidFill>
                  <a:srgbClr val="424242"/>
                </a:solidFill>
                <a:latin typeface="Trebuchet MS"/>
                <a:ea typeface="Trebuchet MS"/>
                <a:cs typeface="Trebuchet MS"/>
                <a:sym typeface="Trebuchet MS"/>
              </a:rPr>
              <a:t>a competent manager at the centre of the organisation. </a:t>
            </a:r>
            <a:endParaRPr>
              <a:solidFill>
                <a:srgbClr val="F2D68C"/>
              </a:solidFill>
              <a:latin typeface="Trebuchet MS"/>
              <a:ea typeface="Trebuchet MS"/>
              <a:cs typeface="Trebuchet MS"/>
              <a:sym typeface="Trebuchet MS"/>
            </a:endParaRPr>
          </a:p>
          <a:p>
            <a:pPr indent="-228600" lvl="2" marL="1371600" rtl="0" algn="l">
              <a:lnSpc>
                <a:spcPct val="90000"/>
              </a:lnSpc>
              <a:spcBef>
                <a:spcPts val="500"/>
              </a:spcBef>
              <a:spcAft>
                <a:spcPts val="0"/>
              </a:spcAft>
              <a:buSzPts val="1800"/>
              <a:buFont typeface="Arial"/>
              <a:buChar char="•"/>
            </a:pPr>
            <a:r>
              <a:rPr b="1" lang="en-US">
                <a:solidFill>
                  <a:srgbClr val="424242"/>
                </a:solidFill>
                <a:latin typeface="Trebuchet MS"/>
                <a:ea typeface="Trebuchet MS"/>
                <a:cs typeface="Trebuchet MS"/>
                <a:sym typeface="Trebuchet MS"/>
              </a:rPr>
              <a:t>Senior managers/decision makers </a:t>
            </a:r>
            <a:r>
              <a:rPr lang="en-US">
                <a:solidFill>
                  <a:srgbClr val="424242"/>
                </a:solidFill>
                <a:latin typeface="Trebuchet MS"/>
                <a:ea typeface="Trebuchet MS"/>
                <a:cs typeface="Trebuchet MS"/>
                <a:sym typeface="Trebuchet MS"/>
              </a:rPr>
              <a:t>with oversight over three main aspects of the </a:t>
            </a:r>
            <a:endParaRPr/>
          </a:p>
          <a:p>
            <a:pPr indent="-228600" lvl="2" marL="1371600" rtl="0" algn="l">
              <a:lnSpc>
                <a:spcPct val="90000"/>
              </a:lnSpc>
              <a:spcBef>
                <a:spcPts val="500"/>
              </a:spcBef>
              <a:spcAft>
                <a:spcPts val="0"/>
              </a:spcAft>
              <a:buSzPts val="1800"/>
              <a:buFont typeface="Arial"/>
              <a:buChar char="•"/>
            </a:pPr>
            <a:r>
              <a:rPr b="1" lang="en-US">
                <a:solidFill>
                  <a:srgbClr val="424242"/>
                </a:solidFill>
                <a:latin typeface="Trebuchet MS"/>
                <a:ea typeface="Trebuchet MS"/>
                <a:cs typeface="Trebuchet MS"/>
                <a:sym typeface="Trebuchet MS"/>
              </a:rPr>
              <a:t>think tank’s work: </a:t>
            </a:r>
            <a:r>
              <a:rPr lang="en-US">
                <a:solidFill>
                  <a:srgbClr val="424242"/>
                </a:solidFill>
                <a:latin typeface="Trebuchet MS"/>
                <a:ea typeface="Trebuchet MS"/>
                <a:cs typeface="Trebuchet MS"/>
                <a:sym typeface="Trebuchet MS"/>
              </a:rPr>
              <a:t>research, communications and management. </a:t>
            </a:r>
            <a:endParaRPr/>
          </a:p>
          <a:p>
            <a:pPr indent="-228600" lvl="2" marL="1371600" rtl="0" algn="l">
              <a:lnSpc>
                <a:spcPct val="90000"/>
              </a:lnSpc>
              <a:spcBef>
                <a:spcPts val="500"/>
              </a:spcBef>
              <a:spcAft>
                <a:spcPts val="0"/>
              </a:spcAft>
              <a:buSzPts val="1800"/>
              <a:buFont typeface="Arial"/>
              <a:buChar char="•"/>
            </a:pPr>
            <a:r>
              <a:rPr lang="en-US">
                <a:solidFill>
                  <a:srgbClr val="424242"/>
                </a:solidFill>
                <a:latin typeface="Trebuchet MS"/>
                <a:ea typeface="Trebuchet MS"/>
                <a:cs typeface="Trebuchet MS"/>
                <a:sym typeface="Trebuchet MS"/>
              </a:rPr>
              <a:t>Institutional structures </a:t>
            </a:r>
            <a:r>
              <a:rPr b="1" lang="en-US">
                <a:solidFill>
                  <a:srgbClr val="424242"/>
                </a:solidFill>
                <a:latin typeface="Trebuchet MS"/>
                <a:ea typeface="Trebuchet MS"/>
                <a:cs typeface="Trebuchet MS"/>
                <a:sym typeface="Trebuchet MS"/>
              </a:rPr>
              <a:t>that bring people, teams and roles together </a:t>
            </a:r>
            <a:endParaRPr b="1">
              <a:solidFill>
                <a:srgbClr val="F2D68C"/>
              </a:solidFill>
              <a:latin typeface="Trebuchet MS"/>
              <a:ea typeface="Trebuchet MS"/>
              <a:cs typeface="Trebuchet MS"/>
              <a:sym typeface="Trebuchet M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graphicFrame>
        <p:nvGraphicFramePr>
          <p:cNvPr id="152" name="Google Shape;152;p12"/>
          <p:cNvGraphicFramePr/>
          <p:nvPr/>
        </p:nvGraphicFramePr>
        <p:xfrm>
          <a:off x="477012" y="643467"/>
          <a:ext cx="3000000" cy="3000000"/>
        </p:xfrm>
        <a:graphic>
          <a:graphicData uri="http://schemas.openxmlformats.org/drawingml/2006/table">
            <a:tbl>
              <a:tblPr>
                <a:noFill/>
                <a:tableStyleId>{855D4295-73BC-440C-AFD4-32C34933449B}</a:tableStyleId>
              </a:tblPr>
              <a:tblGrid>
                <a:gridCol w="4738475"/>
                <a:gridCol w="1119175"/>
                <a:gridCol w="3216675"/>
                <a:gridCol w="1802475"/>
              </a:tblGrid>
              <a:tr h="109225">
                <a:tc>
                  <a:txBody>
                    <a:bodyPr/>
                    <a:lstStyle/>
                    <a:p>
                      <a:pPr indent="0" lvl="0" marL="0" marR="0" rtl="0" algn="l">
                        <a:spcBef>
                          <a:spcPts val="0"/>
                        </a:spcBef>
                        <a:spcAft>
                          <a:spcPts val="0"/>
                        </a:spcAft>
                        <a:buNone/>
                      </a:pPr>
                      <a:r>
                        <a:rPr b="1" lang="en-US" sz="600" u="none" cap="none" strike="noStrike"/>
                        <a:t>D</a:t>
                      </a:r>
                      <a:r>
                        <a:rPr b="1" lang="en-US" sz="600" u="none" cap="none" strike="noStrike">
                          <a:solidFill>
                            <a:srgbClr val="000000"/>
                          </a:solidFill>
                        </a:rPr>
                        <a:t>ecisions</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1" lang="en-US" sz="600" u="none" cap="none" strike="noStrike">
                          <a:solidFill>
                            <a:srgbClr val="000000"/>
                          </a:solidFill>
                        </a:rPr>
                        <a:t>Board</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1" lang="en-US" sz="600" u="none" cap="none" strike="noStrike">
                          <a:solidFill>
                            <a:srgbClr val="000000"/>
                          </a:solidFill>
                        </a:rPr>
                        <a:t>Management with the Board</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1" lang="en-US" sz="600" u="none" cap="none" strike="noStrike">
                          <a:solidFill>
                            <a:srgbClr val="000000"/>
                          </a:solidFill>
                        </a:rPr>
                        <a:t>Management</a:t>
                      </a:r>
                      <a:endParaRPr b="0" i="0" sz="800" u="none" cap="none" strike="noStrike">
                        <a:latin typeface="Arial"/>
                        <a:ea typeface="Arial"/>
                        <a:cs typeface="Arial"/>
                        <a:sym typeface="Arial"/>
                      </a:endParaRPr>
                    </a:p>
                  </a:txBody>
                  <a:tcPr marT="2750" marB="0" marR="19750" marL="19750"/>
                </a:tc>
              </a:tr>
              <a:tr h="109225">
                <a:tc>
                  <a:txBody>
                    <a:bodyPr/>
                    <a:lstStyle/>
                    <a:p>
                      <a:pPr indent="0" lvl="0" marL="0" marR="0" rtl="0" algn="l">
                        <a:spcBef>
                          <a:spcPts val="0"/>
                        </a:spcBef>
                        <a:spcAft>
                          <a:spcPts val="0"/>
                        </a:spcAft>
                        <a:buNone/>
                      </a:pPr>
                      <a:r>
                        <a:rPr b="1" lang="en-US" sz="600" u="none" cap="none" strike="noStrike">
                          <a:solidFill>
                            <a:srgbClr val="000000"/>
                          </a:solidFill>
                        </a:rPr>
                        <a:t>STRATEGY</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r>
              <a:tr h="109225">
                <a:tc>
                  <a:txBody>
                    <a:bodyPr/>
                    <a:lstStyle/>
                    <a:p>
                      <a:pPr indent="0" lvl="0" marL="0" marR="0" rtl="0" algn="l">
                        <a:spcBef>
                          <a:spcPts val="0"/>
                        </a:spcBef>
                        <a:spcAft>
                          <a:spcPts val="0"/>
                        </a:spcAft>
                        <a:buNone/>
                      </a:pPr>
                      <a:r>
                        <a:rPr b="0" lang="en-US" sz="600" u="none" cap="none" strike="noStrike"/>
                        <a:t>Mission</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X </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r>
              <a:tr h="109225">
                <a:tc>
                  <a:txBody>
                    <a:bodyPr/>
                    <a:lstStyle/>
                    <a:p>
                      <a:pPr indent="0" lvl="0" marL="0" marR="0" rtl="0" algn="l">
                        <a:spcBef>
                          <a:spcPts val="0"/>
                        </a:spcBef>
                        <a:spcAft>
                          <a:spcPts val="0"/>
                        </a:spcAft>
                        <a:buNone/>
                      </a:pPr>
                      <a:r>
                        <a:rPr b="0" lang="en-US" sz="600" u="none" cap="none" strike="noStrike"/>
                        <a:t>Strategic planning</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X </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r>
              <a:tr h="109225">
                <a:tc>
                  <a:txBody>
                    <a:bodyPr/>
                    <a:lstStyle/>
                    <a:p>
                      <a:pPr indent="0" lvl="0" marL="0" marR="0" rtl="0" algn="l">
                        <a:spcBef>
                          <a:spcPts val="0"/>
                        </a:spcBef>
                        <a:spcAft>
                          <a:spcPts val="0"/>
                        </a:spcAft>
                        <a:buNone/>
                      </a:pPr>
                      <a:r>
                        <a:rPr b="0" lang="en-US" sz="600" u="none" cap="none" strike="noStrike"/>
                        <a:t>Annual plan</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X</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r>
              <a:tr h="109225">
                <a:tc>
                  <a:txBody>
                    <a:bodyPr/>
                    <a:lstStyle/>
                    <a:p>
                      <a:pPr indent="0" lvl="0" marL="0" marR="0" rtl="0" algn="l">
                        <a:spcBef>
                          <a:spcPts val="0"/>
                        </a:spcBef>
                        <a:spcAft>
                          <a:spcPts val="0"/>
                        </a:spcAft>
                        <a:buNone/>
                      </a:pPr>
                      <a:r>
                        <a:rPr b="0" lang="en-US" sz="600" u="none" cap="none" strike="noStrike"/>
                        <a:t>Implementation of annual plan </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X</a:t>
                      </a:r>
                      <a:endParaRPr b="0" i="0" sz="800" u="none" cap="none" strike="noStrike">
                        <a:latin typeface="Arial"/>
                        <a:ea typeface="Arial"/>
                        <a:cs typeface="Arial"/>
                        <a:sym typeface="Arial"/>
                      </a:endParaRPr>
                    </a:p>
                  </a:txBody>
                  <a:tcPr marT="2750" marB="0" marR="19750" marL="19750"/>
                </a:tc>
              </a:tr>
              <a:tr h="109225">
                <a:tc>
                  <a:txBody>
                    <a:bodyPr/>
                    <a:lstStyle/>
                    <a:p>
                      <a:pPr indent="0" lvl="0" marL="0" marR="0" rtl="0" algn="l">
                        <a:spcBef>
                          <a:spcPts val="0"/>
                        </a:spcBef>
                        <a:spcAft>
                          <a:spcPts val="0"/>
                        </a:spcAft>
                        <a:buNone/>
                      </a:pPr>
                      <a:r>
                        <a:rPr b="0" lang="en-US" sz="600" u="none" cap="none" strike="noStrike"/>
                        <a:t>Evaluation of strategic plan </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X </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r>
              <a:tr h="109225">
                <a:tc>
                  <a:txBody>
                    <a:bodyPr/>
                    <a:lstStyle/>
                    <a:p>
                      <a:pPr indent="0" lvl="0" marL="0" marR="0" rtl="0" algn="l">
                        <a:spcBef>
                          <a:spcPts val="0"/>
                        </a:spcBef>
                        <a:spcAft>
                          <a:spcPts val="0"/>
                        </a:spcAft>
                        <a:buNone/>
                      </a:pPr>
                      <a:r>
                        <a:rPr b="0" lang="en-US" sz="600" u="none" cap="none" strike="noStrike"/>
                        <a:t>Plans for major cooperation, partnerships</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X</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r>
              <a:tr h="109225">
                <a:tc>
                  <a:txBody>
                    <a:bodyPr/>
                    <a:lstStyle/>
                    <a:p>
                      <a:pPr indent="0" lvl="0" marL="0" marR="0" rtl="0" algn="l">
                        <a:spcBef>
                          <a:spcPts val="0"/>
                        </a:spcBef>
                        <a:spcAft>
                          <a:spcPts val="0"/>
                        </a:spcAft>
                        <a:buNone/>
                      </a:pPr>
                      <a:r>
                        <a:rPr b="1" lang="en-US" sz="600" u="none" cap="none" strike="noStrike">
                          <a:solidFill>
                            <a:srgbClr val="000000"/>
                          </a:solidFill>
                        </a:rPr>
                        <a:t>PROGRAMS</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r>
              <a:tr h="109225">
                <a:tc>
                  <a:txBody>
                    <a:bodyPr/>
                    <a:lstStyle/>
                    <a:p>
                      <a:pPr indent="0" lvl="0" marL="0" marR="0" rtl="0" algn="l">
                        <a:spcBef>
                          <a:spcPts val="0"/>
                        </a:spcBef>
                        <a:spcAft>
                          <a:spcPts val="0"/>
                        </a:spcAft>
                        <a:buNone/>
                      </a:pPr>
                      <a:r>
                        <a:rPr b="0" lang="en-US" sz="600" u="none" cap="none" strike="noStrike"/>
                        <a:t>Introduction of new programmes and services </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X </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r>
              <a:tr h="109225">
                <a:tc>
                  <a:txBody>
                    <a:bodyPr/>
                    <a:lstStyle/>
                    <a:p>
                      <a:pPr indent="0" lvl="0" marL="0" marR="0" rtl="0" algn="l">
                        <a:spcBef>
                          <a:spcPts val="0"/>
                        </a:spcBef>
                        <a:spcAft>
                          <a:spcPts val="0"/>
                        </a:spcAft>
                        <a:buNone/>
                      </a:pPr>
                      <a:r>
                        <a:rPr b="0" lang="en-US" sz="600" u="none" cap="none" strike="noStrike"/>
                        <a:t>Policy for grant-making</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X</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r>
              <a:tr h="109225">
                <a:tc>
                  <a:txBody>
                    <a:bodyPr/>
                    <a:lstStyle/>
                    <a:p>
                      <a:pPr indent="0" lvl="0" marL="0" marR="0" rtl="0" algn="l">
                        <a:spcBef>
                          <a:spcPts val="0"/>
                        </a:spcBef>
                        <a:spcAft>
                          <a:spcPts val="0"/>
                        </a:spcAft>
                        <a:buNone/>
                      </a:pPr>
                      <a:r>
                        <a:rPr b="0" lang="en-US" sz="600" u="none" cap="none" strike="noStrike"/>
                        <a:t>Donations</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X</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r>
              <a:tr h="109225">
                <a:tc>
                  <a:txBody>
                    <a:bodyPr/>
                    <a:lstStyle/>
                    <a:p>
                      <a:pPr indent="0" lvl="0" marL="0" marR="0" rtl="0" algn="l">
                        <a:spcBef>
                          <a:spcPts val="0"/>
                        </a:spcBef>
                        <a:spcAft>
                          <a:spcPts val="0"/>
                        </a:spcAft>
                        <a:buNone/>
                      </a:pPr>
                      <a:r>
                        <a:rPr b="0" lang="en-US" sz="600" u="none" cap="none" strike="noStrike"/>
                        <a:t>Programmes evaluation</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X</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r>
              <a:tr h="109225">
                <a:tc>
                  <a:txBody>
                    <a:bodyPr/>
                    <a:lstStyle/>
                    <a:p>
                      <a:pPr indent="0" lvl="0" marL="0" marR="0" rtl="0" algn="l">
                        <a:spcBef>
                          <a:spcPts val="0"/>
                        </a:spcBef>
                        <a:spcAft>
                          <a:spcPts val="0"/>
                        </a:spcAft>
                        <a:buNone/>
                      </a:pPr>
                      <a:r>
                        <a:rPr b="1" lang="en-US" sz="600" u="none" cap="none" strike="noStrike">
                          <a:solidFill>
                            <a:srgbClr val="000000"/>
                          </a:solidFill>
                        </a:rPr>
                        <a:t>MANAGEMENT</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r>
              <a:tr h="109225">
                <a:tc>
                  <a:txBody>
                    <a:bodyPr/>
                    <a:lstStyle/>
                    <a:p>
                      <a:pPr indent="0" lvl="0" marL="0" marR="0" rtl="0" algn="l">
                        <a:spcBef>
                          <a:spcPts val="0"/>
                        </a:spcBef>
                        <a:spcAft>
                          <a:spcPts val="0"/>
                        </a:spcAft>
                        <a:buNone/>
                      </a:pPr>
                      <a:r>
                        <a:rPr b="0" lang="en-US" sz="600" u="none" cap="none" strike="noStrike"/>
                        <a:t>Structure and size of Board</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X  </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r>
              <a:tr h="109225">
                <a:tc>
                  <a:txBody>
                    <a:bodyPr/>
                    <a:lstStyle/>
                    <a:p>
                      <a:pPr indent="0" lvl="0" marL="0" marR="0" rtl="0" algn="l">
                        <a:spcBef>
                          <a:spcPts val="0"/>
                        </a:spcBef>
                        <a:spcAft>
                          <a:spcPts val="0"/>
                        </a:spcAft>
                        <a:buNone/>
                      </a:pPr>
                      <a:r>
                        <a:rPr b="0" lang="en-US" sz="600" u="none" cap="none" strike="noStrike"/>
                        <a:t>Selection of Board members</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X</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r>
              <a:tr h="109225">
                <a:tc>
                  <a:txBody>
                    <a:bodyPr/>
                    <a:lstStyle/>
                    <a:p>
                      <a:pPr indent="0" lvl="0" marL="0" marR="0" rtl="0" algn="l">
                        <a:spcBef>
                          <a:spcPts val="0"/>
                        </a:spcBef>
                        <a:spcAft>
                          <a:spcPts val="0"/>
                        </a:spcAft>
                        <a:buNone/>
                      </a:pPr>
                      <a:r>
                        <a:rPr b="0" lang="en-US" sz="600" u="none" cap="none" strike="noStrike"/>
                        <a:t>Selection of external audit</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X</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r>
              <a:tr h="109225">
                <a:tc>
                  <a:txBody>
                    <a:bodyPr/>
                    <a:lstStyle/>
                    <a:p>
                      <a:pPr indent="0" lvl="0" marL="0" marR="0" rtl="0" algn="l">
                        <a:spcBef>
                          <a:spcPts val="0"/>
                        </a:spcBef>
                        <a:spcAft>
                          <a:spcPts val="0"/>
                        </a:spcAft>
                        <a:buNone/>
                      </a:pPr>
                      <a:r>
                        <a:rPr b="0" lang="en-US" sz="600" u="none" cap="none" strike="noStrike"/>
                        <a:t>Appointment of internal audit/control</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X</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r>
              <a:tr h="109225">
                <a:tc>
                  <a:txBody>
                    <a:bodyPr/>
                    <a:lstStyle/>
                    <a:p>
                      <a:pPr indent="0" lvl="0" marL="0" marR="0" rtl="0" algn="l">
                        <a:spcBef>
                          <a:spcPts val="0"/>
                        </a:spcBef>
                        <a:spcAft>
                          <a:spcPts val="0"/>
                        </a:spcAft>
                        <a:buNone/>
                      </a:pPr>
                      <a:r>
                        <a:rPr b="1" lang="en-US" sz="600" u="none" cap="none" strike="noStrike">
                          <a:solidFill>
                            <a:srgbClr val="000000"/>
                          </a:solidFill>
                        </a:rPr>
                        <a:t>HUMAN RESOURCES</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r>
              <a:tr h="109225">
                <a:tc>
                  <a:txBody>
                    <a:bodyPr/>
                    <a:lstStyle/>
                    <a:p>
                      <a:pPr indent="0" lvl="0" marL="0" marR="0" rtl="0" algn="l">
                        <a:spcBef>
                          <a:spcPts val="0"/>
                        </a:spcBef>
                        <a:spcAft>
                          <a:spcPts val="0"/>
                        </a:spcAft>
                        <a:buNone/>
                      </a:pPr>
                      <a:r>
                        <a:rPr b="0" lang="en-US" sz="600" u="none" cap="none" strike="noStrike"/>
                        <a:t>Management structure</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X </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r>
              <a:tr h="109225">
                <a:tc>
                  <a:txBody>
                    <a:bodyPr/>
                    <a:lstStyle/>
                    <a:p>
                      <a:pPr indent="0" lvl="0" marL="0" marR="0" rtl="0" algn="l">
                        <a:spcBef>
                          <a:spcPts val="0"/>
                        </a:spcBef>
                        <a:spcAft>
                          <a:spcPts val="0"/>
                        </a:spcAft>
                        <a:buNone/>
                      </a:pPr>
                      <a:r>
                        <a:rPr b="0" lang="en-US" sz="600" u="none" cap="none" strike="noStrike"/>
                        <a:t>HR policies</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X</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r>
              <a:tr h="109225">
                <a:tc>
                  <a:txBody>
                    <a:bodyPr/>
                    <a:lstStyle/>
                    <a:p>
                      <a:pPr indent="0" lvl="0" marL="0" marR="0" rtl="0" algn="l">
                        <a:spcBef>
                          <a:spcPts val="0"/>
                        </a:spcBef>
                        <a:spcAft>
                          <a:spcPts val="0"/>
                        </a:spcAft>
                        <a:buNone/>
                      </a:pPr>
                      <a:r>
                        <a:rPr b="0" lang="en-US" sz="600" u="none" cap="none" strike="noStrike"/>
                        <a:t>Recruitment and employment</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X</a:t>
                      </a:r>
                      <a:endParaRPr b="0" i="0" sz="800" u="none" cap="none" strike="noStrike">
                        <a:latin typeface="Arial"/>
                        <a:ea typeface="Arial"/>
                        <a:cs typeface="Arial"/>
                        <a:sym typeface="Arial"/>
                      </a:endParaRPr>
                    </a:p>
                  </a:txBody>
                  <a:tcPr marT="2750" marB="0" marR="19750" marL="19750"/>
                </a:tc>
              </a:tr>
              <a:tr h="109225">
                <a:tc>
                  <a:txBody>
                    <a:bodyPr/>
                    <a:lstStyle/>
                    <a:p>
                      <a:pPr indent="0" lvl="0" marL="0" marR="0" rtl="0" algn="l">
                        <a:spcBef>
                          <a:spcPts val="0"/>
                        </a:spcBef>
                        <a:spcAft>
                          <a:spcPts val="0"/>
                        </a:spcAft>
                        <a:buNone/>
                      </a:pPr>
                      <a:r>
                        <a:rPr b="0" lang="en-US" sz="600" u="none" cap="none" strike="noStrike"/>
                        <a:t>Compensation policy </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X</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r>
              <a:tr h="109225">
                <a:tc>
                  <a:txBody>
                    <a:bodyPr/>
                    <a:lstStyle/>
                    <a:p>
                      <a:pPr indent="0" lvl="0" marL="0" marR="0" rtl="0" algn="l">
                        <a:spcBef>
                          <a:spcPts val="0"/>
                        </a:spcBef>
                        <a:spcAft>
                          <a:spcPts val="0"/>
                        </a:spcAft>
                        <a:buNone/>
                      </a:pPr>
                      <a:r>
                        <a:rPr b="0" lang="en-US" sz="600" u="none" cap="none" strike="noStrike"/>
                        <a:t>Career development plans</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X</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r>
              <a:tr h="109225">
                <a:tc>
                  <a:txBody>
                    <a:bodyPr/>
                    <a:lstStyle/>
                    <a:p>
                      <a:pPr indent="0" lvl="0" marL="0" marR="0" rtl="0" algn="l">
                        <a:spcBef>
                          <a:spcPts val="0"/>
                        </a:spcBef>
                        <a:spcAft>
                          <a:spcPts val="0"/>
                        </a:spcAft>
                        <a:buNone/>
                      </a:pPr>
                      <a:r>
                        <a:rPr b="1" lang="en-US" sz="600" u="none" cap="none" strike="noStrike">
                          <a:solidFill>
                            <a:srgbClr val="000000"/>
                          </a:solidFill>
                        </a:rPr>
                        <a:t>FUNDRAISING</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r>
              <a:tr h="109225">
                <a:tc>
                  <a:txBody>
                    <a:bodyPr/>
                    <a:lstStyle/>
                    <a:p>
                      <a:pPr indent="0" lvl="0" marL="0" marR="0" rtl="0" algn="l">
                        <a:spcBef>
                          <a:spcPts val="0"/>
                        </a:spcBef>
                        <a:spcAft>
                          <a:spcPts val="0"/>
                        </a:spcAft>
                        <a:buNone/>
                      </a:pPr>
                      <a:r>
                        <a:rPr b="0" lang="en-US" sz="600" u="none" cap="none" strike="noStrike"/>
                        <a:t>Approval of fundraising plan </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X </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r>
              <a:tr h="109225">
                <a:tc>
                  <a:txBody>
                    <a:bodyPr/>
                    <a:lstStyle/>
                    <a:p>
                      <a:pPr indent="0" lvl="0" marL="0" marR="0" rtl="0" algn="l">
                        <a:spcBef>
                          <a:spcPts val="0"/>
                        </a:spcBef>
                        <a:spcAft>
                          <a:spcPts val="0"/>
                        </a:spcAft>
                        <a:buNone/>
                      </a:pPr>
                      <a:r>
                        <a:rPr b="0" lang="en-US" sz="600" u="none" cap="none" strike="noStrike"/>
                        <a:t>Setting annual targets</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X</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r>
              <a:tr h="109225">
                <a:tc>
                  <a:txBody>
                    <a:bodyPr/>
                    <a:lstStyle/>
                    <a:p>
                      <a:pPr indent="0" lvl="0" marL="0" marR="0" rtl="0" algn="l">
                        <a:spcBef>
                          <a:spcPts val="0"/>
                        </a:spcBef>
                        <a:spcAft>
                          <a:spcPts val="0"/>
                        </a:spcAft>
                        <a:buNone/>
                      </a:pPr>
                      <a:r>
                        <a:rPr b="0" lang="en-US" sz="600" u="none" cap="none" strike="noStrike"/>
                        <a:t>Gift/donation policy </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X </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r>
              <a:tr h="109225">
                <a:tc>
                  <a:txBody>
                    <a:bodyPr/>
                    <a:lstStyle/>
                    <a:p>
                      <a:pPr indent="0" lvl="0" marL="0" marR="0" rtl="0" algn="l">
                        <a:spcBef>
                          <a:spcPts val="0"/>
                        </a:spcBef>
                        <a:spcAft>
                          <a:spcPts val="0"/>
                        </a:spcAft>
                        <a:buNone/>
                      </a:pPr>
                      <a:r>
                        <a:rPr b="0" lang="en-US" sz="600" u="none" cap="none" strike="noStrike"/>
                        <a:t>Decisions on receiving grants</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X</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r>
              <a:tr h="109225">
                <a:tc>
                  <a:txBody>
                    <a:bodyPr/>
                    <a:lstStyle/>
                    <a:p>
                      <a:pPr indent="0" lvl="0" marL="0" marR="0" rtl="0" algn="l">
                        <a:spcBef>
                          <a:spcPts val="0"/>
                        </a:spcBef>
                        <a:spcAft>
                          <a:spcPts val="0"/>
                        </a:spcAft>
                        <a:buNone/>
                      </a:pPr>
                      <a:r>
                        <a:rPr b="0" lang="en-US" sz="600" u="none" cap="none" strike="noStrike"/>
                        <a:t>Capital gift/investment </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X </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r>
              <a:tr h="109225">
                <a:tc>
                  <a:txBody>
                    <a:bodyPr/>
                    <a:lstStyle/>
                    <a:p>
                      <a:pPr indent="0" lvl="0" marL="0" marR="0" rtl="0" algn="l">
                        <a:spcBef>
                          <a:spcPts val="0"/>
                        </a:spcBef>
                        <a:spcAft>
                          <a:spcPts val="0"/>
                        </a:spcAft>
                        <a:buNone/>
                      </a:pPr>
                      <a:r>
                        <a:rPr b="1" lang="en-US" sz="600" u="none" cap="none" strike="noStrike">
                          <a:solidFill>
                            <a:srgbClr val="000000"/>
                          </a:solidFill>
                        </a:rPr>
                        <a:t>OUTREACH</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1" lang="en-US" sz="600" u="none" cap="none" strike="noStrike"/>
                        <a:t> </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1" lang="en-US" sz="600" u="none" cap="none" strike="noStrike"/>
                        <a:t> </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1" lang="en-US" sz="600" u="none" cap="none" strike="noStrike"/>
                        <a:t> </a:t>
                      </a:r>
                      <a:endParaRPr b="0" i="0" sz="800" u="none" cap="none" strike="noStrike">
                        <a:latin typeface="Arial"/>
                        <a:ea typeface="Arial"/>
                        <a:cs typeface="Arial"/>
                        <a:sym typeface="Arial"/>
                      </a:endParaRPr>
                    </a:p>
                  </a:txBody>
                  <a:tcPr marT="2750" marB="0" marR="19750" marL="19750"/>
                </a:tc>
              </a:tr>
              <a:tr h="109225">
                <a:tc>
                  <a:txBody>
                    <a:bodyPr/>
                    <a:lstStyle/>
                    <a:p>
                      <a:pPr indent="0" lvl="0" marL="0" marR="0" rtl="0" algn="l">
                        <a:spcBef>
                          <a:spcPts val="0"/>
                        </a:spcBef>
                        <a:spcAft>
                          <a:spcPts val="0"/>
                        </a:spcAft>
                        <a:buNone/>
                      </a:pPr>
                      <a:r>
                        <a:rPr b="0" lang="en-US" sz="600" u="none" cap="none" strike="noStrike"/>
                        <a:t>Logo/change of image</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X</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r>
              <a:tr h="109225">
                <a:tc>
                  <a:txBody>
                    <a:bodyPr/>
                    <a:lstStyle/>
                    <a:p>
                      <a:pPr indent="0" lvl="0" marL="0" marR="0" rtl="0" algn="l">
                        <a:spcBef>
                          <a:spcPts val="0"/>
                        </a:spcBef>
                        <a:spcAft>
                          <a:spcPts val="0"/>
                        </a:spcAft>
                        <a:buNone/>
                      </a:pPr>
                      <a:r>
                        <a:rPr b="0" lang="en-US" sz="600" u="none" cap="none" strike="noStrike"/>
                        <a:t>Communications for specific initiatives</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X</a:t>
                      </a:r>
                      <a:endParaRPr b="0" i="0" sz="800" u="none" cap="none" strike="noStrike">
                        <a:latin typeface="Arial"/>
                        <a:ea typeface="Arial"/>
                        <a:cs typeface="Arial"/>
                        <a:sym typeface="Arial"/>
                      </a:endParaRPr>
                    </a:p>
                  </a:txBody>
                  <a:tcPr marT="2750" marB="0" marR="19750" marL="19750"/>
                </a:tc>
              </a:tr>
              <a:tr h="109225">
                <a:tc>
                  <a:txBody>
                    <a:bodyPr/>
                    <a:lstStyle/>
                    <a:p>
                      <a:pPr indent="0" lvl="0" marL="0" marR="0" rtl="0" algn="l">
                        <a:spcBef>
                          <a:spcPts val="0"/>
                        </a:spcBef>
                        <a:spcAft>
                          <a:spcPts val="0"/>
                        </a:spcAft>
                        <a:buNone/>
                      </a:pPr>
                      <a:r>
                        <a:rPr b="0" lang="en-US" sz="600" u="none" cap="none" strike="noStrike"/>
                        <a:t>Contracting advertising agencies</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X</a:t>
                      </a:r>
                      <a:endParaRPr b="0" i="0" sz="800" u="none" cap="none" strike="noStrike">
                        <a:latin typeface="Arial"/>
                        <a:ea typeface="Arial"/>
                        <a:cs typeface="Arial"/>
                        <a:sym typeface="Arial"/>
                      </a:endParaRPr>
                    </a:p>
                  </a:txBody>
                  <a:tcPr marT="2750" marB="0" marR="19750" marL="19750"/>
                </a:tc>
              </a:tr>
              <a:tr h="109225">
                <a:tc>
                  <a:txBody>
                    <a:bodyPr/>
                    <a:lstStyle/>
                    <a:p>
                      <a:pPr indent="0" lvl="0" marL="0" marR="0" rtl="0" algn="l">
                        <a:spcBef>
                          <a:spcPts val="0"/>
                        </a:spcBef>
                        <a:spcAft>
                          <a:spcPts val="0"/>
                        </a:spcAft>
                        <a:buNone/>
                      </a:pPr>
                      <a:r>
                        <a:rPr b="1" lang="en-US" sz="600" u="none" cap="none" strike="noStrike">
                          <a:solidFill>
                            <a:srgbClr val="000000"/>
                          </a:solidFill>
                        </a:rPr>
                        <a:t>LAW - LEGAL MATTERS</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r>
              <a:tr h="109225">
                <a:tc>
                  <a:txBody>
                    <a:bodyPr/>
                    <a:lstStyle/>
                    <a:p>
                      <a:pPr indent="0" lvl="0" marL="0" marR="0" rtl="0" algn="l">
                        <a:spcBef>
                          <a:spcPts val="0"/>
                        </a:spcBef>
                        <a:spcAft>
                          <a:spcPts val="0"/>
                        </a:spcAft>
                        <a:buNone/>
                      </a:pPr>
                      <a:r>
                        <a:rPr b="0" lang="en-US" sz="600" u="none" cap="none" strike="noStrike"/>
                        <a:t>Statute</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X</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r>
              <a:tr h="109225">
                <a:tc>
                  <a:txBody>
                    <a:bodyPr/>
                    <a:lstStyle/>
                    <a:p>
                      <a:pPr indent="0" lvl="0" marL="0" marR="0" rtl="0" algn="l">
                        <a:spcBef>
                          <a:spcPts val="0"/>
                        </a:spcBef>
                        <a:spcAft>
                          <a:spcPts val="0"/>
                        </a:spcAft>
                        <a:buNone/>
                      </a:pPr>
                      <a:r>
                        <a:rPr b="0" lang="en-US" sz="600" u="none" cap="none" strike="noStrike"/>
                        <a:t>Initiating legal procedure</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X</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r>
              <a:tr h="109225">
                <a:tc>
                  <a:txBody>
                    <a:bodyPr/>
                    <a:lstStyle/>
                    <a:p>
                      <a:pPr indent="0" lvl="0" marL="0" marR="0" rtl="0" algn="l">
                        <a:spcBef>
                          <a:spcPts val="0"/>
                        </a:spcBef>
                        <a:spcAft>
                          <a:spcPts val="0"/>
                        </a:spcAft>
                        <a:buNone/>
                      </a:pPr>
                      <a:r>
                        <a:rPr b="0" lang="en-US" sz="600" u="none" cap="none" strike="noStrike"/>
                        <a:t>Evaluation of legal service</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X</a:t>
                      </a:r>
                      <a:endParaRPr b="0" i="0" sz="800" u="none" cap="none" strike="noStrike">
                        <a:latin typeface="Arial"/>
                        <a:ea typeface="Arial"/>
                        <a:cs typeface="Arial"/>
                        <a:sym typeface="Arial"/>
                      </a:endParaRPr>
                    </a:p>
                  </a:txBody>
                  <a:tcPr marT="2750" marB="0" marR="19750" marL="19750"/>
                </a:tc>
              </a:tr>
              <a:tr h="109225">
                <a:tc>
                  <a:txBody>
                    <a:bodyPr/>
                    <a:lstStyle/>
                    <a:p>
                      <a:pPr indent="0" lvl="0" marL="0" marR="0" rtl="0" algn="l">
                        <a:spcBef>
                          <a:spcPts val="0"/>
                        </a:spcBef>
                        <a:spcAft>
                          <a:spcPts val="0"/>
                        </a:spcAft>
                        <a:buNone/>
                      </a:pPr>
                      <a:r>
                        <a:rPr b="0" lang="en-US" sz="600" u="none" cap="none" strike="noStrike"/>
                        <a:t>Contracting procedure</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X</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r>
              <a:tr h="109225">
                <a:tc>
                  <a:txBody>
                    <a:bodyPr/>
                    <a:lstStyle/>
                    <a:p>
                      <a:pPr indent="0" lvl="0" marL="0" marR="0" rtl="0" algn="l">
                        <a:spcBef>
                          <a:spcPts val="0"/>
                        </a:spcBef>
                        <a:spcAft>
                          <a:spcPts val="0"/>
                        </a:spcAft>
                        <a:buNone/>
                      </a:pPr>
                      <a:r>
                        <a:rPr b="1" lang="en-US" sz="600" u="none" cap="none" strike="noStrike">
                          <a:solidFill>
                            <a:srgbClr val="000000"/>
                          </a:solidFill>
                        </a:rPr>
                        <a:t>FINANCE</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r>
              <a:tr h="109225">
                <a:tc>
                  <a:txBody>
                    <a:bodyPr/>
                    <a:lstStyle/>
                    <a:p>
                      <a:pPr indent="0" lvl="0" marL="0" marR="0" rtl="0" algn="l">
                        <a:spcBef>
                          <a:spcPts val="0"/>
                        </a:spcBef>
                        <a:spcAft>
                          <a:spcPts val="0"/>
                        </a:spcAft>
                        <a:buNone/>
                      </a:pPr>
                      <a:r>
                        <a:rPr b="0" lang="en-US" sz="600" u="none" cap="none" strike="noStrike"/>
                        <a:t>Financial targets</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X</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r>
              <a:tr h="109225">
                <a:tc>
                  <a:txBody>
                    <a:bodyPr/>
                    <a:lstStyle/>
                    <a:p>
                      <a:pPr indent="0" lvl="0" marL="0" marR="0" rtl="0" algn="l">
                        <a:spcBef>
                          <a:spcPts val="0"/>
                        </a:spcBef>
                        <a:spcAft>
                          <a:spcPts val="0"/>
                        </a:spcAft>
                        <a:buNone/>
                      </a:pPr>
                      <a:r>
                        <a:rPr b="0" lang="en-US" sz="600" u="none" cap="none" strike="noStrike"/>
                        <a:t>Approval of operating budget</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X </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r>
              <a:tr h="109225">
                <a:tc>
                  <a:txBody>
                    <a:bodyPr/>
                    <a:lstStyle/>
                    <a:p>
                      <a:pPr indent="0" lvl="0" marL="0" marR="0" rtl="0" algn="l">
                        <a:spcBef>
                          <a:spcPts val="0"/>
                        </a:spcBef>
                        <a:spcAft>
                          <a:spcPts val="0"/>
                        </a:spcAft>
                        <a:buNone/>
                      </a:pPr>
                      <a:r>
                        <a:rPr b="0" lang="en-US" sz="600" u="none" cap="none" strike="noStrike"/>
                        <a:t>Capital spending</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X</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r>
              <a:tr h="109225">
                <a:tc>
                  <a:txBody>
                    <a:bodyPr/>
                    <a:lstStyle/>
                    <a:p>
                      <a:pPr indent="0" lvl="0" marL="0" marR="0" rtl="0" algn="l">
                        <a:spcBef>
                          <a:spcPts val="0"/>
                        </a:spcBef>
                        <a:spcAft>
                          <a:spcPts val="0"/>
                        </a:spcAft>
                        <a:buNone/>
                      </a:pPr>
                      <a:r>
                        <a:rPr b="0" lang="en-US" sz="600" u="none" cap="none" strike="noStrike"/>
                        <a:t>Costs over 1000€ outside of budget</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X</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r>
              <a:tr h="109225">
                <a:tc>
                  <a:txBody>
                    <a:bodyPr/>
                    <a:lstStyle/>
                    <a:p>
                      <a:pPr indent="0" lvl="0" marL="0" marR="0" rtl="0" algn="l">
                        <a:spcBef>
                          <a:spcPts val="0"/>
                        </a:spcBef>
                        <a:spcAft>
                          <a:spcPts val="0"/>
                        </a:spcAft>
                        <a:buNone/>
                      </a:pPr>
                      <a:r>
                        <a:rPr b="0" lang="en-US" sz="600" u="none" cap="none" strike="noStrike"/>
                        <a:t>Investment policy and targets</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X</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r>
              <a:tr h="109225">
                <a:tc>
                  <a:txBody>
                    <a:bodyPr/>
                    <a:lstStyle/>
                    <a:p>
                      <a:pPr indent="0" lvl="0" marL="0" marR="0" rtl="0" algn="l">
                        <a:spcBef>
                          <a:spcPts val="0"/>
                        </a:spcBef>
                        <a:spcAft>
                          <a:spcPts val="0"/>
                        </a:spcAft>
                        <a:buNone/>
                      </a:pPr>
                      <a:r>
                        <a:rPr b="0" lang="en-US" sz="600" u="none" cap="none" strike="noStrike"/>
                        <a:t>Credits</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X</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r>
              <a:tr h="109225">
                <a:tc>
                  <a:txBody>
                    <a:bodyPr/>
                    <a:lstStyle/>
                    <a:p>
                      <a:pPr indent="0" lvl="0" marL="0" marR="0" rtl="0" algn="l">
                        <a:spcBef>
                          <a:spcPts val="0"/>
                        </a:spcBef>
                        <a:spcAft>
                          <a:spcPts val="0"/>
                        </a:spcAft>
                        <a:buNone/>
                      </a:pPr>
                      <a:r>
                        <a:rPr b="0" lang="en-US" sz="600" u="none" cap="none" strike="noStrike"/>
                        <a:t>Reporting on financial work</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X</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r>
              <a:tr h="109225">
                <a:tc>
                  <a:txBody>
                    <a:bodyPr/>
                    <a:lstStyle/>
                    <a:p>
                      <a:pPr indent="0" lvl="0" marL="0" marR="0" rtl="0" algn="l">
                        <a:spcBef>
                          <a:spcPts val="0"/>
                        </a:spcBef>
                        <a:spcAft>
                          <a:spcPts val="0"/>
                        </a:spcAft>
                        <a:buNone/>
                      </a:pPr>
                      <a:r>
                        <a:rPr b="0" lang="en-US" sz="600" u="none" cap="none" strike="noStrike"/>
                        <a:t>Report on spending</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X</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r>
              <a:tr h="109225">
                <a:tc>
                  <a:txBody>
                    <a:bodyPr/>
                    <a:lstStyle/>
                    <a:p>
                      <a:pPr indent="0" lvl="0" marL="0" marR="0" rtl="0" algn="l">
                        <a:spcBef>
                          <a:spcPts val="0"/>
                        </a:spcBef>
                        <a:spcAft>
                          <a:spcPts val="0"/>
                        </a:spcAft>
                        <a:buNone/>
                      </a:pPr>
                      <a:r>
                        <a:rPr b="0" lang="en-US" sz="600" u="none" cap="none" strike="noStrike"/>
                        <a:t>Financial control </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X</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r>
              <a:tr h="109225">
                <a:tc>
                  <a:txBody>
                    <a:bodyPr/>
                    <a:lstStyle/>
                    <a:p>
                      <a:pPr indent="0" lvl="0" marL="0" marR="0" rtl="0" algn="l">
                        <a:spcBef>
                          <a:spcPts val="0"/>
                        </a:spcBef>
                        <a:spcAft>
                          <a:spcPts val="0"/>
                        </a:spcAft>
                        <a:buNone/>
                      </a:pPr>
                      <a:r>
                        <a:rPr b="0" lang="en-US" sz="600" u="none" cap="none" strike="noStrike"/>
                        <a:t>Financial audit</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X</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r>
              <a:tr h="109225">
                <a:tc>
                  <a:txBody>
                    <a:bodyPr/>
                    <a:lstStyle/>
                    <a:p>
                      <a:pPr indent="0" lvl="0" marL="0" marR="0" rtl="0" algn="l">
                        <a:spcBef>
                          <a:spcPts val="0"/>
                        </a:spcBef>
                        <a:spcAft>
                          <a:spcPts val="0"/>
                        </a:spcAft>
                        <a:buNone/>
                      </a:pPr>
                      <a:r>
                        <a:rPr b="0" lang="en-US" sz="600" u="none" cap="none" strike="noStrike"/>
                        <a:t>Selling property or transferring </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X</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c>
                  <a:txBody>
                    <a:bodyPr/>
                    <a:lstStyle/>
                    <a:p>
                      <a:pPr indent="0" lvl="0" marL="0" marR="0" rtl="0" algn="l">
                        <a:spcBef>
                          <a:spcPts val="0"/>
                        </a:spcBef>
                        <a:spcAft>
                          <a:spcPts val="0"/>
                        </a:spcAft>
                        <a:buNone/>
                      </a:pPr>
                      <a:r>
                        <a:rPr b="0" lang="en-US" sz="600" u="none" cap="none" strike="noStrike"/>
                        <a:t> </a:t>
                      </a:r>
                      <a:endParaRPr b="0" i="0" sz="800" u="none" cap="none" strike="noStrike">
                        <a:latin typeface="Arial"/>
                        <a:ea typeface="Arial"/>
                        <a:cs typeface="Arial"/>
                        <a:sym typeface="Arial"/>
                      </a:endParaRPr>
                    </a:p>
                  </a:txBody>
                  <a:tcPr marT="2750" marB="0" marR="19750" marL="19750"/>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3"/>
          <p:cNvSpPr txBox="1"/>
          <p:nvPr>
            <p:ph type="title"/>
          </p:nvPr>
        </p:nvSpPr>
        <p:spPr>
          <a:xfrm>
            <a:off x="1802968" y="664441"/>
            <a:ext cx="9721849" cy="111125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dk1"/>
              </a:buClr>
              <a:buSzPts val="3200"/>
              <a:buFont typeface="Trebuchet MS"/>
              <a:buNone/>
            </a:pPr>
            <a:r>
              <a:rPr b="1" lang="en-US"/>
              <a:t>The structure can be established in flat organisations </a:t>
            </a:r>
            <a:r>
              <a:rPr lang="en-US"/>
              <a:t>vs. ‘we are family’ myth</a:t>
            </a:r>
            <a:endParaRPr/>
          </a:p>
        </p:txBody>
      </p:sp>
      <p:sp>
        <p:nvSpPr>
          <p:cNvPr id="158" name="Google Shape;158;p13"/>
          <p:cNvSpPr txBox="1"/>
          <p:nvPr>
            <p:ph idx="1" type="body"/>
          </p:nvPr>
        </p:nvSpPr>
        <p:spPr>
          <a:xfrm>
            <a:off x="1631949" y="2073041"/>
            <a:ext cx="9726613" cy="4273617"/>
          </a:xfrm>
          <a:prstGeom prst="rect">
            <a:avLst/>
          </a:prstGeom>
          <a:noFill/>
          <a:ln>
            <a:noFill/>
          </a:ln>
        </p:spPr>
        <p:txBody>
          <a:bodyPr anchorCtr="0" anchor="t" bIns="45700" lIns="91425" spcFirstLastPara="1" rIns="91425" wrap="square" tIns="45700">
            <a:normAutofit lnSpcReduction="10000"/>
          </a:bodyPr>
          <a:lstStyle/>
          <a:p>
            <a:pPr indent="-228600" lvl="0" marL="457200" rtl="0" algn="l">
              <a:lnSpc>
                <a:spcPct val="90000"/>
              </a:lnSpc>
              <a:spcBef>
                <a:spcPts val="1000"/>
              </a:spcBef>
              <a:spcAft>
                <a:spcPts val="0"/>
              </a:spcAft>
              <a:buClr>
                <a:schemeClr val="dk2"/>
              </a:buClr>
              <a:buSzPts val="2400"/>
              <a:buNone/>
            </a:pPr>
            <a:r>
              <a:rPr b="0" i="0" lang="en-US">
                <a:solidFill>
                  <a:srgbClr val="3C4043"/>
                </a:solidFill>
                <a:latin typeface="Trebuchet MS"/>
                <a:ea typeface="Trebuchet MS"/>
                <a:cs typeface="Trebuchet MS"/>
                <a:sym typeface="Trebuchet MS"/>
              </a:rPr>
              <a:t>Agreements and clarity and transparency </a:t>
            </a:r>
            <a:endParaRPr/>
          </a:p>
          <a:p>
            <a:pPr indent="-342900" lvl="0" marL="571500" rtl="0" algn="l">
              <a:lnSpc>
                <a:spcPct val="90000"/>
              </a:lnSpc>
              <a:spcBef>
                <a:spcPts val="1000"/>
              </a:spcBef>
              <a:spcAft>
                <a:spcPts val="0"/>
              </a:spcAft>
              <a:buSzPts val="2400"/>
              <a:buFont typeface="Arial"/>
              <a:buChar char="•"/>
            </a:pPr>
            <a:r>
              <a:rPr b="1" i="0" lang="en-US">
                <a:solidFill>
                  <a:srgbClr val="3C4043"/>
                </a:solidFill>
                <a:latin typeface="Trebuchet MS"/>
                <a:ea typeface="Trebuchet MS"/>
                <a:cs typeface="Trebuchet MS"/>
                <a:sym typeface="Trebuchet MS"/>
              </a:rPr>
              <a:t>clarity of roles and division of responsibilities </a:t>
            </a:r>
            <a:r>
              <a:rPr b="0" i="0" lang="en-US">
                <a:solidFill>
                  <a:srgbClr val="3C4043"/>
                </a:solidFill>
                <a:latin typeface="Trebuchet MS"/>
                <a:ea typeface="Trebuchet MS"/>
                <a:cs typeface="Trebuchet MS"/>
                <a:sym typeface="Trebuchet MS"/>
              </a:rPr>
              <a:t>and the right to change </a:t>
            </a:r>
            <a:endParaRPr/>
          </a:p>
          <a:p>
            <a:pPr indent="-342900" lvl="0" marL="571500" rtl="0" algn="l">
              <a:lnSpc>
                <a:spcPct val="90000"/>
              </a:lnSpc>
              <a:spcBef>
                <a:spcPts val="1000"/>
              </a:spcBef>
              <a:spcAft>
                <a:spcPts val="0"/>
              </a:spcAft>
              <a:buSzPts val="2400"/>
              <a:buFont typeface="Arial"/>
              <a:buChar char="•"/>
            </a:pPr>
            <a:r>
              <a:rPr b="1" i="0" lang="en-US">
                <a:solidFill>
                  <a:srgbClr val="3C4043"/>
                </a:solidFill>
                <a:latin typeface="Trebuchet MS"/>
                <a:ea typeface="Trebuchet MS"/>
                <a:cs typeface="Trebuchet MS"/>
                <a:sym typeface="Trebuchet MS"/>
              </a:rPr>
              <a:t>lines of responsibility </a:t>
            </a:r>
            <a:r>
              <a:rPr b="0" i="0" lang="en-US">
                <a:solidFill>
                  <a:srgbClr val="3C4043"/>
                </a:solidFill>
                <a:latin typeface="Trebuchet MS"/>
                <a:ea typeface="Trebuchet MS"/>
                <a:cs typeface="Trebuchet MS"/>
                <a:sym typeface="Trebuchet MS"/>
              </a:rPr>
              <a:t>(who is responsible for what...), and where is the autonomy </a:t>
            </a:r>
            <a:endParaRPr/>
          </a:p>
          <a:p>
            <a:pPr indent="-342900" lvl="0" marL="571500" rtl="0" algn="l">
              <a:lnSpc>
                <a:spcPct val="90000"/>
              </a:lnSpc>
              <a:spcBef>
                <a:spcPts val="1000"/>
              </a:spcBef>
              <a:spcAft>
                <a:spcPts val="0"/>
              </a:spcAft>
              <a:buSzPts val="2400"/>
              <a:buFont typeface="Arial"/>
              <a:buChar char="•"/>
            </a:pPr>
            <a:r>
              <a:rPr b="1" i="0" lang="en-US">
                <a:solidFill>
                  <a:srgbClr val="3C4043"/>
                </a:solidFill>
                <a:latin typeface="Trebuchet MS"/>
                <a:ea typeface="Trebuchet MS"/>
                <a:cs typeface="Trebuchet MS"/>
                <a:sym typeface="Trebuchet MS"/>
              </a:rPr>
              <a:t>ways of coordination way of decision-making </a:t>
            </a:r>
            <a:r>
              <a:rPr b="0" i="0" lang="en-US">
                <a:solidFill>
                  <a:srgbClr val="3C4043"/>
                </a:solidFill>
                <a:latin typeface="Trebuchet MS"/>
                <a:ea typeface="Trebuchet MS"/>
                <a:cs typeface="Trebuchet MS"/>
                <a:sym typeface="Trebuchet MS"/>
              </a:rPr>
              <a:t>- democracy within the organization </a:t>
            </a:r>
            <a:endParaRPr/>
          </a:p>
          <a:p>
            <a:pPr indent="-190500" lvl="0" marL="571500" rtl="0" algn="l">
              <a:lnSpc>
                <a:spcPct val="90000"/>
              </a:lnSpc>
              <a:spcBef>
                <a:spcPts val="1000"/>
              </a:spcBef>
              <a:spcAft>
                <a:spcPts val="0"/>
              </a:spcAft>
              <a:buSzPts val="2400"/>
              <a:buFont typeface="Arial"/>
              <a:buNone/>
            </a:pPr>
            <a:r>
              <a:t/>
            </a:r>
            <a:endParaRPr>
              <a:solidFill>
                <a:srgbClr val="3C4043"/>
              </a:solidFill>
              <a:latin typeface="Trebuchet MS"/>
              <a:ea typeface="Trebuchet MS"/>
              <a:cs typeface="Trebuchet MS"/>
              <a:sym typeface="Trebuchet MS"/>
            </a:endParaRPr>
          </a:p>
          <a:p>
            <a:pPr indent="0" lvl="0" marL="228600" rtl="0" algn="r">
              <a:lnSpc>
                <a:spcPct val="90000"/>
              </a:lnSpc>
              <a:spcBef>
                <a:spcPts val="1000"/>
              </a:spcBef>
              <a:spcAft>
                <a:spcPts val="0"/>
              </a:spcAft>
              <a:buSzPts val="2400"/>
              <a:buNone/>
            </a:pPr>
            <a:r>
              <a:rPr b="0" i="0" lang="en-US">
                <a:solidFill>
                  <a:srgbClr val="474747"/>
                </a:solidFill>
                <a:latin typeface="Arial"/>
                <a:ea typeface="Arial"/>
                <a:cs typeface="Arial"/>
                <a:sym typeface="Arial"/>
              </a:rPr>
              <a:t>Western, S., 2017. Where's </a:t>
            </a:r>
            <a:r>
              <a:rPr b="1" i="0" lang="en-US">
                <a:solidFill>
                  <a:srgbClr val="767676"/>
                </a:solidFill>
                <a:latin typeface="Arial"/>
                <a:ea typeface="Arial"/>
                <a:cs typeface="Arial"/>
                <a:sym typeface="Arial"/>
              </a:rPr>
              <a:t>Daddy</a:t>
            </a:r>
            <a:r>
              <a:rPr b="0" i="0" lang="en-US">
                <a:solidFill>
                  <a:srgbClr val="474747"/>
                </a:solidFill>
                <a:latin typeface="Arial"/>
                <a:ea typeface="Arial"/>
                <a:cs typeface="Arial"/>
                <a:sym typeface="Arial"/>
              </a:rPr>
              <a:t>? Integrating the Paternal and Maternal Stance to Deliver Non-authoritarian Leadership Dynamics, 17(2) .</a:t>
            </a:r>
            <a:endParaRPr b="0" i="0">
              <a:solidFill>
                <a:srgbClr val="3C4043"/>
              </a:solidFill>
              <a:latin typeface="Trebuchet MS"/>
              <a:ea typeface="Trebuchet MS"/>
              <a:cs typeface="Trebuchet MS"/>
              <a:sym typeface="Trebuchet M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descr="A hand writing on a chalkboard&#10;&#10;Description automatically generated with medium confidence" id="163" name="Google Shape;163;p14"/>
          <p:cNvPicPr preferRelativeResize="0"/>
          <p:nvPr/>
        </p:nvPicPr>
        <p:blipFill rotWithShape="1">
          <a:blip r:embed="rId3">
            <a:alphaModFix/>
          </a:blip>
          <a:srcRect b="0" l="0" r="-1" t="15708"/>
          <a:stretch/>
        </p:blipFill>
        <p:spPr>
          <a:xfrm>
            <a:off x="3068" y="0"/>
            <a:ext cx="12188932" cy="6857990"/>
          </a:xfrm>
          <a:prstGeom prst="rect">
            <a:avLst/>
          </a:prstGeom>
          <a:noFill/>
          <a:ln>
            <a:noFill/>
          </a:ln>
        </p:spPr>
      </p:pic>
      <p:sp>
        <p:nvSpPr>
          <p:cNvPr id="164" name="Google Shape;164;p14"/>
          <p:cNvSpPr txBox="1"/>
          <p:nvPr>
            <p:ph type="title"/>
          </p:nvPr>
        </p:nvSpPr>
        <p:spPr>
          <a:xfrm>
            <a:off x="6540500" y="2791536"/>
            <a:ext cx="4025900" cy="206538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None/>
            </a:pPr>
            <a:r>
              <a:rPr b="1" lang="en-US" sz="3600">
                <a:solidFill>
                  <a:srgbClr val="FFC7D9"/>
                </a:solidFill>
                <a:latin typeface="Trebuchet MS"/>
                <a:ea typeface="Trebuchet MS"/>
                <a:cs typeface="Trebuchet MS"/>
                <a:sym typeface="Trebuchet MS"/>
              </a:rPr>
              <a:t>Not ideal, </a:t>
            </a:r>
            <a:br>
              <a:rPr b="1" lang="en-US" sz="3600">
                <a:solidFill>
                  <a:srgbClr val="FFC7D9"/>
                </a:solidFill>
                <a:latin typeface="Trebuchet MS"/>
                <a:ea typeface="Trebuchet MS"/>
                <a:cs typeface="Trebuchet MS"/>
                <a:sym typeface="Trebuchet MS"/>
              </a:rPr>
            </a:br>
            <a:r>
              <a:rPr b="1" lang="en-US" sz="3600">
                <a:solidFill>
                  <a:srgbClr val="FFC7D9"/>
                </a:solidFill>
                <a:latin typeface="Trebuchet MS"/>
                <a:ea typeface="Trebuchet MS"/>
                <a:cs typeface="Trebuchet MS"/>
                <a:sym typeface="Trebuchet MS"/>
              </a:rPr>
              <a:t>but good enough leader</a:t>
            </a:r>
            <a:endParaRPr/>
          </a:p>
        </p:txBody>
      </p:sp>
      <p:sp>
        <p:nvSpPr>
          <p:cNvPr id="165" name="Google Shape;165;p14"/>
          <p:cNvSpPr txBox="1"/>
          <p:nvPr>
            <p:ph idx="1" type="body"/>
          </p:nvPr>
        </p:nvSpPr>
        <p:spPr>
          <a:xfrm>
            <a:off x="2497663" y="5022021"/>
            <a:ext cx="8716437" cy="1249240"/>
          </a:xfrm>
          <a:prstGeom prst="rect">
            <a:avLst/>
          </a:prstGeom>
          <a:noFill/>
          <a:ln>
            <a:noFill/>
          </a:ln>
        </p:spPr>
        <p:txBody>
          <a:bodyPr anchorCtr="0" anchor="t" bIns="45700" lIns="91425" spcFirstLastPara="1" rIns="91425" wrap="square" tIns="45700">
            <a:normAutofit fontScale="85000" lnSpcReduction="10000"/>
          </a:bodyPr>
          <a:lstStyle/>
          <a:p>
            <a:pPr indent="0" lvl="0" marL="0" rtl="0" algn="l">
              <a:lnSpc>
                <a:spcPct val="90000"/>
              </a:lnSpc>
              <a:spcBef>
                <a:spcPts val="1000"/>
              </a:spcBef>
              <a:spcAft>
                <a:spcPts val="0"/>
              </a:spcAft>
              <a:buClr>
                <a:schemeClr val="lt2"/>
              </a:buClr>
              <a:buSzPct val="141176"/>
              <a:buNone/>
            </a:pPr>
            <a:r>
              <a:rPr i="1" lang="en-US" sz="2000">
                <a:solidFill>
                  <a:srgbClr val="FF8FB3"/>
                </a:solidFill>
                <a:latin typeface="Trebuchet MS"/>
                <a:ea typeface="Trebuchet MS"/>
                <a:cs typeface="Trebuchet MS"/>
                <a:sym typeface="Trebuchet MS"/>
              </a:rPr>
              <a:t>I always say that think-tank Directors are doomed to fail, because the job description is so wide. How can you be the world’s best researcher, best communicator, best fund-raiser, best leader of change, and best manager, all at once? Of course, you can’t.  </a:t>
            </a:r>
            <a:endParaRPr/>
          </a:p>
          <a:p>
            <a:pPr indent="0" lvl="0" marL="0" rtl="0" algn="l">
              <a:lnSpc>
                <a:spcPct val="90000"/>
              </a:lnSpc>
              <a:spcBef>
                <a:spcPts val="1000"/>
              </a:spcBef>
              <a:spcAft>
                <a:spcPts val="0"/>
              </a:spcAft>
              <a:buClr>
                <a:schemeClr val="lt2"/>
              </a:buClr>
              <a:buSzPct val="141176"/>
              <a:buNone/>
            </a:pPr>
            <a:r>
              <a:rPr lang="en-US" sz="2000">
                <a:solidFill>
                  <a:schemeClr val="lt2"/>
                </a:solidFill>
                <a:latin typeface="Trebuchet MS"/>
                <a:ea typeface="Trebuchet MS"/>
                <a:cs typeface="Trebuchet MS"/>
                <a:sym typeface="Trebuchet MS"/>
              </a:rPr>
              <a:t>Simon Maxwell, former director of the Overseas Development Institute. </a:t>
            </a:r>
            <a:endParaRPr/>
          </a:p>
          <a:p>
            <a:pPr indent="0" lvl="0" marL="0" rtl="0" algn="l">
              <a:lnSpc>
                <a:spcPct val="90000"/>
              </a:lnSpc>
              <a:spcBef>
                <a:spcPts val="1000"/>
              </a:spcBef>
              <a:spcAft>
                <a:spcPts val="0"/>
              </a:spcAft>
              <a:buClr>
                <a:schemeClr val="lt2"/>
              </a:buClr>
              <a:buSzPct val="176470"/>
              <a:buNone/>
            </a:pPr>
            <a:r>
              <a:t/>
            </a:r>
            <a:endParaRPr sz="1600">
              <a:solidFill>
                <a:schemeClr val="dk1"/>
              </a:solidFill>
              <a:latin typeface="Georgia"/>
              <a:ea typeface="Georgia"/>
              <a:cs typeface="Georgia"/>
              <a:sym typeface="Georgia"/>
            </a:endParaRPr>
          </a:p>
          <a:p>
            <a:pPr indent="152400" lvl="0" marL="0" rtl="0" algn="l">
              <a:lnSpc>
                <a:spcPct val="90000"/>
              </a:lnSpc>
              <a:spcBef>
                <a:spcPts val="1000"/>
              </a:spcBef>
              <a:spcAft>
                <a:spcPts val="0"/>
              </a:spcAft>
              <a:buClr>
                <a:schemeClr val="dk2"/>
              </a:buClr>
              <a:buSzPct val="217194"/>
              <a:buFont typeface="Arial"/>
              <a:buNone/>
            </a:pPr>
            <a:r>
              <a:t/>
            </a:r>
            <a:endParaRPr sz="1300">
              <a:solidFill>
                <a:schemeClr val="dk1"/>
              </a:solidFill>
              <a:latin typeface="Georgia"/>
              <a:ea typeface="Georgia"/>
              <a:cs typeface="Georgia"/>
              <a:sym typeface="Georgi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descr="Diagram&#10;&#10;Description automatically generated" id="170" name="Google Shape;170;p15"/>
          <p:cNvPicPr preferRelativeResize="0"/>
          <p:nvPr/>
        </p:nvPicPr>
        <p:blipFill rotWithShape="1">
          <a:blip r:embed="rId3">
            <a:alphaModFix/>
          </a:blip>
          <a:srcRect b="0" l="0" r="0" t="0"/>
          <a:stretch/>
        </p:blipFill>
        <p:spPr>
          <a:xfrm>
            <a:off x="3671567" y="0"/>
            <a:ext cx="9148149" cy="6858000"/>
          </a:xfrm>
          <a:prstGeom prst="rect">
            <a:avLst/>
          </a:prstGeom>
          <a:noFill/>
          <a:ln>
            <a:noFill/>
          </a:ln>
        </p:spPr>
      </p:pic>
      <p:sp>
        <p:nvSpPr>
          <p:cNvPr id="171" name="Google Shape;171;p15"/>
          <p:cNvSpPr txBox="1"/>
          <p:nvPr/>
        </p:nvSpPr>
        <p:spPr>
          <a:xfrm>
            <a:off x="721895" y="1379621"/>
            <a:ext cx="3465094" cy="2031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Georgia"/>
                <a:ea typeface="Georgia"/>
                <a:cs typeface="Georgia"/>
                <a:sym typeface="Georgia"/>
              </a:rPr>
              <a:t>Networked Leadership </a:t>
            </a:r>
            <a:endParaRPr/>
          </a:p>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a:p>
            <a:pPr indent="0" lvl="0" marL="0" marR="0" rtl="0" algn="l">
              <a:spcBef>
                <a:spcPts val="0"/>
              </a:spcBef>
              <a:spcAft>
                <a:spcPts val="0"/>
              </a:spcAft>
              <a:buNone/>
            </a:pPr>
            <a:r>
              <a:rPr lang="en-US" sz="1800">
                <a:solidFill>
                  <a:schemeClr val="dk2"/>
                </a:solidFill>
                <a:latin typeface="Georgia"/>
                <a:ea typeface="Georgia"/>
                <a:cs typeface="Georgia"/>
                <a:sym typeface="Georgia"/>
              </a:rPr>
              <a:t>(especially in the context of hybrid work)</a:t>
            </a:r>
            <a:endParaRPr/>
          </a:p>
          <a:p>
            <a:pPr indent="0" lvl="0" marL="0" marR="0" rtl="0" algn="l">
              <a:spcBef>
                <a:spcPts val="0"/>
              </a:spcBef>
              <a:spcAft>
                <a:spcPts val="0"/>
              </a:spcAft>
              <a:buNone/>
            </a:pPr>
            <a:r>
              <a:t/>
            </a:r>
            <a:endParaRPr sz="1800">
              <a:solidFill>
                <a:schemeClr val="dk2"/>
              </a:solidFill>
              <a:latin typeface="Georgia"/>
              <a:ea typeface="Georgia"/>
              <a:cs typeface="Georgia"/>
              <a:sym typeface="Georgia"/>
            </a:endParaRPr>
          </a:p>
          <a:p>
            <a:pPr indent="0" lvl="0" marL="0" marR="0" rtl="0" algn="l">
              <a:spcBef>
                <a:spcPts val="0"/>
              </a:spcBef>
              <a:spcAft>
                <a:spcPts val="0"/>
              </a:spcAft>
              <a:buNone/>
            </a:pPr>
            <a:r>
              <a:rPr lang="en-US" sz="1800">
                <a:solidFill>
                  <a:schemeClr val="dk2"/>
                </a:solidFill>
                <a:latin typeface="Georgia"/>
                <a:ea typeface="Georgia"/>
                <a:cs typeface="Georgia"/>
                <a:sym typeface="Georgia"/>
              </a:rPr>
              <a:t>https://www.ecoleadershipinstitute.org/what-is-eco-leadership</a:t>
            </a:r>
            <a:endParaRPr sz="1800">
              <a:solidFill>
                <a:schemeClr val="dk2"/>
              </a:solidFill>
              <a:latin typeface="Georgia"/>
              <a:ea typeface="Georgia"/>
              <a:cs typeface="Georgia"/>
              <a:sym typeface="Georgi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6"/>
          <p:cNvSpPr txBox="1"/>
          <p:nvPr>
            <p:ph type="title"/>
          </p:nvPr>
        </p:nvSpPr>
        <p:spPr>
          <a:xfrm>
            <a:off x="1636714" y="692150"/>
            <a:ext cx="3766560" cy="2868468"/>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dk1"/>
              </a:buClr>
              <a:buSzPts val="3200"/>
              <a:buFont typeface="Trebuchet MS"/>
              <a:buNone/>
            </a:pPr>
            <a:br>
              <a:rPr b="1" lang="en-US"/>
            </a:br>
            <a:br>
              <a:rPr b="1" lang="en-US"/>
            </a:br>
            <a:r>
              <a:rPr b="1" lang="en-US"/>
              <a:t>What keeps directors </a:t>
            </a:r>
            <a:br>
              <a:rPr b="1" lang="en-US"/>
            </a:br>
            <a:r>
              <a:rPr b="1" lang="en-US"/>
              <a:t>awake at night?</a:t>
            </a:r>
            <a:endParaRPr/>
          </a:p>
        </p:txBody>
      </p:sp>
      <p:pic>
        <p:nvPicPr>
          <p:cNvPr id="177" name="Google Shape;177;p16"/>
          <p:cNvPicPr preferRelativeResize="0"/>
          <p:nvPr/>
        </p:nvPicPr>
        <p:blipFill rotWithShape="1">
          <a:blip r:embed="rId3">
            <a:alphaModFix/>
          </a:blip>
          <a:srcRect b="0" l="0" r="0" t="0"/>
          <a:stretch/>
        </p:blipFill>
        <p:spPr>
          <a:xfrm>
            <a:off x="6411434" y="1659878"/>
            <a:ext cx="4869712" cy="395694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7"/>
          <p:cNvSpPr txBox="1"/>
          <p:nvPr>
            <p:ph type="title"/>
          </p:nvPr>
        </p:nvSpPr>
        <p:spPr>
          <a:xfrm>
            <a:off x="1636713" y="692150"/>
            <a:ext cx="9721849" cy="607026"/>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dk1"/>
              </a:buClr>
              <a:buSzPts val="3200"/>
              <a:buFont typeface="Trebuchet MS"/>
              <a:buNone/>
            </a:pPr>
            <a:r>
              <a:rPr lang="en-US"/>
              <a:t>Internal relations</a:t>
            </a:r>
            <a:endParaRPr/>
          </a:p>
        </p:txBody>
      </p:sp>
      <p:sp>
        <p:nvSpPr>
          <p:cNvPr id="183" name="Google Shape;183;p17"/>
          <p:cNvSpPr txBox="1"/>
          <p:nvPr>
            <p:ph idx="1" type="body"/>
          </p:nvPr>
        </p:nvSpPr>
        <p:spPr>
          <a:xfrm>
            <a:off x="1631949" y="1501541"/>
            <a:ext cx="9726613" cy="4273617"/>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2"/>
              </a:buClr>
              <a:buSzPts val="2400"/>
              <a:buNone/>
            </a:pPr>
            <a:r>
              <a:rPr lang="en-US"/>
              <a:t>HR relationships within (the team – research role) </a:t>
            </a:r>
            <a:endParaRPr/>
          </a:p>
          <a:p>
            <a:pPr indent="-342900" lvl="0" marL="342900" rtl="0" algn="l">
              <a:lnSpc>
                <a:spcPct val="90000"/>
              </a:lnSpc>
              <a:spcBef>
                <a:spcPts val="1000"/>
              </a:spcBef>
              <a:spcAft>
                <a:spcPts val="0"/>
              </a:spcAft>
              <a:buClr>
                <a:schemeClr val="dk2"/>
              </a:buClr>
              <a:buSzPts val="2400"/>
              <a:buFont typeface="Arial"/>
              <a:buChar char="•"/>
            </a:pPr>
            <a:r>
              <a:rPr lang="en-US"/>
              <a:t>HR – </a:t>
            </a:r>
            <a:r>
              <a:rPr b="1" lang="en-US"/>
              <a:t>profile of the think tankers </a:t>
            </a:r>
            <a:r>
              <a:rPr lang="en-US"/>
              <a:t>(young graduates vs. established individuals)</a:t>
            </a:r>
            <a:endParaRPr/>
          </a:p>
          <a:p>
            <a:pPr indent="-342900" lvl="0" marL="342900" rtl="0" algn="l">
              <a:lnSpc>
                <a:spcPct val="90000"/>
              </a:lnSpc>
              <a:spcBef>
                <a:spcPts val="1000"/>
              </a:spcBef>
              <a:spcAft>
                <a:spcPts val="0"/>
              </a:spcAft>
              <a:buClr>
                <a:schemeClr val="dk2"/>
              </a:buClr>
              <a:buSzPts val="2400"/>
              <a:buFont typeface="Arial"/>
              <a:buChar char="•"/>
            </a:pPr>
            <a:r>
              <a:rPr b="1" lang="en-US"/>
              <a:t>Career opportunities </a:t>
            </a:r>
            <a:r>
              <a:rPr lang="en-US"/>
              <a:t>(professional development) – what is career progress? Compensation and employment policy. Where do people go afterwards? </a:t>
            </a:r>
            <a:endParaRPr/>
          </a:p>
          <a:p>
            <a:pPr indent="-342900" lvl="0" marL="342900" rtl="0" algn="l">
              <a:lnSpc>
                <a:spcPct val="90000"/>
              </a:lnSpc>
              <a:spcBef>
                <a:spcPts val="1000"/>
              </a:spcBef>
              <a:spcAft>
                <a:spcPts val="0"/>
              </a:spcAft>
              <a:buClr>
                <a:schemeClr val="dk2"/>
              </a:buClr>
              <a:buSzPts val="2400"/>
              <a:buFont typeface="Arial"/>
              <a:buChar char="•"/>
            </a:pPr>
            <a:r>
              <a:rPr lang="en-US"/>
              <a:t>Management of non-permanent or volunteer staff</a:t>
            </a:r>
            <a:endParaRPr/>
          </a:p>
          <a:p>
            <a:pPr indent="-342900" lvl="0" marL="342900" rtl="0" algn="l">
              <a:lnSpc>
                <a:spcPct val="90000"/>
              </a:lnSpc>
              <a:spcBef>
                <a:spcPts val="1000"/>
              </a:spcBef>
              <a:spcAft>
                <a:spcPts val="0"/>
              </a:spcAft>
              <a:buClr>
                <a:schemeClr val="dk2"/>
              </a:buClr>
              <a:buSzPts val="2400"/>
              <a:buFont typeface="Arial"/>
              <a:buChar char="•"/>
            </a:pPr>
            <a:r>
              <a:rPr lang="en-US"/>
              <a:t>Development of team leaders and middle management: </a:t>
            </a:r>
            <a:r>
              <a:rPr b="1" lang="en-US"/>
              <a:t>How to transition from technical ‘expert’ position to the management role?</a:t>
            </a:r>
            <a:endParaRPr/>
          </a:p>
          <a:p>
            <a:pPr indent="-342900" lvl="0" marL="342900" rtl="0" algn="l">
              <a:lnSpc>
                <a:spcPct val="90000"/>
              </a:lnSpc>
              <a:spcBef>
                <a:spcPts val="1000"/>
              </a:spcBef>
              <a:spcAft>
                <a:spcPts val="0"/>
              </a:spcAft>
              <a:buClr>
                <a:schemeClr val="dk2"/>
              </a:buClr>
              <a:buSzPts val="2400"/>
              <a:buFont typeface="Arial"/>
              <a:buChar char="•"/>
            </a:pPr>
            <a:r>
              <a:rPr lang="en-US" sz="2400"/>
              <a:t>In unstable context - how to protect staff from </a:t>
            </a:r>
            <a:r>
              <a:rPr b="1" lang="en-US" sz="2400"/>
              <a:t>external threats and burn out</a:t>
            </a:r>
            <a:endParaRPr b="1" sz="24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8"/>
          <p:cNvSpPr txBox="1"/>
          <p:nvPr>
            <p:ph type="title"/>
          </p:nvPr>
        </p:nvSpPr>
        <p:spPr>
          <a:xfrm>
            <a:off x="442912" y="692150"/>
            <a:ext cx="3339815" cy="2060442"/>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3200"/>
              <a:buFont typeface="Trebuchet MS"/>
              <a:buNone/>
            </a:pPr>
            <a:r>
              <a:rPr lang="en-US"/>
              <a:t>The nightmare</a:t>
            </a:r>
            <a:endParaRPr/>
          </a:p>
        </p:txBody>
      </p:sp>
      <p:pic>
        <p:nvPicPr>
          <p:cNvPr id="189" name="Google Shape;189;p18"/>
          <p:cNvPicPr preferRelativeResize="0"/>
          <p:nvPr/>
        </p:nvPicPr>
        <p:blipFill rotWithShape="1">
          <a:blip r:embed="rId3">
            <a:alphaModFix/>
          </a:blip>
          <a:srcRect b="15708" l="0" r="0" t="0"/>
          <a:stretch/>
        </p:blipFill>
        <p:spPr>
          <a:xfrm>
            <a:off x="4056000" y="10"/>
            <a:ext cx="8136000" cy="685799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2"/>
          <p:cNvSpPr txBox="1"/>
          <p:nvPr>
            <p:ph type="ctrTitle"/>
          </p:nvPr>
        </p:nvSpPr>
        <p:spPr>
          <a:xfrm>
            <a:off x="4514248" y="1386039"/>
            <a:ext cx="5592278" cy="2088682"/>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lt1"/>
              </a:buClr>
              <a:buSzPts val="4500"/>
              <a:buFont typeface="Trebuchet MS"/>
              <a:buNone/>
            </a:pPr>
            <a:r>
              <a:rPr lang="en-US"/>
              <a:t>BUILDING EFFECTIVE THINK TANK CULTURE</a:t>
            </a:r>
            <a:br>
              <a:rPr lang="en-US"/>
            </a:br>
            <a:endParaRPr/>
          </a:p>
        </p:txBody>
      </p:sp>
      <p:sp>
        <p:nvSpPr>
          <p:cNvPr id="65" name="Google Shape;65;p2"/>
          <p:cNvSpPr txBox="1"/>
          <p:nvPr>
            <p:ph idx="1" type="body"/>
          </p:nvPr>
        </p:nvSpPr>
        <p:spPr>
          <a:xfrm>
            <a:off x="4514247" y="3790951"/>
            <a:ext cx="6070625" cy="953602"/>
          </a:xfrm>
          <a:prstGeom prst="rect">
            <a:avLst/>
          </a:prstGeom>
          <a:noFill/>
          <a:ln>
            <a:noFill/>
          </a:ln>
        </p:spPr>
        <p:txBody>
          <a:bodyPr anchorCtr="0" anchor="t" bIns="45700" lIns="0" spcFirstLastPara="1" rIns="0" wrap="square" tIns="45700">
            <a:noAutofit/>
          </a:bodyPr>
          <a:lstStyle/>
          <a:p>
            <a:pPr indent="0" lvl="0" marL="0" rtl="0" algn="l">
              <a:lnSpc>
                <a:spcPct val="90000"/>
              </a:lnSpc>
              <a:spcBef>
                <a:spcPts val="0"/>
              </a:spcBef>
              <a:spcAft>
                <a:spcPts val="0"/>
              </a:spcAft>
              <a:buClr>
                <a:schemeClr val="lt1"/>
              </a:buClr>
              <a:buSzPts val="2500"/>
              <a:buNone/>
            </a:pPr>
            <a:r>
              <a:rPr lang="en-US"/>
              <a:t>Sonja Stojanović Gajić, </a:t>
            </a:r>
            <a:endParaRPr/>
          </a:p>
          <a:p>
            <a:pPr indent="0" lvl="0" marL="0" rtl="0" algn="l">
              <a:lnSpc>
                <a:spcPct val="90000"/>
              </a:lnSpc>
              <a:spcBef>
                <a:spcPts val="1000"/>
              </a:spcBef>
              <a:spcAft>
                <a:spcPts val="0"/>
              </a:spcAft>
              <a:buClr>
                <a:schemeClr val="lt1"/>
              </a:buClr>
              <a:buSzPts val="2500"/>
              <a:buNone/>
            </a:pPr>
            <a:r>
              <a:rPr lang="en-US"/>
              <a:t>Research Fellow, the University of Rijeka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9"/>
          <p:cNvSpPr txBox="1"/>
          <p:nvPr>
            <p:ph type="title"/>
          </p:nvPr>
        </p:nvSpPr>
        <p:spPr>
          <a:xfrm>
            <a:off x="1636713" y="692150"/>
            <a:ext cx="9721849" cy="607026"/>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dk1"/>
              </a:buClr>
              <a:buSzPts val="3200"/>
              <a:buFont typeface="Trebuchet MS"/>
              <a:buNone/>
            </a:pPr>
            <a:r>
              <a:rPr lang="en-US"/>
              <a:t>Team Relationships</a:t>
            </a:r>
            <a:endParaRPr/>
          </a:p>
        </p:txBody>
      </p:sp>
      <p:sp>
        <p:nvSpPr>
          <p:cNvPr id="195" name="Google Shape;195;p19"/>
          <p:cNvSpPr txBox="1"/>
          <p:nvPr>
            <p:ph idx="1" type="body"/>
          </p:nvPr>
        </p:nvSpPr>
        <p:spPr>
          <a:xfrm>
            <a:off x="1631949" y="1501541"/>
            <a:ext cx="5314951" cy="4273617"/>
          </a:xfrm>
          <a:prstGeom prst="rect">
            <a:avLst/>
          </a:prstGeom>
          <a:noFill/>
          <a:ln>
            <a:noFill/>
          </a:ln>
        </p:spPr>
        <p:txBody>
          <a:bodyPr anchorCtr="0" anchor="t" bIns="45700" lIns="91425" spcFirstLastPara="1" rIns="91425" wrap="square" tIns="45700">
            <a:normAutofit fontScale="92500" lnSpcReduction="10000"/>
          </a:bodyPr>
          <a:lstStyle/>
          <a:p>
            <a:pPr indent="-342900" lvl="0" marL="571500" rtl="0" algn="l">
              <a:lnSpc>
                <a:spcPct val="90000"/>
              </a:lnSpc>
              <a:spcBef>
                <a:spcPts val="1000"/>
              </a:spcBef>
              <a:spcAft>
                <a:spcPts val="0"/>
              </a:spcAft>
              <a:buSzPct val="108108"/>
              <a:buFont typeface="Arial"/>
              <a:buChar char="•"/>
            </a:pPr>
            <a:r>
              <a:rPr b="1" i="0" lang="en-US">
                <a:solidFill>
                  <a:srgbClr val="3C4043"/>
                </a:solidFill>
                <a:latin typeface="Trebuchet MS"/>
                <a:ea typeface="Trebuchet MS"/>
                <a:cs typeface="Trebuchet MS"/>
                <a:sym typeface="Trebuchet MS"/>
              </a:rPr>
              <a:t>Status and purpose </a:t>
            </a:r>
            <a:r>
              <a:rPr b="0" i="0" lang="en-US">
                <a:solidFill>
                  <a:srgbClr val="3C4043"/>
                </a:solidFill>
                <a:latin typeface="Trebuchet MS"/>
                <a:ea typeface="Trebuchet MS"/>
                <a:cs typeface="Trebuchet MS"/>
                <a:sym typeface="Trebuchet MS"/>
              </a:rPr>
              <a:t>- recognition of value, pride and awareness of power and privilege in the team</a:t>
            </a:r>
            <a:endParaRPr>
              <a:latin typeface="Trebuchet MS"/>
              <a:ea typeface="Trebuchet MS"/>
              <a:cs typeface="Trebuchet MS"/>
              <a:sym typeface="Trebuchet MS"/>
            </a:endParaRPr>
          </a:p>
          <a:p>
            <a:pPr indent="-342900" lvl="0" marL="571500" rtl="0" algn="l">
              <a:lnSpc>
                <a:spcPct val="90000"/>
              </a:lnSpc>
              <a:spcBef>
                <a:spcPts val="1000"/>
              </a:spcBef>
              <a:spcAft>
                <a:spcPts val="0"/>
              </a:spcAft>
              <a:buSzPct val="108108"/>
              <a:buFont typeface="Arial"/>
              <a:buChar char="•"/>
            </a:pPr>
            <a:r>
              <a:rPr b="1" i="0" lang="en-US">
                <a:solidFill>
                  <a:srgbClr val="3C4043"/>
                </a:solidFill>
                <a:latin typeface="Trebuchet MS"/>
                <a:ea typeface="Trebuchet MS"/>
                <a:cs typeface="Trebuchet MS"/>
                <a:sym typeface="Trebuchet MS"/>
              </a:rPr>
              <a:t>Certainty</a:t>
            </a:r>
            <a:r>
              <a:rPr b="0" i="0" lang="en-US">
                <a:solidFill>
                  <a:srgbClr val="3C4043"/>
                </a:solidFill>
                <a:latin typeface="Trebuchet MS"/>
                <a:ea typeface="Trebuchet MS"/>
                <a:cs typeface="Trebuchet MS"/>
                <a:sym typeface="Trebuchet MS"/>
              </a:rPr>
              <a:t> - predictability through routines, boundaries and thinking about the future </a:t>
            </a:r>
            <a:endParaRPr/>
          </a:p>
          <a:p>
            <a:pPr indent="-342900" lvl="0" marL="571500" rtl="0" algn="l">
              <a:lnSpc>
                <a:spcPct val="90000"/>
              </a:lnSpc>
              <a:spcBef>
                <a:spcPts val="1000"/>
              </a:spcBef>
              <a:spcAft>
                <a:spcPts val="0"/>
              </a:spcAft>
              <a:buSzPct val="108108"/>
              <a:buFont typeface="Arial"/>
              <a:buChar char="•"/>
            </a:pPr>
            <a:r>
              <a:rPr b="1" i="0" lang="en-US">
                <a:solidFill>
                  <a:srgbClr val="3C4043"/>
                </a:solidFill>
                <a:latin typeface="Trebuchet MS"/>
                <a:ea typeface="Trebuchet MS"/>
                <a:cs typeface="Trebuchet MS"/>
                <a:sym typeface="Trebuchet MS"/>
              </a:rPr>
              <a:t>Autonomy </a:t>
            </a:r>
            <a:r>
              <a:rPr b="0" i="0" lang="en-US">
                <a:solidFill>
                  <a:srgbClr val="3C4043"/>
                </a:solidFill>
                <a:latin typeface="Trebuchet MS"/>
                <a:ea typeface="Trebuchet MS"/>
                <a:cs typeface="Trebuchet MS"/>
                <a:sym typeface="Trebuchet MS"/>
              </a:rPr>
              <a:t>- possibility of choice, voice and control </a:t>
            </a:r>
            <a:endParaRPr/>
          </a:p>
          <a:p>
            <a:pPr indent="-342900" lvl="0" marL="571500" rtl="0" algn="l">
              <a:lnSpc>
                <a:spcPct val="90000"/>
              </a:lnSpc>
              <a:spcBef>
                <a:spcPts val="1000"/>
              </a:spcBef>
              <a:spcAft>
                <a:spcPts val="0"/>
              </a:spcAft>
              <a:buSzPct val="108108"/>
              <a:buFont typeface="Arial"/>
              <a:buChar char="•"/>
            </a:pPr>
            <a:r>
              <a:rPr b="1" i="0" lang="en-US">
                <a:solidFill>
                  <a:srgbClr val="3C4043"/>
                </a:solidFill>
                <a:latin typeface="Trebuchet MS"/>
                <a:ea typeface="Trebuchet MS"/>
                <a:cs typeface="Trebuchet MS"/>
                <a:sym typeface="Trebuchet MS"/>
              </a:rPr>
              <a:t>Connection</a:t>
            </a:r>
            <a:r>
              <a:rPr b="0" i="0" lang="en-US">
                <a:solidFill>
                  <a:srgbClr val="3C4043"/>
                </a:solidFill>
                <a:latin typeface="Trebuchet MS"/>
                <a:ea typeface="Trebuchet MS"/>
                <a:cs typeface="Trebuchet MS"/>
                <a:sym typeface="Trebuchet MS"/>
              </a:rPr>
              <a:t> - social connections give us a sense of security </a:t>
            </a:r>
            <a:endParaRPr/>
          </a:p>
          <a:p>
            <a:pPr indent="-342900" lvl="0" marL="571500" rtl="0" algn="l">
              <a:lnSpc>
                <a:spcPct val="90000"/>
              </a:lnSpc>
              <a:spcBef>
                <a:spcPts val="1000"/>
              </a:spcBef>
              <a:spcAft>
                <a:spcPts val="0"/>
              </a:spcAft>
              <a:buSzPct val="108108"/>
              <a:buFont typeface="Arial"/>
              <a:buChar char="•"/>
            </a:pPr>
            <a:r>
              <a:rPr b="1" i="0" lang="en-US">
                <a:solidFill>
                  <a:srgbClr val="3C4043"/>
                </a:solidFill>
                <a:latin typeface="Trebuchet MS"/>
                <a:ea typeface="Trebuchet MS"/>
                <a:cs typeface="Trebuchet MS"/>
                <a:sym typeface="Trebuchet MS"/>
              </a:rPr>
              <a:t>Fair relations </a:t>
            </a:r>
            <a:r>
              <a:rPr b="0" i="0" lang="en-US">
                <a:solidFill>
                  <a:srgbClr val="3C4043"/>
                </a:solidFill>
                <a:latin typeface="Trebuchet MS"/>
                <a:ea typeface="Trebuchet MS"/>
                <a:cs typeface="Trebuchet MS"/>
                <a:sym typeface="Trebuchet MS"/>
              </a:rPr>
              <a:t>- fairness within the organization </a:t>
            </a:r>
            <a:br>
              <a:rPr lang="en-US"/>
            </a:br>
            <a:endParaRPr/>
          </a:p>
        </p:txBody>
      </p:sp>
      <p:sp>
        <p:nvSpPr>
          <p:cNvPr id="196" name="Google Shape;196;p19"/>
          <p:cNvSpPr txBox="1"/>
          <p:nvPr/>
        </p:nvSpPr>
        <p:spPr>
          <a:xfrm>
            <a:off x="8140700" y="1714500"/>
            <a:ext cx="3111500" cy="4154984"/>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3C4043"/>
              </a:buClr>
              <a:buSzPts val="2400"/>
              <a:buFont typeface="Arial"/>
              <a:buChar char="•"/>
            </a:pPr>
            <a:r>
              <a:rPr b="1" i="0" lang="en-US" sz="2400">
                <a:solidFill>
                  <a:srgbClr val="3C4043"/>
                </a:solidFill>
                <a:latin typeface="Trebuchet MS"/>
                <a:ea typeface="Trebuchet MS"/>
                <a:cs typeface="Trebuchet MS"/>
                <a:sym typeface="Trebuchet MS"/>
              </a:rPr>
              <a:t>Leading by example </a:t>
            </a:r>
            <a:r>
              <a:rPr b="0" i="0" lang="en-US" sz="2400">
                <a:solidFill>
                  <a:srgbClr val="3C4043"/>
                </a:solidFill>
                <a:latin typeface="Trebuchet MS"/>
                <a:ea typeface="Trebuchet MS"/>
                <a:cs typeface="Trebuchet MS"/>
                <a:sym typeface="Trebuchet MS"/>
              </a:rPr>
              <a:t>- 75% </a:t>
            </a:r>
            <a:endParaRPr/>
          </a:p>
          <a:p>
            <a:pPr indent="-190500" lvl="0" marL="342900" marR="0" rtl="0" algn="l">
              <a:spcBef>
                <a:spcPts val="0"/>
              </a:spcBef>
              <a:spcAft>
                <a:spcPts val="0"/>
              </a:spcAft>
              <a:buClr>
                <a:schemeClr val="dk1"/>
              </a:buClr>
              <a:buSzPts val="2400"/>
              <a:buFont typeface="Arial"/>
              <a:buNone/>
            </a:pPr>
            <a:r>
              <a:t/>
            </a:r>
            <a:endParaRPr b="0" i="0" sz="2400">
              <a:solidFill>
                <a:srgbClr val="3C4043"/>
              </a:solidFill>
              <a:latin typeface="Trebuchet MS"/>
              <a:ea typeface="Trebuchet MS"/>
              <a:cs typeface="Trebuchet MS"/>
              <a:sym typeface="Trebuchet MS"/>
            </a:endParaRPr>
          </a:p>
          <a:p>
            <a:pPr indent="-342900" lvl="0" marL="342900" marR="0" rtl="0" algn="l">
              <a:spcBef>
                <a:spcPts val="0"/>
              </a:spcBef>
              <a:spcAft>
                <a:spcPts val="0"/>
              </a:spcAft>
              <a:buClr>
                <a:srgbClr val="3C4043"/>
              </a:buClr>
              <a:buSzPts val="2400"/>
              <a:buFont typeface="Arial"/>
              <a:buChar char="•"/>
            </a:pPr>
            <a:r>
              <a:rPr b="1" i="0" lang="en-US" sz="2400">
                <a:solidFill>
                  <a:srgbClr val="3C4043"/>
                </a:solidFill>
                <a:latin typeface="Trebuchet MS"/>
                <a:ea typeface="Trebuchet MS"/>
                <a:cs typeface="Trebuchet MS"/>
                <a:sym typeface="Trebuchet MS"/>
              </a:rPr>
              <a:t>Space for conflicts </a:t>
            </a:r>
            <a:endParaRPr/>
          </a:p>
          <a:p>
            <a:pPr indent="-190500" lvl="0" marL="342900" marR="0" rtl="0" algn="l">
              <a:spcBef>
                <a:spcPts val="0"/>
              </a:spcBef>
              <a:spcAft>
                <a:spcPts val="0"/>
              </a:spcAft>
              <a:buClr>
                <a:schemeClr val="dk1"/>
              </a:buClr>
              <a:buSzPts val="2400"/>
              <a:buFont typeface="Arial"/>
              <a:buNone/>
            </a:pPr>
            <a:r>
              <a:t/>
            </a:r>
            <a:endParaRPr b="1" i="0" sz="2400">
              <a:solidFill>
                <a:srgbClr val="3C4043"/>
              </a:solidFill>
              <a:latin typeface="Trebuchet MS"/>
              <a:ea typeface="Trebuchet MS"/>
              <a:cs typeface="Trebuchet MS"/>
              <a:sym typeface="Trebuchet MS"/>
            </a:endParaRPr>
          </a:p>
          <a:p>
            <a:pPr indent="-342900" lvl="0" marL="342900" marR="0" rtl="0" algn="l">
              <a:spcBef>
                <a:spcPts val="0"/>
              </a:spcBef>
              <a:spcAft>
                <a:spcPts val="0"/>
              </a:spcAft>
              <a:buClr>
                <a:srgbClr val="3C4043"/>
              </a:buClr>
              <a:buSzPts val="2400"/>
              <a:buFont typeface="Arial"/>
              <a:buChar char="•"/>
            </a:pPr>
            <a:r>
              <a:rPr b="1" i="0" lang="en-US" sz="2400">
                <a:solidFill>
                  <a:srgbClr val="3C4043"/>
                </a:solidFill>
                <a:latin typeface="Trebuchet MS"/>
                <a:ea typeface="Trebuchet MS"/>
                <a:cs typeface="Trebuchet MS"/>
                <a:sym typeface="Trebuchet MS"/>
              </a:rPr>
              <a:t>Room for mistakes </a:t>
            </a:r>
            <a:endParaRPr/>
          </a:p>
          <a:p>
            <a:pPr indent="-190500" lvl="0" marL="342900" marR="0" rtl="0" algn="l">
              <a:spcBef>
                <a:spcPts val="0"/>
              </a:spcBef>
              <a:spcAft>
                <a:spcPts val="0"/>
              </a:spcAft>
              <a:buClr>
                <a:schemeClr val="dk1"/>
              </a:buClr>
              <a:buSzPts val="2400"/>
              <a:buFont typeface="Arial"/>
              <a:buNone/>
            </a:pPr>
            <a:r>
              <a:t/>
            </a:r>
            <a:endParaRPr b="1" i="0" sz="2400">
              <a:solidFill>
                <a:srgbClr val="3C4043"/>
              </a:solidFill>
              <a:latin typeface="Trebuchet MS"/>
              <a:ea typeface="Trebuchet MS"/>
              <a:cs typeface="Trebuchet MS"/>
              <a:sym typeface="Trebuchet MS"/>
            </a:endParaRPr>
          </a:p>
          <a:p>
            <a:pPr indent="-342900" lvl="0" marL="342900" marR="0" rtl="0" algn="l">
              <a:spcBef>
                <a:spcPts val="0"/>
              </a:spcBef>
              <a:spcAft>
                <a:spcPts val="0"/>
              </a:spcAft>
              <a:buClr>
                <a:srgbClr val="3C4043"/>
              </a:buClr>
              <a:buSzPts val="2400"/>
              <a:buFont typeface="Arial"/>
              <a:buChar char="•"/>
            </a:pPr>
            <a:r>
              <a:rPr b="0" i="0" lang="en-US" sz="2400">
                <a:solidFill>
                  <a:srgbClr val="3C4043"/>
                </a:solidFill>
                <a:latin typeface="Trebuchet MS"/>
                <a:ea typeface="Trebuchet MS"/>
                <a:cs typeface="Trebuchet MS"/>
                <a:sym typeface="Trebuchet MS"/>
              </a:rPr>
              <a:t>Pride and purpose </a:t>
            </a:r>
            <a:endParaRPr/>
          </a:p>
          <a:p>
            <a:pPr indent="-342900" lvl="0" marL="342900" marR="0" rtl="0" algn="l">
              <a:spcBef>
                <a:spcPts val="0"/>
              </a:spcBef>
              <a:spcAft>
                <a:spcPts val="0"/>
              </a:spcAft>
              <a:buClr>
                <a:srgbClr val="3C4043"/>
              </a:buClr>
              <a:buSzPts val="2400"/>
              <a:buFont typeface="Arial"/>
              <a:buChar char="•"/>
            </a:pPr>
            <a:r>
              <a:rPr b="0" i="0" lang="en-US" sz="2400">
                <a:solidFill>
                  <a:srgbClr val="3C4043"/>
                </a:solidFill>
                <a:latin typeface="Trebuchet MS"/>
                <a:ea typeface="Trebuchet MS"/>
                <a:cs typeface="Trebuchet MS"/>
                <a:sym typeface="Trebuchet MS"/>
              </a:rPr>
              <a:t>Connection</a:t>
            </a:r>
            <a:endParaRPr sz="2400">
              <a:solidFill>
                <a:schemeClr val="dk1"/>
              </a:solidFill>
              <a:latin typeface="Trebuchet MS"/>
              <a:ea typeface="Trebuchet MS"/>
              <a:cs typeface="Trebuchet MS"/>
              <a:sym typeface="Trebuchet M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0"/>
          <p:cNvSpPr txBox="1"/>
          <p:nvPr>
            <p:ph type="title"/>
          </p:nvPr>
        </p:nvSpPr>
        <p:spPr>
          <a:xfrm>
            <a:off x="1828800" y="692149"/>
            <a:ext cx="7024255" cy="3713595"/>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dk1"/>
              </a:buClr>
              <a:buSzPts val="3200"/>
              <a:buFont typeface="Trebuchet MS"/>
              <a:buNone/>
            </a:pPr>
            <a:r>
              <a:rPr lang="en-US"/>
              <a:t>Practices and </a:t>
            </a:r>
            <a:br>
              <a:rPr lang="en-US"/>
            </a:br>
            <a:r>
              <a:rPr lang="en-US"/>
              <a:t>the participation in the communities of practice (CoPs) change more than other instruments. </a:t>
            </a:r>
            <a:br>
              <a:rPr lang="en-US"/>
            </a:br>
            <a:br>
              <a:rPr lang="en-US"/>
            </a:br>
            <a:r>
              <a:rPr lang="en-US"/>
              <a:t>But the consistent use of mix of approached is necessary!</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1"/>
          <p:cNvSpPr txBox="1"/>
          <p:nvPr>
            <p:ph type="title"/>
          </p:nvPr>
        </p:nvSpPr>
        <p:spPr>
          <a:xfrm>
            <a:off x="1636713" y="692150"/>
            <a:ext cx="9721849" cy="607026"/>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dk1"/>
              </a:buClr>
              <a:buSzPts val="3200"/>
              <a:buFont typeface="Trebuchet MS"/>
              <a:buNone/>
            </a:pPr>
            <a:r>
              <a:rPr lang="en-US"/>
              <a:t>Fuck-up Nights</a:t>
            </a:r>
            <a:endParaRPr/>
          </a:p>
        </p:txBody>
      </p:sp>
      <p:sp>
        <p:nvSpPr>
          <p:cNvPr id="207" name="Google Shape;207;p21"/>
          <p:cNvSpPr txBox="1"/>
          <p:nvPr>
            <p:ph idx="1" type="body"/>
          </p:nvPr>
        </p:nvSpPr>
        <p:spPr>
          <a:xfrm>
            <a:off x="1631949" y="1501541"/>
            <a:ext cx="9726613" cy="4273617"/>
          </a:xfrm>
          <a:prstGeom prst="rect">
            <a:avLst/>
          </a:prstGeom>
          <a:noFill/>
          <a:ln>
            <a:noFill/>
          </a:ln>
        </p:spPr>
        <p:txBody>
          <a:bodyPr anchorCtr="0" anchor="t" bIns="45700" lIns="91425" spcFirstLastPara="1" rIns="91425" wrap="square" tIns="45700">
            <a:normAutofit lnSpcReduction="10000"/>
          </a:bodyPr>
          <a:lstStyle/>
          <a:p>
            <a:pPr indent="-228600" lvl="0" marL="457200" rtl="0" algn="l">
              <a:lnSpc>
                <a:spcPct val="120000"/>
              </a:lnSpc>
              <a:spcBef>
                <a:spcPts val="0"/>
              </a:spcBef>
              <a:spcAft>
                <a:spcPts val="0"/>
              </a:spcAft>
              <a:buSzPts val="2400"/>
              <a:buNone/>
            </a:pPr>
            <a:r>
              <a:rPr b="1" lang="en-US" sz="2000">
                <a:latin typeface="Trebuchet MS"/>
                <a:ea typeface="Trebuchet MS"/>
                <a:cs typeface="Trebuchet MS"/>
                <a:sym typeface="Trebuchet MS"/>
              </a:rPr>
              <a:t>What? </a:t>
            </a:r>
            <a:r>
              <a:rPr lang="en-US" sz="2000">
                <a:solidFill>
                  <a:srgbClr val="242424"/>
                </a:solidFill>
                <a:latin typeface="Trebuchet MS"/>
                <a:ea typeface="Trebuchet MS"/>
                <a:cs typeface="Trebuchet MS"/>
                <a:sym typeface="Trebuchet MS"/>
              </a:rPr>
              <a:t>a global movement where people share stories of professional failure. </a:t>
            </a:r>
            <a:r>
              <a:rPr lang="en-US" sz="2000" u="sng">
                <a:solidFill>
                  <a:srgbClr val="242424"/>
                </a:solidFill>
                <a:latin typeface="Trebuchet MS"/>
                <a:ea typeface="Trebuchet MS"/>
                <a:cs typeface="Trebuchet MS"/>
                <a:sym typeface="Trebuchet MS"/>
                <a:hlinkClick r:id="rId3">
                  <a:extLst>
                    <a:ext uri="{A12FA001-AC4F-418D-AE19-62706E023703}">
                      <ahyp:hlinkClr val="tx"/>
                    </a:ext>
                  </a:extLst>
                </a:hlinkClick>
              </a:rPr>
              <a:t>https://en.fuckupnights.com</a:t>
            </a:r>
            <a:r>
              <a:rPr lang="en-US" sz="2000">
                <a:solidFill>
                  <a:srgbClr val="242424"/>
                </a:solidFill>
                <a:latin typeface="Trebuchet MS"/>
                <a:ea typeface="Trebuchet MS"/>
                <a:cs typeface="Trebuchet MS"/>
                <a:sym typeface="Trebuchet MS"/>
              </a:rPr>
              <a:t>  </a:t>
            </a:r>
            <a:endParaRPr/>
          </a:p>
          <a:p>
            <a:pPr indent="-228600" lvl="0" marL="457200" rtl="0" algn="l">
              <a:lnSpc>
                <a:spcPct val="120000"/>
              </a:lnSpc>
              <a:spcBef>
                <a:spcPts val="0"/>
              </a:spcBef>
              <a:spcAft>
                <a:spcPts val="0"/>
              </a:spcAft>
              <a:buSzPts val="2400"/>
              <a:buNone/>
            </a:pPr>
            <a:r>
              <a:t/>
            </a:r>
            <a:endParaRPr sz="2000">
              <a:solidFill>
                <a:srgbClr val="242424"/>
              </a:solidFill>
              <a:latin typeface="Trebuchet MS"/>
              <a:ea typeface="Trebuchet MS"/>
              <a:cs typeface="Trebuchet MS"/>
              <a:sym typeface="Trebuchet MS"/>
            </a:endParaRPr>
          </a:p>
          <a:p>
            <a:pPr indent="-228600" lvl="0" marL="457200" rtl="0" algn="l">
              <a:lnSpc>
                <a:spcPct val="120000"/>
              </a:lnSpc>
              <a:spcBef>
                <a:spcPts val="0"/>
              </a:spcBef>
              <a:spcAft>
                <a:spcPts val="0"/>
              </a:spcAft>
              <a:buSzPts val="2400"/>
              <a:buNone/>
            </a:pPr>
            <a:r>
              <a:rPr b="1" lang="en-US" sz="2000">
                <a:solidFill>
                  <a:srgbClr val="242424"/>
                </a:solidFill>
                <a:latin typeface="Trebuchet MS"/>
                <a:ea typeface="Trebuchet MS"/>
                <a:cs typeface="Trebuchet MS"/>
                <a:sym typeface="Trebuchet MS"/>
              </a:rPr>
              <a:t>Why? </a:t>
            </a:r>
            <a:r>
              <a:rPr lang="en-US" sz="2000">
                <a:solidFill>
                  <a:srgbClr val="242424"/>
                </a:solidFill>
                <a:latin typeface="Trebuchet MS"/>
                <a:ea typeface="Trebuchet MS"/>
                <a:cs typeface="Trebuchet MS"/>
                <a:sym typeface="Trebuchet MS"/>
              </a:rPr>
              <a:t>To create a culture shift around failure and enable a mindset of well-being and innovation. Fuck-Up Nights are a safe space for sharing vulnerabilities and laughs and learning within the community.  </a:t>
            </a:r>
            <a:endParaRPr/>
          </a:p>
          <a:p>
            <a:pPr indent="-228600" lvl="0" marL="457200" rtl="0" algn="l">
              <a:lnSpc>
                <a:spcPct val="120000"/>
              </a:lnSpc>
              <a:spcBef>
                <a:spcPts val="0"/>
              </a:spcBef>
              <a:spcAft>
                <a:spcPts val="0"/>
              </a:spcAft>
              <a:buSzPts val="2400"/>
              <a:buNone/>
            </a:pPr>
            <a:r>
              <a:t/>
            </a:r>
            <a:endParaRPr sz="2000">
              <a:solidFill>
                <a:srgbClr val="242424"/>
              </a:solidFill>
              <a:latin typeface="Trebuchet MS"/>
              <a:ea typeface="Trebuchet MS"/>
              <a:cs typeface="Trebuchet MS"/>
              <a:sym typeface="Trebuchet MS"/>
            </a:endParaRPr>
          </a:p>
          <a:p>
            <a:pPr indent="-228600" lvl="0" marL="457200" rtl="0" algn="l">
              <a:lnSpc>
                <a:spcPct val="120000"/>
              </a:lnSpc>
              <a:spcBef>
                <a:spcPts val="0"/>
              </a:spcBef>
              <a:spcAft>
                <a:spcPts val="0"/>
              </a:spcAft>
              <a:buSzPts val="2400"/>
              <a:buNone/>
            </a:pPr>
            <a:r>
              <a:rPr b="1" lang="en-US" sz="2000">
                <a:solidFill>
                  <a:srgbClr val="242424"/>
                </a:solidFill>
                <a:latin typeface="Trebuchet MS"/>
                <a:ea typeface="Trebuchet MS"/>
                <a:cs typeface="Trebuchet MS"/>
                <a:sym typeface="Trebuchet MS"/>
              </a:rPr>
              <a:t>How?</a:t>
            </a:r>
            <a:endParaRPr/>
          </a:p>
          <a:p>
            <a:pPr indent="-342900" lvl="0" marL="342900" rtl="0" algn="l">
              <a:lnSpc>
                <a:spcPct val="120000"/>
              </a:lnSpc>
              <a:spcBef>
                <a:spcPts val="0"/>
              </a:spcBef>
              <a:spcAft>
                <a:spcPts val="0"/>
              </a:spcAft>
              <a:buSzPts val="2400"/>
              <a:buFont typeface="Noto Sans Symbols"/>
              <a:buChar char="∙"/>
            </a:pPr>
            <a:r>
              <a:rPr lang="en-US" sz="2000">
                <a:solidFill>
                  <a:srgbClr val="000000"/>
                </a:solidFill>
                <a:latin typeface="Trebuchet MS"/>
                <a:ea typeface="Trebuchet MS"/>
                <a:cs typeface="Trebuchet MS"/>
                <a:sym typeface="Trebuchet MS"/>
              </a:rPr>
              <a:t>Few introductory speakers kick off the event with sharing their stories of failure/challenges during their career. </a:t>
            </a:r>
            <a:endParaRPr sz="2000">
              <a:latin typeface="Trebuchet MS"/>
              <a:ea typeface="Trebuchet MS"/>
              <a:cs typeface="Trebuchet MS"/>
              <a:sym typeface="Trebuchet MS"/>
            </a:endParaRPr>
          </a:p>
          <a:p>
            <a:pPr indent="-342900" lvl="0" marL="342900" rtl="0" algn="l">
              <a:lnSpc>
                <a:spcPct val="120000"/>
              </a:lnSpc>
              <a:spcBef>
                <a:spcPts val="0"/>
              </a:spcBef>
              <a:spcAft>
                <a:spcPts val="0"/>
              </a:spcAft>
              <a:buSzPts val="2400"/>
              <a:buFont typeface="Noto Sans Symbols"/>
              <a:buChar char="∙"/>
            </a:pPr>
            <a:r>
              <a:rPr lang="en-US" sz="2000">
                <a:latin typeface="Trebuchet MS"/>
                <a:ea typeface="Trebuchet MS"/>
                <a:cs typeface="Trebuchet MS"/>
                <a:sym typeface="Trebuchet MS"/>
              </a:rPr>
              <a:t>Everyone present can ask follow-up questions to the presenters. </a:t>
            </a:r>
            <a:endParaRPr sz="2000">
              <a:latin typeface="Trebuchet MS"/>
              <a:ea typeface="Trebuchet MS"/>
              <a:cs typeface="Trebuchet MS"/>
              <a:sym typeface="Trebuchet MS"/>
            </a:endParaRPr>
          </a:p>
          <a:p>
            <a:pPr indent="-342900" lvl="0" marL="342900" rtl="0" algn="l">
              <a:lnSpc>
                <a:spcPct val="120000"/>
              </a:lnSpc>
              <a:spcBef>
                <a:spcPts val="0"/>
              </a:spcBef>
              <a:spcAft>
                <a:spcPts val="0"/>
              </a:spcAft>
              <a:buSzPts val="2400"/>
              <a:buFont typeface="Noto Sans Symbols"/>
              <a:buChar char="∙"/>
            </a:pPr>
            <a:r>
              <a:rPr i="1" lang="en-US" sz="2000">
                <a:latin typeface="Trebuchet MS"/>
                <a:ea typeface="Trebuchet MS"/>
                <a:cs typeface="Trebuchet MS"/>
                <a:sym typeface="Trebuchet MS"/>
              </a:rPr>
              <a:t>The Open Mic </a:t>
            </a:r>
            <a:r>
              <a:rPr lang="en-US" sz="2000">
                <a:latin typeface="Trebuchet MS"/>
                <a:ea typeface="Trebuchet MS"/>
                <a:cs typeface="Trebuchet MS"/>
                <a:sym typeface="Trebuchet MS"/>
              </a:rPr>
              <a:t>for volunteers after initial stories. </a:t>
            </a:r>
            <a:endParaRPr sz="1800">
              <a:latin typeface="Calibri"/>
              <a:ea typeface="Calibri"/>
              <a:cs typeface="Calibri"/>
              <a:sym typeface="Calibri"/>
            </a:endParaRPr>
          </a:p>
          <a:p>
            <a:pPr indent="-228600" lvl="0" marL="457200" rtl="0" algn="l">
              <a:lnSpc>
                <a:spcPct val="90000"/>
              </a:lnSpc>
              <a:spcBef>
                <a:spcPts val="1000"/>
              </a:spcBef>
              <a:spcAft>
                <a:spcPts val="0"/>
              </a:spcAft>
              <a:buClr>
                <a:schemeClr val="dk2"/>
              </a:buClr>
              <a:buSzPts val="2400"/>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2"/>
          <p:cNvSpPr txBox="1"/>
          <p:nvPr>
            <p:ph type="title"/>
          </p:nvPr>
        </p:nvSpPr>
        <p:spPr>
          <a:xfrm>
            <a:off x="1636713" y="692150"/>
            <a:ext cx="9721849" cy="607026"/>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dk1"/>
              </a:buClr>
              <a:buSzPts val="3200"/>
              <a:buFont typeface="Trebuchet MS"/>
              <a:buNone/>
            </a:pPr>
            <a:r>
              <a:rPr lang="en-US"/>
              <a:t>How to manage external risks?</a:t>
            </a:r>
            <a:endParaRPr/>
          </a:p>
        </p:txBody>
      </p:sp>
      <p:sp>
        <p:nvSpPr>
          <p:cNvPr id="213" name="Google Shape;213;p22"/>
          <p:cNvSpPr txBox="1"/>
          <p:nvPr>
            <p:ph idx="1" type="body"/>
          </p:nvPr>
        </p:nvSpPr>
        <p:spPr>
          <a:xfrm>
            <a:off x="1082190" y="1366351"/>
            <a:ext cx="6559551" cy="4273617"/>
          </a:xfrm>
          <a:prstGeom prst="rect">
            <a:avLst/>
          </a:prstGeom>
          <a:noFill/>
          <a:ln>
            <a:noFill/>
          </a:ln>
        </p:spPr>
        <p:txBody>
          <a:bodyPr anchorCtr="0" anchor="t" bIns="45700" lIns="91425" spcFirstLastPara="1" rIns="91425" wrap="square" tIns="45700">
            <a:noAutofit/>
          </a:bodyPr>
          <a:lstStyle/>
          <a:p>
            <a:pPr indent="-457200" lvl="0" marL="685800" rtl="0" algn="l">
              <a:lnSpc>
                <a:spcPct val="90000"/>
              </a:lnSpc>
              <a:spcBef>
                <a:spcPts val="1000"/>
              </a:spcBef>
              <a:spcAft>
                <a:spcPts val="0"/>
              </a:spcAft>
              <a:buSzPts val="2400"/>
              <a:buFont typeface="Trebuchet MS"/>
              <a:buAutoNum type="arabicPeriod"/>
            </a:pPr>
            <a:r>
              <a:rPr b="0" i="0" lang="en-US" sz="2200">
                <a:solidFill>
                  <a:srgbClr val="3C4043"/>
                </a:solidFill>
                <a:latin typeface="Trebuchet MS"/>
                <a:ea typeface="Trebuchet MS"/>
                <a:cs typeface="Trebuchet MS"/>
                <a:sym typeface="Trebuchet MS"/>
              </a:rPr>
              <a:t>let's reduce external uncertainty through </a:t>
            </a:r>
            <a:r>
              <a:rPr b="1" i="0" lang="en-US" sz="2200">
                <a:solidFill>
                  <a:srgbClr val="3C4043"/>
                </a:solidFill>
                <a:latin typeface="Trebuchet MS"/>
                <a:ea typeface="Trebuchet MS"/>
                <a:cs typeface="Trebuchet MS"/>
                <a:sym typeface="Trebuchet MS"/>
              </a:rPr>
              <a:t>joint reflection </a:t>
            </a:r>
            <a:endParaRPr/>
          </a:p>
          <a:p>
            <a:pPr indent="-457200" lvl="1" marL="1143000" rtl="0" algn="l">
              <a:lnSpc>
                <a:spcPct val="90000"/>
              </a:lnSpc>
              <a:spcBef>
                <a:spcPts val="500"/>
              </a:spcBef>
              <a:spcAft>
                <a:spcPts val="0"/>
              </a:spcAft>
              <a:buSzPts val="2000"/>
              <a:buFont typeface="Arial"/>
              <a:buChar char="•"/>
            </a:pPr>
            <a:r>
              <a:rPr b="0" i="0" lang="en-US" sz="2200">
                <a:solidFill>
                  <a:srgbClr val="3C4043"/>
                </a:solidFill>
                <a:latin typeface="Trebuchet MS"/>
                <a:ea typeface="Trebuchet MS"/>
                <a:cs typeface="Trebuchet MS"/>
                <a:sym typeface="Trebuchet MS"/>
              </a:rPr>
              <a:t>why we do what we do and </a:t>
            </a:r>
            <a:endParaRPr/>
          </a:p>
          <a:p>
            <a:pPr indent="-457200" lvl="1" marL="1143000" rtl="0" algn="l">
              <a:lnSpc>
                <a:spcPct val="90000"/>
              </a:lnSpc>
              <a:spcBef>
                <a:spcPts val="500"/>
              </a:spcBef>
              <a:spcAft>
                <a:spcPts val="0"/>
              </a:spcAft>
              <a:buSzPts val="2000"/>
              <a:buFont typeface="Arial"/>
              <a:buChar char="•"/>
            </a:pPr>
            <a:r>
              <a:rPr b="0" i="0" lang="en-US" sz="2200">
                <a:solidFill>
                  <a:srgbClr val="3C4043"/>
                </a:solidFill>
                <a:latin typeface="Trebuchet MS"/>
                <a:ea typeface="Trebuchet MS"/>
                <a:cs typeface="Trebuchet MS"/>
                <a:sym typeface="Trebuchet MS"/>
              </a:rPr>
              <a:t>what we won't do during marathon stride</a:t>
            </a:r>
            <a:endParaRPr/>
          </a:p>
          <a:p>
            <a:pPr indent="-457200" lvl="1" marL="1143000" rtl="0" algn="l">
              <a:lnSpc>
                <a:spcPct val="90000"/>
              </a:lnSpc>
              <a:spcBef>
                <a:spcPts val="500"/>
              </a:spcBef>
              <a:spcAft>
                <a:spcPts val="0"/>
              </a:spcAft>
              <a:buSzPts val="2000"/>
              <a:buFont typeface="Arial"/>
              <a:buChar char="•"/>
            </a:pPr>
            <a:r>
              <a:rPr b="1" lang="en-US" sz="2200">
                <a:solidFill>
                  <a:srgbClr val="3C4043"/>
                </a:solidFill>
                <a:latin typeface="Trebuchet MS"/>
                <a:ea typeface="Trebuchet MS"/>
                <a:cs typeface="Trebuchet MS"/>
                <a:sym typeface="Trebuchet MS"/>
              </a:rPr>
              <a:t>Foresight - </a:t>
            </a:r>
            <a:r>
              <a:rPr b="1" i="0" lang="en-US" sz="2200">
                <a:solidFill>
                  <a:srgbClr val="3C4043"/>
                </a:solidFill>
                <a:latin typeface="Trebuchet MS"/>
                <a:ea typeface="Trebuchet MS"/>
                <a:cs typeface="Trebuchet MS"/>
                <a:sym typeface="Trebuchet MS"/>
              </a:rPr>
              <a:t>Anticipating future scenarios </a:t>
            </a:r>
            <a:r>
              <a:rPr b="0" i="0" lang="en-US" sz="2200">
                <a:solidFill>
                  <a:srgbClr val="3C4043"/>
                </a:solidFill>
                <a:latin typeface="Trebuchet MS"/>
                <a:ea typeface="Trebuchet MS"/>
                <a:cs typeface="Trebuchet MS"/>
                <a:sym typeface="Trebuchet MS"/>
              </a:rPr>
              <a:t>instead of constantly reacting </a:t>
            </a:r>
            <a:endParaRPr/>
          </a:p>
          <a:p>
            <a:pPr indent="-457200" lvl="1" marL="1143000" rtl="0" algn="l">
              <a:lnSpc>
                <a:spcPct val="90000"/>
              </a:lnSpc>
              <a:spcBef>
                <a:spcPts val="500"/>
              </a:spcBef>
              <a:spcAft>
                <a:spcPts val="0"/>
              </a:spcAft>
              <a:buSzPts val="2000"/>
              <a:buFont typeface="Arial"/>
              <a:buChar char="•"/>
            </a:pPr>
            <a:r>
              <a:rPr b="0" i="0" lang="en-US" sz="2200">
                <a:solidFill>
                  <a:srgbClr val="3C4043"/>
                </a:solidFill>
                <a:latin typeface="Trebuchet MS"/>
                <a:ea typeface="Trebuchet MS"/>
                <a:cs typeface="Trebuchet MS"/>
                <a:sym typeface="Trebuchet MS"/>
              </a:rPr>
              <a:t>linking with important partners</a:t>
            </a:r>
            <a:endParaRPr/>
          </a:p>
          <a:p>
            <a:pPr indent="-457200" lvl="0" marL="685800" rtl="0" algn="l">
              <a:lnSpc>
                <a:spcPct val="90000"/>
              </a:lnSpc>
              <a:spcBef>
                <a:spcPts val="1000"/>
              </a:spcBef>
              <a:spcAft>
                <a:spcPts val="0"/>
              </a:spcAft>
              <a:buSzPts val="2400"/>
              <a:buFont typeface="Trebuchet MS"/>
              <a:buAutoNum type="arabicPeriod"/>
            </a:pPr>
            <a:r>
              <a:rPr b="1" i="0" lang="en-US" sz="2200">
                <a:solidFill>
                  <a:srgbClr val="3C4043"/>
                </a:solidFill>
                <a:latin typeface="Trebuchet MS"/>
                <a:ea typeface="Trebuchet MS"/>
                <a:cs typeface="Trebuchet MS"/>
                <a:sym typeface="Trebuchet MS"/>
              </a:rPr>
              <a:t>Plan B </a:t>
            </a:r>
            <a:r>
              <a:rPr b="0" i="0" lang="en-US" sz="2200">
                <a:solidFill>
                  <a:srgbClr val="3C4043"/>
                </a:solidFill>
                <a:latin typeface="Trebuchet MS"/>
                <a:ea typeface="Trebuchet MS"/>
                <a:cs typeface="Trebuchet MS"/>
                <a:sym typeface="Trebuchet MS"/>
              </a:rPr>
              <a:t>– getting ready </a:t>
            </a:r>
            <a:r>
              <a:rPr lang="en-US" sz="2200">
                <a:solidFill>
                  <a:srgbClr val="3C4043"/>
                </a:solidFill>
                <a:latin typeface="Trebuchet MS"/>
                <a:ea typeface="Trebuchet MS"/>
                <a:cs typeface="Trebuchet MS"/>
                <a:sym typeface="Trebuchet MS"/>
              </a:rPr>
              <a:t>to respond to risks </a:t>
            </a:r>
            <a:r>
              <a:rPr b="0" i="0" lang="en-US" sz="2200">
                <a:solidFill>
                  <a:srgbClr val="3C4043"/>
                </a:solidFill>
                <a:latin typeface="Trebuchet MS"/>
                <a:ea typeface="Trebuchet MS"/>
                <a:cs typeface="Trebuchet MS"/>
                <a:sym typeface="Trebuchet MS"/>
              </a:rPr>
              <a:t>and how to respond</a:t>
            </a:r>
            <a:endParaRPr/>
          </a:p>
          <a:p>
            <a:pPr indent="-457200" lvl="0" marL="685800" rtl="0" algn="l">
              <a:lnSpc>
                <a:spcPct val="90000"/>
              </a:lnSpc>
              <a:spcBef>
                <a:spcPts val="1000"/>
              </a:spcBef>
              <a:spcAft>
                <a:spcPts val="0"/>
              </a:spcAft>
              <a:buSzPts val="2400"/>
              <a:buFont typeface="Trebuchet MS"/>
              <a:buAutoNum type="arabicPeriod"/>
            </a:pPr>
            <a:r>
              <a:rPr b="0" i="0" lang="en-US" sz="2200">
                <a:solidFill>
                  <a:srgbClr val="3C4043"/>
                </a:solidFill>
                <a:latin typeface="Trebuchet MS"/>
                <a:ea typeface="Trebuchet MS"/>
                <a:cs typeface="Trebuchet MS"/>
                <a:sym typeface="Trebuchet MS"/>
              </a:rPr>
              <a:t>trauma prevention and recovery support - support groups</a:t>
            </a:r>
            <a:endParaRPr sz="2200">
              <a:latin typeface="Trebuchet MS"/>
              <a:ea typeface="Trebuchet MS"/>
              <a:cs typeface="Trebuchet MS"/>
              <a:sym typeface="Trebuchet MS"/>
            </a:endParaRPr>
          </a:p>
        </p:txBody>
      </p:sp>
      <p:pic>
        <p:nvPicPr>
          <p:cNvPr id="214" name="Google Shape;214;p22"/>
          <p:cNvPicPr preferRelativeResize="0"/>
          <p:nvPr/>
        </p:nvPicPr>
        <p:blipFill rotWithShape="1">
          <a:blip r:embed="rId3">
            <a:alphaModFix/>
          </a:blip>
          <a:srcRect b="0" l="0" r="0" t="0"/>
          <a:stretch/>
        </p:blipFill>
        <p:spPr>
          <a:xfrm>
            <a:off x="7888637" y="468360"/>
            <a:ext cx="4127069" cy="60696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3"/>
          <p:cNvSpPr txBox="1"/>
          <p:nvPr>
            <p:ph type="title"/>
          </p:nvPr>
        </p:nvSpPr>
        <p:spPr>
          <a:xfrm>
            <a:off x="3359150" y="1841032"/>
            <a:ext cx="6956325" cy="3175936"/>
          </a:xfrm>
          <a:prstGeom prst="rect">
            <a:avLst/>
          </a:prstGeom>
          <a:noFill/>
          <a:ln>
            <a:noFill/>
          </a:ln>
        </p:spPr>
        <p:txBody>
          <a:bodyPr anchorCtr="0" anchor="ctr" bIns="0" lIns="0" spcFirstLastPara="1" rIns="0" wrap="square" tIns="0">
            <a:normAutofit/>
          </a:bodyPr>
          <a:lstStyle/>
          <a:p>
            <a:pPr indent="0" lvl="0" marL="0" rtl="0" algn="l">
              <a:lnSpc>
                <a:spcPct val="90000"/>
              </a:lnSpc>
              <a:spcBef>
                <a:spcPts val="0"/>
              </a:spcBef>
              <a:spcAft>
                <a:spcPts val="0"/>
              </a:spcAft>
              <a:buClr>
                <a:schemeClr val="dk2"/>
              </a:buClr>
              <a:buSzPts val="5000"/>
              <a:buFont typeface="Trebuchet MS"/>
              <a:buNone/>
            </a:pPr>
            <a:r>
              <a:rPr lang="en-US"/>
              <a:t>How would you introduce change into organizational culture?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4"/>
          <p:cNvSpPr txBox="1"/>
          <p:nvPr>
            <p:ph type="title"/>
          </p:nvPr>
        </p:nvSpPr>
        <p:spPr>
          <a:xfrm>
            <a:off x="1636713" y="692150"/>
            <a:ext cx="9721849" cy="607026"/>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dk1"/>
              </a:buClr>
              <a:buSzPts val="3200"/>
              <a:buFont typeface="Trebuchet MS"/>
              <a:buNone/>
            </a:pPr>
            <a:r>
              <a:rPr lang="en-US"/>
              <a:t>Practical Work</a:t>
            </a:r>
            <a:endParaRPr/>
          </a:p>
        </p:txBody>
      </p:sp>
      <p:sp>
        <p:nvSpPr>
          <p:cNvPr id="225" name="Google Shape;225;p24"/>
          <p:cNvSpPr txBox="1"/>
          <p:nvPr>
            <p:ph idx="1" type="body"/>
          </p:nvPr>
        </p:nvSpPr>
        <p:spPr>
          <a:xfrm>
            <a:off x="1631949" y="1501541"/>
            <a:ext cx="9726613" cy="4273617"/>
          </a:xfrm>
          <a:prstGeom prst="rect">
            <a:avLst/>
          </a:prstGeom>
          <a:noFill/>
          <a:ln>
            <a:noFill/>
          </a:ln>
        </p:spPr>
        <p:txBody>
          <a:bodyPr anchorCtr="0" anchor="t" bIns="45700" lIns="91425" spcFirstLastPara="1" rIns="91425" wrap="square" tIns="45700">
            <a:normAutofit/>
          </a:bodyPr>
          <a:lstStyle/>
          <a:p>
            <a:pPr indent="-457200" lvl="0" marL="457200" rtl="0" algn="l">
              <a:lnSpc>
                <a:spcPct val="90000"/>
              </a:lnSpc>
              <a:spcBef>
                <a:spcPts val="0"/>
              </a:spcBef>
              <a:spcAft>
                <a:spcPts val="0"/>
              </a:spcAft>
              <a:buClr>
                <a:schemeClr val="dk2"/>
              </a:buClr>
              <a:buSzPts val="2800"/>
              <a:buAutoNum type="arabicPeriod"/>
            </a:pPr>
            <a:r>
              <a:rPr lang="en-US" sz="2800">
                <a:latin typeface="Trebuchet MS"/>
                <a:ea typeface="Trebuchet MS"/>
                <a:cs typeface="Trebuchet MS"/>
                <a:sym typeface="Trebuchet MS"/>
              </a:rPr>
              <a:t>Group 1: How would you </a:t>
            </a:r>
            <a:r>
              <a:rPr b="1" lang="en-US" sz="2800">
                <a:latin typeface="Trebuchet MS"/>
                <a:ea typeface="Trebuchet MS"/>
                <a:cs typeface="Trebuchet MS"/>
                <a:sym typeface="Trebuchet MS"/>
              </a:rPr>
              <a:t>onboard</a:t>
            </a:r>
            <a:r>
              <a:rPr lang="en-US" sz="2800">
                <a:latin typeface="Trebuchet MS"/>
                <a:ea typeface="Trebuchet MS"/>
                <a:cs typeface="Trebuchet MS"/>
                <a:sym typeface="Trebuchet MS"/>
              </a:rPr>
              <a:t> – introduce interns or newly hired staff to the organisational culture?</a:t>
            </a:r>
            <a:endParaRPr/>
          </a:p>
          <a:p>
            <a:pPr indent="-279400" lvl="0" marL="457200" rtl="0" algn="l">
              <a:lnSpc>
                <a:spcPct val="90000"/>
              </a:lnSpc>
              <a:spcBef>
                <a:spcPts val="1000"/>
              </a:spcBef>
              <a:spcAft>
                <a:spcPts val="0"/>
              </a:spcAft>
              <a:buClr>
                <a:schemeClr val="dk2"/>
              </a:buClr>
              <a:buSzPts val="2800"/>
              <a:buNone/>
            </a:pPr>
            <a:r>
              <a:t/>
            </a:r>
            <a:endParaRPr sz="2800">
              <a:latin typeface="Trebuchet MS"/>
              <a:ea typeface="Trebuchet MS"/>
              <a:cs typeface="Trebuchet MS"/>
              <a:sym typeface="Trebuchet MS"/>
            </a:endParaRPr>
          </a:p>
          <a:p>
            <a:pPr indent="-457200" lvl="0" marL="457200" rtl="0" algn="l">
              <a:lnSpc>
                <a:spcPct val="90000"/>
              </a:lnSpc>
              <a:spcBef>
                <a:spcPts val="1000"/>
              </a:spcBef>
              <a:spcAft>
                <a:spcPts val="0"/>
              </a:spcAft>
              <a:buClr>
                <a:schemeClr val="dk2"/>
              </a:buClr>
              <a:buSzPts val="2800"/>
              <a:buAutoNum type="arabicPeriod"/>
            </a:pPr>
            <a:r>
              <a:rPr lang="en-US" sz="2800">
                <a:latin typeface="Trebuchet MS"/>
                <a:ea typeface="Trebuchet MS"/>
                <a:cs typeface="Trebuchet MS"/>
                <a:sym typeface="Trebuchet MS"/>
              </a:rPr>
              <a:t>Group 2: How to create and maintain organisational culture in </a:t>
            </a:r>
            <a:r>
              <a:rPr b="1" lang="en-US" sz="2800">
                <a:latin typeface="Trebuchet MS"/>
                <a:ea typeface="Trebuchet MS"/>
                <a:cs typeface="Trebuchet MS"/>
                <a:sym typeface="Trebuchet MS"/>
              </a:rPr>
              <a:t>remote work?</a:t>
            </a:r>
            <a:endParaRPr/>
          </a:p>
          <a:p>
            <a:pPr indent="-279400" lvl="0" marL="457200" rtl="0" algn="l">
              <a:lnSpc>
                <a:spcPct val="90000"/>
              </a:lnSpc>
              <a:spcBef>
                <a:spcPts val="1000"/>
              </a:spcBef>
              <a:spcAft>
                <a:spcPts val="0"/>
              </a:spcAft>
              <a:buClr>
                <a:schemeClr val="dk2"/>
              </a:buClr>
              <a:buSzPts val="2800"/>
              <a:buNone/>
            </a:pPr>
            <a:r>
              <a:t/>
            </a:r>
            <a:endParaRPr sz="2800">
              <a:latin typeface="Trebuchet MS"/>
              <a:ea typeface="Trebuchet MS"/>
              <a:cs typeface="Trebuchet MS"/>
              <a:sym typeface="Trebuchet MS"/>
            </a:endParaRPr>
          </a:p>
          <a:p>
            <a:pPr indent="-457200" lvl="0" marL="457200" rtl="0" algn="l">
              <a:lnSpc>
                <a:spcPct val="90000"/>
              </a:lnSpc>
              <a:spcBef>
                <a:spcPts val="1000"/>
              </a:spcBef>
              <a:spcAft>
                <a:spcPts val="0"/>
              </a:spcAft>
              <a:buClr>
                <a:schemeClr val="dk2"/>
              </a:buClr>
              <a:buSzPts val="2800"/>
              <a:buAutoNum type="arabicPeriod"/>
            </a:pPr>
            <a:r>
              <a:rPr b="1" lang="en-US" sz="2800">
                <a:latin typeface="Trebuchet MS"/>
                <a:ea typeface="Trebuchet MS"/>
                <a:cs typeface="Trebuchet MS"/>
                <a:sym typeface="Trebuchet MS"/>
              </a:rPr>
              <a:t>Change Management: </a:t>
            </a:r>
            <a:r>
              <a:rPr lang="en-US" sz="2800">
                <a:latin typeface="Trebuchet MS"/>
                <a:ea typeface="Trebuchet MS"/>
                <a:cs typeface="Trebuchet MS"/>
                <a:sym typeface="Trebuchet MS"/>
              </a:rPr>
              <a:t>How to change the practice of too many long meetings in the organisation?</a:t>
            </a:r>
            <a:endParaRPr/>
          </a:p>
          <a:p>
            <a:pPr indent="-304800" lvl="0" marL="457200" rtl="0" algn="l">
              <a:lnSpc>
                <a:spcPct val="90000"/>
              </a:lnSpc>
              <a:spcBef>
                <a:spcPts val="1000"/>
              </a:spcBef>
              <a:spcAft>
                <a:spcPts val="0"/>
              </a:spcAft>
              <a:buClr>
                <a:schemeClr val="dk2"/>
              </a:buClr>
              <a:buSzPts val="2400"/>
              <a:buNone/>
            </a:pPr>
            <a:r>
              <a:t/>
            </a:r>
            <a:endParaRPr/>
          </a:p>
          <a:p>
            <a:pPr indent="-304800" lvl="0" marL="457200" rtl="0" algn="l">
              <a:lnSpc>
                <a:spcPct val="90000"/>
              </a:lnSpc>
              <a:spcBef>
                <a:spcPts val="1000"/>
              </a:spcBef>
              <a:spcAft>
                <a:spcPts val="0"/>
              </a:spcAft>
              <a:buClr>
                <a:schemeClr val="dk2"/>
              </a:buClr>
              <a:buSzPts val="2400"/>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5"/>
          <p:cNvSpPr txBox="1"/>
          <p:nvPr>
            <p:ph type="title"/>
          </p:nvPr>
        </p:nvSpPr>
        <p:spPr>
          <a:xfrm>
            <a:off x="1636713" y="692150"/>
            <a:ext cx="9721849" cy="607026"/>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dk1"/>
              </a:buClr>
              <a:buSzPts val="3200"/>
              <a:buFont typeface="Trebuchet MS"/>
              <a:buNone/>
            </a:pPr>
            <a:r>
              <a:rPr lang="en-US"/>
              <a:t>Challenge 1: Onboarding for new staff - scaling up</a:t>
            </a:r>
            <a:endParaRPr/>
          </a:p>
        </p:txBody>
      </p:sp>
      <p:sp>
        <p:nvSpPr>
          <p:cNvPr id="231" name="Google Shape;231;p25"/>
          <p:cNvSpPr txBox="1"/>
          <p:nvPr>
            <p:ph idx="1" type="body"/>
          </p:nvPr>
        </p:nvSpPr>
        <p:spPr>
          <a:xfrm>
            <a:off x="1631949" y="1501541"/>
            <a:ext cx="9726613" cy="4273617"/>
          </a:xfrm>
          <a:prstGeom prst="rect">
            <a:avLst/>
          </a:prstGeom>
          <a:noFill/>
          <a:ln>
            <a:noFill/>
          </a:ln>
        </p:spPr>
        <p:txBody>
          <a:bodyPr anchorCtr="0" anchor="t" bIns="45700" lIns="91425" spcFirstLastPara="1" rIns="91425" wrap="square" tIns="45700">
            <a:normAutofit fontScale="92500"/>
          </a:bodyPr>
          <a:lstStyle/>
          <a:p>
            <a:pPr indent="0" lvl="0" marL="0" rtl="0" algn="l">
              <a:lnSpc>
                <a:spcPct val="90000"/>
              </a:lnSpc>
              <a:spcBef>
                <a:spcPts val="0"/>
              </a:spcBef>
              <a:spcAft>
                <a:spcPts val="0"/>
              </a:spcAft>
              <a:buClr>
                <a:schemeClr val="dk2"/>
              </a:buClr>
              <a:buSzPct val="100000"/>
              <a:buNone/>
            </a:pPr>
            <a:r>
              <a:rPr lang="en-US">
                <a:latin typeface="Trebuchet MS"/>
                <a:ea typeface="Trebuchet MS"/>
                <a:cs typeface="Trebuchet MS"/>
                <a:sym typeface="Trebuchet MS"/>
              </a:rPr>
              <a:t>The think tank X was founded by a tight-knit group of seasoned researchers, all of whom have worked together for years. Their bond is rooted in shared activist experiences, intellectual passion, and a collective vision for advancing knowledge. As a small organization, the team is close-knit and informal, often blurring the lines between professional roles and personal friendships. The culture is highly collaborative, but also fast-paced. </a:t>
            </a:r>
            <a:endParaRPr/>
          </a:p>
          <a:p>
            <a:pPr indent="0" lvl="0" marL="0" rtl="0" algn="l">
              <a:lnSpc>
                <a:spcPct val="90000"/>
              </a:lnSpc>
              <a:spcBef>
                <a:spcPts val="1000"/>
              </a:spcBef>
              <a:spcAft>
                <a:spcPts val="0"/>
              </a:spcAft>
              <a:buClr>
                <a:schemeClr val="dk2"/>
              </a:buClr>
              <a:buSzPct val="100000"/>
              <a:buNone/>
            </a:pPr>
            <a:r>
              <a:rPr lang="en-US">
                <a:latin typeface="Trebuchet MS"/>
                <a:ea typeface="Trebuchet MS"/>
                <a:cs typeface="Trebuchet MS"/>
                <a:sym typeface="Trebuchet MS"/>
              </a:rPr>
              <a:t>Despite its impressive reputation for producing high-quality research, tt faces a significant problem: difficulty in retaining new, younger staff members. The founding team’s frustration with the new hires’ lack of commitment leads to even less effort in mentoring and guiding them. At the same time, the new hires’ confusion and discomfort with the unstructured environment leads to dissatisfaction and eventual departure.</a:t>
            </a:r>
            <a:endParaRPr/>
          </a:p>
          <a:p>
            <a:pPr indent="0" lvl="0" marL="0" rtl="0" algn="l">
              <a:lnSpc>
                <a:spcPct val="90000"/>
              </a:lnSpc>
              <a:spcBef>
                <a:spcPts val="1000"/>
              </a:spcBef>
              <a:spcAft>
                <a:spcPts val="0"/>
              </a:spcAft>
              <a:buClr>
                <a:schemeClr val="dk2"/>
              </a:buClr>
              <a:buSzPct val="100000"/>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26"/>
          <p:cNvSpPr txBox="1"/>
          <p:nvPr>
            <p:ph type="title"/>
          </p:nvPr>
        </p:nvSpPr>
        <p:spPr>
          <a:xfrm>
            <a:off x="1636713" y="692150"/>
            <a:ext cx="9721849" cy="607026"/>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dk1"/>
              </a:buClr>
              <a:buSzPts val="3200"/>
              <a:buFont typeface="Trebuchet MS"/>
              <a:buNone/>
            </a:pPr>
            <a:r>
              <a:rPr lang="en-US"/>
              <a:t>Challenge 2: Remote Work</a:t>
            </a:r>
            <a:endParaRPr/>
          </a:p>
        </p:txBody>
      </p:sp>
      <p:sp>
        <p:nvSpPr>
          <p:cNvPr id="237" name="Google Shape;237;p26"/>
          <p:cNvSpPr txBox="1"/>
          <p:nvPr>
            <p:ph idx="1" type="body"/>
          </p:nvPr>
        </p:nvSpPr>
        <p:spPr>
          <a:xfrm>
            <a:off x="1631949" y="1501541"/>
            <a:ext cx="9726613" cy="4273617"/>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2"/>
              </a:buClr>
              <a:buSzPts val="2400"/>
              <a:buNone/>
            </a:pPr>
            <a:r>
              <a:rPr b="1" lang="en-US">
                <a:latin typeface="Trebuchet MS"/>
                <a:ea typeface="Trebuchet MS"/>
                <a:cs typeface="Trebuchet MS"/>
                <a:sym typeface="Trebuchet MS"/>
              </a:rPr>
              <a:t>Context:</a:t>
            </a:r>
            <a:r>
              <a:rPr lang="en-US">
                <a:latin typeface="Trebuchet MS"/>
                <a:ea typeface="Trebuchet MS"/>
                <a:cs typeface="Trebuchet MS"/>
                <a:sym typeface="Trebuchet MS"/>
              </a:rPr>
              <a:t> A youth think tank with </a:t>
            </a:r>
            <a:r>
              <a:rPr lang="en-US" u="sng">
                <a:latin typeface="Trebuchet MS"/>
                <a:ea typeface="Trebuchet MS"/>
                <a:cs typeface="Trebuchet MS"/>
                <a:sym typeface="Trebuchet MS"/>
              </a:rPr>
              <a:t>members from various countries </a:t>
            </a:r>
            <a:r>
              <a:rPr lang="en-US">
                <a:latin typeface="Trebuchet MS"/>
                <a:ea typeface="Trebuchet MS"/>
                <a:cs typeface="Trebuchet MS"/>
                <a:sym typeface="Trebuchet MS"/>
              </a:rPr>
              <a:t>is </a:t>
            </a:r>
            <a:r>
              <a:rPr lang="en-US" u="sng">
                <a:latin typeface="Trebuchet MS"/>
                <a:ea typeface="Trebuchet MS"/>
                <a:cs typeface="Trebuchet MS"/>
                <a:sym typeface="Trebuchet MS"/>
              </a:rPr>
              <a:t>operating remotely</a:t>
            </a:r>
            <a:r>
              <a:rPr lang="en-US">
                <a:latin typeface="Trebuchet MS"/>
                <a:ea typeface="Trebuchet MS"/>
                <a:cs typeface="Trebuchet MS"/>
                <a:sym typeface="Trebuchet MS"/>
              </a:rPr>
              <a:t>, and its staff consists of students based on different continents. The challenge lies in creating a shared sense of organizational culture and coherence among a diverse, geographically dispersed group with no consistent in-person interactions.</a:t>
            </a:r>
            <a:endParaRPr/>
          </a:p>
          <a:p>
            <a:pPr indent="0" lvl="0" marL="0" rtl="0" algn="l">
              <a:lnSpc>
                <a:spcPct val="90000"/>
              </a:lnSpc>
              <a:spcBef>
                <a:spcPts val="1000"/>
              </a:spcBef>
              <a:spcAft>
                <a:spcPts val="0"/>
              </a:spcAft>
              <a:buClr>
                <a:schemeClr val="dk2"/>
              </a:buClr>
              <a:buSzPts val="2400"/>
              <a:buNone/>
            </a:pPr>
            <a:r>
              <a:t/>
            </a:r>
            <a:endParaRPr>
              <a:latin typeface="Trebuchet MS"/>
              <a:ea typeface="Trebuchet MS"/>
              <a:cs typeface="Trebuchet MS"/>
              <a:sym typeface="Trebuchet MS"/>
            </a:endParaRPr>
          </a:p>
          <a:p>
            <a:pPr indent="0" lvl="0" marL="0" rtl="0" algn="l">
              <a:lnSpc>
                <a:spcPct val="90000"/>
              </a:lnSpc>
              <a:spcBef>
                <a:spcPts val="1000"/>
              </a:spcBef>
              <a:spcAft>
                <a:spcPts val="0"/>
              </a:spcAft>
              <a:buClr>
                <a:schemeClr val="dk2"/>
              </a:buClr>
              <a:buSzPts val="2400"/>
              <a:buNone/>
            </a:pPr>
            <a:r>
              <a:rPr b="1" lang="en-US">
                <a:latin typeface="Trebuchet MS"/>
                <a:ea typeface="Trebuchet MS"/>
                <a:cs typeface="Trebuchet MS"/>
                <a:sym typeface="Trebuchet MS"/>
              </a:rPr>
              <a:t>Problem:</a:t>
            </a:r>
            <a:r>
              <a:rPr lang="en-US">
                <a:latin typeface="Trebuchet MS"/>
                <a:ea typeface="Trebuchet MS"/>
                <a:cs typeface="Trebuchet MS"/>
                <a:sym typeface="Trebuchet MS"/>
              </a:rPr>
              <a:t> The virtual environment makes it difficult to establish common values, expectations, and a unified approach to work. Members come from varied educational backgrounds, cultures, and time zones, leading to miscommunications, feelings of isolation, and inconsistent levels of engagement. Despite </a:t>
            </a:r>
            <a:r>
              <a:rPr lang="en-US" u="sng">
                <a:latin typeface="Trebuchet MS"/>
                <a:ea typeface="Trebuchet MS"/>
                <a:cs typeface="Trebuchet MS"/>
                <a:sym typeface="Trebuchet MS"/>
              </a:rPr>
              <a:t>the shared goal of policy advocacy, </a:t>
            </a:r>
            <a:r>
              <a:rPr lang="en-US">
                <a:latin typeface="Trebuchet MS"/>
                <a:ea typeface="Trebuchet MS"/>
                <a:cs typeface="Trebuchet MS"/>
                <a:sym typeface="Trebuchet MS"/>
              </a:rPr>
              <a:t>there’s a lack of shared organizational identity.</a:t>
            </a:r>
            <a:endParaRPr/>
          </a:p>
          <a:p>
            <a:pPr indent="0" lvl="0" marL="0" rtl="0" algn="l">
              <a:lnSpc>
                <a:spcPct val="90000"/>
              </a:lnSpc>
              <a:spcBef>
                <a:spcPts val="1000"/>
              </a:spcBef>
              <a:spcAft>
                <a:spcPts val="0"/>
              </a:spcAft>
              <a:buClr>
                <a:schemeClr val="dk2"/>
              </a:buClr>
              <a:buSzPts val="2400"/>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7"/>
          <p:cNvSpPr txBox="1"/>
          <p:nvPr>
            <p:ph type="title"/>
          </p:nvPr>
        </p:nvSpPr>
        <p:spPr>
          <a:xfrm>
            <a:off x="1636713" y="692150"/>
            <a:ext cx="9721849" cy="607026"/>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dk1"/>
              </a:buClr>
              <a:buSzPts val="3200"/>
              <a:buFont typeface="Trebuchet MS"/>
              <a:buNone/>
            </a:pPr>
            <a:r>
              <a:rPr lang="en-US"/>
              <a:t>Challenge 3: Too many meetings</a:t>
            </a:r>
            <a:endParaRPr/>
          </a:p>
        </p:txBody>
      </p:sp>
      <p:sp>
        <p:nvSpPr>
          <p:cNvPr id="243" name="Google Shape;243;p27"/>
          <p:cNvSpPr txBox="1"/>
          <p:nvPr>
            <p:ph idx="1" type="body"/>
          </p:nvPr>
        </p:nvSpPr>
        <p:spPr>
          <a:xfrm>
            <a:off x="1631949" y="1501541"/>
            <a:ext cx="9726613" cy="4273617"/>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chemeClr val="dk2"/>
              </a:buClr>
              <a:buSzPct val="100000"/>
              <a:buNone/>
            </a:pPr>
            <a:r>
              <a:rPr lang="en-US">
                <a:latin typeface="Trebuchet MS"/>
                <a:ea typeface="Trebuchet MS"/>
                <a:cs typeface="Trebuchet MS"/>
                <a:sym typeface="Trebuchet MS"/>
              </a:rPr>
              <a:t>The think tank’s senior leadership has noticed that staff, particularly research and advocacy teams, are </a:t>
            </a:r>
            <a:r>
              <a:rPr b="1" lang="en-US">
                <a:latin typeface="Trebuchet MS"/>
                <a:ea typeface="Trebuchet MS"/>
                <a:cs typeface="Trebuchet MS"/>
                <a:sym typeface="Trebuchet MS"/>
              </a:rPr>
              <a:t>overburdened with internal and external meetings</a:t>
            </a:r>
            <a:r>
              <a:rPr lang="en-US">
                <a:latin typeface="Trebuchet MS"/>
                <a:ea typeface="Trebuchet MS"/>
                <a:cs typeface="Trebuchet MS"/>
                <a:sym typeface="Trebuchet MS"/>
              </a:rPr>
              <a:t>, leading to burnout and a decline in overall productivity. </a:t>
            </a:r>
            <a:endParaRPr/>
          </a:p>
          <a:p>
            <a:pPr indent="0" lvl="0" marL="0" rtl="0" algn="l">
              <a:lnSpc>
                <a:spcPct val="90000"/>
              </a:lnSpc>
              <a:spcBef>
                <a:spcPts val="1000"/>
              </a:spcBef>
              <a:spcAft>
                <a:spcPts val="0"/>
              </a:spcAft>
              <a:buClr>
                <a:schemeClr val="dk2"/>
              </a:buClr>
              <a:buSzPct val="100000"/>
              <a:buNone/>
            </a:pPr>
            <a:r>
              <a:rPr lang="en-US">
                <a:latin typeface="Trebuchet MS"/>
                <a:ea typeface="Trebuchet MS"/>
                <a:cs typeface="Trebuchet MS"/>
                <a:sym typeface="Trebuchet MS"/>
              </a:rPr>
              <a:t>The organization’s culture values face-to-face interaction (even if virtual), and there's an unspoken expectation that attending meetings is essential to being seen as a ‘dedicated’ employee.</a:t>
            </a:r>
            <a:r>
              <a:rPr b="1" lang="en-US">
                <a:latin typeface="Trebuchet MS"/>
                <a:ea typeface="Trebuchet MS"/>
                <a:cs typeface="Trebuchet MS"/>
                <a:sym typeface="Trebuchet MS"/>
              </a:rPr>
              <a:t> </a:t>
            </a:r>
            <a:endParaRPr/>
          </a:p>
          <a:p>
            <a:pPr indent="0" lvl="0" marL="0" rtl="0" algn="l">
              <a:lnSpc>
                <a:spcPct val="90000"/>
              </a:lnSpc>
              <a:spcBef>
                <a:spcPts val="1000"/>
              </a:spcBef>
              <a:spcAft>
                <a:spcPts val="0"/>
              </a:spcAft>
              <a:buClr>
                <a:schemeClr val="dk2"/>
              </a:buClr>
              <a:buSzPct val="100000"/>
              <a:buNone/>
            </a:pPr>
            <a:r>
              <a:rPr lang="en-US">
                <a:latin typeface="Trebuchet MS"/>
                <a:ea typeface="Trebuchet MS"/>
                <a:cs typeface="Trebuchet MS"/>
                <a:sym typeface="Trebuchet MS"/>
              </a:rPr>
              <a:t>Some senior staff members are reluctant to reduce the number of meetings, fearing loss of control or communication breakdown.</a:t>
            </a:r>
            <a:r>
              <a:rPr b="1" lang="en-US">
                <a:latin typeface="Trebuchet MS"/>
                <a:ea typeface="Trebuchet MS"/>
                <a:cs typeface="Trebuchet MS"/>
                <a:sym typeface="Trebuchet MS"/>
              </a:rPr>
              <a:t> </a:t>
            </a:r>
            <a:endParaRPr/>
          </a:p>
          <a:p>
            <a:pPr indent="0" lvl="0" marL="0" rtl="0" algn="l">
              <a:lnSpc>
                <a:spcPct val="90000"/>
              </a:lnSpc>
              <a:spcBef>
                <a:spcPts val="1000"/>
              </a:spcBef>
              <a:spcAft>
                <a:spcPts val="0"/>
              </a:spcAft>
              <a:buClr>
                <a:schemeClr val="dk2"/>
              </a:buClr>
              <a:buSzPct val="100000"/>
              <a:buNone/>
            </a:pPr>
            <a:r>
              <a:rPr lang="en-US">
                <a:latin typeface="Trebuchet MS"/>
                <a:ea typeface="Trebuchet MS"/>
                <a:cs typeface="Trebuchet MS"/>
                <a:sym typeface="Trebuchet MS"/>
              </a:rPr>
              <a:t>Different teams or departments often hold simultaneous meetings, which leads to scheduling conflicts and further reduces available working hours.</a:t>
            </a:r>
            <a:r>
              <a:rPr b="1" lang="en-US">
                <a:latin typeface="Trebuchet MS"/>
                <a:ea typeface="Trebuchet MS"/>
                <a:cs typeface="Trebuchet MS"/>
                <a:sym typeface="Trebuchet MS"/>
              </a:rPr>
              <a:t> </a:t>
            </a:r>
            <a:endParaRPr/>
          </a:p>
          <a:p>
            <a:pPr indent="0" lvl="0" marL="0" rtl="0" algn="l">
              <a:lnSpc>
                <a:spcPct val="90000"/>
              </a:lnSpc>
              <a:spcBef>
                <a:spcPts val="1000"/>
              </a:spcBef>
              <a:spcAft>
                <a:spcPts val="0"/>
              </a:spcAft>
              <a:buClr>
                <a:schemeClr val="dk2"/>
              </a:buClr>
              <a:buSzPct val="100000"/>
              <a:buNone/>
            </a:pPr>
            <a:r>
              <a:rPr lang="en-US">
                <a:latin typeface="Trebuchet MS"/>
                <a:ea typeface="Trebuchet MS"/>
                <a:cs typeface="Trebuchet MS"/>
                <a:sym typeface="Trebuchet MS"/>
              </a:rPr>
              <a:t>The constant pressure to attend meetings—some outside of working hours due to time zone differences—has led to an unsustainable work-life balance. Staff members feel overwhelmed and are finding it increasingly difficult to balance work with personal life. </a:t>
            </a:r>
            <a:endParaRPr/>
          </a:p>
          <a:p>
            <a:pPr indent="0" lvl="0" marL="0" rtl="0" algn="l">
              <a:lnSpc>
                <a:spcPct val="90000"/>
              </a:lnSpc>
              <a:spcBef>
                <a:spcPts val="1000"/>
              </a:spcBef>
              <a:spcAft>
                <a:spcPts val="0"/>
              </a:spcAft>
              <a:buClr>
                <a:schemeClr val="dk2"/>
              </a:buClr>
              <a:buSzPct val="100000"/>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8"/>
          <p:cNvSpPr txBox="1"/>
          <p:nvPr>
            <p:ph type="title"/>
          </p:nvPr>
        </p:nvSpPr>
        <p:spPr>
          <a:xfrm>
            <a:off x="1636714" y="692150"/>
            <a:ext cx="3752704" cy="403225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dk1"/>
              </a:buClr>
              <a:buSzPts val="3200"/>
              <a:buFont typeface="Trebuchet MS"/>
              <a:buNone/>
            </a:pPr>
            <a:r>
              <a:rPr lang="en-US"/>
              <a:t>Running a think tank  in a changing Europe</a:t>
            </a:r>
            <a:br>
              <a:rPr lang="en-US"/>
            </a:br>
            <a:br>
              <a:rPr lang="en-US"/>
            </a:br>
            <a:br>
              <a:rPr lang="en-US"/>
            </a:br>
            <a:br>
              <a:rPr lang="en-US"/>
            </a:br>
            <a:r>
              <a:rPr lang="en-US" sz="2200" u="sng">
                <a:solidFill>
                  <a:schemeClr val="hlink"/>
                </a:solidFill>
                <a:hlinkClick r:id="rId3"/>
              </a:rPr>
              <a:t>https://open.spotify.com/episode/5TSeB3eRTC4Ap98AjGwDU5?si=smIB5NvAQWiFZANabcxi_A</a:t>
            </a:r>
            <a:r>
              <a:rPr lang="en-US" sz="2200"/>
              <a:t> </a:t>
            </a:r>
            <a:endParaRPr sz="2200"/>
          </a:p>
        </p:txBody>
      </p:sp>
      <p:pic>
        <p:nvPicPr>
          <p:cNvPr descr="A group of people on a blue and white background&#10;&#10;AI-generated content may be incorrect." id="249" name="Google Shape;249;p28"/>
          <p:cNvPicPr preferRelativeResize="0"/>
          <p:nvPr/>
        </p:nvPicPr>
        <p:blipFill rotWithShape="1">
          <a:blip r:embed="rId4">
            <a:alphaModFix/>
          </a:blip>
          <a:srcRect b="0" l="0" r="0" t="0"/>
          <a:stretch/>
        </p:blipFill>
        <p:spPr>
          <a:xfrm>
            <a:off x="6137565" y="538462"/>
            <a:ext cx="5100337" cy="510033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pic>
        <p:nvPicPr>
          <p:cNvPr descr="A group of people marching in a street&#10;&#10;AI-generated content may be incorrect." id="70" name="Google Shape;70;g32c6ec2907d_0_0"/>
          <p:cNvPicPr preferRelativeResize="0"/>
          <p:nvPr/>
        </p:nvPicPr>
        <p:blipFill rotWithShape="1">
          <a:blip r:embed="rId3">
            <a:alphaModFix/>
          </a:blip>
          <a:srcRect b="0" l="0" r="0" t="0"/>
          <a:stretch/>
        </p:blipFill>
        <p:spPr>
          <a:xfrm>
            <a:off x="8159406" y="775855"/>
            <a:ext cx="3979949" cy="2576944"/>
          </a:xfrm>
          <a:prstGeom prst="rect">
            <a:avLst/>
          </a:prstGeom>
          <a:noFill/>
          <a:ln>
            <a:noFill/>
          </a:ln>
        </p:spPr>
      </p:pic>
      <p:pic>
        <p:nvPicPr>
          <p:cNvPr descr="A group of people holding signs&#10;&#10;AI-generated content may be incorrect." id="71" name="Google Shape;71;g32c6ec2907d_0_0"/>
          <p:cNvPicPr preferRelativeResize="0"/>
          <p:nvPr/>
        </p:nvPicPr>
        <p:blipFill rotWithShape="1">
          <a:blip r:embed="rId4">
            <a:alphaModFix/>
          </a:blip>
          <a:srcRect b="0" l="0" r="0" t="0"/>
          <a:stretch/>
        </p:blipFill>
        <p:spPr>
          <a:xfrm>
            <a:off x="7976524" y="4281057"/>
            <a:ext cx="3993975" cy="2243282"/>
          </a:xfrm>
          <a:prstGeom prst="rect">
            <a:avLst/>
          </a:prstGeom>
          <a:noFill/>
          <a:ln>
            <a:noFill/>
          </a:ln>
        </p:spPr>
      </p:pic>
      <p:pic>
        <p:nvPicPr>
          <p:cNvPr descr="A group of people walking in a street&#10;&#10;AI-generated content may be incorrect." id="72" name="Google Shape;72;g32c6ec2907d_0_0"/>
          <p:cNvPicPr preferRelativeResize="0"/>
          <p:nvPr/>
        </p:nvPicPr>
        <p:blipFill rotWithShape="1">
          <a:blip r:embed="rId5">
            <a:alphaModFix/>
          </a:blip>
          <a:srcRect b="0" l="0" r="0" t="0"/>
          <a:stretch/>
        </p:blipFill>
        <p:spPr>
          <a:xfrm>
            <a:off x="0" y="0"/>
            <a:ext cx="4064000" cy="3048000"/>
          </a:xfrm>
          <a:prstGeom prst="rect">
            <a:avLst/>
          </a:prstGeom>
          <a:noFill/>
          <a:ln>
            <a:noFill/>
          </a:ln>
        </p:spPr>
      </p:pic>
      <p:pic>
        <p:nvPicPr>
          <p:cNvPr descr="A group of people holding signs&#10;&#10;AI-generated content may be incorrect." id="73" name="Google Shape;73;g32c6ec2907d_0_0"/>
          <p:cNvPicPr preferRelativeResize="0"/>
          <p:nvPr/>
        </p:nvPicPr>
        <p:blipFill rotWithShape="1">
          <a:blip r:embed="rId6">
            <a:alphaModFix/>
          </a:blip>
          <a:srcRect b="0" l="0" r="0" t="0"/>
          <a:stretch/>
        </p:blipFill>
        <p:spPr>
          <a:xfrm>
            <a:off x="1815062" y="3429000"/>
            <a:ext cx="5583380" cy="3138862"/>
          </a:xfrm>
          <a:prstGeom prst="rect">
            <a:avLst/>
          </a:prstGeom>
          <a:noFill/>
          <a:ln>
            <a:noFill/>
          </a:ln>
        </p:spPr>
      </p:pic>
      <p:pic>
        <p:nvPicPr>
          <p:cNvPr descr="A large crowd of people in a city&#10;&#10;AI-generated content may be incorrect." id="74" name="Google Shape;74;g32c6ec2907d_0_0"/>
          <p:cNvPicPr preferRelativeResize="0"/>
          <p:nvPr/>
        </p:nvPicPr>
        <p:blipFill rotWithShape="1">
          <a:blip r:embed="rId7">
            <a:alphaModFix/>
          </a:blip>
          <a:srcRect b="0" l="0" r="0" t="0"/>
          <a:stretch/>
        </p:blipFill>
        <p:spPr>
          <a:xfrm>
            <a:off x="4362170" y="290138"/>
            <a:ext cx="3467659" cy="194598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29"/>
          <p:cNvSpPr txBox="1"/>
          <p:nvPr>
            <p:ph type="title"/>
          </p:nvPr>
        </p:nvSpPr>
        <p:spPr>
          <a:xfrm>
            <a:off x="1636713" y="692150"/>
            <a:ext cx="9721849" cy="607026"/>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dk1"/>
              </a:buClr>
              <a:buSzPts val="3200"/>
              <a:buFont typeface="Trebuchet MS"/>
              <a:buNone/>
            </a:pPr>
            <a:r>
              <a:rPr lang="en-US"/>
              <a:t>Useful resources on leaderhsip</a:t>
            </a:r>
            <a:endParaRPr/>
          </a:p>
        </p:txBody>
      </p:sp>
      <p:sp>
        <p:nvSpPr>
          <p:cNvPr id="255" name="Google Shape;255;p29"/>
          <p:cNvSpPr txBox="1"/>
          <p:nvPr>
            <p:ph idx="1" type="body"/>
          </p:nvPr>
        </p:nvSpPr>
        <p:spPr>
          <a:xfrm>
            <a:off x="1631949" y="1501541"/>
            <a:ext cx="9726613" cy="4273617"/>
          </a:xfrm>
          <a:prstGeom prst="rect">
            <a:avLst/>
          </a:prstGeom>
          <a:noFill/>
          <a:ln>
            <a:noFill/>
          </a:ln>
        </p:spPr>
        <p:txBody>
          <a:bodyPr anchorCtr="0" anchor="t" bIns="45700" lIns="91425" spcFirstLastPara="1" rIns="91425" wrap="square" tIns="45700">
            <a:normAutofit fontScale="40000" lnSpcReduction="20000"/>
          </a:bodyPr>
          <a:lstStyle/>
          <a:p>
            <a:pPr indent="0" lvl="0" marL="0" rtl="0" algn="l">
              <a:lnSpc>
                <a:spcPct val="90000"/>
              </a:lnSpc>
              <a:spcBef>
                <a:spcPts val="0"/>
              </a:spcBef>
              <a:spcAft>
                <a:spcPts val="0"/>
              </a:spcAft>
              <a:buClr>
                <a:schemeClr val="dk2"/>
              </a:buClr>
              <a:buSzPct val="133333"/>
              <a:buNone/>
            </a:pPr>
            <a:r>
              <a:rPr lang="en-US" sz="4500">
                <a:latin typeface="Trebuchet MS"/>
                <a:ea typeface="Trebuchet MS"/>
                <a:cs typeface="Trebuchet MS"/>
                <a:sym typeface="Trebuchet MS"/>
              </a:rPr>
              <a:t>Think Tank Leadership: Functions and Challenges of Executive Directors </a:t>
            </a:r>
            <a:r>
              <a:rPr lang="en-US" sz="4500" u="sng">
                <a:solidFill>
                  <a:schemeClr val="hlink"/>
                </a:solidFill>
                <a:latin typeface="Trebuchet MS"/>
                <a:ea typeface="Trebuchet MS"/>
                <a:cs typeface="Trebuchet MS"/>
                <a:sym typeface="Trebuchet MS"/>
                <a:hlinkClick r:id="rId3"/>
              </a:rPr>
              <a:t>https://onthinktanks.org/wp-content/uploads/2021/06/OTT_WP9_Think-Tank-LeadershipFINAL.pdf</a:t>
            </a:r>
            <a:r>
              <a:rPr lang="en-US" sz="4500">
                <a:latin typeface="Trebuchet MS"/>
                <a:ea typeface="Trebuchet MS"/>
                <a:cs typeface="Trebuchet MS"/>
                <a:sym typeface="Trebuchet MS"/>
              </a:rPr>
              <a:t> </a:t>
            </a:r>
            <a:endParaRPr/>
          </a:p>
          <a:p>
            <a:pPr indent="0" lvl="0" marL="0" rtl="0" algn="l">
              <a:lnSpc>
                <a:spcPct val="90000"/>
              </a:lnSpc>
              <a:spcBef>
                <a:spcPts val="0"/>
              </a:spcBef>
              <a:spcAft>
                <a:spcPts val="0"/>
              </a:spcAft>
              <a:buClr>
                <a:schemeClr val="dk2"/>
              </a:buClr>
              <a:buSzPct val="133333"/>
              <a:buNone/>
            </a:pPr>
            <a:r>
              <a:t/>
            </a:r>
            <a:endParaRPr sz="4500">
              <a:latin typeface="Trebuchet MS"/>
              <a:ea typeface="Trebuchet MS"/>
              <a:cs typeface="Trebuchet MS"/>
              <a:sym typeface="Trebuchet MS"/>
            </a:endParaRPr>
          </a:p>
          <a:p>
            <a:pPr indent="0" lvl="0" marL="0" rtl="0" algn="l">
              <a:lnSpc>
                <a:spcPct val="90000"/>
              </a:lnSpc>
              <a:spcBef>
                <a:spcPts val="0"/>
              </a:spcBef>
              <a:spcAft>
                <a:spcPts val="0"/>
              </a:spcAft>
              <a:buClr>
                <a:schemeClr val="dk2"/>
              </a:buClr>
              <a:buSzPct val="133333"/>
              <a:buNone/>
            </a:pPr>
            <a:r>
              <a:rPr lang="en-US" sz="4500">
                <a:latin typeface="Trebuchet MS"/>
                <a:ea typeface="Trebuchet MS"/>
                <a:cs typeface="Trebuchet MS"/>
                <a:sym typeface="Trebuchet MS"/>
              </a:rPr>
              <a:t>Ajoy Data on networked leadership</a:t>
            </a:r>
            <a:endParaRPr sz="4500">
              <a:latin typeface="Trebuchet MS"/>
              <a:ea typeface="Trebuchet MS"/>
              <a:cs typeface="Trebuchet MS"/>
              <a:sym typeface="Trebuchet MS"/>
            </a:endParaRPr>
          </a:p>
          <a:p>
            <a:pPr indent="-342900" lvl="0" marL="342900" rtl="0" algn="l">
              <a:lnSpc>
                <a:spcPct val="90000"/>
              </a:lnSpc>
              <a:spcBef>
                <a:spcPts val="0"/>
              </a:spcBef>
              <a:spcAft>
                <a:spcPts val="0"/>
              </a:spcAft>
              <a:buSzPct val="133333"/>
              <a:buFont typeface="Arial"/>
              <a:buChar char="•"/>
            </a:pPr>
            <a:r>
              <a:rPr lang="en-US" sz="4500" u="sng">
                <a:solidFill>
                  <a:schemeClr val="hlink"/>
                </a:solidFill>
                <a:latin typeface="Trebuchet MS"/>
                <a:ea typeface="Trebuchet MS"/>
                <a:cs typeface="Trebuchet MS"/>
                <a:sym typeface="Trebuchet MS"/>
                <a:hlinkClick r:id="rId4"/>
              </a:rPr>
              <a:t>https://onthinktanks.org/articles/what-shapes-the-authority-and-power-of-leaders-and-their-followers/</a:t>
            </a:r>
            <a:endParaRPr sz="4500">
              <a:latin typeface="Trebuchet MS"/>
              <a:ea typeface="Trebuchet MS"/>
              <a:cs typeface="Trebuchet MS"/>
              <a:sym typeface="Trebuchet MS"/>
            </a:endParaRPr>
          </a:p>
          <a:p>
            <a:pPr indent="-342900" lvl="0" marL="342900" rtl="0" algn="l">
              <a:lnSpc>
                <a:spcPct val="90000"/>
              </a:lnSpc>
              <a:spcBef>
                <a:spcPts val="0"/>
              </a:spcBef>
              <a:spcAft>
                <a:spcPts val="0"/>
              </a:spcAft>
              <a:buSzPct val="133333"/>
              <a:buFont typeface="Arial"/>
              <a:buChar char="•"/>
            </a:pPr>
            <a:r>
              <a:rPr lang="en-US" sz="4500" u="sng">
                <a:solidFill>
                  <a:schemeClr val="hlink"/>
                </a:solidFill>
                <a:latin typeface="Trebuchet MS"/>
                <a:ea typeface="Trebuchet MS"/>
                <a:cs typeface="Trebuchet MS"/>
                <a:sym typeface="Trebuchet MS"/>
                <a:hlinkClick r:id="rId5"/>
              </a:rPr>
              <a:t>https://onthinktanks.org/articles/in-charge-but-not-in-control-lessons-from-leading-teams-in-a-networked-world/</a:t>
            </a:r>
            <a:r>
              <a:rPr lang="en-US" sz="4500">
                <a:latin typeface="Trebuchet MS"/>
                <a:ea typeface="Trebuchet MS"/>
                <a:cs typeface="Trebuchet MS"/>
                <a:sym typeface="Trebuchet MS"/>
              </a:rPr>
              <a:t> </a:t>
            </a:r>
            <a:endParaRPr/>
          </a:p>
          <a:p>
            <a:pPr indent="0" lvl="0" marL="0" rtl="0" algn="l">
              <a:lnSpc>
                <a:spcPct val="90000"/>
              </a:lnSpc>
              <a:spcBef>
                <a:spcPts val="0"/>
              </a:spcBef>
              <a:spcAft>
                <a:spcPts val="0"/>
              </a:spcAft>
              <a:buSzPct val="133333"/>
              <a:buNone/>
            </a:pPr>
            <a:r>
              <a:t/>
            </a:r>
            <a:endParaRPr sz="4500">
              <a:latin typeface="Trebuchet MS"/>
              <a:ea typeface="Trebuchet MS"/>
              <a:cs typeface="Trebuchet MS"/>
              <a:sym typeface="Trebuchet MS"/>
            </a:endParaRPr>
          </a:p>
          <a:p>
            <a:pPr indent="0" lvl="0" marL="0" rtl="0" algn="l">
              <a:lnSpc>
                <a:spcPct val="90000"/>
              </a:lnSpc>
              <a:spcBef>
                <a:spcPts val="0"/>
              </a:spcBef>
              <a:spcAft>
                <a:spcPts val="0"/>
              </a:spcAft>
              <a:buSzPct val="133333"/>
              <a:buNone/>
            </a:pPr>
            <a:r>
              <a:rPr lang="en-US" sz="4500">
                <a:latin typeface="Trebuchet MS"/>
                <a:ea typeface="Trebuchet MS"/>
                <a:cs typeface="Trebuchet MS"/>
                <a:sym typeface="Trebuchet MS"/>
              </a:rPr>
              <a:t>Enrique Mendizabal </a:t>
            </a:r>
            <a:r>
              <a:rPr lang="en-US" sz="4500" u="sng">
                <a:solidFill>
                  <a:schemeClr val="hlink"/>
                </a:solidFill>
                <a:latin typeface="Trebuchet MS"/>
                <a:ea typeface="Trebuchet MS"/>
                <a:cs typeface="Trebuchet MS"/>
                <a:sym typeface="Trebuchet MS"/>
                <a:hlinkClick r:id="rId6"/>
              </a:rPr>
              <a:t>https://onthinktanks.org/articles/what-keeps-think-tank-directors-up-at-night-reflections-on-funding-staffing-governance-communications-and-me/</a:t>
            </a:r>
            <a:r>
              <a:rPr lang="en-US" sz="4500">
                <a:latin typeface="Trebuchet MS"/>
                <a:ea typeface="Trebuchet MS"/>
                <a:cs typeface="Trebuchet MS"/>
                <a:sym typeface="Trebuchet MS"/>
              </a:rPr>
              <a:t> </a:t>
            </a:r>
            <a:endParaRPr/>
          </a:p>
          <a:p>
            <a:pPr indent="0" lvl="0" marL="0" rtl="0" algn="l">
              <a:lnSpc>
                <a:spcPct val="90000"/>
              </a:lnSpc>
              <a:spcBef>
                <a:spcPts val="0"/>
              </a:spcBef>
              <a:spcAft>
                <a:spcPts val="0"/>
              </a:spcAft>
              <a:buSzPct val="133333"/>
              <a:buNone/>
            </a:pPr>
            <a:r>
              <a:t/>
            </a:r>
            <a:endParaRPr sz="4500">
              <a:latin typeface="Trebuchet MS"/>
              <a:ea typeface="Trebuchet MS"/>
              <a:cs typeface="Trebuchet MS"/>
              <a:sym typeface="Trebuchet MS"/>
            </a:endParaRPr>
          </a:p>
          <a:p>
            <a:pPr indent="0" lvl="0" marL="0" rtl="0" algn="l">
              <a:lnSpc>
                <a:spcPct val="90000"/>
              </a:lnSpc>
              <a:spcBef>
                <a:spcPts val="0"/>
              </a:spcBef>
              <a:spcAft>
                <a:spcPts val="0"/>
              </a:spcAft>
              <a:buSzPct val="133333"/>
              <a:buNone/>
            </a:pPr>
            <a:r>
              <a:rPr lang="en-US" sz="4500">
                <a:latin typeface="Trebuchet MS"/>
                <a:ea typeface="Trebuchet MS"/>
                <a:cs typeface="Trebuchet MS"/>
                <a:sym typeface="Trebuchet MS"/>
              </a:rPr>
              <a:t>Think Tank Director Profiles and how to replace them </a:t>
            </a:r>
            <a:r>
              <a:rPr lang="en-US" sz="4500" u="sng">
                <a:solidFill>
                  <a:schemeClr val="hlink"/>
                </a:solidFill>
                <a:latin typeface="Trebuchet MS"/>
                <a:ea typeface="Trebuchet MS"/>
                <a:cs typeface="Trebuchet MS"/>
                <a:sym typeface="Trebuchet MS"/>
                <a:hlinkClick r:id="rId7"/>
              </a:rPr>
              <a:t>https://onthinktanks.org/articles/directors-profiles-and-how-to-replace-them/</a:t>
            </a:r>
            <a:r>
              <a:rPr lang="en-US" sz="4500">
                <a:latin typeface="Trebuchet MS"/>
                <a:ea typeface="Trebuchet MS"/>
                <a:cs typeface="Trebuchet MS"/>
                <a:sym typeface="Trebuchet MS"/>
              </a:rPr>
              <a:t> </a:t>
            </a:r>
            <a:endParaRPr sz="4500">
              <a:latin typeface="Trebuchet MS"/>
              <a:ea typeface="Trebuchet MS"/>
              <a:cs typeface="Trebuchet MS"/>
              <a:sym typeface="Trebuchet MS"/>
            </a:endParaRPr>
          </a:p>
          <a:p>
            <a:pPr indent="0" lvl="0" marL="0" rtl="0" algn="l">
              <a:lnSpc>
                <a:spcPct val="90000"/>
              </a:lnSpc>
              <a:spcBef>
                <a:spcPts val="1000"/>
              </a:spcBef>
              <a:spcAft>
                <a:spcPts val="0"/>
              </a:spcAft>
              <a:buClr>
                <a:schemeClr val="dk2"/>
              </a:buClr>
              <a:buSzPct val="133333"/>
              <a:buNone/>
            </a:pPr>
            <a:r>
              <a:t/>
            </a:r>
            <a:endParaRPr sz="4500">
              <a:latin typeface="Trebuchet MS"/>
              <a:ea typeface="Trebuchet MS"/>
              <a:cs typeface="Trebuchet MS"/>
              <a:sym typeface="Trebuchet MS"/>
            </a:endParaRPr>
          </a:p>
          <a:p>
            <a:pPr indent="0" lvl="0" marL="0" rtl="0" algn="l">
              <a:lnSpc>
                <a:spcPct val="90000"/>
              </a:lnSpc>
              <a:spcBef>
                <a:spcPts val="1000"/>
              </a:spcBef>
              <a:spcAft>
                <a:spcPts val="0"/>
              </a:spcAft>
              <a:buClr>
                <a:schemeClr val="dk2"/>
              </a:buClr>
              <a:buSzPct val="133333"/>
              <a:buNone/>
            </a:pPr>
            <a:r>
              <a:rPr lang="en-US" sz="4500">
                <a:latin typeface="Trebuchet MS"/>
                <a:ea typeface="Trebuchet MS"/>
                <a:cs typeface="Trebuchet MS"/>
                <a:sym typeface="Trebuchet MS"/>
              </a:rPr>
              <a:t>Why pay attention to management</a:t>
            </a:r>
            <a:endParaRPr sz="4500">
              <a:latin typeface="Trebuchet MS"/>
              <a:ea typeface="Trebuchet MS"/>
              <a:cs typeface="Trebuchet MS"/>
              <a:sym typeface="Trebuchet MS"/>
            </a:endParaRPr>
          </a:p>
          <a:p>
            <a:pPr indent="0" lvl="0" marL="0" rtl="0" algn="l">
              <a:lnSpc>
                <a:spcPct val="90000"/>
              </a:lnSpc>
              <a:spcBef>
                <a:spcPts val="1000"/>
              </a:spcBef>
              <a:spcAft>
                <a:spcPts val="0"/>
              </a:spcAft>
              <a:buSzPct val="133333"/>
              <a:buNone/>
            </a:pPr>
            <a:r>
              <a:rPr lang="en-US" sz="4500" u="sng">
                <a:solidFill>
                  <a:schemeClr val="hlink"/>
                </a:solidFill>
                <a:latin typeface="Trebuchet MS"/>
                <a:ea typeface="Trebuchet MS"/>
                <a:cs typeface="Trebuchet MS"/>
                <a:sym typeface="Trebuchet MS"/>
                <a:hlinkClick r:id="rId8"/>
              </a:rPr>
              <a:t>https://onthinktanks.org/articles/why-pay-attention-to-management-the-managing-think-tanks-series/</a:t>
            </a:r>
            <a:r>
              <a:rPr lang="en-US" sz="4500">
                <a:latin typeface="Trebuchet MS"/>
                <a:ea typeface="Trebuchet MS"/>
                <a:cs typeface="Trebuchet MS"/>
                <a:sym typeface="Trebuchet MS"/>
              </a:rPr>
              <a:t>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0"/>
          <p:cNvSpPr txBox="1"/>
          <p:nvPr>
            <p:ph type="title"/>
          </p:nvPr>
        </p:nvSpPr>
        <p:spPr>
          <a:xfrm>
            <a:off x="1636713" y="692150"/>
            <a:ext cx="9721849" cy="607026"/>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dk1"/>
              </a:buClr>
              <a:buSzPts val="3200"/>
              <a:buFont typeface="Trebuchet MS"/>
              <a:buNone/>
            </a:pPr>
            <a:r>
              <a:rPr lang="en-US"/>
              <a:t>Stay in touch</a:t>
            </a:r>
            <a:endParaRPr/>
          </a:p>
        </p:txBody>
      </p:sp>
      <p:sp>
        <p:nvSpPr>
          <p:cNvPr id="261" name="Google Shape;261;p30"/>
          <p:cNvSpPr txBox="1"/>
          <p:nvPr>
            <p:ph idx="1" type="body"/>
          </p:nvPr>
        </p:nvSpPr>
        <p:spPr>
          <a:xfrm>
            <a:off x="1631949" y="1501541"/>
            <a:ext cx="9726613" cy="4273617"/>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chemeClr val="dk2"/>
              </a:buClr>
              <a:buSzPct val="100000"/>
              <a:buNone/>
            </a:pPr>
            <a:r>
              <a:t/>
            </a:r>
            <a:endParaRPr>
              <a:solidFill>
                <a:schemeClr val="dk1"/>
              </a:solidFill>
            </a:endParaRPr>
          </a:p>
          <a:p>
            <a:pPr indent="0" lvl="0" marL="0" rtl="0" algn="ctr">
              <a:lnSpc>
                <a:spcPct val="90000"/>
              </a:lnSpc>
              <a:spcBef>
                <a:spcPts val="1000"/>
              </a:spcBef>
              <a:spcAft>
                <a:spcPts val="0"/>
              </a:spcAft>
              <a:buClr>
                <a:schemeClr val="dk1"/>
              </a:buClr>
              <a:buSzPct val="100000"/>
              <a:buNone/>
            </a:pPr>
            <a:r>
              <a:rPr lang="en-US" sz="2800">
                <a:solidFill>
                  <a:schemeClr val="dk1"/>
                </a:solidFill>
              </a:rPr>
              <a:t>Sonja Stojanović Gajić</a:t>
            </a:r>
            <a:endParaRPr sz="2800">
              <a:solidFill>
                <a:schemeClr val="dk1"/>
              </a:solidFill>
            </a:endParaRPr>
          </a:p>
          <a:p>
            <a:pPr indent="0" lvl="0" marL="0" rtl="0" algn="ctr">
              <a:lnSpc>
                <a:spcPct val="90000"/>
              </a:lnSpc>
              <a:spcBef>
                <a:spcPts val="1000"/>
              </a:spcBef>
              <a:spcAft>
                <a:spcPts val="0"/>
              </a:spcAft>
              <a:buClr>
                <a:schemeClr val="dk2"/>
              </a:buClr>
              <a:buSzPct val="100000"/>
              <a:buNone/>
            </a:pPr>
            <a:r>
              <a:t/>
            </a:r>
            <a:endParaRPr sz="2800">
              <a:solidFill>
                <a:schemeClr val="dk1"/>
              </a:solidFill>
            </a:endParaRPr>
          </a:p>
          <a:p>
            <a:pPr indent="0" lvl="0" marL="0" rtl="0" algn="ctr">
              <a:lnSpc>
                <a:spcPct val="90000"/>
              </a:lnSpc>
              <a:spcBef>
                <a:spcPts val="1000"/>
              </a:spcBef>
              <a:spcAft>
                <a:spcPts val="0"/>
              </a:spcAft>
              <a:buClr>
                <a:schemeClr val="dk2"/>
              </a:buClr>
              <a:buSzPct val="100000"/>
              <a:buNone/>
            </a:pPr>
            <a:r>
              <a:rPr lang="en-US" sz="2800">
                <a:solidFill>
                  <a:schemeClr val="dk2"/>
                </a:solidFill>
              </a:rPr>
              <a:t>Twitter: </a:t>
            </a:r>
            <a:r>
              <a:rPr lang="en-US" sz="2800">
                <a:solidFill>
                  <a:schemeClr val="dk1"/>
                </a:solidFill>
              </a:rPr>
              <a:t>@StojanovicSonja </a:t>
            </a:r>
            <a:endParaRPr/>
          </a:p>
          <a:p>
            <a:pPr indent="0" lvl="0" marL="0" rtl="0" algn="ctr">
              <a:lnSpc>
                <a:spcPct val="90000"/>
              </a:lnSpc>
              <a:spcBef>
                <a:spcPts val="1000"/>
              </a:spcBef>
              <a:spcAft>
                <a:spcPts val="0"/>
              </a:spcAft>
              <a:buClr>
                <a:schemeClr val="dk2"/>
              </a:buClr>
              <a:buSzPct val="100000"/>
              <a:buNone/>
            </a:pPr>
            <a:r>
              <a:rPr lang="en-US" sz="2800">
                <a:solidFill>
                  <a:schemeClr val="dk2"/>
                </a:solidFill>
              </a:rPr>
              <a:t>BlueSky:@SonjaSG.bsky.social</a:t>
            </a:r>
            <a:endParaRPr sz="2800">
              <a:solidFill>
                <a:schemeClr val="dk2"/>
              </a:solidFill>
            </a:endParaRPr>
          </a:p>
          <a:p>
            <a:pPr indent="0" lvl="0" marL="0" rtl="0" algn="ctr">
              <a:lnSpc>
                <a:spcPct val="90000"/>
              </a:lnSpc>
              <a:spcBef>
                <a:spcPts val="1000"/>
              </a:spcBef>
              <a:spcAft>
                <a:spcPts val="0"/>
              </a:spcAft>
              <a:buClr>
                <a:schemeClr val="dk2"/>
              </a:buClr>
              <a:buSzPct val="100000"/>
              <a:buNone/>
            </a:pPr>
            <a:r>
              <a:rPr lang="en-US" sz="2800">
                <a:solidFill>
                  <a:schemeClr val="dk2"/>
                </a:solidFill>
              </a:rPr>
              <a:t>WhatsUp: +381646479091 (Serbia) and </a:t>
            </a:r>
            <a:endParaRPr/>
          </a:p>
          <a:p>
            <a:pPr indent="0" lvl="0" marL="0" rtl="0" algn="ctr">
              <a:lnSpc>
                <a:spcPct val="90000"/>
              </a:lnSpc>
              <a:spcBef>
                <a:spcPts val="1000"/>
              </a:spcBef>
              <a:spcAft>
                <a:spcPts val="0"/>
              </a:spcAft>
              <a:buClr>
                <a:schemeClr val="dk2"/>
              </a:buClr>
              <a:buSzPct val="100000"/>
              <a:buNone/>
            </a:pPr>
            <a:r>
              <a:rPr lang="en-US" sz="2800">
                <a:solidFill>
                  <a:schemeClr val="dk2"/>
                </a:solidFill>
              </a:rPr>
              <a:t>+38595 3724170 (Croatia)</a:t>
            </a:r>
            <a:endParaRPr/>
          </a:p>
          <a:p>
            <a:pPr indent="0" lvl="0" marL="0" rtl="0" algn="ctr">
              <a:lnSpc>
                <a:spcPct val="90000"/>
              </a:lnSpc>
              <a:spcBef>
                <a:spcPts val="1000"/>
              </a:spcBef>
              <a:spcAft>
                <a:spcPts val="0"/>
              </a:spcAft>
              <a:buClr>
                <a:schemeClr val="dk2"/>
              </a:buClr>
              <a:buSzPct val="100000"/>
              <a:buNone/>
            </a:pPr>
            <a:r>
              <a:rPr lang="en-US" sz="2800">
                <a:solidFill>
                  <a:schemeClr val="dk2"/>
                </a:solidFill>
              </a:rPr>
              <a:t>LinkedIn: </a:t>
            </a:r>
            <a:r>
              <a:rPr lang="en-US" sz="2800">
                <a:solidFill>
                  <a:schemeClr val="dk1"/>
                </a:solidFill>
              </a:rPr>
              <a:t>@SonjaStojanovicGajic</a:t>
            </a:r>
            <a:endParaRPr sz="2800">
              <a:solidFill>
                <a:schemeClr val="dk1"/>
              </a:solidFill>
            </a:endParaRPr>
          </a:p>
          <a:p>
            <a:pPr indent="0" lvl="0" marL="0" rtl="0" algn="ctr">
              <a:lnSpc>
                <a:spcPct val="90000"/>
              </a:lnSpc>
              <a:spcBef>
                <a:spcPts val="1000"/>
              </a:spcBef>
              <a:spcAft>
                <a:spcPts val="0"/>
              </a:spcAft>
              <a:buClr>
                <a:schemeClr val="dk2"/>
              </a:buClr>
              <a:buSzPct val="100000"/>
              <a:buNone/>
            </a:pPr>
            <a:r>
              <a:rPr lang="en-US" sz="2800">
                <a:solidFill>
                  <a:schemeClr val="dk2"/>
                </a:solidFill>
              </a:rPr>
              <a:t>Academia: </a:t>
            </a:r>
            <a:r>
              <a:rPr lang="en-US" sz="2800" u="sng">
                <a:solidFill>
                  <a:schemeClr val="dk2"/>
                </a:solidFill>
                <a:hlinkClick r:id="rId3">
                  <a:extLst>
                    <a:ext uri="{A12FA001-AC4F-418D-AE19-62706E023703}">
                      <ahyp:hlinkClr val="tx"/>
                    </a:ext>
                  </a:extLst>
                </a:hlinkClick>
              </a:rPr>
              <a:t>https://ucl.academia.edu/SonjaStojanovicGajic</a:t>
            </a:r>
            <a:r>
              <a:rPr lang="en-US" sz="2800">
                <a:solidFill>
                  <a:schemeClr val="dk2"/>
                </a:solidFill>
              </a:rPr>
              <a:t> </a:t>
            </a:r>
            <a:endParaRPr/>
          </a:p>
          <a:p>
            <a:pPr indent="0" lvl="0" marL="0" rtl="0" algn="ctr">
              <a:lnSpc>
                <a:spcPct val="90000"/>
              </a:lnSpc>
              <a:spcBef>
                <a:spcPts val="1000"/>
              </a:spcBef>
              <a:spcAft>
                <a:spcPts val="0"/>
              </a:spcAft>
              <a:buClr>
                <a:schemeClr val="dk2"/>
              </a:buClr>
              <a:buSzPct val="100000"/>
              <a:buNone/>
            </a:pPr>
            <a:r>
              <a:rPr lang="en-US" sz="2800">
                <a:solidFill>
                  <a:schemeClr val="dk2"/>
                </a:solidFill>
              </a:rPr>
              <a:t>E-mail: </a:t>
            </a:r>
            <a:r>
              <a:rPr lang="en-US" sz="2800" u="sng">
                <a:solidFill>
                  <a:schemeClr val="dk1"/>
                </a:solidFill>
                <a:hlinkClick r:id="rId4">
                  <a:extLst>
                    <a:ext uri="{A12FA001-AC4F-418D-AE19-62706E023703}">
                      <ahyp:hlinkClr val="tx"/>
                    </a:ext>
                  </a:extLst>
                </a:hlinkClick>
              </a:rPr>
              <a:t>sonja.stojanovic.gajic@outlook.com</a:t>
            </a:r>
            <a:r>
              <a:rPr lang="en-US" sz="2800">
                <a:solidFill>
                  <a:schemeClr val="dk1"/>
                </a:solidFill>
              </a:rPr>
              <a:t>  </a:t>
            </a:r>
            <a:endParaRPr/>
          </a:p>
          <a:p>
            <a:pPr indent="0" lvl="0" marL="0" rtl="0" algn="l">
              <a:lnSpc>
                <a:spcPct val="90000"/>
              </a:lnSpc>
              <a:spcBef>
                <a:spcPts val="1000"/>
              </a:spcBef>
              <a:spcAft>
                <a:spcPts val="0"/>
              </a:spcAft>
              <a:buClr>
                <a:schemeClr val="dk2"/>
              </a:buClr>
              <a:buSzPct val="100000"/>
              <a:buNone/>
            </a:pPr>
            <a:r>
              <a:t/>
            </a:r>
            <a:endParaRPr>
              <a:latin typeface="Trebuchet MS"/>
              <a:ea typeface="Trebuchet MS"/>
              <a:cs typeface="Trebuchet MS"/>
              <a:sym typeface="Trebuchet MS"/>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pic>
        <p:nvPicPr>
          <p:cNvPr descr="A close up of text on a white background&#10;&#10;Description automatically generated" id="79" name="Google Shape;79;p3"/>
          <p:cNvPicPr preferRelativeResize="0"/>
          <p:nvPr/>
        </p:nvPicPr>
        <p:blipFill rotWithShape="1">
          <a:blip r:embed="rId3">
            <a:alphaModFix/>
          </a:blip>
          <a:srcRect b="0" l="0" r="2016" t="0"/>
          <a:stretch/>
        </p:blipFill>
        <p:spPr>
          <a:xfrm>
            <a:off x="-3" y="-1"/>
            <a:ext cx="3779836" cy="6858000"/>
          </a:xfrm>
          <a:prstGeom prst="rect">
            <a:avLst/>
          </a:prstGeom>
          <a:noFill/>
          <a:ln>
            <a:noFill/>
          </a:ln>
        </p:spPr>
      </p:pic>
      <p:pic>
        <p:nvPicPr>
          <p:cNvPr descr="A group of people standing in a room&#10;&#10;Description automatically generated" id="80" name="Google Shape;80;p3"/>
          <p:cNvPicPr preferRelativeResize="0"/>
          <p:nvPr/>
        </p:nvPicPr>
        <p:blipFill rotWithShape="1">
          <a:blip r:embed="rId4">
            <a:alphaModFix/>
          </a:blip>
          <a:srcRect b="0" l="38016" r="31069" t="0"/>
          <a:stretch/>
        </p:blipFill>
        <p:spPr>
          <a:xfrm>
            <a:off x="3781428" y="-1"/>
            <a:ext cx="3769155" cy="6858000"/>
          </a:xfrm>
          <a:prstGeom prst="rect">
            <a:avLst/>
          </a:prstGeom>
          <a:noFill/>
          <a:ln>
            <a:noFill/>
          </a:ln>
        </p:spPr>
      </p:pic>
      <p:sp>
        <p:nvSpPr>
          <p:cNvPr id="81" name="Google Shape;81;p3"/>
          <p:cNvSpPr txBox="1"/>
          <p:nvPr>
            <p:ph idx="12" type="sldNum"/>
          </p:nvPr>
        </p:nvSpPr>
        <p:spPr>
          <a:xfrm>
            <a:off x="10469880" y="320040"/>
            <a:ext cx="914400" cy="320040"/>
          </a:xfrm>
          <a:prstGeom prst="rect">
            <a:avLst/>
          </a:prstGeom>
          <a:noFill/>
          <a:ln>
            <a:noFill/>
          </a:ln>
        </p:spPr>
        <p:txBody>
          <a:bodyPr anchorCtr="0" anchor="ctr" bIns="45700" lIns="91425" spcFirstLastPara="1" rIns="91425" wrap="square" tIns="45700">
            <a:normAutofit/>
          </a:bodyPr>
          <a:lstStyle/>
          <a:p>
            <a:pPr indent="0" lvl="0" marL="0" marR="0" rtl="0" algn="r">
              <a:spcBef>
                <a:spcPts val="0"/>
              </a:spcBef>
              <a:spcAft>
                <a:spcPts val="0"/>
              </a:spcAft>
              <a:buNone/>
            </a:pPr>
            <a:fld id="{00000000-1234-1234-1234-123412341234}" type="slidenum">
              <a:rPr b="0" i="0" lang="en-US" sz="1000" u="none" cap="none" strike="noStrike">
                <a:solidFill>
                  <a:srgbClr val="ED8894"/>
                </a:solidFill>
                <a:latin typeface="Georgia"/>
                <a:ea typeface="Georgia"/>
                <a:cs typeface="Georgia"/>
                <a:sym typeface="Georgia"/>
              </a:rPr>
              <a:t>‹#›</a:t>
            </a:fld>
            <a:endParaRPr b="0" i="0" sz="1000" u="none" cap="none" strike="noStrike">
              <a:solidFill>
                <a:srgbClr val="ED8894"/>
              </a:solidFill>
              <a:latin typeface="Georgia"/>
              <a:ea typeface="Georgia"/>
              <a:cs typeface="Georgia"/>
              <a:sym typeface="Georgia"/>
            </a:endParaRPr>
          </a:p>
        </p:txBody>
      </p:sp>
      <p:sp>
        <p:nvSpPr>
          <p:cNvPr id="82" name="Google Shape;82;p3"/>
          <p:cNvSpPr txBox="1"/>
          <p:nvPr>
            <p:ph idx="4294967295" type="body"/>
          </p:nvPr>
        </p:nvSpPr>
        <p:spPr>
          <a:xfrm>
            <a:off x="8091055" y="320040"/>
            <a:ext cx="3519053" cy="5983777"/>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1500"/>
              <a:buNone/>
            </a:pPr>
            <a:r>
              <a:rPr b="1" lang="en-US" sz="1500">
                <a:latin typeface="Trebuchet MS"/>
                <a:ea typeface="Trebuchet MS"/>
                <a:cs typeface="Trebuchet MS"/>
                <a:sym typeface="Trebuchet MS"/>
              </a:rPr>
              <a:t>Sonja Stojanovic Gajic</a:t>
            </a:r>
            <a:endParaRPr/>
          </a:p>
          <a:p>
            <a:pPr indent="0" lvl="0" marL="0" rtl="0" algn="l">
              <a:lnSpc>
                <a:spcPct val="100000"/>
              </a:lnSpc>
              <a:spcBef>
                <a:spcPts val="0"/>
              </a:spcBef>
              <a:spcAft>
                <a:spcPts val="0"/>
              </a:spcAft>
              <a:buClr>
                <a:schemeClr val="dk2"/>
              </a:buClr>
              <a:buSzPts val="1500"/>
              <a:buNone/>
            </a:pPr>
            <a:r>
              <a:rPr lang="en-US" sz="1500">
                <a:latin typeface="Trebuchet MS"/>
                <a:ea typeface="Trebuchet MS"/>
                <a:cs typeface="Trebuchet MS"/>
                <a:sym typeface="Trebuchet MS"/>
              </a:rPr>
              <a:t>In activism since I was 16. I led a student organization and later worked for big IGO and in academia.</a:t>
            </a:r>
            <a:endParaRPr/>
          </a:p>
          <a:p>
            <a:pPr indent="0" lvl="0" marL="0" rtl="0" algn="l">
              <a:lnSpc>
                <a:spcPct val="100000"/>
              </a:lnSpc>
              <a:spcBef>
                <a:spcPts val="0"/>
              </a:spcBef>
              <a:spcAft>
                <a:spcPts val="0"/>
              </a:spcAft>
              <a:buClr>
                <a:schemeClr val="dk2"/>
              </a:buClr>
              <a:buSzPts val="1500"/>
              <a:buNone/>
            </a:pPr>
            <a:r>
              <a:t/>
            </a:r>
            <a:endParaRPr sz="1500">
              <a:latin typeface="Trebuchet MS"/>
              <a:ea typeface="Trebuchet MS"/>
              <a:cs typeface="Trebuchet MS"/>
              <a:sym typeface="Trebuchet MS"/>
            </a:endParaRPr>
          </a:p>
          <a:p>
            <a:pPr indent="0" lvl="0" marL="0" rtl="0" algn="l">
              <a:lnSpc>
                <a:spcPct val="100000"/>
              </a:lnSpc>
              <a:spcBef>
                <a:spcPts val="0"/>
              </a:spcBef>
              <a:spcAft>
                <a:spcPts val="0"/>
              </a:spcAft>
              <a:buClr>
                <a:schemeClr val="dk2"/>
              </a:buClr>
              <a:buSzPts val="1500"/>
              <a:buNone/>
            </a:pPr>
            <a:r>
              <a:rPr b="1" lang="en-US" sz="1500">
                <a:latin typeface="Trebuchet MS"/>
                <a:ea typeface="Trebuchet MS"/>
                <a:cs typeface="Trebuchet MS"/>
                <a:sym typeface="Trebuchet MS"/>
              </a:rPr>
              <a:t>2006-2019 Director of Belgrade Centre for Security Policy (BCSP) Mixed job description: </a:t>
            </a:r>
            <a:r>
              <a:rPr lang="en-US" sz="1500">
                <a:latin typeface="Trebuchet MS"/>
                <a:ea typeface="Trebuchet MS"/>
                <a:cs typeface="Trebuchet MS"/>
                <a:sym typeface="Trebuchet MS"/>
              </a:rPr>
              <a:t>management and programme </a:t>
            </a:r>
            <a:endParaRPr/>
          </a:p>
          <a:p>
            <a:pPr indent="-228600" lvl="0" marL="228600" rtl="0" algn="l">
              <a:lnSpc>
                <a:spcPct val="100000"/>
              </a:lnSpc>
              <a:spcBef>
                <a:spcPts val="0"/>
              </a:spcBef>
              <a:spcAft>
                <a:spcPts val="0"/>
              </a:spcAft>
              <a:buClr>
                <a:schemeClr val="dk2"/>
              </a:buClr>
              <a:buSzPts val="1500"/>
              <a:buChar char="•"/>
            </a:pPr>
            <a:r>
              <a:rPr b="1" lang="en-US" sz="1500">
                <a:latin typeface="Trebuchet MS"/>
                <a:ea typeface="Trebuchet MS"/>
                <a:cs typeface="Trebuchet MS"/>
                <a:sym typeface="Trebuchet MS"/>
              </a:rPr>
              <a:t>Self-educated manager - </a:t>
            </a:r>
            <a:r>
              <a:rPr lang="en-US" sz="1500">
                <a:latin typeface="Trebuchet MS"/>
                <a:ea typeface="Trebuchet MS"/>
                <a:cs typeface="Trebuchet MS"/>
                <a:sym typeface="Trebuchet MS"/>
              </a:rPr>
              <a:t>learned by doing it and leading an organisation through change process</a:t>
            </a:r>
            <a:endParaRPr/>
          </a:p>
          <a:p>
            <a:pPr indent="-228600" lvl="0" marL="228600" rtl="0" algn="l">
              <a:lnSpc>
                <a:spcPct val="100000"/>
              </a:lnSpc>
              <a:spcBef>
                <a:spcPts val="0"/>
              </a:spcBef>
              <a:spcAft>
                <a:spcPts val="0"/>
              </a:spcAft>
              <a:buClr>
                <a:schemeClr val="dk2"/>
              </a:buClr>
              <a:buSzPts val="1500"/>
              <a:buChar char="•"/>
            </a:pPr>
            <a:r>
              <a:rPr lang="en-US" sz="1500">
                <a:latin typeface="Trebuchet MS"/>
                <a:ea typeface="Trebuchet MS"/>
                <a:cs typeface="Trebuchet MS"/>
                <a:sym typeface="Trebuchet MS"/>
              </a:rPr>
              <a:t>Set up </a:t>
            </a:r>
            <a:r>
              <a:rPr b="1" lang="en-US" sz="1500">
                <a:latin typeface="Trebuchet MS"/>
                <a:ea typeface="Trebuchet MS"/>
                <a:cs typeface="Trebuchet MS"/>
                <a:sym typeface="Trebuchet MS"/>
              </a:rPr>
              <a:t>networks and communities of practice</a:t>
            </a:r>
            <a:r>
              <a:rPr lang="en-US" sz="1500">
                <a:latin typeface="Trebuchet MS"/>
                <a:ea typeface="Trebuchet MS"/>
                <a:cs typeface="Trebuchet MS"/>
                <a:sym typeface="Trebuchet MS"/>
              </a:rPr>
              <a:t> to resolve cross-national issues</a:t>
            </a:r>
            <a:endParaRPr/>
          </a:p>
          <a:p>
            <a:pPr indent="0" lvl="0" marL="0" rtl="0" algn="l">
              <a:lnSpc>
                <a:spcPct val="100000"/>
              </a:lnSpc>
              <a:spcBef>
                <a:spcPts val="0"/>
              </a:spcBef>
              <a:spcAft>
                <a:spcPts val="0"/>
              </a:spcAft>
              <a:buClr>
                <a:schemeClr val="dk2"/>
              </a:buClr>
              <a:buSzPts val="1500"/>
              <a:buNone/>
            </a:pPr>
            <a:r>
              <a:t/>
            </a:r>
            <a:endParaRPr sz="1500">
              <a:latin typeface="Trebuchet MS"/>
              <a:ea typeface="Trebuchet MS"/>
              <a:cs typeface="Trebuchet MS"/>
              <a:sym typeface="Trebuchet MS"/>
            </a:endParaRPr>
          </a:p>
          <a:p>
            <a:pPr indent="0" lvl="0" marL="0" rtl="0" algn="l">
              <a:lnSpc>
                <a:spcPct val="100000"/>
              </a:lnSpc>
              <a:spcBef>
                <a:spcPts val="0"/>
              </a:spcBef>
              <a:spcAft>
                <a:spcPts val="0"/>
              </a:spcAft>
              <a:buClr>
                <a:schemeClr val="dk2"/>
              </a:buClr>
              <a:buSzPts val="1500"/>
              <a:buNone/>
            </a:pPr>
            <a:r>
              <a:rPr b="1" lang="en-US" sz="1500">
                <a:latin typeface="Trebuchet MS"/>
                <a:ea typeface="Trebuchet MS"/>
                <a:cs typeface="Trebuchet MS"/>
                <a:sym typeface="Trebuchet MS"/>
              </a:rPr>
              <a:t>Consultant to CSOs and IGOs</a:t>
            </a:r>
            <a:r>
              <a:rPr lang="en-US" sz="1500">
                <a:latin typeface="Trebuchet MS"/>
                <a:ea typeface="Trebuchet MS"/>
                <a:cs typeface="Trebuchet MS"/>
                <a:sym typeface="Trebuchet MS"/>
              </a:rPr>
              <a:t> in East Europe, Middle East and Latin America</a:t>
            </a:r>
            <a:endParaRPr/>
          </a:p>
          <a:p>
            <a:pPr indent="0" lvl="0" marL="0" rtl="0" algn="l">
              <a:lnSpc>
                <a:spcPct val="100000"/>
              </a:lnSpc>
              <a:spcBef>
                <a:spcPts val="0"/>
              </a:spcBef>
              <a:spcAft>
                <a:spcPts val="0"/>
              </a:spcAft>
              <a:buClr>
                <a:srgbClr val="0E101A"/>
              </a:buClr>
              <a:buSzPts val="1500"/>
              <a:buNone/>
            </a:pPr>
            <a:r>
              <a:rPr lang="en-US" sz="1500">
                <a:solidFill>
                  <a:srgbClr val="0E101A"/>
                </a:solidFill>
                <a:latin typeface="Trebuchet MS"/>
                <a:ea typeface="Trebuchet MS"/>
                <a:cs typeface="Trebuchet MS"/>
                <a:sym typeface="Trebuchet MS"/>
              </a:rPr>
              <a:t>Certified Analytic-Network Coach and completed multi-year Training in Systems-Psychodynamic Consulting</a:t>
            </a:r>
            <a:r>
              <a:rPr lang="en-US" sz="1500">
                <a:latin typeface="Trebuchet MS"/>
                <a:ea typeface="Trebuchet MS"/>
                <a:cs typeface="Trebuchet MS"/>
                <a:sym typeface="Trebuchet MS"/>
              </a:rPr>
              <a:t>  </a:t>
            </a:r>
            <a:endParaRPr sz="1500">
              <a:latin typeface="Trebuchet MS"/>
              <a:ea typeface="Trebuchet MS"/>
              <a:cs typeface="Trebuchet MS"/>
              <a:sym typeface="Trebuchet MS"/>
            </a:endParaRPr>
          </a:p>
          <a:p>
            <a:pPr indent="0" lvl="0" marL="0" rtl="0" algn="l">
              <a:lnSpc>
                <a:spcPct val="100000"/>
              </a:lnSpc>
              <a:spcBef>
                <a:spcPts val="0"/>
              </a:spcBef>
              <a:spcAft>
                <a:spcPts val="0"/>
              </a:spcAft>
              <a:buClr>
                <a:schemeClr val="dk2"/>
              </a:buClr>
              <a:buSzPts val="1500"/>
              <a:buNone/>
            </a:pPr>
            <a:r>
              <a:t/>
            </a:r>
            <a:endParaRPr sz="1500">
              <a:latin typeface="Trebuchet MS"/>
              <a:ea typeface="Trebuchet MS"/>
              <a:cs typeface="Trebuchet MS"/>
              <a:sym typeface="Trebuchet MS"/>
            </a:endParaRPr>
          </a:p>
          <a:p>
            <a:pPr indent="0" lvl="0" marL="0" rtl="0" algn="l">
              <a:lnSpc>
                <a:spcPct val="100000"/>
              </a:lnSpc>
              <a:spcBef>
                <a:spcPts val="0"/>
              </a:spcBef>
              <a:spcAft>
                <a:spcPts val="0"/>
              </a:spcAft>
              <a:buClr>
                <a:schemeClr val="dk2"/>
              </a:buClr>
              <a:buSzPts val="1500"/>
              <a:buNone/>
            </a:pPr>
            <a:r>
              <a:rPr b="1" lang="en-US" sz="1500">
                <a:latin typeface="Trebuchet MS"/>
                <a:ea typeface="Trebuchet MS"/>
                <a:cs typeface="Trebuchet MS"/>
                <a:sym typeface="Trebuchet MS"/>
              </a:rPr>
              <a:t>Research Fellow, </a:t>
            </a:r>
            <a:r>
              <a:rPr lang="en-US" sz="1500">
                <a:latin typeface="Trebuchet MS"/>
                <a:ea typeface="Trebuchet MS"/>
                <a:cs typeface="Trebuchet MS"/>
                <a:sym typeface="Trebuchet MS"/>
              </a:rPr>
              <a:t>Centre for Advanced Studies, UniRI, Croatia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4"/>
          <p:cNvSpPr/>
          <p:nvPr/>
        </p:nvSpPr>
        <p:spPr>
          <a:xfrm>
            <a:off x="154616" y="347398"/>
            <a:ext cx="7058307" cy="1964266"/>
          </a:xfrm>
          <a:prstGeom prst="rect">
            <a:avLst/>
          </a:prstGeom>
          <a:solidFill>
            <a:srgbClr val="5C51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89" name="Google Shape;89;p4"/>
          <p:cNvSpPr txBox="1"/>
          <p:nvPr>
            <p:ph idx="4294967295" type="title"/>
          </p:nvPr>
        </p:nvSpPr>
        <p:spPr>
          <a:xfrm>
            <a:off x="386531" y="517524"/>
            <a:ext cx="6594475" cy="162401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400"/>
              <a:buFont typeface="Arial"/>
              <a:buNone/>
            </a:pPr>
            <a:r>
              <a:rPr lang="en-US">
                <a:solidFill>
                  <a:srgbClr val="FFFFFF"/>
                </a:solidFill>
                <a:latin typeface="Arial"/>
                <a:ea typeface="Arial"/>
                <a:cs typeface="Arial"/>
                <a:sym typeface="Arial"/>
              </a:rPr>
              <a:t>Organizational Resilience </a:t>
            </a:r>
            <a:endParaRPr>
              <a:solidFill>
                <a:srgbClr val="FFFFFF"/>
              </a:solidFill>
              <a:latin typeface="Arial"/>
              <a:ea typeface="Arial"/>
              <a:cs typeface="Arial"/>
              <a:sym typeface="Arial"/>
            </a:endParaRPr>
          </a:p>
        </p:txBody>
      </p:sp>
      <p:sp>
        <p:nvSpPr>
          <p:cNvPr id="90" name="Google Shape;90;p4"/>
          <p:cNvSpPr txBox="1"/>
          <p:nvPr>
            <p:ph idx="12" type="sldNum"/>
          </p:nvPr>
        </p:nvSpPr>
        <p:spPr>
          <a:xfrm>
            <a:off x="11218863" y="6535738"/>
            <a:ext cx="973137" cy="273050"/>
          </a:xfrm>
          <a:prstGeom prst="rect">
            <a:avLst/>
          </a:prstGeom>
          <a:noFill/>
          <a:ln>
            <a:noFill/>
          </a:ln>
        </p:spPr>
        <p:txBody>
          <a:bodyPr anchorCtr="0" anchor="ctr" bIns="45700" lIns="91425" spcFirstLastPara="1" rIns="91425" wrap="square" tIns="45700">
            <a:normAutofit/>
          </a:bodyPr>
          <a:lstStyle/>
          <a:p>
            <a:pPr indent="0" lvl="0" marL="0" marR="0" rtl="0" algn="r">
              <a:spcBef>
                <a:spcPts val="0"/>
              </a:spcBef>
              <a:spcAft>
                <a:spcPts val="0"/>
              </a:spcAft>
              <a:buClr>
                <a:srgbClr val="7F7F7F"/>
              </a:buClr>
              <a:buSzPts val="1050"/>
              <a:buFont typeface="Georgia"/>
              <a:buNone/>
            </a:pPr>
            <a:fld id="{00000000-1234-1234-1234-123412341234}" type="slidenum">
              <a:rPr b="0" i="0" lang="en-US" sz="1050" u="none" cap="none" strike="noStrike">
                <a:solidFill>
                  <a:srgbClr val="7F7F7F"/>
                </a:solidFill>
                <a:latin typeface="Georgia"/>
                <a:ea typeface="Georgia"/>
                <a:cs typeface="Georgia"/>
                <a:sym typeface="Georgia"/>
              </a:rPr>
              <a:t>‹#›</a:t>
            </a:fld>
            <a:endParaRPr b="0" i="0" sz="1050" u="none" cap="none" strike="noStrike">
              <a:solidFill>
                <a:srgbClr val="7F7F7F"/>
              </a:solidFill>
              <a:latin typeface="Georgia"/>
              <a:ea typeface="Georgia"/>
              <a:cs typeface="Georgia"/>
              <a:sym typeface="Georgia"/>
            </a:endParaRPr>
          </a:p>
        </p:txBody>
      </p:sp>
      <p:sp>
        <p:nvSpPr>
          <p:cNvPr id="91" name="Google Shape;91;p4"/>
          <p:cNvSpPr/>
          <p:nvPr/>
        </p:nvSpPr>
        <p:spPr>
          <a:xfrm>
            <a:off x="329184" y="2432305"/>
            <a:ext cx="7056669" cy="4102852"/>
          </a:xfrm>
          <a:prstGeom prst="rect">
            <a:avLst/>
          </a:prstGeom>
          <a:solidFill>
            <a:srgbClr val="7F7F7F">
              <a:alpha val="2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Georgia"/>
              <a:buNone/>
            </a:pPr>
            <a:r>
              <a:t/>
            </a:r>
            <a:endParaRPr b="0" i="0" sz="1800" u="none" cap="none" strike="noStrike">
              <a:solidFill>
                <a:schemeClr val="lt1"/>
              </a:solidFill>
              <a:latin typeface="Calibri"/>
              <a:ea typeface="Calibri"/>
              <a:cs typeface="Calibri"/>
              <a:sym typeface="Calibri"/>
            </a:endParaRPr>
          </a:p>
        </p:txBody>
      </p:sp>
      <p:pic>
        <p:nvPicPr>
          <p:cNvPr descr="Diagram&#10;&#10;Description automatically generated" id="92" name="Google Shape;92;p4"/>
          <p:cNvPicPr preferRelativeResize="0"/>
          <p:nvPr/>
        </p:nvPicPr>
        <p:blipFill rotWithShape="1">
          <a:blip r:embed="rId3">
            <a:alphaModFix/>
          </a:blip>
          <a:srcRect b="0" l="0" r="0" t="0"/>
          <a:stretch/>
        </p:blipFill>
        <p:spPr>
          <a:xfrm>
            <a:off x="329184" y="2407809"/>
            <a:ext cx="6579910" cy="3500512"/>
          </a:xfrm>
          <a:prstGeom prst="rect">
            <a:avLst/>
          </a:prstGeom>
          <a:noFill/>
          <a:ln>
            <a:noFill/>
          </a:ln>
        </p:spPr>
      </p:pic>
      <p:pic>
        <p:nvPicPr>
          <p:cNvPr id="93" name="Google Shape;93;p4"/>
          <p:cNvPicPr preferRelativeResize="0"/>
          <p:nvPr/>
        </p:nvPicPr>
        <p:blipFill rotWithShape="1">
          <a:blip r:embed="rId4">
            <a:alphaModFix/>
          </a:blip>
          <a:srcRect b="0" l="0" r="0" t="0"/>
          <a:stretch/>
        </p:blipFill>
        <p:spPr>
          <a:xfrm>
            <a:off x="7814691" y="2141537"/>
            <a:ext cx="4048125" cy="4159250"/>
          </a:xfrm>
          <a:prstGeom prst="rect">
            <a:avLst/>
          </a:prstGeom>
          <a:noFill/>
          <a:ln>
            <a:noFill/>
          </a:ln>
        </p:spPr>
      </p:pic>
      <p:sp>
        <p:nvSpPr>
          <p:cNvPr id="94" name="Google Shape;94;p4"/>
          <p:cNvSpPr txBox="1"/>
          <p:nvPr/>
        </p:nvSpPr>
        <p:spPr>
          <a:xfrm>
            <a:off x="7444838" y="557213"/>
            <a:ext cx="4417978"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rgbClr val="3F3F3F"/>
                </a:solidFill>
                <a:highlight>
                  <a:srgbClr val="FFFF00"/>
                </a:highlight>
                <a:latin typeface="Trebuchet MS"/>
                <a:ea typeface="Trebuchet MS"/>
                <a:cs typeface="Trebuchet MS"/>
                <a:sym typeface="Trebuchet MS"/>
              </a:rPr>
              <a:t>The greater </a:t>
            </a:r>
            <a:r>
              <a:rPr b="0" i="0" lang="en-US" sz="1800" u="sng" cap="none" strike="noStrike">
                <a:solidFill>
                  <a:srgbClr val="3F3F3F"/>
                </a:solidFill>
                <a:highlight>
                  <a:srgbClr val="FFFF00"/>
                </a:highlight>
                <a:latin typeface="Trebuchet MS"/>
                <a:ea typeface="Trebuchet MS"/>
                <a:cs typeface="Trebuchet MS"/>
                <a:sym typeface="Trebuchet MS"/>
              </a:rPr>
              <a:t>the extent of internal vulnerabilities</a:t>
            </a:r>
            <a:r>
              <a:rPr b="0" i="0" lang="en-US" sz="1800" u="none" cap="none" strike="noStrike">
                <a:solidFill>
                  <a:srgbClr val="3F3F3F"/>
                </a:solidFill>
                <a:highlight>
                  <a:srgbClr val="FFFF00"/>
                </a:highlight>
                <a:latin typeface="Trebuchet MS"/>
                <a:ea typeface="Trebuchet MS"/>
                <a:cs typeface="Trebuchet MS"/>
                <a:sym typeface="Trebuchet MS"/>
              </a:rPr>
              <a:t>, an organization is the </a:t>
            </a:r>
            <a:r>
              <a:rPr b="0" i="0" lang="en-US" sz="1800" u="sng" cap="none" strike="noStrike">
                <a:solidFill>
                  <a:srgbClr val="3F3F3F"/>
                </a:solidFill>
                <a:highlight>
                  <a:srgbClr val="FFFF00"/>
                </a:highlight>
                <a:latin typeface="Trebuchet MS"/>
                <a:ea typeface="Trebuchet MS"/>
                <a:cs typeface="Trebuchet MS"/>
                <a:sym typeface="Trebuchet MS"/>
              </a:rPr>
              <a:t>more at risk </a:t>
            </a:r>
            <a:r>
              <a:rPr b="0" i="0" lang="en-US" sz="1800" u="none" cap="none" strike="noStrike">
                <a:solidFill>
                  <a:srgbClr val="3F3F3F"/>
                </a:solidFill>
                <a:highlight>
                  <a:srgbClr val="FFFF00"/>
                </a:highlight>
                <a:latin typeface="Trebuchet MS"/>
                <a:ea typeface="Trebuchet MS"/>
                <a:cs typeface="Trebuchet MS"/>
                <a:sym typeface="Trebuchet MS"/>
              </a:rPr>
              <a:t>in increasingly hostile external environments. </a:t>
            </a:r>
            <a:endParaRPr sz="1800">
              <a:solidFill>
                <a:schemeClr val="dk1"/>
              </a:solidFill>
              <a:highlight>
                <a:srgbClr val="FFFF00"/>
              </a:highlight>
              <a:latin typeface="Trebuchet MS"/>
              <a:ea typeface="Trebuchet MS"/>
              <a:cs typeface="Trebuchet MS"/>
              <a:sym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5"/>
          <p:cNvSpPr txBox="1"/>
          <p:nvPr>
            <p:ph type="title"/>
          </p:nvPr>
        </p:nvSpPr>
        <p:spPr>
          <a:xfrm>
            <a:off x="1636713" y="692149"/>
            <a:ext cx="9721849" cy="1289051"/>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dk1"/>
              </a:buClr>
              <a:buSzPts val="3200"/>
              <a:buFont typeface="Trebuchet MS"/>
              <a:buNone/>
            </a:pPr>
            <a:r>
              <a:rPr lang="en-US" sz="4400"/>
              <a:t>Draw a typical situation/activity/ place/object of your organisation</a:t>
            </a:r>
            <a:endParaRPr/>
          </a:p>
        </p:txBody>
      </p:sp>
      <p:sp>
        <p:nvSpPr>
          <p:cNvPr id="100" name="Google Shape;100;p5"/>
          <p:cNvSpPr txBox="1"/>
          <p:nvPr>
            <p:ph idx="1" type="body"/>
          </p:nvPr>
        </p:nvSpPr>
        <p:spPr>
          <a:xfrm>
            <a:off x="1631949" y="2175164"/>
            <a:ext cx="9478011" cy="3599994"/>
          </a:xfrm>
          <a:prstGeom prst="rect">
            <a:avLst/>
          </a:prstGeom>
          <a:noFill/>
          <a:ln>
            <a:noFill/>
          </a:ln>
        </p:spPr>
        <p:txBody>
          <a:bodyPr anchorCtr="0" anchor="t" bIns="45700" lIns="91425" spcFirstLastPara="1" rIns="91425" wrap="square" tIns="45700">
            <a:normAutofit/>
          </a:bodyPr>
          <a:lstStyle/>
          <a:p>
            <a:pPr indent="-304800" lvl="0" marL="457200" rtl="0" algn="l">
              <a:lnSpc>
                <a:spcPct val="90000"/>
              </a:lnSpc>
              <a:spcBef>
                <a:spcPts val="1000"/>
              </a:spcBef>
              <a:spcAft>
                <a:spcPts val="0"/>
              </a:spcAft>
              <a:buSzPts val="2400"/>
              <a:buFont typeface="Arial"/>
              <a:buNone/>
            </a:pPr>
            <a:r>
              <a:t/>
            </a:r>
            <a:endParaRPr sz="3100">
              <a:latin typeface="Trebuchet MS"/>
              <a:ea typeface="Trebuchet MS"/>
              <a:cs typeface="Trebuchet MS"/>
              <a:sym typeface="Trebuchet MS"/>
            </a:endParaRPr>
          </a:p>
          <a:p>
            <a:pPr indent="-457200" lvl="0" marL="457200" rtl="0" algn="l">
              <a:lnSpc>
                <a:spcPct val="90000"/>
              </a:lnSpc>
              <a:spcBef>
                <a:spcPts val="1000"/>
              </a:spcBef>
              <a:spcAft>
                <a:spcPts val="0"/>
              </a:spcAft>
              <a:buSzPts val="2400"/>
              <a:buFont typeface="Arial"/>
              <a:buChar char="•"/>
            </a:pPr>
            <a:r>
              <a:rPr lang="en-US" sz="3600">
                <a:latin typeface="Trebuchet MS"/>
                <a:ea typeface="Trebuchet MS"/>
                <a:cs typeface="Trebuchet MS"/>
                <a:sym typeface="Trebuchet MS"/>
              </a:rPr>
              <a:t>Use </a:t>
            </a:r>
            <a:r>
              <a:rPr lang="en-US" sz="3600" u="sng">
                <a:latin typeface="Trebuchet MS"/>
                <a:ea typeface="Trebuchet MS"/>
                <a:cs typeface="Trebuchet MS"/>
                <a:sym typeface="Trebuchet MS"/>
              </a:rPr>
              <a:t>visuals</a:t>
            </a:r>
            <a:r>
              <a:rPr lang="en-US" sz="3600">
                <a:latin typeface="Trebuchet MS"/>
                <a:ea typeface="Trebuchet MS"/>
                <a:cs typeface="Trebuchet MS"/>
                <a:sym typeface="Trebuchet MS"/>
              </a:rPr>
              <a:t>, not words</a:t>
            </a:r>
            <a:endParaRPr/>
          </a:p>
          <a:p>
            <a:pPr indent="-304800" lvl="0" marL="457200" rtl="0" algn="l">
              <a:lnSpc>
                <a:spcPct val="90000"/>
              </a:lnSpc>
              <a:spcBef>
                <a:spcPts val="1000"/>
              </a:spcBef>
              <a:spcAft>
                <a:spcPts val="0"/>
              </a:spcAft>
              <a:buSzPts val="2400"/>
              <a:buFont typeface="Arial"/>
              <a:buNone/>
            </a:pPr>
            <a:r>
              <a:t/>
            </a:r>
            <a:endParaRPr sz="3600">
              <a:latin typeface="Trebuchet MS"/>
              <a:ea typeface="Trebuchet MS"/>
              <a:cs typeface="Trebuchet MS"/>
              <a:sym typeface="Trebuchet MS"/>
            </a:endParaRPr>
          </a:p>
          <a:p>
            <a:pPr indent="-457200" lvl="0" marL="457200" rtl="0" algn="l">
              <a:lnSpc>
                <a:spcPct val="90000"/>
              </a:lnSpc>
              <a:spcBef>
                <a:spcPts val="1000"/>
              </a:spcBef>
              <a:spcAft>
                <a:spcPts val="0"/>
              </a:spcAft>
              <a:buSzPts val="2400"/>
              <a:buFont typeface="Arial"/>
              <a:buChar char="•"/>
            </a:pPr>
            <a:r>
              <a:rPr lang="en-US" sz="3600">
                <a:latin typeface="Trebuchet MS"/>
                <a:ea typeface="Trebuchet MS"/>
                <a:cs typeface="Trebuchet MS"/>
                <a:sym typeface="Trebuchet MS"/>
              </a:rPr>
              <a:t>It is not about drawing, but your </a:t>
            </a:r>
            <a:r>
              <a:rPr lang="en-US" sz="3600" u="sng">
                <a:latin typeface="Trebuchet MS"/>
                <a:ea typeface="Trebuchet MS"/>
                <a:cs typeface="Trebuchet MS"/>
                <a:sym typeface="Trebuchet MS"/>
              </a:rPr>
              <a:t>experience</a:t>
            </a:r>
            <a:r>
              <a:rPr lang="en-US" sz="3600">
                <a:latin typeface="Trebuchet MS"/>
                <a:ea typeface="Trebuchet MS"/>
                <a:cs typeface="Trebuchet MS"/>
                <a:sym typeface="Trebuchet MS"/>
              </a:rPr>
              <a:t> of organisational culture. </a:t>
            </a:r>
            <a:endParaRPr/>
          </a:p>
          <a:p>
            <a:pPr indent="0" lvl="0" marL="0" rtl="0" algn="l">
              <a:lnSpc>
                <a:spcPct val="90000"/>
              </a:lnSpc>
              <a:spcBef>
                <a:spcPts val="1000"/>
              </a:spcBef>
              <a:spcAft>
                <a:spcPts val="0"/>
              </a:spcAft>
              <a:buSzPts val="2400"/>
              <a:buNone/>
            </a:pPr>
            <a:r>
              <a:t/>
            </a:r>
            <a:endParaRPr sz="3100">
              <a:latin typeface="Trebuchet MS"/>
              <a:ea typeface="Trebuchet MS"/>
              <a:cs typeface="Trebuchet MS"/>
              <a:sym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6"/>
          <p:cNvSpPr txBox="1"/>
          <p:nvPr>
            <p:ph type="title"/>
          </p:nvPr>
        </p:nvSpPr>
        <p:spPr>
          <a:xfrm>
            <a:off x="3359150" y="1841032"/>
            <a:ext cx="6956325" cy="3175936"/>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2"/>
              </a:buClr>
              <a:buSzPts val="3600"/>
              <a:buFont typeface="Trebuchet MS"/>
              <a:buNone/>
            </a:pPr>
            <a:r>
              <a:rPr b="1" lang="en-US" sz="3600">
                <a:latin typeface="Trebuchet MS"/>
                <a:ea typeface="Trebuchet MS"/>
                <a:cs typeface="Trebuchet MS"/>
                <a:sym typeface="Trebuchet MS"/>
              </a:rPr>
              <a:t>CULTURE is a learned system of </a:t>
            </a:r>
            <a:r>
              <a:rPr b="1" lang="en-US" sz="3600" u="sng">
                <a:latin typeface="Trebuchet MS"/>
                <a:ea typeface="Trebuchet MS"/>
                <a:cs typeface="Trebuchet MS"/>
                <a:sym typeface="Trebuchet MS"/>
              </a:rPr>
              <a:t>shared</a:t>
            </a:r>
            <a:r>
              <a:rPr b="1" lang="en-US" sz="3600">
                <a:latin typeface="Trebuchet MS"/>
                <a:ea typeface="Trebuchet MS"/>
                <a:cs typeface="Trebuchet MS"/>
                <a:sym typeface="Trebuchet MS"/>
              </a:rPr>
              <a:t> understanding</a:t>
            </a:r>
            <a:br>
              <a:rPr lang="en-US" sz="2800">
                <a:latin typeface="Trebuchet MS"/>
                <a:ea typeface="Trebuchet MS"/>
                <a:cs typeface="Trebuchet MS"/>
                <a:sym typeface="Trebuchet MS"/>
              </a:rPr>
            </a:br>
            <a:br>
              <a:rPr b="0" i="0" lang="en-US" sz="2800">
                <a:latin typeface="Trebuchet MS"/>
                <a:ea typeface="Trebuchet MS"/>
                <a:cs typeface="Trebuchet MS"/>
                <a:sym typeface="Trebuchet MS"/>
              </a:rPr>
            </a:br>
            <a:br>
              <a:rPr b="0" i="0" lang="en-US" sz="2800">
                <a:latin typeface="Trebuchet MS"/>
                <a:ea typeface="Trebuchet MS"/>
                <a:cs typeface="Trebuchet MS"/>
                <a:sym typeface="Trebuchet MS"/>
              </a:rPr>
            </a:br>
            <a:r>
              <a:rPr i="1" lang="en-US" sz="2800" u="sng">
                <a:latin typeface="Trebuchet MS"/>
                <a:ea typeface="Trebuchet MS"/>
                <a:cs typeface="Trebuchet MS"/>
                <a:sym typeface="Trebuchet MS"/>
              </a:rPr>
              <a:t>This is the way we do things here </a:t>
            </a:r>
            <a:br>
              <a:rPr b="0" i="0" lang="en-US" sz="2800">
                <a:latin typeface="Trebuchet MS"/>
                <a:ea typeface="Trebuchet MS"/>
                <a:cs typeface="Trebuchet MS"/>
                <a:sym typeface="Trebuchet MS"/>
              </a:rPr>
            </a:br>
            <a:r>
              <a:rPr lang="en-US" sz="2800">
                <a:solidFill>
                  <a:schemeClr val="dk2"/>
                </a:solidFill>
                <a:latin typeface="Trebuchet MS"/>
                <a:ea typeface="Trebuchet MS"/>
                <a:cs typeface="Trebuchet MS"/>
                <a:sym typeface="Trebuchet MS"/>
              </a:rPr>
              <a:t>How should people behave? </a:t>
            </a:r>
            <a:br>
              <a:rPr lang="en-US" sz="2800">
                <a:solidFill>
                  <a:schemeClr val="dk2"/>
                </a:solidFill>
                <a:latin typeface="Trebuchet MS"/>
                <a:ea typeface="Trebuchet MS"/>
                <a:cs typeface="Trebuchet MS"/>
                <a:sym typeface="Trebuchet MS"/>
              </a:rPr>
            </a:br>
            <a:r>
              <a:rPr lang="en-US" sz="2800">
                <a:solidFill>
                  <a:schemeClr val="dk2"/>
                </a:solidFill>
                <a:latin typeface="Trebuchet MS"/>
                <a:ea typeface="Trebuchet MS"/>
                <a:cs typeface="Trebuchet MS"/>
                <a:sym typeface="Trebuchet MS"/>
              </a:rPr>
              <a:t>How are decisions made?</a:t>
            </a:r>
            <a:br>
              <a:rPr lang="en-US" sz="2800">
                <a:solidFill>
                  <a:schemeClr val="dk2"/>
                </a:solidFill>
                <a:latin typeface="Trebuchet MS"/>
                <a:ea typeface="Trebuchet MS"/>
                <a:cs typeface="Trebuchet MS"/>
                <a:sym typeface="Trebuchet MS"/>
              </a:rPr>
            </a:br>
            <a:r>
              <a:rPr lang="en-US" sz="2800">
                <a:solidFill>
                  <a:schemeClr val="dk2"/>
                </a:solidFill>
                <a:latin typeface="Trebuchet MS"/>
                <a:ea typeface="Trebuchet MS"/>
                <a:cs typeface="Trebuchet MS"/>
                <a:sym typeface="Trebuchet MS"/>
              </a:rPr>
              <a:t>How work activities should be carried out?</a:t>
            </a:r>
            <a:endParaRPr sz="2800">
              <a:latin typeface="Trebuchet MS"/>
              <a:ea typeface="Trebuchet MS"/>
              <a:cs typeface="Trebuchet MS"/>
              <a:sym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7"/>
          <p:cNvSpPr txBox="1"/>
          <p:nvPr>
            <p:ph type="title"/>
          </p:nvPr>
        </p:nvSpPr>
        <p:spPr>
          <a:xfrm>
            <a:off x="3359150" y="1841032"/>
            <a:ext cx="6956325" cy="3175936"/>
          </a:xfrm>
          <a:prstGeom prst="rect">
            <a:avLst/>
          </a:prstGeom>
          <a:noFill/>
          <a:ln>
            <a:noFill/>
          </a:ln>
        </p:spPr>
        <p:txBody>
          <a:bodyPr anchorCtr="0" anchor="ctr" bIns="0" lIns="0" spcFirstLastPara="1" rIns="0" wrap="square" tIns="0">
            <a:normAutofit/>
          </a:bodyPr>
          <a:lstStyle/>
          <a:p>
            <a:pPr indent="0" lvl="0" marL="0" rtl="0" algn="l">
              <a:lnSpc>
                <a:spcPct val="90000"/>
              </a:lnSpc>
              <a:spcBef>
                <a:spcPts val="0"/>
              </a:spcBef>
              <a:spcAft>
                <a:spcPts val="0"/>
              </a:spcAft>
              <a:buClr>
                <a:schemeClr val="dk2"/>
              </a:buClr>
              <a:buSzPts val="5000"/>
              <a:buFont typeface="Trebuchet MS"/>
              <a:buNone/>
            </a:pPr>
            <a:r>
              <a:rPr lang="en-US"/>
              <a:t>Where would you start from to study organizational culture of think tanks?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8"/>
          <p:cNvSpPr txBox="1"/>
          <p:nvPr>
            <p:ph type="title"/>
          </p:nvPr>
        </p:nvSpPr>
        <p:spPr>
          <a:xfrm>
            <a:off x="1636714" y="588237"/>
            <a:ext cx="3434050" cy="619735"/>
          </a:xfrm>
          <a:prstGeom prst="rect">
            <a:avLst/>
          </a:prstGeom>
          <a:noFill/>
          <a:ln>
            <a:noFill/>
          </a:ln>
        </p:spPr>
        <p:txBody>
          <a:bodyPr anchorCtr="0" anchor="t" bIns="0" lIns="0" spcFirstLastPara="1" rIns="0" wrap="square" tIns="0">
            <a:normAutofit fontScale="90000"/>
          </a:bodyPr>
          <a:lstStyle/>
          <a:p>
            <a:pPr indent="0" lvl="0" marL="0" rtl="0" algn="l">
              <a:lnSpc>
                <a:spcPct val="90000"/>
              </a:lnSpc>
              <a:spcBef>
                <a:spcPts val="0"/>
              </a:spcBef>
              <a:spcAft>
                <a:spcPts val="0"/>
              </a:spcAft>
              <a:buClr>
                <a:schemeClr val="dk1"/>
              </a:buClr>
              <a:buSzPct val="100000"/>
              <a:buFont typeface="Trebuchet MS"/>
              <a:buNone/>
            </a:pPr>
            <a:r>
              <a:rPr lang="en-US"/>
              <a:t>Culture</a:t>
            </a:r>
            <a:br>
              <a:rPr lang="en-US"/>
            </a:br>
            <a:br>
              <a:rPr lang="en-US"/>
            </a:br>
            <a:br>
              <a:rPr lang="en-US"/>
            </a:br>
            <a:br>
              <a:rPr lang="en-US"/>
            </a:br>
            <a:br>
              <a:rPr lang="en-US"/>
            </a:br>
            <a:br>
              <a:rPr lang="en-US"/>
            </a:br>
            <a:r>
              <a:rPr lang="en-US"/>
              <a:t> </a:t>
            </a:r>
            <a:endParaRPr/>
          </a:p>
        </p:txBody>
      </p:sp>
      <p:pic>
        <p:nvPicPr>
          <p:cNvPr descr="A diagram of a diagram of values&#10;&#10;AI-generated content may be incorrect." id="117" name="Google Shape;117;p8"/>
          <p:cNvPicPr preferRelativeResize="0"/>
          <p:nvPr/>
        </p:nvPicPr>
        <p:blipFill rotWithShape="1">
          <a:blip r:embed="rId3">
            <a:alphaModFix/>
          </a:blip>
          <a:srcRect b="0" l="0" r="0" t="0"/>
          <a:stretch/>
        </p:blipFill>
        <p:spPr>
          <a:xfrm>
            <a:off x="2299855" y="1004710"/>
            <a:ext cx="7592290" cy="4507922"/>
          </a:xfrm>
          <a:prstGeom prst="rect">
            <a:avLst/>
          </a:prstGeom>
          <a:noFill/>
          <a:ln>
            <a:noFill/>
          </a:ln>
        </p:spPr>
      </p:pic>
      <p:sp>
        <p:nvSpPr>
          <p:cNvPr id="118" name="Google Shape;118;p8"/>
          <p:cNvSpPr txBox="1"/>
          <p:nvPr/>
        </p:nvSpPr>
        <p:spPr>
          <a:xfrm>
            <a:off x="5456814" y="5650027"/>
            <a:ext cx="609600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600">
                <a:solidFill>
                  <a:srgbClr val="333333"/>
                </a:solidFill>
                <a:latin typeface="Arial"/>
                <a:ea typeface="Arial"/>
                <a:cs typeface="Arial"/>
                <a:sym typeface="Arial"/>
              </a:rPr>
              <a:t>Schein, E. H. (1990). Organizational culture. </a:t>
            </a:r>
            <a:r>
              <a:rPr b="0" i="1" lang="en-US" sz="1600">
                <a:solidFill>
                  <a:srgbClr val="333333"/>
                </a:solidFill>
                <a:latin typeface="Arial"/>
                <a:ea typeface="Arial"/>
                <a:cs typeface="Arial"/>
                <a:sym typeface="Arial"/>
              </a:rPr>
              <a:t>American Psychologist, 45</a:t>
            </a:r>
            <a:r>
              <a:rPr b="0" i="0" lang="en-US" sz="1600">
                <a:solidFill>
                  <a:srgbClr val="333333"/>
                </a:solidFill>
                <a:latin typeface="Arial"/>
                <a:ea typeface="Arial"/>
                <a:cs typeface="Arial"/>
                <a:sym typeface="Arial"/>
              </a:rPr>
              <a:t>(2), 109 -119.  </a:t>
            </a:r>
            <a:r>
              <a:rPr b="0" i="0" lang="en-US" sz="1600" u="sng" strike="noStrike">
                <a:solidFill>
                  <a:srgbClr val="2C72B7"/>
                </a:solidFill>
                <a:latin typeface="Arial"/>
                <a:ea typeface="Arial"/>
                <a:cs typeface="Arial"/>
                <a:sym typeface="Arial"/>
                <a:hlinkClick r:id="rId4">
                  <a:extLst>
                    <a:ext uri="{A12FA001-AC4F-418D-AE19-62706E023703}">
                      <ahyp:hlinkClr val="tx"/>
                    </a:ext>
                  </a:extLst>
                </a:hlinkClick>
              </a:rPr>
              <a:t>https://doi.org/10.1037/0003-066X.45.2.109</a:t>
            </a:r>
            <a:endParaRPr sz="1600">
              <a:solidFill>
                <a:schemeClr val="dk1"/>
              </a:solidFill>
              <a:latin typeface="Georgia"/>
              <a:ea typeface="Georgia"/>
              <a:cs typeface="Georgia"/>
              <a:sym typeface="Georgia"/>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School for Thinktankers">
      <a:dk1>
        <a:srgbClr val="E7004C"/>
      </a:dk1>
      <a:lt1>
        <a:srgbClr val="FCFCF1"/>
      </a:lt1>
      <a:dk2>
        <a:srgbClr val="111111"/>
      </a:dk2>
      <a:lt2>
        <a:srgbClr val="FFFFFF"/>
      </a:lt2>
      <a:accent1>
        <a:srgbClr val="E7004C"/>
      </a:accent1>
      <a:accent2>
        <a:srgbClr val="9EC9ED"/>
      </a:accent2>
      <a:accent3>
        <a:srgbClr val="878787"/>
      </a:accent3>
      <a:accent4>
        <a:srgbClr val="E7004C"/>
      </a:accent4>
      <a:accent5>
        <a:srgbClr val="9EC9ED"/>
      </a:accent5>
      <a:accent6>
        <a:srgbClr val="878787"/>
      </a:accent6>
      <a:hlink>
        <a:srgbClr val="E7004C"/>
      </a:hlink>
      <a:folHlink>
        <a:srgbClr val="9EC9E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2021-01-12T15:01:10Z</dcterms:created>
  <dc:creator>Centor</dc:creator>
</cp:coreProperties>
</file>