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30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302" r:id="rId35"/>
    <p:sldId id="467" r:id="rId36"/>
    <p:sldId id="468" r:id="rId37"/>
    <p:sldId id="304" r:id="rId38"/>
    <p:sldId id="305" r:id="rId39"/>
    <p:sldId id="418" r:id="rId40"/>
    <p:sldId id="469" r:id="rId41"/>
    <p:sldId id="306" r:id="rId42"/>
    <p:sldId id="288" r:id="rId43"/>
    <p:sldId id="300" r:id="rId44"/>
    <p:sldId id="299" r:id="rId45"/>
    <p:sldId id="298" r:id="rId46"/>
    <p:sldId id="297" r:id="rId47"/>
    <p:sldId id="293" r:id="rId48"/>
    <p:sldId id="289" r:id="rId49"/>
    <p:sldId id="290" r:id="rId50"/>
    <p:sldId id="291"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z63XTfl2kzfA32gDt1eGFHOev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8AC5F-14CC-4EF2-86A0-0FC69D839E77}" v="210" dt="2025-02-01T12:44:22.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 Mendizabal" userId="s/i05Hcx1ymqQGx6LdhgjnaBL0s4Q8nJGdHuVw/WkAo=" providerId="None" clId="Web-{1238AC5F-14CC-4EF2-86A0-0FC69D839E77}"/>
    <pc:docChg chg="addSld delSld modSld">
      <pc:chgData name="enrique Mendizabal" userId="s/i05Hcx1ymqQGx6LdhgjnaBL0s4Q8nJGdHuVw/WkAo=" providerId="None" clId="Web-{1238AC5F-14CC-4EF2-86A0-0FC69D839E77}" dt="2025-02-01T12:44:22.328" v="189" actId="20577"/>
      <pc:docMkLst>
        <pc:docMk/>
      </pc:docMkLst>
      <pc:sldChg chg="modSp">
        <pc:chgData name="enrique Mendizabal" userId="s/i05Hcx1ymqQGx6LdhgjnaBL0s4Q8nJGdHuVw/WkAo=" providerId="None" clId="Web-{1238AC5F-14CC-4EF2-86A0-0FC69D839E77}" dt="2025-02-01T12:25:25.822" v="0" actId="20577"/>
        <pc:sldMkLst>
          <pc:docMk/>
          <pc:sldMk cId="0" sldId="260"/>
        </pc:sldMkLst>
        <pc:spChg chg="mod">
          <ac:chgData name="enrique Mendizabal" userId="s/i05Hcx1ymqQGx6LdhgjnaBL0s4Q8nJGdHuVw/WkAo=" providerId="None" clId="Web-{1238AC5F-14CC-4EF2-86A0-0FC69D839E77}" dt="2025-02-01T12:25:25.822" v="0" actId="20577"/>
          <ac:spMkLst>
            <pc:docMk/>
            <pc:sldMk cId="0" sldId="260"/>
            <ac:spMk id="81" creationId="{00000000-0000-0000-0000-000000000000}"/>
          </ac:spMkLst>
        </pc:spChg>
      </pc:sldChg>
      <pc:sldChg chg="modSp">
        <pc:chgData name="enrique Mendizabal" userId="s/i05Hcx1ymqQGx6LdhgjnaBL0s4Q8nJGdHuVw/WkAo=" providerId="None" clId="Web-{1238AC5F-14CC-4EF2-86A0-0FC69D839E77}" dt="2025-02-01T12:26:04.980" v="1" actId="20577"/>
        <pc:sldMkLst>
          <pc:docMk/>
          <pc:sldMk cId="0" sldId="261"/>
        </pc:sldMkLst>
        <pc:spChg chg="mod">
          <ac:chgData name="enrique Mendizabal" userId="s/i05Hcx1ymqQGx6LdhgjnaBL0s4Q8nJGdHuVw/WkAo=" providerId="None" clId="Web-{1238AC5F-14CC-4EF2-86A0-0FC69D839E77}" dt="2025-02-01T12:26:04.980" v="1" actId="20577"/>
          <ac:spMkLst>
            <pc:docMk/>
            <pc:sldMk cId="0" sldId="261"/>
            <ac:spMk id="88" creationId="{00000000-0000-0000-0000-000000000000}"/>
          </ac:spMkLst>
        </pc:spChg>
      </pc:sldChg>
      <pc:sldChg chg="modSp">
        <pc:chgData name="enrique Mendizabal" userId="s/i05Hcx1ymqQGx6LdhgjnaBL0s4Q8nJGdHuVw/WkAo=" providerId="None" clId="Web-{1238AC5F-14CC-4EF2-86A0-0FC69D839E77}" dt="2025-02-01T12:26:26.746" v="12" actId="20577"/>
        <pc:sldMkLst>
          <pc:docMk/>
          <pc:sldMk cId="0" sldId="262"/>
        </pc:sldMkLst>
        <pc:spChg chg="mod">
          <ac:chgData name="enrique Mendizabal" userId="s/i05Hcx1ymqQGx6LdhgjnaBL0s4Q8nJGdHuVw/WkAo=" providerId="None" clId="Web-{1238AC5F-14CC-4EF2-86A0-0FC69D839E77}" dt="2025-02-01T12:26:26.746" v="12" actId="20577"/>
          <ac:spMkLst>
            <pc:docMk/>
            <pc:sldMk cId="0" sldId="262"/>
            <ac:spMk id="95" creationId="{00000000-0000-0000-0000-000000000000}"/>
          </ac:spMkLst>
        </pc:spChg>
      </pc:sldChg>
      <pc:sldChg chg="modSp">
        <pc:chgData name="enrique Mendizabal" userId="s/i05Hcx1ymqQGx6LdhgjnaBL0s4Q8nJGdHuVw/WkAo=" providerId="None" clId="Web-{1238AC5F-14CC-4EF2-86A0-0FC69D839E77}" dt="2025-02-01T12:27:26.608" v="21" actId="20577"/>
        <pc:sldMkLst>
          <pc:docMk/>
          <pc:sldMk cId="0" sldId="276"/>
        </pc:sldMkLst>
        <pc:spChg chg="mod">
          <ac:chgData name="enrique Mendizabal" userId="s/i05Hcx1ymqQGx6LdhgjnaBL0s4Q8nJGdHuVw/WkAo=" providerId="None" clId="Web-{1238AC5F-14CC-4EF2-86A0-0FC69D839E77}" dt="2025-02-01T12:27:26.608" v="21" actId="20577"/>
          <ac:spMkLst>
            <pc:docMk/>
            <pc:sldMk cId="0" sldId="276"/>
            <ac:spMk id="179" creationId="{00000000-0000-0000-0000-000000000000}"/>
          </ac:spMkLst>
        </pc:spChg>
      </pc:sldChg>
      <pc:sldChg chg="modSp">
        <pc:chgData name="enrique Mendizabal" userId="s/i05Hcx1ymqQGx6LdhgjnaBL0s4Q8nJGdHuVw/WkAo=" providerId="None" clId="Web-{1238AC5F-14CC-4EF2-86A0-0FC69D839E77}" dt="2025-02-01T12:28:17.734" v="86" actId="20577"/>
        <pc:sldMkLst>
          <pc:docMk/>
          <pc:sldMk cId="0" sldId="285"/>
        </pc:sldMkLst>
        <pc:spChg chg="mod">
          <ac:chgData name="enrique Mendizabal" userId="s/i05Hcx1ymqQGx6LdhgjnaBL0s4Q8nJGdHuVw/WkAo=" providerId="None" clId="Web-{1238AC5F-14CC-4EF2-86A0-0FC69D839E77}" dt="2025-02-01T12:28:17.734" v="86" actId="20577"/>
          <ac:spMkLst>
            <pc:docMk/>
            <pc:sldMk cId="0" sldId="285"/>
            <ac:spMk id="233" creationId="{00000000-0000-0000-0000-000000000000}"/>
          </ac:spMkLst>
        </pc:spChg>
      </pc:sldChg>
      <pc:sldChg chg="add del">
        <pc:chgData name="enrique Mendizabal" userId="s/i05Hcx1ymqQGx6LdhgjnaBL0s4Q8nJGdHuVw/WkAo=" providerId="None" clId="Web-{1238AC5F-14CC-4EF2-86A0-0FC69D839E77}" dt="2025-02-01T12:33:23.119" v="100"/>
        <pc:sldMkLst>
          <pc:docMk/>
          <pc:sldMk cId="0" sldId="289"/>
        </pc:sldMkLst>
      </pc:sldChg>
      <pc:sldChg chg="new del">
        <pc:chgData name="enrique Mendizabal" userId="s/i05Hcx1ymqQGx6LdhgjnaBL0s4Q8nJGdHuVw/WkAo=" providerId="None" clId="Web-{1238AC5F-14CC-4EF2-86A0-0FC69D839E77}" dt="2025-02-01T12:33:07.759" v="98"/>
        <pc:sldMkLst>
          <pc:docMk/>
          <pc:sldMk cId="119515887" sldId="292"/>
        </pc:sldMkLst>
      </pc:sldChg>
      <pc:sldChg chg="modSp add">
        <pc:chgData name="enrique Mendizabal" userId="s/i05Hcx1ymqQGx6LdhgjnaBL0s4Q8nJGdHuVw/WkAo=" providerId="None" clId="Web-{1238AC5F-14CC-4EF2-86A0-0FC69D839E77}" dt="2025-02-01T12:34:30.137" v="119" actId="1076"/>
        <pc:sldMkLst>
          <pc:docMk/>
          <pc:sldMk cId="1025189840" sldId="293"/>
        </pc:sldMkLst>
        <pc:spChg chg="mod">
          <ac:chgData name="enrique Mendizabal" userId="s/i05Hcx1ymqQGx6LdhgjnaBL0s4Q8nJGdHuVw/WkAo=" providerId="None" clId="Web-{1238AC5F-14CC-4EF2-86A0-0FC69D839E77}" dt="2025-02-01T12:34:23.574" v="117" actId="20577"/>
          <ac:spMkLst>
            <pc:docMk/>
            <pc:sldMk cId="1025189840" sldId="293"/>
            <ac:spMk id="4" creationId="{00000000-0000-0000-0000-000000000000}"/>
          </ac:spMkLst>
        </pc:spChg>
        <pc:spChg chg="mod">
          <ac:chgData name="enrique Mendizabal" userId="s/i05Hcx1ymqQGx6LdhgjnaBL0s4Q8nJGdHuVw/WkAo=" providerId="None" clId="Web-{1238AC5F-14CC-4EF2-86A0-0FC69D839E77}" dt="2025-02-01T12:34:27.309" v="118" actId="1076"/>
          <ac:spMkLst>
            <pc:docMk/>
            <pc:sldMk cId="1025189840" sldId="293"/>
            <ac:spMk id="7" creationId="{393B68CC-F2DE-E544-81EE-5DFF159432CD}"/>
          </ac:spMkLst>
        </pc:spChg>
        <pc:picChg chg="mod">
          <ac:chgData name="enrique Mendizabal" userId="s/i05Hcx1ymqQGx6LdhgjnaBL0s4Q8nJGdHuVw/WkAo=" providerId="None" clId="Web-{1238AC5F-14CC-4EF2-86A0-0FC69D839E77}" dt="2025-02-01T12:34:30.137" v="119" actId="1076"/>
          <ac:picMkLst>
            <pc:docMk/>
            <pc:sldMk cId="1025189840" sldId="293"/>
            <ac:picMk id="6" creationId="{A668DEAC-7FC6-AB49-AD18-CA6DF89CE11C}"/>
          </ac:picMkLst>
        </pc:picChg>
      </pc:sldChg>
      <pc:sldChg chg="modSp add">
        <pc:chgData name="enrique Mendizabal" userId="s/i05Hcx1ymqQGx6LdhgjnaBL0s4Q8nJGdHuVw/WkAo=" providerId="None" clId="Web-{1238AC5F-14CC-4EF2-86A0-0FC69D839E77}" dt="2025-02-01T12:34:18.215" v="116" actId="1076"/>
        <pc:sldMkLst>
          <pc:docMk/>
          <pc:sldMk cId="2391639385" sldId="297"/>
        </pc:sldMkLst>
        <pc:spChg chg="mod">
          <ac:chgData name="enrique Mendizabal" userId="s/i05Hcx1ymqQGx6LdhgjnaBL0s4Q8nJGdHuVw/WkAo=" providerId="None" clId="Web-{1238AC5F-14CC-4EF2-86A0-0FC69D839E77}" dt="2025-02-01T12:33:59.776" v="109" actId="20577"/>
          <ac:spMkLst>
            <pc:docMk/>
            <pc:sldMk cId="2391639385" sldId="297"/>
            <ac:spMk id="2" creationId="{1F089FE1-88CC-574E-A503-CA0978789FB3}"/>
          </ac:spMkLst>
        </pc:spChg>
        <pc:spChg chg="mod">
          <ac:chgData name="enrique Mendizabal" userId="s/i05Hcx1ymqQGx6LdhgjnaBL0s4Q8nJGdHuVw/WkAo=" providerId="None" clId="Web-{1238AC5F-14CC-4EF2-86A0-0FC69D839E77}" dt="2025-02-01T12:34:05.105" v="111" actId="1076"/>
          <ac:spMkLst>
            <pc:docMk/>
            <pc:sldMk cId="2391639385" sldId="297"/>
            <ac:spMk id="10" creationId="{91FCCDE5-18C3-5C43-A27A-73AE84D2EEC1}"/>
          </ac:spMkLst>
        </pc:spChg>
        <pc:spChg chg="mod">
          <ac:chgData name="enrique Mendizabal" userId="s/i05Hcx1ymqQGx6LdhgjnaBL0s4Q8nJGdHuVw/WkAo=" providerId="None" clId="Web-{1238AC5F-14CC-4EF2-86A0-0FC69D839E77}" dt="2025-02-01T12:34:18.215" v="116" actId="1076"/>
          <ac:spMkLst>
            <pc:docMk/>
            <pc:sldMk cId="2391639385" sldId="297"/>
            <ac:spMk id="11" creationId="{12A96A8D-8B00-CE4C-9B1E-660AF8612A24}"/>
          </ac:spMkLst>
        </pc:spChg>
        <pc:spChg chg="mod">
          <ac:chgData name="enrique Mendizabal" userId="s/i05Hcx1ymqQGx6LdhgjnaBL0s4Q8nJGdHuVw/WkAo=" providerId="None" clId="Web-{1238AC5F-14CC-4EF2-86A0-0FC69D839E77}" dt="2025-02-01T12:34:10.496" v="113" actId="1076"/>
          <ac:spMkLst>
            <pc:docMk/>
            <pc:sldMk cId="2391639385" sldId="297"/>
            <ac:spMk id="12" creationId="{ED0B1EB2-05FE-2F46-A032-48F43B58BCF5}"/>
          </ac:spMkLst>
        </pc:spChg>
        <pc:picChg chg="mod">
          <ac:chgData name="enrique Mendizabal" userId="s/i05Hcx1ymqQGx6LdhgjnaBL0s4Q8nJGdHuVw/WkAo=" providerId="None" clId="Web-{1238AC5F-14CC-4EF2-86A0-0FC69D839E77}" dt="2025-02-01T12:34:12.152" v="114" actId="1076"/>
          <ac:picMkLst>
            <pc:docMk/>
            <pc:sldMk cId="2391639385" sldId="297"/>
            <ac:picMk id="5" creationId="{E5A5CAC5-F19F-2C48-A83C-9734FC3248B8}"/>
          </ac:picMkLst>
        </pc:picChg>
        <pc:picChg chg="mod">
          <ac:chgData name="enrique Mendizabal" userId="s/i05Hcx1ymqQGx6LdhgjnaBL0s4Q8nJGdHuVw/WkAo=" providerId="None" clId="Web-{1238AC5F-14CC-4EF2-86A0-0FC69D839E77}" dt="2025-02-01T12:34:13.386" v="115" actId="1076"/>
          <ac:picMkLst>
            <pc:docMk/>
            <pc:sldMk cId="2391639385" sldId="297"/>
            <ac:picMk id="7" creationId="{D4244993-4D87-5241-9863-4F2E9AC5A943}"/>
          </ac:picMkLst>
        </pc:picChg>
        <pc:picChg chg="mod">
          <ac:chgData name="enrique Mendizabal" userId="s/i05Hcx1ymqQGx6LdhgjnaBL0s4Q8nJGdHuVw/WkAo=" providerId="None" clId="Web-{1238AC5F-14CC-4EF2-86A0-0FC69D839E77}" dt="2025-02-01T12:34:07.199" v="112" actId="1076"/>
          <ac:picMkLst>
            <pc:docMk/>
            <pc:sldMk cId="2391639385" sldId="297"/>
            <ac:picMk id="9" creationId="{C11815A5-4DA4-1141-9356-F0087EB1D098}"/>
          </ac:picMkLst>
        </pc:picChg>
      </pc:sldChg>
      <pc:sldChg chg="modSp add">
        <pc:chgData name="enrique Mendizabal" userId="s/i05Hcx1ymqQGx6LdhgjnaBL0s4Q8nJGdHuVw/WkAo=" providerId="None" clId="Web-{1238AC5F-14CC-4EF2-86A0-0FC69D839E77}" dt="2025-02-01T12:33:49.057" v="107" actId="20577"/>
        <pc:sldMkLst>
          <pc:docMk/>
          <pc:sldMk cId="2260143494" sldId="298"/>
        </pc:sldMkLst>
        <pc:spChg chg="mod">
          <ac:chgData name="enrique Mendizabal" userId="s/i05Hcx1ymqQGx6LdhgjnaBL0s4Q8nJGdHuVw/WkAo=" providerId="None" clId="Web-{1238AC5F-14CC-4EF2-86A0-0FC69D839E77}" dt="2025-02-01T12:33:49.057" v="107" actId="20577"/>
          <ac:spMkLst>
            <pc:docMk/>
            <pc:sldMk cId="2260143494" sldId="298"/>
            <ac:spMk id="4" creationId="{00000000-0000-0000-0000-000000000000}"/>
          </ac:spMkLst>
        </pc:spChg>
      </pc:sldChg>
      <pc:sldChg chg="modSp add">
        <pc:chgData name="enrique Mendizabal" userId="s/i05Hcx1ymqQGx6LdhgjnaBL0s4Q8nJGdHuVw/WkAo=" providerId="None" clId="Web-{1238AC5F-14CC-4EF2-86A0-0FC69D839E77}" dt="2025-02-01T12:33:45.573" v="105" actId="1076"/>
        <pc:sldMkLst>
          <pc:docMk/>
          <pc:sldMk cId="1277346730" sldId="299"/>
        </pc:sldMkLst>
        <pc:spChg chg="mod">
          <ac:chgData name="enrique Mendizabal" userId="s/i05Hcx1ymqQGx6LdhgjnaBL0s4Q8nJGdHuVw/WkAo=" providerId="None" clId="Web-{1238AC5F-14CC-4EF2-86A0-0FC69D839E77}" dt="2025-02-01T12:33:42.901" v="104" actId="20577"/>
          <ac:spMkLst>
            <pc:docMk/>
            <pc:sldMk cId="1277346730" sldId="299"/>
            <ac:spMk id="2" creationId="{00000000-0000-0000-0000-000000000000}"/>
          </ac:spMkLst>
        </pc:spChg>
        <pc:picChg chg="mod">
          <ac:chgData name="enrique Mendizabal" userId="s/i05Hcx1ymqQGx6LdhgjnaBL0s4Q8nJGdHuVw/WkAo=" providerId="None" clId="Web-{1238AC5F-14CC-4EF2-86A0-0FC69D839E77}" dt="2025-02-01T12:33:45.573" v="105" actId="1076"/>
          <ac:picMkLst>
            <pc:docMk/>
            <pc:sldMk cId="1277346730" sldId="299"/>
            <ac:picMk id="5" creationId="{12458E7F-ECCA-A744-B161-D20E7D6D6215}"/>
          </ac:picMkLst>
        </pc:picChg>
      </pc:sldChg>
      <pc:sldChg chg="modSp add">
        <pc:chgData name="enrique Mendizabal" userId="s/i05Hcx1ymqQGx6LdhgjnaBL0s4Q8nJGdHuVw/WkAo=" providerId="None" clId="Web-{1238AC5F-14CC-4EF2-86A0-0FC69D839E77}" dt="2025-02-01T12:33:38.166" v="102" actId="20577"/>
        <pc:sldMkLst>
          <pc:docMk/>
          <pc:sldMk cId="3887899866" sldId="300"/>
        </pc:sldMkLst>
        <pc:spChg chg="mod">
          <ac:chgData name="enrique Mendizabal" userId="s/i05Hcx1ymqQGx6LdhgjnaBL0s4Q8nJGdHuVw/WkAo=" providerId="None" clId="Web-{1238AC5F-14CC-4EF2-86A0-0FC69D839E77}" dt="2025-02-01T12:33:38.166" v="102" actId="20577"/>
          <ac:spMkLst>
            <pc:docMk/>
            <pc:sldMk cId="3887899866" sldId="300"/>
            <ac:spMk id="3" creationId="{00000000-0000-0000-0000-000000000000}"/>
          </ac:spMkLst>
        </pc:spChg>
      </pc:sldChg>
      <pc:sldChg chg="modSp add">
        <pc:chgData name="enrique Mendizabal" userId="s/i05Hcx1ymqQGx6LdhgjnaBL0s4Q8nJGdHuVw/WkAo=" providerId="None" clId="Web-{1238AC5F-14CC-4EF2-86A0-0FC69D839E77}" dt="2025-02-01T12:32:47.868" v="97" actId="20577"/>
        <pc:sldMkLst>
          <pc:docMk/>
          <pc:sldMk cId="2525075399" sldId="301"/>
        </pc:sldMkLst>
        <pc:spChg chg="mod">
          <ac:chgData name="enrique Mendizabal" userId="s/i05Hcx1ymqQGx6LdhgjnaBL0s4Q8nJGdHuVw/WkAo=" providerId="None" clId="Web-{1238AC5F-14CC-4EF2-86A0-0FC69D839E77}" dt="2025-02-01T12:32:47.868" v="97" actId="20577"/>
          <ac:spMkLst>
            <pc:docMk/>
            <pc:sldMk cId="2525075399" sldId="301"/>
            <ac:spMk id="2" creationId="{00000000-0000-0000-0000-000000000000}"/>
          </ac:spMkLst>
        </pc:spChg>
      </pc:sldChg>
      <pc:sldChg chg="modSp new">
        <pc:chgData name="enrique Mendizabal" userId="s/i05Hcx1ymqQGx6LdhgjnaBL0s4Q8nJGdHuVw/WkAo=" providerId="None" clId="Web-{1238AC5F-14CC-4EF2-86A0-0FC69D839E77}" dt="2025-02-01T12:37:08.189" v="127" actId="20577"/>
        <pc:sldMkLst>
          <pc:docMk/>
          <pc:sldMk cId="3745971797" sldId="302"/>
        </pc:sldMkLst>
        <pc:spChg chg="mod">
          <ac:chgData name="enrique Mendizabal" userId="s/i05Hcx1ymqQGx6LdhgjnaBL0s4Q8nJGdHuVw/WkAo=" providerId="None" clId="Web-{1238AC5F-14CC-4EF2-86A0-0FC69D839E77}" dt="2025-02-01T12:37:08.189" v="127" actId="20577"/>
          <ac:spMkLst>
            <pc:docMk/>
            <pc:sldMk cId="3745971797" sldId="302"/>
            <ac:spMk id="2" creationId="{1D175D7C-8587-5F7D-7B6E-7433D4439CB1}"/>
          </ac:spMkLst>
        </pc:spChg>
      </pc:sldChg>
      <pc:sldChg chg="add del">
        <pc:chgData name="enrique Mendizabal" userId="s/i05Hcx1ymqQGx6LdhgjnaBL0s4Q8nJGdHuVw/WkAo=" providerId="None" clId="Web-{1238AC5F-14CC-4EF2-86A0-0FC69D839E77}" dt="2025-02-01T12:38:56.130" v="133"/>
        <pc:sldMkLst>
          <pc:docMk/>
          <pc:sldMk cId="2657363133" sldId="303"/>
        </pc:sldMkLst>
      </pc:sldChg>
      <pc:sldChg chg="add">
        <pc:chgData name="enrique Mendizabal" userId="s/i05Hcx1ymqQGx6LdhgjnaBL0s4Q8nJGdHuVw/WkAo=" providerId="None" clId="Web-{1238AC5F-14CC-4EF2-86A0-0FC69D839E77}" dt="2025-02-01T12:37:10.830" v="128"/>
        <pc:sldMkLst>
          <pc:docMk/>
          <pc:sldMk cId="4252670102" sldId="304"/>
        </pc:sldMkLst>
      </pc:sldChg>
      <pc:sldChg chg="add">
        <pc:chgData name="enrique Mendizabal" userId="s/i05Hcx1ymqQGx6LdhgjnaBL0s4Q8nJGdHuVw/WkAo=" providerId="None" clId="Web-{1238AC5F-14CC-4EF2-86A0-0FC69D839E77}" dt="2025-02-01T12:37:31.533" v="129"/>
        <pc:sldMkLst>
          <pc:docMk/>
          <pc:sldMk cId="1551571541" sldId="305"/>
        </pc:sldMkLst>
      </pc:sldChg>
      <pc:sldChg chg="add">
        <pc:chgData name="enrique Mendizabal" userId="s/i05Hcx1ymqQGx6LdhgjnaBL0s4Q8nJGdHuVw/WkAo=" providerId="None" clId="Web-{1238AC5F-14CC-4EF2-86A0-0FC69D839E77}" dt="2025-02-01T12:37:43.706" v="130"/>
        <pc:sldMkLst>
          <pc:docMk/>
          <pc:sldMk cId="2808130239" sldId="306"/>
        </pc:sldMkLst>
      </pc:sldChg>
      <pc:sldChg chg="modSp add">
        <pc:chgData name="enrique Mendizabal" userId="s/i05Hcx1ymqQGx6LdhgjnaBL0s4Q8nJGdHuVw/WkAo=" providerId="None" clId="Web-{1238AC5F-14CC-4EF2-86A0-0FC69D839E77}" dt="2025-02-01T12:44:13.249" v="188" actId="20577"/>
        <pc:sldMkLst>
          <pc:docMk/>
          <pc:sldMk cId="2802629560" sldId="418"/>
        </pc:sldMkLst>
        <pc:spChg chg="mod">
          <ac:chgData name="enrique Mendizabal" userId="s/i05Hcx1ymqQGx6LdhgjnaBL0s4Q8nJGdHuVw/WkAo=" providerId="None" clId="Web-{1238AC5F-14CC-4EF2-86A0-0FC69D839E77}" dt="2025-02-01T12:44:13.249" v="188" actId="20577"/>
          <ac:spMkLst>
            <pc:docMk/>
            <pc:sldMk cId="2802629560" sldId="418"/>
            <ac:spMk id="120" creationId="{00000000-0000-0000-0000-000000000000}"/>
          </ac:spMkLst>
        </pc:spChg>
      </pc:sldChg>
      <pc:sldChg chg="modSp add">
        <pc:chgData name="enrique Mendizabal" userId="s/i05Hcx1ymqQGx6LdhgjnaBL0s4Q8nJGdHuVw/WkAo=" providerId="None" clId="Web-{1238AC5F-14CC-4EF2-86A0-0FC69D839E77}" dt="2025-02-01T12:40:56.274" v="158" actId="1076"/>
        <pc:sldMkLst>
          <pc:docMk/>
          <pc:sldMk cId="120764183" sldId="467"/>
        </pc:sldMkLst>
        <pc:spChg chg="mod">
          <ac:chgData name="enrique Mendizabal" userId="s/i05Hcx1ymqQGx6LdhgjnaBL0s4Q8nJGdHuVw/WkAo=" providerId="None" clId="Web-{1238AC5F-14CC-4EF2-86A0-0FC69D839E77}" dt="2025-02-01T12:40:56.274" v="158" actId="1076"/>
          <ac:spMkLst>
            <pc:docMk/>
            <pc:sldMk cId="120764183" sldId="467"/>
            <ac:spMk id="3" creationId="{5EA0C525-26C7-380D-F181-51F6A1B97E31}"/>
          </ac:spMkLst>
        </pc:spChg>
      </pc:sldChg>
      <pc:sldChg chg="addSp delSp modSp add">
        <pc:chgData name="enrique Mendizabal" userId="s/i05Hcx1ymqQGx6LdhgjnaBL0s4Q8nJGdHuVw/WkAo=" providerId="None" clId="Web-{1238AC5F-14CC-4EF2-86A0-0FC69D839E77}" dt="2025-02-01T12:40:52.384" v="157" actId="1076"/>
        <pc:sldMkLst>
          <pc:docMk/>
          <pc:sldMk cId="3217291126" sldId="468"/>
        </pc:sldMkLst>
        <pc:spChg chg="add mod">
          <ac:chgData name="enrique Mendizabal" userId="s/i05Hcx1ymqQGx6LdhgjnaBL0s4Q8nJGdHuVw/WkAo=" providerId="None" clId="Web-{1238AC5F-14CC-4EF2-86A0-0FC69D839E77}" dt="2025-02-01T12:40:52.384" v="157" actId="1076"/>
          <ac:spMkLst>
            <pc:docMk/>
            <pc:sldMk cId="3217291126" sldId="468"/>
            <ac:spMk id="3" creationId="{8F145342-86A5-33BA-3750-7E767EC5308E}"/>
          </ac:spMkLst>
        </pc:spChg>
        <pc:spChg chg="del mod">
          <ac:chgData name="enrique Mendizabal" userId="s/i05Hcx1ymqQGx6LdhgjnaBL0s4Q8nJGdHuVw/WkAo=" providerId="None" clId="Web-{1238AC5F-14CC-4EF2-86A0-0FC69D839E77}" dt="2025-02-01T12:40:31.867" v="151"/>
          <ac:spMkLst>
            <pc:docMk/>
            <pc:sldMk cId="3217291126" sldId="468"/>
            <ac:spMk id="8" creationId="{CFA3283C-C372-496E-59CC-44B59744AE22}"/>
          </ac:spMkLst>
        </pc:spChg>
      </pc:sldChg>
      <pc:sldChg chg="addSp delSp modSp add">
        <pc:chgData name="enrique Mendizabal" userId="s/i05Hcx1ymqQGx6LdhgjnaBL0s4Q8nJGdHuVw/WkAo=" providerId="None" clId="Web-{1238AC5F-14CC-4EF2-86A0-0FC69D839E77}" dt="2025-02-01T12:44:22.328" v="189" actId="20577"/>
        <pc:sldMkLst>
          <pc:docMk/>
          <pc:sldMk cId="641589419" sldId="469"/>
        </pc:sldMkLst>
        <pc:spChg chg="add mod">
          <ac:chgData name="enrique Mendizabal" userId="s/i05Hcx1ymqQGx6LdhgjnaBL0s4Q8nJGdHuVw/WkAo=" providerId="None" clId="Web-{1238AC5F-14CC-4EF2-86A0-0FC69D839E77}" dt="2025-02-01T12:43:29.545" v="185" actId="1076"/>
          <ac:spMkLst>
            <pc:docMk/>
            <pc:sldMk cId="641589419" sldId="469"/>
            <ac:spMk id="8" creationId="{9E68E489-82C8-5920-4390-020189EFE3B5}"/>
          </ac:spMkLst>
        </pc:spChg>
        <pc:spChg chg="del mod">
          <ac:chgData name="enrique Mendizabal" userId="s/i05Hcx1ymqQGx6LdhgjnaBL0s4Q8nJGdHuVw/WkAo=" providerId="None" clId="Web-{1238AC5F-14CC-4EF2-86A0-0FC69D839E77}" dt="2025-02-01T12:43:26.670" v="184"/>
          <ac:spMkLst>
            <pc:docMk/>
            <pc:sldMk cId="641589419" sldId="469"/>
            <ac:spMk id="9" creationId="{C19B0254-32AD-0186-42FC-A875662B94E8}"/>
          </ac:spMkLst>
        </pc:spChg>
        <pc:spChg chg="mod">
          <ac:chgData name="enrique Mendizabal" userId="s/i05Hcx1ymqQGx6LdhgjnaBL0s4Q8nJGdHuVw/WkAo=" providerId="None" clId="Web-{1238AC5F-14CC-4EF2-86A0-0FC69D839E77}" dt="2025-02-01T12:44:22.328" v="189" actId="20577"/>
          <ac:spMkLst>
            <pc:docMk/>
            <pc:sldMk cId="641589419" sldId="469"/>
            <ac:spMk id="120" creationId="{00000000-0000-0000-0000-000000000000}"/>
          </ac:spMkLst>
        </pc:spChg>
      </pc:sldChg>
      <pc:sldMasterChg chg="addSldLayout">
        <pc:chgData name="enrique Mendizabal" userId="s/i05Hcx1ymqQGx6LdhgjnaBL0s4Q8nJGdHuVw/WkAo=" providerId="None" clId="Web-{1238AC5F-14CC-4EF2-86A0-0FC69D839E77}" dt="2025-02-01T12:38:18.769" v="131"/>
        <pc:sldMasterMkLst>
          <pc:docMk/>
          <pc:sldMasterMk cId="0" sldId="2147483648"/>
        </pc:sldMasterMkLst>
        <pc:sldLayoutChg chg="add">
          <pc:chgData name="enrique Mendizabal" userId="s/i05Hcx1ymqQGx6LdhgjnaBL0s4Q8nJGdHuVw/WkAo=" providerId="None" clId="Web-{1238AC5F-14CC-4EF2-86A0-0FC69D839E77}" dt="2025-02-01T12:30:13.394" v="88"/>
          <pc:sldLayoutMkLst>
            <pc:docMk/>
            <pc:sldMasterMk cId="0" sldId="2147483648"/>
            <pc:sldLayoutMk cId="68488948" sldId="2147483660"/>
          </pc:sldLayoutMkLst>
        </pc:sldLayoutChg>
        <pc:sldLayoutChg chg="add">
          <pc:chgData name="enrique Mendizabal" userId="s/i05Hcx1ymqQGx6LdhgjnaBL0s4Q8nJGdHuVw/WkAo=" providerId="None" clId="Web-{1238AC5F-14CC-4EF2-86A0-0FC69D839E77}" dt="2025-02-01T12:31:46.428" v="93"/>
          <pc:sldLayoutMkLst>
            <pc:docMk/>
            <pc:sldMasterMk cId="0" sldId="2147483648"/>
            <pc:sldLayoutMk cId="2492578280" sldId="2147483661"/>
          </pc:sldLayoutMkLst>
        </pc:sldLayoutChg>
        <pc:sldLayoutChg chg="add">
          <pc:chgData name="enrique Mendizabal" userId="s/i05Hcx1ymqQGx6LdhgjnaBL0s4Q8nJGdHuVw/WkAo=" providerId="None" clId="Web-{1238AC5F-14CC-4EF2-86A0-0FC69D839E77}" dt="2025-02-01T12:36:43.501" v="121"/>
          <pc:sldLayoutMkLst>
            <pc:docMk/>
            <pc:sldMasterMk cId="0" sldId="2147483648"/>
            <pc:sldLayoutMk cId="2850546437" sldId="2147483662"/>
          </pc:sldLayoutMkLst>
        </pc:sldLayoutChg>
        <pc:sldLayoutChg chg="add">
          <pc:chgData name="enrique Mendizabal" userId="s/i05Hcx1ymqQGx6LdhgjnaBL0s4Q8nJGdHuVw/WkAo=" providerId="None" clId="Web-{1238AC5F-14CC-4EF2-86A0-0FC69D839E77}" dt="2025-02-01T12:37:10.830" v="128"/>
          <pc:sldLayoutMkLst>
            <pc:docMk/>
            <pc:sldMasterMk cId="0" sldId="2147483648"/>
            <pc:sldLayoutMk cId="1279740304" sldId="2147483663"/>
          </pc:sldLayoutMkLst>
        </pc:sldLayoutChg>
        <pc:sldLayoutChg chg="add">
          <pc:chgData name="enrique Mendizabal" userId="s/i05Hcx1ymqQGx6LdhgjnaBL0s4Q8nJGdHuVw/WkAo=" providerId="None" clId="Web-{1238AC5F-14CC-4EF2-86A0-0FC69D839E77}" dt="2025-02-01T12:37:31.533" v="129"/>
          <pc:sldLayoutMkLst>
            <pc:docMk/>
            <pc:sldMasterMk cId="0" sldId="2147483648"/>
            <pc:sldLayoutMk cId="2165133396" sldId="2147483664"/>
          </pc:sldLayoutMkLst>
        </pc:sldLayoutChg>
        <pc:sldLayoutChg chg="add">
          <pc:chgData name="enrique Mendizabal" userId="s/i05Hcx1ymqQGx6LdhgjnaBL0s4Q8nJGdHuVw/WkAo=" providerId="None" clId="Web-{1238AC5F-14CC-4EF2-86A0-0FC69D839E77}" dt="2025-02-01T12:38:18.769" v="131"/>
          <pc:sldLayoutMkLst>
            <pc:docMk/>
            <pc:sldMasterMk cId="0" sldId="2147483648"/>
            <pc:sldLayoutMk cId="2159919175"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a:p>
        </p:txBody>
      </p:sp>
      <p:sp>
        <p:nvSpPr>
          <p:cNvPr id="4" name="Slide Number Placeholder 3"/>
          <p:cNvSpPr>
            <a:spLocks noGrp="1"/>
          </p:cNvSpPr>
          <p:nvPr>
            <p:ph type="sldNum" sz="quarter" idx="5"/>
          </p:nvPr>
        </p:nvSpPr>
        <p:spPr/>
        <p:txBody>
          <a:bodyPr/>
          <a:lstStyle/>
          <a:p>
            <a:fld id="{A42C9036-7773-C04B-9F71-19A67D36B366}" type="slidenum">
              <a:rPr lang="en-GB" smtClean="0"/>
              <a:t>35</a:t>
            </a:fld>
            <a:endParaRPr lang="en-GB"/>
          </a:p>
        </p:txBody>
      </p:sp>
    </p:spTree>
    <p:extLst>
      <p:ext uri="{BB962C8B-B14F-4D97-AF65-F5344CB8AC3E}">
        <p14:creationId xmlns:p14="http://schemas.microsoft.com/office/powerpoint/2010/main" val="1958575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u="none"/>
          </a:p>
        </p:txBody>
      </p:sp>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3673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u="none"/>
          </a:p>
        </p:txBody>
      </p:sp>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9827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u="none"/>
          </a:p>
        </p:txBody>
      </p:sp>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0695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b3f271167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b3f271167a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2b3f271167a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solidFill>
          <a:schemeClr val="dk1"/>
        </a:solidFill>
        <a:effectLst/>
      </p:bgPr>
    </p:bg>
    <p:spTree>
      <p:nvGrpSpPr>
        <p:cNvPr id="1" name="Shape 12"/>
        <p:cNvGrpSpPr/>
        <p:nvPr/>
      </p:nvGrpSpPr>
      <p:grpSpPr>
        <a:xfrm>
          <a:off x="0" y="0"/>
          <a:ext cx="0" cy="0"/>
          <a:chOff x="0" y="0"/>
          <a:chExt cx="0" cy="0"/>
        </a:xfrm>
      </p:grpSpPr>
      <p:pic>
        <p:nvPicPr>
          <p:cNvPr id="13" name="Google Shape;13;p37"/>
          <p:cNvPicPr preferRelativeResize="0"/>
          <p:nvPr/>
        </p:nvPicPr>
        <p:blipFill rotWithShape="1">
          <a:blip r:embed="rId2">
            <a:alphaModFix/>
          </a:blip>
          <a:srcRect/>
          <a:stretch/>
        </p:blipFill>
        <p:spPr>
          <a:xfrm>
            <a:off x="4268721" y="1549904"/>
            <a:ext cx="3654559" cy="37581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46"/>
        <p:cNvGrpSpPr/>
        <p:nvPr/>
      </p:nvGrpSpPr>
      <p:grpSpPr>
        <a:xfrm>
          <a:off x="0" y="0"/>
          <a:ext cx="0" cy="0"/>
          <a:chOff x="0" y="0"/>
          <a:chExt cx="0" cy="0"/>
        </a:xfrm>
      </p:grpSpPr>
      <p:sp>
        <p:nvSpPr>
          <p:cNvPr id="47" name="Google Shape;47;p46"/>
          <p:cNvSpPr txBox="1">
            <a:spLocks noGrp="1"/>
          </p:cNvSpPr>
          <p:nvPr>
            <p:ph type="title"/>
          </p:nvPr>
        </p:nvSpPr>
        <p:spPr>
          <a:xfrm>
            <a:off x="442913" y="692150"/>
            <a:ext cx="3382678" cy="196442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46"/>
          <p:cNvPicPr preferRelativeResize="0"/>
          <p:nvPr/>
        </p:nvPicPr>
        <p:blipFill rotWithShape="1">
          <a:blip r:embed="rId2">
            <a:alphaModFix/>
          </a:blip>
          <a:srcRect l="24764" b="34965"/>
          <a:stretch/>
        </p:blipFill>
        <p:spPr>
          <a:xfrm>
            <a:off x="400050" y="5986270"/>
            <a:ext cx="1215393" cy="566930"/>
          </a:xfrm>
          <a:prstGeom prst="rect">
            <a:avLst/>
          </a:prstGeom>
          <a:noFill/>
          <a:ln>
            <a:noFill/>
          </a:ln>
        </p:spPr>
      </p:pic>
      <p:sp>
        <p:nvSpPr>
          <p:cNvPr id="49" name="Google Shape;49;p46"/>
          <p:cNvSpPr>
            <a:spLocks noGrp="1"/>
          </p:cNvSpPr>
          <p:nvPr>
            <p:ph type="chart" idx="2"/>
          </p:nvPr>
        </p:nvSpPr>
        <p:spPr>
          <a:xfrm>
            <a:off x="4056063" y="692150"/>
            <a:ext cx="7032625" cy="473075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Trebuchet MS"/>
                <a:ea typeface="Trebuchet MS"/>
                <a:cs typeface="Trebuchet MS"/>
                <a:sym typeface="Trebuchet MS"/>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Georgia"/>
                <a:ea typeface="Georgia"/>
                <a:cs typeface="Georgia"/>
                <a:sym typeface="Georgia"/>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Georgia"/>
                <a:ea typeface="Georgia"/>
                <a:cs typeface="Georgia"/>
                <a:sym typeface="Georgia"/>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Georgia"/>
                <a:ea typeface="Georgia"/>
                <a:cs typeface="Georgia"/>
                <a:sym typeface="Georgia"/>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0" name="Google Shape;50;p46"/>
          <p:cNvSpPr txBox="1">
            <a:spLocks noGrp="1"/>
          </p:cNvSpPr>
          <p:nvPr>
            <p:ph type="body" idx="1"/>
          </p:nvPr>
        </p:nvSpPr>
        <p:spPr>
          <a:xfrm>
            <a:off x="442913" y="2915753"/>
            <a:ext cx="3340100" cy="2532146"/>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dk2"/>
              </a:buClr>
              <a:buSzPts val="1500"/>
              <a:buNone/>
              <a:defRPr sz="1500">
                <a:latin typeface="Georgia"/>
                <a:ea typeface="Georgia"/>
                <a:cs typeface="Georgia"/>
                <a:sym typeface="Georgia"/>
              </a:defRPr>
            </a:lvl1pPr>
            <a:lvl2pPr marL="914400" lvl="1" indent="-228600" algn="l">
              <a:lnSpc>
                <a:spcPct val="90000"/>
              </a:lnSpc>
              <a:spcBef>
                <a:spcPts val="500"/>
              </a:spcBef>
              <a:spcAft>
                <a:spcPts val="0"/>
              </a:spcAft>
              <a:buClr>
                <a:schemeClr val="dk2"/>
              </a:buClr>
              <a:buSzPts val="1500"/>
              <a:buNone/>
              <a:defRPr sz="1500"/>
            </a:lvl2pPr>
            <a:lvl3pPr marL="1371600" lvl="2" indent="-228600" algn="l">
              <a:lnSpc>
                <a:spcPct val="90000"/>
              </a:lnSpc>
              <a:spcBef>
                <a:spcPts val="500"/>
              </a:spcBef>
              <a:spcAft>
                <a:spcPts val="0"/>
              </a:spcAft>
              <a:buClr>
                <a:schemeClr val="dk2"/>
              </a:buClr>
              <a:buSzPts val="1500"/>
              <a:buNone/>
              <a:defRPr sz="1500"/>
            </a:lvl3pPr>
            <a:lvl4pPr marL="1828800" lvl="3" indent="-228600" algn="l">
              <a:lnSpc>
                <a:spcPct val="90000"/>
              </a:lnSpc>
              <a:spcBef>
                <a:spcPts val="500"/>
              </a:spcBef>
              <a:spcAft>
                <a:spcPts val="0"/>
              </a:spcAft>
              <a:buClr>
                <a:schemeClr val="dk2"/>
              </a:buClr>
              <a:buSzPts val="1500"/>
              <a:buNone/>
              <a:defRPr sz="1500"/>
            </a:lvl4pPr>
            <a:lvl5pPr marL="2286000" lvl="4" indent="-228600" algn="l">
              <a:lnSpc>
                <a:spcPct val="90000"/>
              </a:lnSpc>
              <a:spcBef>
                <a:spcPts val="500"/>
              </a:spcBef>
              <a:spcAft>
                <a:spcPts val="0"/>
              </a:spcAft>
              <a:buClr>
                <a:schemeClr val="dk2"/>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36">
          <p15:clr>
            <a:srgbClr val="FBAE40"/>
          </p15:clr>
        </p15:guide>
        <p15:guide id="2" pos="2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p:cSld name="Whit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847726"/>
            <a:ext cx="10515600" cy="601662"/>
          </a:xfrm>
        </p:spPr>
        <p:txBody>
          <a:bodyPr/>
          <a:lstStyle>
            <a:lvl1pPr>
              <a:defRPr>
                <a:solidFill>
                  <a:schemeClr val="tx2"/>
                </a:solidFill>
              </a:defRPr>
            </a:lvl1pPr>
          </a:lstStyle>
          <a:p>
            <a:r>
              <a:rPr lang="es-ES" dirty="0"/>
              <a:t>Haga clic para modificar el estilo de título del patrón</a:t>
            </a:r>
            <a:endParaRPr lang="es-AR" dirty="0"/>
          </a:p>
        </p:txBody>
      </p:sp>
      <p:sp>
        <p:nvSpPr>
          <p:cNvPr id="3" name="Marcador de contenido 2"/>
          <p:cNvSpPr>
            <a:spLocks noGrp="1"/>
          </p:cNvSpPr>
          <p:nvPr>
            <p:ph idx="1"/>
          </p:nvPr>
        </p:nvSpPr>
        <p:spPr>
          <a:xfrm>
            <a:off x="838200" y="1665288"/>
            <a:ext cx="10515600" cy="4284661"/>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6848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a:p>
        </p:txBody>
      </p:sp>
      <p:sp>
        <p:nvSpPr>
          <p:cNvPr id="2" name="Título 1"/>
          <p:cNvSpPr>
            <a:spLocks noGrp="1"/>
          </p:cNvSpPr>
          <p:nvPr>
            <p:ph type="title"/>
          </p:nvPr>
        </p:nvSpPr>
        <p:spPr>
          <a:xfrm>
            <a:off x="1609725" y="1665288"/>
            <a:ext cx="7070450" cy="2792412"/>
          </a:xfrm>
        </p:spPr>
        <p:txBody>
          <a:bodyPr anchor="t"/>
          <a:lstStyle>
            <a:lvl1pPr>
              <a:defRPr sz="6000">
                <a:solidFill>
                  <a:schemeClr val="bg1"/>
                </a:solidFill>
              </a:defRPr>
            </a:lvl1pPr>
          </a:lstStyle>
          <a:p>
            <a:r>
              <a:rPr lang="es-ES" dirty="0"/>
              <a:t>Haga clic para modificar el estilo de título del patrón</a:t>
            </a:r>
            <a:endParaRPr lang="es-AR" dirty="0"/>
          </a:p>
        </p:txBody>
      </p:sp>
      <p:cxnSp>
        <p:nvCxnSpPr>
          <p:cNvPr id="4" name="Conector recto 3"/>
          <p:cNvCxnSpPr/>
          <p:nvPr userDrawn="1"/>
        </p:nvCxnSpPr>
        <p:spPr>
          <a:xfrm>
            <a:off x="838200" y="6176963"/>
            <a:ext cx="105156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1" y="6392874"/>
            <a:ext cx="1343023" cy="197984"/>
          </a:xfrm>
          <a:prstGeom prst="rect">
            <a:avLst/>
          </a:prstGeom>
        </p:spPr>
      </p:pic>
      <p:pic>
        <p:nvPicPr>
          <p:cNvPr id="6" name="Imagen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39857" y="6426285"/>
            <a:ext cx="2213944" cy="144279"/>
          </a:xfrm>
          <a:prstGeom prst="rect">
            <a:avLst/>
          </a:prstGeom>
        </p:spPr>
      </p:pic>
    </p:spTree>
    <p:extLst>
      <p:ext uri="{BB962C8B-B14F-4D97-AF65-F5344CB8AC3E}">
        <p14:creationId xmlns:p14="http://schemas.microsoft.com/office/powerpoint/2010/main" val="249257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picture">
  <p:cSld name="Title, text and picture">
    <p:spTree>
      <p:nvGrpSpPr>
        <p:cNvPr id="1" name="Shape 37"/>
        <p:cNvGrpSpPr/>
        <p:nvPr/>
      </p:nvGrpSpPr>
      <p:grpSpPr>
        <a:xfrm>
          <a:off x="0" y="0"/>
          <a:ext cx="0" cy="0"/>
          <a:chOff x="0" y="0"/>
          <a:chExt cx="0" cy="0"/>
        </a:xfrm>
      </p:grpSpPr>
      <p:sp>
        <p:nvSpPr>
          <p:cNvPr id="38" name="Google Shape;38;p53"/>
          <p:cNvSpPr>
            <a:spLocks noGrp="1"/>
          </p:cNvSpPr>
          <p:nvPr>
            <p:ph type="pic" idx="2"/>
          </p:nvPr>
        </p:nvSpPr>
        <p:spPr>
          <a:xfrm>
            <a:off x="5356122" y="836613"/>
            <a:ext cx="5999266" cy="5338900"/>
          </a:xfrm>
          <a:prstGeom prst="rect">
            <a:avLst/>
          </a:prstGeom>
          <a:noFill/>
          <a:ln>
            <a:noFill/>
          </a:ln>
        </p:spPr>
      </p:sp>
      <p:sp>
        <p:nvSpPr>
          <p:cNvPr id="39" name="Google Shape;39;p53"/>
          <p:cNvSpPr txBox="1">
            <a:spLocks noGrp="1"/>
          </p:cNvSpPr>
          <p:nvPr>
            <p:ph type="title"/>
          </p:nvPr>
        </p:nvSpPr>
        <p:spPr>
          <a:xfrm>
            <a:off x="1012722" y="847725"/>
            <a:ext cx="4060723" cy="141369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Trebuchet MS"/>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3"/>
          <p:cNvSpPr txBox="1">
            <a:spLocks noGrp="1"/>
          </p:cNvSpPr>
          <p:nvPr>
            <p:ph type="body" idx="1"/>
          </p:nvPr>
        </p:nvSpPr>
        <p:spPr>
          <a:xfrm>
            <a:off x="1012825" y="2527299"/>
            <a:ext cx="4060620" cy="36482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5054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hart">
  <p:cSld name="Title, text and chart">
    <p:spTree>
      <p:nvGrpSpPr>
        <p:cNvPr id="1" name="Shape 33"/>
        <p:cNvGrpSpPr/>
        <p:nvPr/>
      </p:nvGrpSpPr>
      <p:grpSpPr>
        <a:xfrm>
          <a:off x="0" y="0"/>
          <a:ext cx="0" cy="0"/>
          <a:chOff x="0" y="0"/>
          <a:chExt cx="0" cy="0"/>
        </a:xfrm>
      </p:grpSpPr>
      <p:sp>
        <p:nvSpPr>
          <p:cNvPr id="34" name="Google Shape;34;p52"/>
          <p:cNvSpPr txBox="1">
            <a:spLocks noGrp="1"/>
          </p:cNvSpPr>
          <p:nvPr>
            <p:ph type="title"/>
          </p:nvPr>
        </p:nvSpPr>
        <p:spPr>
          <a:xfrm>
            <a:off x="1012722" y="847725"/>
            <a:ext cx="4060723" cy="141369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Trebuchet M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2"/>
          <p:cNvSpPr txBox="1">
            <a:spLocks noGrp="1"/>
          </p:cNvSpPr>
          <p:nvPr>
            <p:ph type="body" idx="1"/>
          </p:nvPr>
        </p:nvSpPr>
        <p:spPr>
          <a:xfrm>
            <a:off x="1012825" y="2527299"/>
            <a:ext cx="4060620" cy="36482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a:spLocks noGrp="1"/>
          </p:cNvSpPr>
          <p:nvPr>
            <p:ph type="chart" idx="2"/>
          </p:nvPr>
        </p:nvSpPr>
        <p:spPr>
          <a:xfrm>
            <a:off x="5356225" y="847724"/>
            <a:ext cx="5999163" cy="53277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2"/>
              </a:buClr>
              <a:buSzPts val="1600"/>
              <a:buFont typeface="Arial"/>
              <a:buNone/>
              <a:defRPr sz="16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2"/>
              </a:buClr>
              <a:buSzPts val="1600"/>
              <a:buFont typeface="Noto Sans Symbols"/>
              <a:buChar char="▪"/>
              <a:defRPr sz="16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2"/>
              </a:buClr>
              <a:buSzPts val="1600"/>
              <a:buFont typeface="Arial"/>
              <a:buChar char="•"/>
              <a:defRPr sz="16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2"/>
              </a:buClr>
              <a:buSzPts val="1600"/>
              <a:buFont typeface="Noto Sans Symbols"/>
              <a:buChar char="▪"/>
              <a:defRPr sz="16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2"/>
              </a:buClr>
              <a:buSzPts val="1600"/>
              <a:buFont typeface="Arial"/>
              <a:buChar char="•"/>
              <a:defRPr sz="16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27974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
        <p:cNvGrpSpPr/>
        <p:nvPr/>
      </p:nvGrpSpPr>
      <p:grpSpPr>
        <a:xfrm>
          <a:off x="0" y="0"/>
          <a:ext cx="0" cy="0"/>
          <a:chOff x="0" y="0"/>
          <a:chExt cx="0" cy="0"/>
        </a:xfrm>
      </p:grpSpPr>
      <p:sp>
        <p:nvSpPr>
          <p:cNvPr id="20" name="Google Shape;20;p49"/>
          <p:cNvSpPr txBox="1">
            <a:spLocks noGrp="1"/>
          </p:cNvSpPr>
          <p:nvPr>
            <p:ph type="body" idx="1"/>
          </p:nvPr>
        </p:nvSpPr>
        <p:spPr>
          <a:xfrm>
            <a:off x="1012723" y="1665288"/>
            <a:ext cx="10341076" cy="451166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SzPts val="1600"/>
              <a:buChar char="•"/>
              <a:defRPr sz="16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9"/>
          <p:cNvSpPr txBox="1">
            <a:spLocks noGrp="1"/>
          </p:cNvSpPr>
          <p:nvPr>
            <p:ph type="title"/>
          </p:nvPr>
        </p:nvSpPr>
        <p:spPr>
          <a:xfrm>
            <a:off x="1012722" y="847726"/>
            <a:ext cx="10341077" cy="6516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6513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0DF127-3E71-A70C-DCA9-1AD82C499A44}"/>
              </a:ext>
            </a:extLst>
          </p:cNvPr>
          <p:cNvSpPr>
            <a:spLocks noGrp="1"/>
          </p:cNvSpPr>
          <p:nvPr>
            <p:ph type="title"/>
          </p:nvPr>
        </p:nvSpPr>
        <p:spPr>
          <a:xfrm>
            <a:off x="1012722" y="847725"/>
            <a:ext cx="4060723" cy="1413693"/>
          </a:xfrm>
        </p:spPr>
        <p:txBody>
          <a:bodyPr>
            <a:normAutofit/>
          </a:bodyPr>
          <a:lstStyle>
            <a:lvl1pPr>
              <a:defRPr sz="2800"/>
            </a:lvl1pPr>
          </a:lstStyle>
          <a:p>
            <a:r>
              <a:rPr lang="en-US"/>
              <a:t>Click to edit Master title style</a:t>
            </a:r>
            <a:endParaRPr lang="en-AR"/>
          </a:p>
        </p:txBody>
      </p:sp>
      <p:sp>
        <p:nvSpPr>
          <p:cNvPr id="8" name="Text Placeholder 7">
            <a:extLst>
              <a:ext uri="{FF2B5EF4-FFF2-40B4-BE49-F238E27FC236}">
                <a16:creationId xmlns:a16="http://schemas.microsoft.com/office/drawing/2014/main" id="{5181F0D3-3A21-7074-5E36-1E0A14C4EAAC}"/>
              </a:ext>
            </a:extLst>
          </p:cNvPr>
          <p:cNvSpPr>
            <a:spLocks noGrp="1"/>
          </p:cNvSpPr>
          <p:nvPr>
            <p:ph type="body" sz="quarter" idx="10"/>
          </p:nvPr>
        </p:nvSpPr>
        <p:spPr>
          <a:xfrm>
            <a:off x="1012825" y="2527299"/>
            <a:ext cx="4060620" cy="3648213"/>
          </a:xfrm>
        </p:spPr>
        <p:txBody>
          <a:bodyPr>
            <a:normAutofit/>
          </a:bodyPr>
          <a:lstStyle>
            <a:lvl1pPr marL="0" indent="0">
              <a:buNone/>
              <a:defRPr sz="1600"/>
            </a:lvl1pPr>
          </a:lstStyle>
          <a:p>
            <a:pPr lvl="0"/>
            <a:r>
              <a:rPr lang="en-US"/>
              <a:t>Click to edit Master text styles</a:t>
            </a:r>
          </a:p>
        </p:txBody>
      </p:sp>
      <p:sp>
        <p:nvSpPr>
          <p:cNvPr id="4" name="Chart Placeholder 3">
            <a:extLst>
              <a:ext uri="{FF2B5EF4-FFF2-40B4-BE49-F238E27FC236}">
                <a16:creationId xmlns:a16="http://schemas.microsoft.com/office/drawing/2014/main" id="{AE96FBAE-8958-7507-801A-CDA8820C1366}"/>
              </a:ext>
            </a:extLst>
          </p:cNvPr>
          <p:cNvSpPr>
            <a:spLocks noGrp="1"/>
          </p:cNvSpPr>
          <p:nvPr>
            <p:ph type="chart" sz="quarter" idx="11"/>
          </p:nvPr>
        </p:nvSpPr>
        <p:spPr>
          <a:xfrm>
            <a:off x="5356225" y="847724"/>
            <a:ext cx="5999163" cy="5327787"/>
          </a:xfrm>
        </p:spPr>
        <p:txBody>
          <a:bodyPr/>
          <a:lstStyle>
            <a:lvl1pPr marL="0" indent="0">
              <a:buNone/>
              <a:defRPr/>
            </a:lvl1pPr>
          </a:lstStyle>
          <a:p>
            <a:endParaRPr lang="en-AR"/>
          </a:p>
        </p:txBody>
      </p:sp>
    </p:spTree>
    <p:extLst>
      <p:ext uri="{BB962C8B-B14F-4D97-AF65-F5344CB8AC3E}">
        <p14:creationId xmlns:p14="http://schemas.microsoft.com/office/powerpoint/2010/main" val="215991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with title">
  <p:cSld name="Cover with title">
    <p:bg>
      <p:bgPr>
        <a:solidFill>
          <a:schemeClr val="dk1"/>
        </a:solidFill>
        <a:effectLst/>
      </p:bgPr>
    </p:bg>
    <p:spTree>
      <p:nvGrpSpPr>
        <p:cNvPr id="1" name="Shape 14"/>
        <p:cNvGrpSpPr/>
        <p:nvPr/>
      </p:nvGrpSpPr>
      <p:grpSpPr>
        <a:xfrm>
          <a:off x="0" y="0"/>
          <a:ext cx="0" cy="0"/>
          <a:chOff x="0" y="0"/>
          <a:chExt cx="0" cy="0"/>
        </a:xfrm>
      </p:grpSpPr>
      <p:sp>
        <p:nvSpPr>
          <p:cNvPr id="15" name="Google Shape;15;p38"/>
          <p:cNvSpPr txBox="1">
            <a:spLocks noGrp="1"/>
          </p:cNvSpPr>
          <p:nvPr>
            <p:ph type="ctrTitle"/>
          </p:nvPr>
        </p:nvSpPr>
        <p:spPr>
          <a:xfrm>
            <a:off x="4514248" y="1386039"/>
            <a:ext cx="5592278" cy="208868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500"/>
              <a:buFont typeface="Trebuchet MS"/>
              <a:buNone/>
              <a:defRPr sz="45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38"/>
          <p:cNvPicPr preferRelativeResize="0"/>
          <p:nvPr/>
        </p:nvPicPr>
        <p:blipFill rotWithShape="1">
          <a:blip r:embed="rId2">
            <a:alphaModFix/>
          </a:blip>
          <a:srcRect/>
          <a:stretch/>
        </p:blipFill>
        <p:spPr>
          <a:xfrm>
            <a:off x="1130885" y="1944539"/>
            <a:ext cx="2695405" cy="2771839"/>
          </a:xfrm>
          <a:prstGeom prst="rect">
            <a:avLst/>
          </a:prstGeom>
          <a:noFill/>
          <a:ln>
            <a:noFill/>
          </a:ln>
        </p:spPr>
      </p:pic>
      <p:sp>
        <p:nvSpPr>
          <p:cNvPr id="17" name="Google Shape;17;p38"/>
          <p:cNvSpPr txBox="1">
            <a:spLocks noGrp="1"/>
          </p:cNvSpPr>
          <p:nvPr>
            <p:ph type="body" idx="1"/>
          </p:nvPr>
        </p:nvSpPr>
        <p:spPr>
          <a:xfrm>
            <a:off x="4514248" y="3790951"/>
            <a:ext cx="5592278" cy="953602"/>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lt1"/>
              </a:buClr>
              <a:buSzPts val="2500"/>
              <a:buNone/>
              <a:defRPr sz="2500">
                <a:solidFill>
                  <a:schemeClr val="lt1"/>
                </a:solidFill>
                <a:latin typeface="Georgia"/>
                <a:ea typeface="Georgia"/>
                <a:cs typeface="Georgia"/>
                <a:sym typeface="Georgia"/>
              </a:defRPr>
            </a:lvl1pPr>
            <a:lvl2pPr marL="914400" lvl="1" indent="-228600" algn="l">
              <a:lnSpc>
                <a:spcPct val="90000"/>
              </a:lnSpc>
              <a:spcBef>
                <a:spcPts val="500"/>
              </a:spcBef>
              <a:spcAft>
                <a:spcPts val="0"/>
              </a:spcAft>
              <a:buClr>
                <a:schemeClr val="dk2"/>
              </a:buClr>
              <a:buSzPts val="1500"/>
              <a:buNone/>
              <a:defRPr sz="1500"/>
            </a:lvl2pPr>
            <a:lvl3pPr marL="1371600" lvl="2" indent="-228600" algn="l">
              <a:lnSpc>
                <a:spcPct val="90000"/>
              </a:lnSpc>
              <a:spcBef>
                <a:spcPts val="500"/>
              </a:spcBef>
              <a:spcAft>
                <a:spcPts val="0"/>
              </a:spcAft>
              <a:buClr>
                <a:schemeClr val="dk2"/>
              </a:buClr>
              <a:buSzPts val="1500"/>
              <a:buNone/>
              <a:defRPr sz="1500"/>
            </a:lvl3pPr>
            <a:lvl4pPr marL="1828800" lvl="3" indent="-228600" algn="l">
              <a:lnSpc>
                <a:spcPct val="90000"/>
              </a:lnSpc>
              <a:spcBef>
                <a:spcPts val="500"/>
              </a:spcBef>
              <a:spcAft>
                <a:spcPts val="0"/>
              </a:spcAft>
              <a:buClr>
                <a:schemeClr val="dk2"/>
              </a:buClr>
              <a:buSzPts val="1500"/>
              <a:buNone/>
              <a:defRPr sz="1500"/>
            </a:lvl4pPr>
            <a:lvl5pPr marL="2286000" lvl="4" indent="-228600" algn="l">
              <a:lnSpc>
                <a:spcPct val="90000"/>
              </a:lnSpc>
              <a:spcBef>
                <a:spcPts val="500"/>
              </a:spcBef>
              <a:spcAft>
                <a:spcPts val="0"/>
              </a:spcAft>
              <a:buClr>
                <a:schemeClr val="dk2"/>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42">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parator">
  <p:cSld name="Separator">
    <p:bg>
      <p:bgPr>
        <a:solidFill>
          <a:schemeClr val="accent2"/>
        </a:solidFill>
        <a:effectLst/>
      </p:bgPr>
    </p:bg>
    <p:spTree>
      <p:nvGrpSpPr>
        <p:cNvPr id="1" name="Shape 18"/>
        <p:cNvGrpSpPr/>
        <p:nvPr/>
      </p:nvGrpSpPr>
      <p:grpSpPr>
        <a:xfrm>
          <a:off x="0" y="0"/>
          <a:ext cx="0" cy="0"/>
          <a:chOff x="0" y="0"/>
          <a:chExt cx="0" cy="0"/>
        </a:xfrm>
      </p:grpSpPr>
      <p:sp>
        <p:nvSpPr>
          <p:cNvPr id="19" name="Google Shape;19;p39"/>
          <p:cNvSpPr txBox="1">
            <a:spLocks noGrp="1"/>
          </p:cNvSpPr>
          <p:nvPr>
            <p:ph type="title"/>
          </p:nvPr>
        </p:nvSpPr>
        <p:spPr>
          <a:xfrm>
            <a:off x="3359150" y="1841032"/>
            <a:ext cx="6956325" cy="3175936"/>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2"/>
              </a:buClr>
              <a:buSzPts val="5000"/>
              <a:buFont typeface="Trebuchet MS"/>
              <a:buNone/>
              <a:defRPr sz="5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9"/>
          <p:cNvSpPr/>
          <p:nvPr/>
        </p:nvSpPr>
        <p:spPr>
          <a:xfrm>
            <a:off x="2839454" y="1841032"/>
            <a:ext cx="125128" cy="31759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1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title">
  <p:cSld name="Text with title">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40"/>
          <p:cNvPicPr preferRelativeResize="0"/>
          <p:nvPr/>
        </p:nvPicPr>
        <p:blipFill rotWithShape="1">
          <a:blip r:embed="rId2">
            <a:alphaModFix/>
          </a:blip>
          <a:srcRect l="24764" b="34965"/>
          <a:stretch/>
        </p:blipFill>
        <p:spPr>
          <a:xfrm>
            <a:off x="400050" y="5986270"/>
            <a:ext cx="1215393" cy="566930"/>
          </a:xfrm>
          <a:prstGeom prst="rect">
            <a:avLst/>
          </a:prstGeom>
          <a:noFill/>
          <a:ln>
            <a:noFill/>
          </a:ln>
        </p:spPr>
      </p:pic>
      <p:sp>
        <p:nvSpPr>
          <p:cNvPr id="24" name="Google Shape;24;p40"/>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chemeClr val="dk2"/>
              </a:buClr>
              <a:buSzPts val="2000"/>
              <a:buNone/>
              <a:defRPr sz="2000">
                <a:solidFill>
                  <a:schemeClr val="dk2"/>
                </a:solidFill>
              </a:defRPr>
            </a:lvl2pPr>
            <a:lvl3pPr marL="1371600" lvl="2" indent="-228600" algn="l">
              <a:lnSpc>
                <a:spcPct val="90000"/>
              </a:lnSpc>
              <a:spcBef>
                <a:spcPts val="500"/>
              </a:spcBef>
              <a:spcAft>
                <a:spcPts val="0"/>
              </a:spcAft>
              <a:buClr>
                <a:schemeClr val="dk2"/>
              </a:buClr>
              <a:buSzPts val="1800"/>
              <a:buNone/>
              <a:defRPr sz="1800">
                <a:solidFill>
                  <a:schemeClr val="dk2"/>
                </a:solidFill>
              </a:defRPr>
            </a:lvl3pPr>
            <a:lvl4pPr marL="1828800" lvl="3" indent="-228600" algn="l">
              <a:lnSpc>
                <a:spcPct val="90000"/>
              </a:lnSpc>
              <a:spcBef>
                <a:spcPts val="500"/>
              </a:spcBef>
              <a:spcAft>
                <a:spcPts val="0"/>
              </a:spcAft>
              <a:buClr>
                <a:schemeClr val="dk2"/>
              </a:buClr>
              <a:buSzPts val="1600"/>
              <a:buNone/>
              <a:defRPr sz="1600">
                <a:solidFill>
                  <a:schemeClr val="dk2"/>
                </a:solidFill>
              </a:defRPr>
            </a:lvl4pPr>
            <a:lvl5pPr marL="2286000" lvl="4" indent="-228600" algn="l">
              <a:lnSpc>
                <a:spcPct val="90000"/>
              </a:lnSpc>
              <a:spcBef>
                <a:spcPts val="500"/>
              </a:spcBef>
              <a:spcAft>
                <a:spcPts val="0"/>
              </a:spcAft>
              <a:buClr>
                <a:schemeClr val="dk2"/>
              </a:buClr>
              <a:buSzPts val="1600"/>
              <a:buNone/>
              <a:defRPr sz="16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36">
          <p15:clr>
            <a:srgbClr val="FBAE40"/>
          </p15:clr>
        </p15:guide>
        <p15:guide id="2" pos="10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with logo" type="blank">
  <p:cSld name="BLANK">
    <p:spTree>
      <p:nvGrpSpPr>
        <p:cNvPr id="1" name="Shape 25"/>
        <p:cNvGrpSpPr/>
        <p:nvPr/>
      </p:nvGrpSpPr>
      <p:grpSpPr>
        <a:xfrm>
          <a:off x="0" y="0"/>
          <a:ext cx="0" cy="0"/>
          <a:chOff x="0" y="0"/>
          <a:chExt cx="0" cy="0"/>
        </a:xfrm>
      </p:grpSpPr>
      <p:pic>
        <p:nvPicPr>
          <p:cNvPr id="26" name="Google Shape;26;p41"/>
          <p:cNvPicPr preferRelativeResize="0"/>
          <p:nvPr/>
        </p:nvPicPr>
        <p:blipFill rotWithShape="1">
          <a:blip r:embed="rId2">
            <a:alphaModFix/>
          </a:blip>
          <a:srcRect l="24764" b="34965"/>
          <a:stretch/>
        </p:blipFill>
        <p:spPr>
          <a:xfrm>
            <a:off x="400050" y="5986270"/>
            <a:ext cx="1215393" cy="5669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image">
  <p:cSld name="One image">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442912" y="692150"/>
            <a:ext cx="3339815" cy="20604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a:spLocks noGrp="1"/>
          </p:cNvSpPr>
          <p:nvPr>
            <p:ph type="pic" idx="2"/>
          </p:nvPr>
        </p:nvSpPr>
        <p:spPr>
          <a:xfrm>
            <a:off x="4056000" y="0"/>
            <a:ext cx="8136000" cy="6858000"/>
          </a:xfrm>
          <a:prstGeom prst="rect">
            <a:avLst/>
          </a:prstGeom>
          <a:noFill/>
          <a:ln>
            <a:noFill/>
          </a:ln>
        </p:spPr>
      </p:sp>
      <p:pic>
        <p:nvPicPr>
          <p:cNvPr id="30" name="Google Shape;30;p42"/>
          <p:cNvPicPr preferRelativeResize="0"/>
          <p:nvPr/>
        </p:nvPicPr>
        <p:blipFill rotWithShape="1">
          <a:blip r:embed="rId2">
            <a:alphaModFix/>
          </a:blip>
          <a:srcRect l="24764" b="34965"/>
          <a:stretch/>
        </p:blipFill>
        <p:spPr>
          <a:xfrm>
            <a:off x="400050" y="5986270"/>
            <a:ext cx="1215393" cy="566930"/>
          </a:xfrm>
          <a:prstGeom prst="rect">
            <a:avLst/>
          </a:prstGeom>
          <a:noFill/>
          <a:ln>
            <a:noFill/>
          </a:ln>
        </p:spPr>
      </p:pic>
      <p:sp>
        <p:nvSpPr>
          <p:cNvPr id="31" name="Google Shape;31;p42"/>
          <p:cNvSpPr txBox="1">
            <a:spLocks noGrp="1"/>
          </p:cNvSpPr>
          <p:nvPr>
            <p:ph type="body" idx="1"/>
          </p:nvPr>
        </p:nvSpPr>
        <p:spPr>
          <a:xfrm>
            <a:off x="442913" y="2915753"/>
            <a:ext cx="3340100" cy="2532146"/>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dk2"/>
              </a:buClr>
              <a:buSzPts val="1500"/>
              <a:buNone/>
              <a:defRPr sz="1500">
                <a:latin typeface="Georgia"/>
                <a:ea typeface="Georgia"/>
                <a:cs typeface="Georgia"/>
                <a:sym typeface="Georgia"/>
              </a:defRPr>
            </a:lvl1pPr>
            <a:lvl2pPr marL="914400" lvl="1" indent="-228600" algn="l">
              <a:lnSpc>
                <a:spcPct val="90000"/>
              </a:lnSpc>
              <a:spcBef>
                <a:spcPts val="500"/>
              </a:spcBef>
              <a:spcAft>
                <a:spcPts val="0"/>
              </a:spcAft>
              <a:buClr>
                <a:schemeClr val="dk2"/>
              </a:buClr>
              <a:buSzPts val="1500"/>
              <a:buNone/>
              <a:defRPr sz="1500"/>
            </a:lvl2pPr>
            <a:lvl3pPr marL="1371600" lvl="2" indent="-228600" algn="l">
              <a:lnSpc>
                <a:spcPct val="90000"/>
              </a:lnSpc>
              <a:spcBef>
                <a:spcPts val="500"/>
              </a:spcBef>
              <a:spcAft>
                <a:spcPts val="0"/>
              </a:spcAft>
              <a:buClr>
                <a:schemeClr val="dk2"/>
              </a:buClr>
              <a:buSzPts val="1500"/>
              <a:buNone/>
              <a:defRPr sz="1500"/>
            </a:lvl3pPr>
            <a:lvl4pPr marL="1828800" lvl="3" indent="-228600" algn="l">
              <a:lnSpc>
                <a:spcPct val="90000"/>
              </a:lnSpc>
              <a:spcBef>
                <a:spcPts val="500"/>
              </a:spcBef>
              <a:spcAft>
                <a:spcPts val="0"/>
              </a:spcAft>
              <a:buClr>
                <a:schemeClr val="dk2"/>
              </a:buClr>
              <a:buSzPts val="1500"/>
              <a:buNone/>
              <a:defRPr sz="1500"/>
            </a:lvl4pPr>
            <a:lvl5pPr marL="2286000" lvl="4" indent="-228600" algn="l">
              <a:lnSpc>
                <a:spcPct val="90000"/>
              </a:lnSpc>
              <a:spcBef>
                <a:spcPts val="500"/>
              </a:spcBef>
              <a:spcAft>
                <a:spcPts val="0"/>
              </a:spcAft>
              <a:buClr>
                <a:schemeClr val="dk2"/>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110">
          <p15:clr>
            <a:srgbClr val="FBAE40"/>
          </p15:clr>
        </p15:guide>
        <p15:guide id="2" pos="279">
          <p15:clr>
            <a:srgbClr val="FBAE40"/>
          </p15:clr>
        </p15:guide>
        <p15:guide id="3" orient="horz" pos="4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p:cSld name="End">
    <p:bg>
      <p:bgPr>
        <a:solidFill>
          <a:schemeClr val="dk1"/>
        </a:solidFill>
        <a:effectLst/>
      </p:bgPr>
    </p:bg>
    <p:spTree>
      <p:nvGrpSpPr>
        <p:cNvPr id="1" name="Shape 32"/>
        <p:cNvGrpSpPr/>
        <p:nvPr/>
      </p:nvGrpSpPr>
      <p:grpSpPr>
        <a:xfrm>
          <a:off x="0" y="0"/>
          <a:ext cx="0" cy="0"/>
          <a:chOff x="0" y="0"/>
          <a:chExt cx="0" cy="0"/>
        </a:xfrm>
      </p:grpSpPr>
      <p:grpSp>
        <p:nvGrpSpPr>
          <p:cNvPr id="33" name="Google Shape;33;p43"/>
          <p:cNvGrpSpPr/>
          <p:nvPr/>
        </p:nvGrpSpPr>
        <p:grpSpPr>
          <a:xfrm>
            <a:off x="3035567" y="2637322"/>
            <a:ext cx="6120867" cy="1011938"/>
            <a:chOff x="2936506" y="2637322"/>
            <a:chExt cx="6120867" cy="1011938"/>
          </a:xfrm>
        </p:grpSpPr>
        <p:sp>
          <p:nvSpPr>
            <p:cNvPr id="34" name="Google Shape;34;p43"/>
            <p:cNvSpPr txBox="1"/>
            <p:nvPr/>
          </p:nvSpPr>
          <p:spPr>
            <a:xfrm>
              <a:off x="4398745" y="2727793"/>
              <a:ext cx="465862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Trebuchet MS"/>
                  <a:ea typeface="Trebuchet MS"/>
                  <a:cs typeface="Trebuchet MS"/>
                  <a:sym typeface="Trebuchet MS"/>
                </a:rPr>
                <a:t>SCHOOL for THINKTANKERS</a:t>
              </a:r>
              <a:endParaRPr/>
            </a:p>
            <a:p>
              <a:pPr marL="0" marR="0" lvl="0" indent="0" algn="l" rtl="0">
                <a:spcBef>
                  <a:spcPts val="0"/>
                </a:spcBef>
                <a:spcAft>
                  <a:spcPts val="0"/>
                </a:spcAft>
                <a:buNone/>
              </a:pPr>
              <a:r>
                <a:rPr lang="en-GB" sz="2400" b="1">
                  <a:solidFill>
                    <a:schemeClr val="lt1"/>
                  </a:solidFill>
                  <a:latin typeface="Trebuchet MS"/>
                  <a:ea typeface="Trebuchet MS"/>
                  <a:cs typeface="Trebuchet MS"/>
                  <a:sym typeface="Trebuchet MS"/>
                </a:rPr>
                <a:t>www.ott.school</a:t>
              </a:r>
              <a:endParaRPr/>
            </a:p>
          </p:txBody>
        </p:sp>
        <p:pic>
          <p:nvPicPr>
            <p:cNvPr id="35" name="Google Shape;35;p43"/>
            <p:cNvPicPr preferRelativeResize="0"/>
            <p:nvPr/>
          </p:nvPicPr>
          <p:blipFill rotWithShape="1">
            <a:blip r:embed="rId2">
              <a:alphaModFix/>
            </a:blip>
            <a:srcRect/>
            <a:stretch/>
          </p:blipFill>
          <p:spPr>
            <a:xfrm>
              <a:off x="2936506" y="2637322"/>
              <a:ext cx="1005842" cy="1011938"/>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36"/>
        <p:cNvGrpSpPr/>
        <p:nvPr/>
      </p:nvGrpSpPr>
      <p:grpSpPr>
        <a:xfrm>
          <a:off x="0" y="0"/>
          <a:ext cx="0" cy="0"/>
          <a:chOff x="0" y="0"/>
          <a:chExt cx="0" cy="0"/>
        </a:xfrm>
      </p:grpSpPr>
      <p:sp>
        <p:nvSpPr>
          <p:cNvPr id="37" name="Google Shape;37;p44"/>
          <p:cNvSpPr txBox="1">
            <a:spLocks noGrp="1"/>
          </p:cNvSpPr>
          <p:nvPr>
            <p:ph type="title"/>
          </p:nvPr>
        </p:nvSpPr>
        <p:spPr>
          <a:xfrm>
            <a:off x="1636713" y="1068404"/>
            <a:ext cx="9721849" cy="45816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000"/>
              <a:buFont typeface="Trebuchet M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44"/>
          <p:cNvPicPr preferRelativeResize="0"/>
          <p:nvPr/>
        </p:nvPicPr>
        <p:blipFill rotWithShape="1">
          <a:blip r:embed="rId2">
            <a:alphaModFix/>
          </a:blip>
          <a:srcRect l="24764" b="34965"/>
          <a:stretch/>
        </p:blipFill>
        <p:spPr>
          <a:xfrm>
            <a:off x="400050" y="5986270"/>
            <a:ext cx="1215393" cy="5669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6">
          <p15:clr>
            <a:srgbClr val="FBAE40"/>
          </p15:clr>
        </p15:guide>
        <p15:guide id="2" pos="10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1595438" y="692149"/>
            <a:ext cx="8809473" cy="53025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5"/>
          <p:cNvSpPr>
            <a:spLocks noGrp="1"/>
          </p:cNvSpPr>
          <p:nvPr>
            <p:ph type="pic" idx="2"/>
          </p:nvPr>
        </p:nvSpPr>
        <p:spPr>
          <a:xfrm>
            <a:off x="1615443" y="1703672"/>
            <a:ext cx="4323343" cy="3247488"/>
          </a:xfrm>
          <a:prstGeom prst="rect">
            <a:avLst/>
          </a:prstGeom>
          <a:noFill/>
          <a:ln>
            <a:noFill/>
          </a:ln>
        </p:spPr>
      </p:sp>
      <p:sp>
        <p:nvSpPr>
          <p:cNvPr id="42" name="Google Shape;42;p45"/>
          <p:cNvSpPr>
            <a:spLocks noGrp="1"/>
          </p:cNvSpPr>
          <p:nvPr>
            <p:ph type="pic" idx="3"/>
          </p:nvPr>
        </p:nvSpPr>
        <p:spPr>
          <a:xfrm>
            <a:off x="6081568" y="1703672"/>
            <a:ext cx="4323343" cy="3247488"/>
          </a:xfrm>
          <a:prstGeom prst="rect">
            <a:avLst/>
          </a:prstGeom>
          <a:noFill/>
          <a:ln>
            <a:noFill/>
          </a:ln>
        </p:spPr>
      </p:sp>
      <p:pic>
        <p:nvPicPr>
          <p:cNvPr id="43" name="Google Shape;43;p45"/>
          <p:cNvPicPr preferRelativeResize="0"/>
          <p:nvPr/>
        </p:nvPicPr>
        <p:blipFill rotWithShape="1">
          <a:blip r:embed="rId2">
            <a:alphaModFix/>
          </a:blip>
          <a:srcRect l="24764" b="34965"/>
          <a:stretch/>
        </p:blipFill>
        <p:spPr>
          <a:xfrm>
            <a:off x="400050" y="5986270"/>
            <a:ext cx="1215393" cy="566930"/>
          </a:xfrm>
          <a:prstGeom prst="rect">
            <a:avLst/>
          </a:prstGeom>
          <a:noFill/>
          <a:ln>
            <a:noFill/>
          </a:ln>
        </p:spPr>
      </p:pic>
      <p:sp>
        <p:nvSpPr>
          <p:cNvPr id="44" name="Google Shape;44;p45"/>
          <p:cNvSpPr txBox="1">
            <a:spLocks noGrp="1"/>
          </p:cNvSpPr>
          <p:nvPr>
            <p:ph type="body" idx="1"/>
          </p:nvPr>
        </p:nvSpPr>
        <p:spPr>
          <a:xfrm>
            <a:off x="1615443" y="5066664"/>
            <a:ext cx="4323343" cy="731520"/>
          </a:xfrm>
          <a:prstGeom prst="rect">
            <a:avLst/>
          </a:prstGeom>
          <a:noFill/>
          <a:ln>
            <a:noFill/>
          </a:ln>
        </p:spPr>
        <p:txBody>
          <a:bodyPr spcFirstLastPara="1" wrap="square" lIns="0" tIns="45700" rIns="91425" bIns="45700" anchor="t" anchorCtr="0">
            <a:normAutofit/>
          </a:bodyPr>
          <a:lstStyle>
            <a:lvl1pPr marL="457200" lvl="0" indent="-304800" algn="l">
              <a:lnSpc>
                <a:spcPct val="90000"/>
              </a:lnSpc>
              <a:spcBef>
                <a:spcPts val="1000"/>
              </a:spcBef>
              <a:spcAft>
                <a:spcPts val="0"/>
              </a:spcAft>
              <a:buClr>
                <a:schemeClr val="dk2"/>
              </a:buClr>
              <a:buSzPts val="1200"/>
              <a:buChar char="•"/>
              <a:defRPr sz="1200">
                <a:solidFill>
                  <a:schemeClr val="dk2"/>
                </a:solidFill>
                <a:latin typeface="Georgia"/>
                <a:ea typeface="Georgia"/>
                <a:cs typeface="Georgia"/>
                <a:sym typeface="Georgia"/>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5"/>
          <p:cNvSpPr txBox="1">
            <a:spLocks noGrp="1"/>
          </p:cNvSpPr>
          <p:nvPr>
            <p:ph type="body" idx="4"/>
          </p:nvPr>
        </p:nvSpPr>
        <p:spPr>
          <a:xfrm>
            <a:off x="6081568" y="5066664"/>
            <a:ext cx="4323343" cy="731520"/>
          </a:xfrm>
          <a:prstGeom prst="rect">
            <a:avLst/>
          </a:prstGeom>
          <a:noFill/>
          <a:ln>
            <a:noFill/>
          </a:ln>
        </p:spPr>
        <p:txBody>
          <a:bodyPr spcFirstLastPara="1" wrap="square" lIns="0" tIns="45700" rIns="91425" bIns="45700" anchor="t" anchorCtr="0">
            <a:normAutofit/>
          </a:bodyPr>
          <a:lstStyle>
            <a:lvl1pPr marL="457200" lvl="0" indent="-304800" algn="l">
              <a:lnSpc>
                <a:spcPct val="90000"/>
              </a:lnSpc>
              <a:spcBef>
                <a:spcPts val="1000"/>
              </a:spcBef>
              <a:spcAft>
                <a:spcPts val="0"/>
              </a:spcAft>
              <a:buClr>
                <a:schemeClr val="dk2"/>
              </a:buClr>
              <a:buSzPts val="1200"/>
              <a:buChar char="•"/>
              <a:defRPr sz="1200">
                <a:solidFill>
                  <a:schemeClr val="dk2"/>
                </a:solidFill>
                <a:latin typeface="Georgia"/>
                <a:ea typeface="Georgia"/>
                <a:cs typeface="Georgia"/>
                <a:sym typeface="Georgia"/>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36">
          <p15:clr>
            <a:srgbClr val="FBAE40"/>
          </p15:clr>
        </p15:guide>
        <p15:guide id="2" pos="100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68275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rebuchet MS"/>
              <a:buNone/>
              <a:defRPr sz="44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2143259"/>
            <a:ext cx="10515600" cy="401690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brookings.edu/articles/washingtons-think-tanks-factories-to-call-our-ow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Ia1qBgliBHM"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788929854?turnstile=0._brYbyIGNST3lEnKIwkHOWKY6zn1hCfGCC8fcn0otKwdni8qBnzYowBlyC0TQBwF6UMmGkf7_vHJ-Rvd7gKrCGRqtyDHgH0T-flCVpLJesOvBKRxgh1JXyhY2DoJ8CGpiBPy3_s1eurBeMxvFXGpwSivBu6Lfl83KV1lKkirIsD4gmo8Sy0P2S0027O33bJa6R1ENqV_aoiixRT5GdKUdbGK45dhgCSvC5nP0a_najwuEO1MnbdXz8xuHMQXuu3p3y5BlI3YX6i5jTQ-3RmcM3OqsaIB88NcOuaX-4Pr4AMeG2m3l_k6fZf39BSk0M49CZXmla5cog_Q6eScM728NsYDzLFpnaRVVcFI6WW4neRS2XrBRibGJQWoXMtdO-Aaxs9KkRsK0LKEIpwyRa5226tr4ORSXpwNGpy2qMjwvf_IG_Kntp1Kh4aPCh2C-Njhz0jhnmhEUFCUU7_vIpXEJXjT7hJPf7JaCREgSUow2eW68rOUj2qcgzzxdwFz23MdP05lmd7AYSN7HbIieb3EG_eBEo3MzVm_FPoIdrlFEV-k8c5J-4M8i3FB1rS4hdvLUvp6ZnokjxhDPW-Y5BocQLK4VuKF8LUbb1SXQAHVcW4Q6pCVLgGYU-PPv3dqkUF0U_l5KigGJfX2KaKnZ-gHGhzaOMmeuz-pzkQ-lYjMKdxEuKujJFgrNwoEaO6SOmG1rv-rU_xT_ZErnI4OmJkmYtIcuxzR2ViePBxNKmB-9nr8M7k4UdqgVHgUCYLRjLx79YraG1IMplh55DCXzo2m0JH7CNPk560Auf8RBqvF2eViW8UQ7TxTHNxGIPpDGoRnHJfAAzbdmBdaPzlfOpCrcA.Ij6ixg8kU0Ta7erE-hmfaw.95a12d5bfa20c15d8f3467c536f8d1455fcda4c8a25514c071ad272fa1957ab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hyperlink" Target="http://drive.google.com/file/d/1i8MuRagco9UUfN3KYvsvX8nyERKfcWc9/view"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4lF2MIF9K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hyperlink" Target="http://www.youtube.com/watch?v=e4lF2MIF9K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FROM NORMATIVE DEFINITIONS</a:t>
            </a:r>
            <a:endParaRPr/>
          </a:p>
        </p:txBody>
      </p:sp>
      <p:sp>
        <p:nvSpPr>
          <p:cNvPr id="107" name="Google Shape;107;p8"/>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t>At one extreme, the definition is written into law:</a:t>
            </a:r>
            <a:endParaRPr/>
          </a:p>
          <a:p>
            <a:pPr marL="457200" lvl="1" indent="0" algn="l" rtl="0">
              <a:lnSpc>
                <a:spcPct val="90000"/>
              </a:lnSpc>
              <a:spcBef>
                <a:spcPts val="500"/>
              </a:spcBef>
              <a:spcAft>
                <a:spcPts val="0"/>
              </a:spcAft>
              <a:buClr>
                <a:schemeClr val="dk2"/>
              </a:buClr>
              <a:buSzPts val="2000"/>
              <a:buNone/>
            </a:pPr>
            <a:r>
              <a:rPr lang="en-GB"/>
              <a:t>United States’ legal code says: 501 (c)(3) organisations are non-for-profit, non-partisan, and organised for educational, religious, charitable and scientific purposes (Harvard Law Review, 2002).</a:t>
            </a:r>
            <a:endParaRPr/>
          </a:p>
          <a:p>
            <a:pPr marL="0" lvl="0" indent="0" algn="l" rtl="0">
              <a:lnSpc>
                <a:spcPct val="90000"/>
              </a:lnSpc>
              <a:spcBef>
                <a:spcPts val="1000"/>
              </a:spcBef>
              <a:spcAft>
                <a:spcPts val="0"/>
              </a:spcAft>
              <a:buClr>
                <a:schemeClr val="dk2"/>
              </a:buClr>
              <a:buSzPts val="2400"/>
              <a:buNone/>
            </a:pPr>
            <a:endParaRPr/>
          </a:p>
          <a:p>
            <a:pPr marL="0" lvl="0" indent="0" algn="l" rtl="0">
              <a:lnSpc>
                <a:spcPct val="90000"/>
              </a:lnSpc>
              <a:spcBef>
                <a:spcPts val="1000"/>
              </a:spcBef>
              <a:spcAft>
                <a:spcPts val="0"/>
              </a:spcAft>
              <a:buClr>
                <a:schemeClr val="dk2"/>
              </a:buClr>
              <a:buSzPts val="2400"/>
              <a:buNone/>
            </a:pPr>
            <a:r>
              <a:rPr lang="en-GB"/>
              <a:t>More common, however:</a:t>
            </a:r>
            <a:endParaRPr/>
          </a:p>
          <a:p>
            <a:pPr marL="457200" lvl="1" indent="0" algn="l" rtl="0">
              <a:lnSpc>
                <a:spcPct val="90000"/>
              </a:lnSpc>
              <a:spcBef>
                <a:spcPts val="500"/>
              </a:spcBef>
              <a:spcAft>
                <a:spcPts val="0"/>
              </a:spcAft>
              <a:buClr>
                <a:schemeClr val="dk2"/>
              </a:buClr>
              <a:buSzPts val="2000"/>
              <a:buNone/>
            </a:pPr>
            <a:r>
              <a:rPr lang="en-GB"/>
              <a:t>Non-profit, independent of the state and dedicated to communicating research findings to policymakers. (Some now accept the presence of state-funded think tanks or state-own think tanks). </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TOWARDS MORE FUNCTIONAL DESCRIPTIONS</a:t>
            </a:r>
            <a:endParaRPr/>
          </a:p>
        </p:txBody>
      </p:sp>
      <p:sp>
        <p:nvSpPr>
          <p:cNvPr id="113" name="Google Shape;113;p9"/>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t>“Viewed collectively, think tanks […] are organizations that </a:t>
            </a:r>
            <a:r>
              <a:rPr lang="en-GB" b="1"/>
              <a:t>generate</a:t>
            </a:r>
            <a:r>
              <a:rPr lang="en-GB"/>
              <a:t> policy-oriented research, analysis, and </a:t>
            </a:r>
            <a:r>
              <a:rPr lang="en-GB" b="1"/>
              <a:t>advice</a:t>
            </a:r>
            <a:r>
              <a:rPr lang="en-GB"/>
              <a:t> on domestic and international issues in an effort to enable policymakers and the public to make informed decisions about public policy issues” (McGann 2006)</a:t>
            </a:r>
            <a:endParaRPr/>
          </a:p>
          <a:p>
            <a:pPr marL="0" lvl="0" indent="0" algn="l" rtl="0">
              <a:lnSpc>
                <a:spcPct val="90000"/>
              </a:lnSpc>
              <a:spcBef>
                <a:spcPts val="1000"/>
              </a:spcBef>
              <a:spcAft>
                <a:spcPts val="0"/>
              </a:spcAft>
              <a:buClr>
                <a:schemeClr val="dk2"/>
              </a:buClr>
              <a:buSzPts val="2400"/>
              <a:buNone/>
            </a:pPr>
            <a:endParaRPr/>
          </a:p>
          <a:p>
            <a:pPr marL="0" lvl="0" indent="0" algn="l" rtl="0">
              <a:lnSpc>
                <a:spcPct val="90000"/>
              </a:lnSpc>
              <a:spcBef>
                <a:spcPts val="1000"/>
              </a:spcBef>
              <a:spcAft>
                <a:spcPts val="0"/>
              </a:spcAft>
              <a:buClr>
                <a:schemeClr val="dk2"/>
              </a:buClr>
              <a:buSzPts val="2400"/>
              <a:buNone/>
            </a:pPr>
            <a:r>
              <a:rPr lang="en-GB"/>
              <a:t>“Independent (and usually private) policy research institutes containing people involved in </a:t>
            </a:r>
            <a:r>
              <a:rPr lang="en-GB" b="1"/>
              <a:t>studying</a:t>
            </a:r>
            <a:r>
              <a:rPr lang="en-GB"/>
              <a:t> a particular policy area or a broad range of policy issues, actively </a:t>
            </a:r>
            <a:r>
              <a:rPr lang="en-GB" b="1"/>
              <a:t>seeking to educate or advise </a:t>
            </a:r>
            <a:r>
              <a:rPr lang="en-GB"/>
              <a:t>policy makers and the public through a number of channels.” (Buldioski 2012)</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DIFFICULT TO PIN-POINT</a:t>
            </a:r>
            <a:endParaRPr/>
          </a:p>
        </p:txBody>
      </p:sp>
      <p:sp>
        <p:nvSpPr>
          <p:cNvPr id="119" name="Google Shape;119;p10"/>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400"/>
              <a:buFont typeface="Arial"/>
              <a:buChar char="•"/>
            </a:pPr>
            <a:r>
              <a:rPr lang="en-GB">
                <a:latin typeface="Georgia"/>
                <a:ea typeface="Georgia"/>
                <a:cs typeface="Georgia"/>
                <a:sym typeface="Georgia"/>
              </a:rPr>
              <a:t>The common definition describes [‘think tanks’] as a distinctive class of organisations – different and separate from universities, markets, and the state.</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latin typeface="Georgia"/>
                <a:ea typeface="Georgia"/>
                <a:cs typeface="Georgia"/>
                <a:sym typeface="Georgia"/>
              </a:rPr>
              <a:t>However, these think tanks only exist in the imaginary of those who idealised the Brookings and Chatham Houses of this world.</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Most think tanks exist on the boundaries with others.</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1"/>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SELF-LABELLING EXERCISE</a:t>
            </a:r>
            <a:endParaRPr/>
          </a:p>
        </p:txBody>
      </p:sp>
      <p:sp>
        <p:nvSpPr>
          <p:cNvPr id="125" name="Google Shape;125;p11"/>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90D4CD"/>
              </a:buClr>
              <a:buSzPts val="2200"/>
              <a:buFont typeface="Arial"/>
              <a:buChar char="•"/>
            </a:pPr>
            <a:r>
              <a:rPr lang="en-GB" sz="2200">
                <a:solidFill>
                  <a:srgbClr val="272727"/>
                </a:solidFill>
                <a:latin typeface="Arial"/>
                <a:ea typeface="Arial"/>
                <a:cs typeface="Arial"/>
                <a:sym typeface="Arial"/>
              </a:rPr>
              <a:t>Tom Medvetz argues that the act of labelling is a </a:t>
            </a:r>
            <a:r>
              <a:rPr lang="en-GB" sz="2200" b="1">
                <a:solidFill>
                  <a:srgbClr val="272727"/>
                </a:solidFill>
                <a:latin typeface="Arial"/>
                <a:ea typeface="Arial"/>
                <a:cs typeface="Arial"/>
                <a:sym typeface="Arial"/>
              </a:rPr>
              <a:t>political act </a:t>
            </a:r>
            <a:r>
              <a:rPr lang="en-GB" sz="2200">
                <a:solidFill>
                  <a:srgbClr val="272727"/>
                </a:solidFill>
                <a:latin typeface="Arial"/>
                <a:ea typeface="Arial"/>
                <a:cs typeface="Arial"/>
                <a:sym typeface="Arial"/>
              </a:rPr>
              <a:t>– this is the art of forging an identity – John Schwartz calls it an intellectual territory</a:t>
            </a:r>
            <a:endParaRPr/>
          </a:p>
          <a:p>
            <a:pPr marL="91440" lvl="0" indent="0" algn="l" rtl="0">
              <a:lnSpc>
                <a:spcPct val="90000"/>
              </a:lnSpc>
              <a:spcBef>
                <a:spcPts val="1400"/>
              </a:spcBef>
              <a:spcAft>
                <a:spcPts val="0"/>
              </a:spcAft>
              <a:buClr>
                <a:srgbClr val="90D4CD"/>
              </a:buClr>
              <a:buSzPts val="2200"/>
              <a:buFont typeface="Arial"/>
              <a:buNone/>
            </a:pPr>
            <a:endParaRPr sz="2200">
              <a:solidFill>
                <a:srgbClr val="272727"/>
              </a:solidFill>
              <a:latin typeface="Arial"/>
              <a:ea typeface="Arial"/>
              <a:cs typeface="Arial"/>
              <a:sym typeface="Arial"/>
            </a:endParaRPr>
          </a:p>
          <a:p>
            <a:pPr marL="342900" lvl="0" indent="-342900" algn="l" rtl="0">
              <a:lnSpc>
                <a:spcPct val="90000"/>
              </a:lnSpc>
              <a:spcBef>
                <a:spcPts val="1400"/>
              </a:spcBef>
              <a:spcAft>
                <a:spcPts val="0"/>
              </a:spcAft>
              <a:buClr>
                <a:srgbClr val="90D4CD"/>
              </a:buClr>
              <a:buSzPts val="2200"/>
              <a:buFont typeface="Arial"/>
              <a:buChar char="•"/>
            </a:pPr>
            <a:r>
              <a:rPr lang="en-GB" sz="2200">
                <a:solidFill>
                  <a:srgbClr val="272727"/>
                </a:solidFill>
                <a:latin typeface="Arial"/>
                <a:ea typeface="Arial"/>
                <a:cs typeface="Arial"/>
                <a:sym typeface="Arial"/>
              </a:rPr>
              <a:t>The label is adopted and rejected with equal passion by organisations wishing to join or set themselves apart from the think tank community. </a:t>
            </a:r>
            <a:endParaRPr/>
          </a:p>
          <a:p>
            <a:pPr marL="91440" lvl="0" indent="0" algn="l" rtl="0">
              <a:lnSpc>
                <a:spcPct val="90000"/>
              </a:lnSpc>
              <a:spcBef>
                <a:spcPts val="1400"/>
              </a:spcBef>
              <a:spcAft>
                <a:spcPts val="0"/>
              </a:spcAft>
              <a:buClr>
                <a:srgbClr val="90D4CD"/>
              </a:buClr>
              <a:buSzPts val="2200"/>
              <a:buFont typeface="Arial"/>
              <a:buNone/>
            </a:pPr>
            <a:endParaRPr sz="2200">
              <a:solidFill>
                <a:srgbClr val="272727"/>
              </a:solidFill>
              <a:latin typeface="Arial"/>
              <a:ea typeface="Arial"/>
              <a:cs typeface="Arial"/>
              <a:sym typeface="Arial"/>
            </a:endParaRPr>
          </a:p>
          <a:p>
            <a:pPr marL="342900" lvl="0" indent="-342900" algn="l" rtl="0">
              <a:lnSpc>
                <a:spcPct val="90000"/>
              </a:lnSpc>
              <a:spcBef>
                <a:spcPts val="1400"/>
              </a:spcBef>
              <a:spcAft>
                <a:spcPts val="0"/>
              </a:spcAft>
              <a:buClr>
                <a:srgbClr val="90D4CD"/>
              </a:buClr>
              <a:buSzPts val="2200"/>
              <a:buFont typeface="Arial"/>
              <a:buChar char="•"/>
            </a:pPr>
            <a:r>
              <a:rPr lang="en-GB" sz="2200">
                <a:solidFill>
                  <a:srgbClr val="272727"/>
                </a:solidFill>
                <a:latin typeface="Arial"/>
                <a:ea typeface="Arial"/>
                <a:cs typeface="Arial"/>
                <a:sym typeface="Arial"/>
              </a:rPr>
              <a:t>Calls attention to the boundaries of the definition.</a:t>
            </a:r>
            <a:endParaRPr/>
          </a:p>
          <a:p>
            <a:pPr marL="0" lvl="0" indent="0" algn="l" rtl="0">
              <a:lnSpc>
                <a:spcPct val="90000"/>
              </a:lnSpc>
              <a:spcBef>
                <a:spcPts val="1200"/>
              </a:spcBef>
              <a:spcAft>
                <a:spcPts val="0"/>
              </a:spcAft>
              <a:buClr>
                <a:schemeClr val="dk2"/>
              </a:buClr>
              <a:buSzPts val="2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title"/>
          </p:nvPr>
        </p:nvSpPr>
        <p:spPr>
          <a:xfrm>
            <a:off x="3359150" y="1841032"/>
            <a:ext cx="6956325" cy="317593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2"/>
              </a:buClr>
              <a:buSzPts val="5000"/>
              <a:buFont typeface="Trebuchet MS"/>
              <a:buNone/>
            </a:pPr>
            <a:r>
              <a:rPr lang="en-GB">
                <a:solidFill>
                  <a:schemeClr val="dk2"/>
                </a:solidFill>
              </a:rPr>
              <a:t>Might be more useful to ask what do they do</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3"/>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FUNCTIONS INCLUDE</a:t>
            </a:r>
            <a:endParaRPr/>
          </a:p>
        </p:txBody>
      </p:sp>
      <p:sp>
        <p:nvSpPr>
          <p:cNvPr id="136" name="Google Shape;136;p13"/>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90000"/>
              </a:lnSpc>
              <a:spcBef>
                <a:spcPts val="0"/>
              </a:spcBef>
              <a:spcAft>
                <a:spcPts val="0"/>
              </a:spcAft>
              <a:buClr>
                <a:schemeClr val="dk2"/>
              </a:buClr>
              <a:buSzPct val="100000"/>
              <a:buFont typeface="Arial"/>
              <a:buChar char="•"/>
            </a:pPr>
            <a:r>
              <a:rPr lang="en-GB"/>
              <a:t>They generate research and knowledge</a:t>
            </a:r>
            <a:endParaRPr/>
          </a:p>
          <a:p>
            <a:pPr marL="342900" lvl="0" indent="-342900" algn="l" rtl="0">
              <a:lnSpc>
                <a:spcPct val="90000"/>
              </a:lnSpc>
              <a:spcBef>
                <a:spcPts val="1000"/>
              </a:spcBef>
              <a:spcAft>
                <a:spcPts val="0"/>
              </a:spcAft>
              <a:buClr>
                <a:schemeClr val="dk2"/>
              </a:buClr>
              <a:buSzPct val="100000"/>
              <a:buFont typeface="Arial"/>
              <a:buChar char="•"/>
            </a:pPr>
            <a:r>
              <a:rPr lang="en-GB"/>
              <a:t>They can advance and promote policy ideas and solutions;</a:t>
            </a:r>
            <a:endParaRPr/>
          </a:p>
          <a:p>
            <a:pPr marL="342900" lvl="0" indent="-342900" algn="l" rtl="0">
              <a:lnSpc>
                <a:spcPct val="90000"/>
              </a:lnSpc>
              <a:spcBef>
                <a:spcPts val="1000"/>
              </a:spcBef>
              <a:spcAft>
                <a:spcPts val="0"/>
              </a:spcAft>
              <a:buClr>
                <a:schemeClr val="dk2"/>
              </a:buClr>
              <a:buSzPct val="100000"/>
              <a:buFont typeface="Arial"/>
              <a:buChar char="•"/>
            </a:pPr>
            <a:r>
              <a:rPr lang="en-GB"/>
              <a:t>They can provide legitimacy to policies and politicians (whether it is ex-ante or ex-post)</a:t>
            </a:r>
            <a:endParaRPr/>
          </a:p>
          <a:p>
            <a:pPr marL="342900" lvl="0" indent="-342900" algn="l" rtl="0">
              <a:lnSpc>
                <a:spcPct val="90000"/>
              </a:lnSpc>
              <a:spcBef>
                <a:spcPts val="1000"/>
              </a:spcBef>
              <a:spcAft>
                <a:spcPts val="0"/>
              </a:spcAft>
              <a:buClr>
                <a:schemeClr val="dk2"/>
              </a:buClr>
              <a:buSzPct val="100000"/>
              <a:buFont typeface="Arial"/>
              <a:buChar char="•"/>
            </a:pPr>
            <a:r>
              <a:rPr lang="en-GB"/>
              <a:t>They are advisors in policy issues, but also on implementation;</a:t>
            </a:r>
            <a:endParaRPr/>
          </a:p>
          <a:p>
            <a:pPr marL="342900" lvl="0" indent="-342900" algn="l" rtl="0">
              <a:lnSpc>
                <a:spcPct val="90000"/>
              </a:lnSpc>
              <a:spcBef>
                <a:spcPts val="1000"/>
              </a:spcBef>
              <a:spcAft>
                <a:spcPts val="0"/>
              </a:spcAft>
              <a:buClr>
                <a:schemeClr val="dk2"/>
              </a:buClr>
              <a:buSzPct val="100000"/>
              <a:buFont typeface="Arial"/>
              <a:buChar char="•"/>
            </a:pPr>
            <a:r>
              <a:rPr lang="en-GB"/>
              <a:t>They can act as spaces for debate and deliberation –even as a sounding board for policymakers and opinion leaders. In some context they provide a safe house for intellectuals and their ideas;</a:t>
            </a:r>
            <a:endParaRPr/>
          </a:p>
          <a:p>
            <a:pPr marL="342900" lvl="0" indent="-342900" algn="l" rtl="0">
              <a:lnSpc>
                <a:spcPct val="90000"/>
              </a:lnSpc>
              <a:spcBef>
                <a:spcPts val="1000"/>
              </a:spcBef>
              <a:spcAft>
                <a:spcPts val="0"/>
              </a:spcAft>
              <a:buClr>
                <a:schemeClr val="dk2"/>
              </a:buClr>
              <a:buSzPct val="100000"/>
              <a:buFont typeface="Arial"/>
              <a:buChar char="•"/>
            </a:pPr>
            <a:r>
              <a:rPr lang="en-GB"/>
              <a:t>They can provide a financing channel for political parties and other policy interest groups;</a:t>
            </a:r>
            <a:endParaRPr/>
          </a:p>
          <a:p>
            <a:pPr marL="342900" lvl="0" indent="-342900" algn="l" rtl="0">
              <a:lnSpc>
                <a:spcPct val="90000"/>
              </a:lnSpc>
              <a:spcBef>
                <a:spcPts val="1000"/>
              </a:spcBef>
              <a:spcAft>
                <a:spcPts val="0"/>
              </a:spcAft>
              <a:buClr>
                <a:schemeClr val="dk2"/>
              </a:buClr>
              <a:buSzPct val="100000"/>
              <a:buFont typeface="Arial"/>
              <a:buChar char="•"/>
            </a:pPr>
            <a:r>
              <a:rPr lang="en-GB"/>
              <a:t>They attempt to influence the way the policy process works;</a:t>
            </a:r>
            <a:endParaRPr/>
          </a:p>
          <a:p>
            <a:pPr marL="342900" lvl="0" indent="-342900" algn="l" rtl="0">
              <a:lnSpc>
                <a:spcPct val="90000"/>
              </a:lnSpc>
              <a:spcBef>
                <a:spcPts val="1000"/>
              </a:spcBef>
              <a:spcAft>
                <a:spcPts val="0"/>
              </a:spcAft>
              <a:buClr>
                <a:schemeClr val="dk2"/>
              </a:buClr>
              <a:buSzPct val="100000"/>
              <a:buFont typeface="Arial"/>
              <a:buChar char="•"/>
            </a:pPr>
            <a:r>
              <a:rPr lang="en-GB"/>
              <a:t>They are providers of cadres of experts and policymakers for political parties and governments; </a:t>
            </a:r>
            <a:endParaRPr/>
          </a:p>
          <a:p>
            <a:pPr marL="342900" lvl="0" indent="-342900" algn="l" rtl="0">
              <a:lnSpc>
                <a:spcPct val="90000"/>
              </a:lnSpc>
              <a:spcBef>
                <a:spcPts val="1000"/>
              </a:spcBef>
              <a:spcAft>
                <a:spcPts val="0"/>
              </a:spcAft>
              <a:buClr>
                <a:schemeClr val="dk2"/>
              </a:buClr>
              <a:buSzPct val="100000"/>
              <a:buFont typeface="Arial"/>
              <a:buChar char="•"/>
            </a:pPr>
            <a:r>
              <a:rPr lang="en-GB"/>
              <a:t>They act as auditor or social monitors; etc. </a:t>
            </a:r>
            <a:endParaRPr/>
          </a:p>
          <a:p>
            <a:pPr marL="0" lvl="0" indent="0" algn="l" rtl="0">
              <a:lnSpc>
                <a:spcPct val="90000"/>
              </a:lnSpc>
              <a:spcBef>
                <a:spcPts val="1000"/>
              </a:spcBef>
              <a:spcAft>
                <a:spcPts val="0"/>
              </a:spcAft>
              <a:buClr>
                <a:schemeClr val="dk2"/>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442912" y="692150"/>
            <a:ext cx="3339815" cy="206044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Trebuchet MS"/>
              <a:buNone/>
            </a:pPr>
            <a:r>
              <a:rPr lang="en-GB"/>
              <a:t>THEY SHARE MUCH WITH OTHERS</a:t>
            </a:r>
            <a:endParaRPr/>
          </a:p>
        </p:txBody>
      </p:sp>
      <p:sp>
        <p:nvSpPr>
          <p:cNvPr id="142" name="Google Shape;142;p14"/>
          <p:cNvSpPr txBox="1">
            <a:spLocks noGrp="1"/>
          </p:cNvSpPr>
          <p:nvPr>
            <p:ph type="body" idx="1"/>
          </p:nvPr>
        </p:nvSpPr>
        <p:spPr>
          <a:xfrm>
            <a:off x="442913" y="2915753"/>
            <a:ext cx="3340100" cy="2532146"/>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dk2"/>
              </a:buClr>
              <a:buSzPts val="1500"/>
              <a:buNone/>
            </a:pPr>
            <a:r>
              <a:rPr lang="en-GB"/>
              <a:t>Source: Stephen Yeo</a:t>
            </a:r>
            <a:endParaRPr/>
          </a:p>
        </p:txBody>
      </p:sp>
      <p:pic>
        <p:nvPicPr>
          <p:cNvPr id="143" name="Google Shape;143;p14"/>
          <p:cNvPicPr preferRelativeResize="0"/>
          <p:nvPr/>
        </p:nvPicPr>
        <p:blipFill rotWithShape="1">
          <a:blip r:embed="rId3">
            <a:alphaModFix/>
          </a:blip>
          <a:srcRect/>
          <a:stretch/>
        </p:blipFill>
        <p:spPr>
          <a:xfrm>
            <a:off x="4186149" y="1022792"/>
            <a:ext cx="7875702" cy="48124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WHEN DOES AN ORGANISATION STOP BEING …</a:t>
            </a:r>
            <a:endParaRPr/>
          </a:p>
        </p:txBody>
      </p:sp>
      <p:sp>
        <p:nvSpPr>
          <p:cNvPr id="149" name="Google Shape;149;p15"/>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2"/>
              </a:buClr>
              <a:buSzPct val="100000"/>
              <a:buFont typeface="Arial"/>
              <a:buChar char="•"/>
            </a:pPr>
            <a:r>
              <a:rPr lang="en-GB"/>
              <a:t>a think tank that generates some of its income through consultancy and become just a </a:t>
            </a:r>
            <a:r>
              <a:rPr lang="en-GB" b="1"/>
              <a:t>consultancy</a:t>
            </a:r>
            <a:r>
              <a:rPr lang="en-GB"/>
              <a:t>?</a:t>
            </a:r>
            <a:endParaRPr/>
          </a:p>
          <a:p>
            <a:pPr marL="342900" lvl="0" indent="-342900" algn="l" rtl="0">
              <a:lnSpc>
                <a:spcPct val="90000"/>
              </a:lnSpc>
              <a:spcBef>
                <a:spcPts val="1000"/>
              </a:spcBef>
              <a:spcAft>
                <a:spcPts val="0"/>
              </a:spcAft>
              <a:buClr>
                <a:schemeClr val="dk2"/>
              </a:buClr>
              <a:buSzPct val="100000"/>
              <a:buFont typeface="Arial"/>
              <a:buChar char="•"/>
            </a:pPr>
            <a:r>
              <a:rPr lang="en-GB"/>
              <a:t>an academic think tank, based in a university, and focused on a range of fairly broad and theoretical issues, and become just an </a:t>
            </a:r>
            <a:r>
              <a:rPr lang="en-GB" b="1"/>
              <a:t>academic research centre</a:t>
            </a:r>
            <a:r>
              <a:rPr lang="en-GB"/>
              <a:t>?</a:t>
            </a:r>
            <a:endParaRPr/>
          </a:p>
          <a:p>
            <a:pPr marL="342900" lvl="0" indent="-342900" algn="l" rtl="0">
              <a:lnSpc>
                <a:spcPct val="90000"/>
              </a:lnSpc>
              <a:spcBef>
                <a:spcPts val="1000"/>
              </a:spcBef>
              <a:spcAft>
                <a:spcPts val="0"/>
              </a:spcAft>
              <a:buClr>
                <a:schemeClr val="dk2"/>
              </a:buClr>
              <a:buSzPct val="100000"/>
              <a:buFont typeface="Arial"/>
              <a:buChar char="•"/>
            </a:pPr>
            <a:r>
              <a:rPr lang="en-GB"/>
              <a:t>an advocacy think tank with strong ideological arguments to become just an </a:t>
            </a:r>
            <a:r>
              <a:rPr lang="en-GB" b="1"/>
              <a:t>activist organisation</a:t>
            </a:r>
            <a:r>
              <a:rPr lang="en-GB"/>
              <a:t>?</a:t>
            </a:r>
            <a:endParaRPr/>
          </a:p>
          <a:p>
            <a:pPr marL="342900" lvl="0" indent="-342900" algn="l" rtl="0">
              <a:lnSpc>
                <a:spcPct val="90000"/>
              </a:lnSpc>
              <a:spcBef>
                <a:spcPts val="1000"/>
              </a:spcBef>
              <a:spcAft>
                <a:spcPts val="0"/>
              </a:spcAft>
              <a:buClr>
                <a:schemeClr val="dk2"/>
              </a:buClr>
              <a:buSzPct val="100000"/>
              <a:buFont typeface="Arial"/>
              <a:buChar char="•"/>
            </a:pPr>
            <a:r>
              <a:rPr lang="en-GB"/>
              <a:t>a think tank with a strong covering power to become simply a </a:t>
            </a:r>
            <a:r>
              <a:rPr lang="en-GB" b="1"/>
              <a:t>commission or network</a:t>
            </a:r>
            <a:r>
              <a:rPr lang="en-GB"/>
              <a:t>?</a:t>
            </a:r>
            <a:endParaRPr/>
          </a:p>
          <a:p>
            <a:pPr marL="342900" lvl="0" indent="-342900" algn="l" rtl="0">
              <a:lnSpc>
                <a:spcPct val="90000"/>
              </a:lnSpc>
              <a:spcBef>
                <a:spcPts val="1000"/>
              </a:spcBef>
              <a:spcAft>
                <a:spcPts val="0"/>
              </a:spcAft>
              <a:buClr>
                <a:schemeClr val="dk2"/>
              </a:buClr>
              <a:buSzPct val="100000"/>
              <a:buFont typeface="Arial"/>
              <a:buChar char="•"/>
            </a:pPr>
            <a:r>
              <a:rPr lang="en-GB"/>
              <a:t>a think tank with a strong media presence to become a not-for-profit (or for profit even) </a:t>
            </a:r>
            <a:r>
              <a:rPr lang="en-GB" b="1"/>
              <a:t>media outfit</a:t>
            </a:r>
            <a:r>
              <a:rPr lang="en-GB"/>
              <a:t>?</a:t>
            </a:r>
            <a:endParaRPr/>
          </a:p>
          <a:p>
            <a:pPr marL="342900" lvl="0" indent="-342900" algn="l" rtl="0">
              <a:lnSpc>
                <a:spcPct val="90000"/>
              </a:lnSpc>
              <a:spcBef>
                <a:spcPts val="1000"/>
              </a:spcBef>
              <a:spcAft>
                <a:spcPts val="0"/>
              </a:spcAft>
              <a:buClr>
                <a:schemeClr val="dk2"/>
              </a:buClr>
              <a:buSzPct val="100000"/>
              <a:buFont typeface="Arial"/>
              <a:buChar char="•"/>
            </a:pPr>
            <a:r>
              <a:rPr lang="en-GB"/>
              <a:t>a publicly funded and managed think tank based in a ministry or another public body to become a </a:t>
            </a:r>
            <a:r>
              <a:rPr lang="en-GB" b="1"/>
              <a:t>policymaking body </a:t>
            </a:r>
            <a:r>
              <a:rPr lang="en-GB"/>
              <a:t>itself?</a:t>
            </a:r>
            <a:endParaRPr/>
          </a:p>
          <a:p>
            <a:pPr marL="0" lvl="0" indent="0" algn="l" rtl="0">
              <a:lnSpc>
                <a:spcPct val="90000"/>
              </a:lnSpc>
              <a:spcBef>
                <a:spcPts val="1000"/>
              </a:spcBef>
              <a:spcAft>
                <a:spcPts val="0"/>
              </a:spcAft>
              <a:buClr>
                <a:schemeClr val="dk2"/>
              </a:buClr>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442912" y="692150"/>
            <a:ext cx="3339815" cy="206044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Trebuchet MS"/>
              <a:buNone/>
            </a:pPr>
            <a:r>
              <a:rPr lang="en-GB"/>
              <a:t>THE SPACE OF THINK TANKS</a:t>
            </a:r>
            <a:endParaRPr/>
          </a:p>
        </p:txBody>
      </p:sp>
      <p:sp>
        <p:nvSpPr>
          <p:cNvPr id="155" name="Google Shape;155;p16"/>
          <p:cNvSpPr txBox="1">
            <a:spLocks noGrp="1"/>
          </p:cNvSpPr>
          <p:nvPr>
            <p:ph type="body" idx="1"/>
          </p:nvPr>
        </p:nvSpPr>
        <p:spPr>
          <a:xfrm>
            <a:off x="442913" y="2915753"/>
            <a:ext cx="3340100" cy="2532146"/>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dk2"/>
              </a:buClr>
              <a:buSzPts val="1500"/>
              <a:buNone/>
            </a:pPr>
            <a:r>
              <a:rPr lang="en-GB"/>
              <a:t>Source: </a:t>
            </a:r>
            <a:r>
              <a:rPr lang="en-GB" sz="1400"/>
              <a:t>Thomas Medvetz </a:t>
            </a:r>
            <a:endParaRPr/>
          </a:p>
        </p:txBody>
      </p:sp>
      <p:pic>
        <p:nvPicPr>
          <p:cNvPr id="156" name="Google Shape;156;p16"/>
          <p:cNvPicPr preferRelativeResize="0">
            <a:picLocks noGrp="1"/>
          </p:cNvPicPr>
          <p:nvPr>
            <p:ph type="pic" idx="2"/>
          </p:nvPr>
        </p:nvPicPr>
        <p:blipFill rotWithShape="1">
          <a:blip r:embed="rId3">
            <a:alphaModFix/>
          </a:blip>
          <a:srcRect l="33573" t="45320" r="38714" b="27332"/>
          <a:stretch/>
        </p:blipFill>
        <p:spPr>
          <a:xfrm>
            <a:off x="3142730" y="687788"/>
            <a:ext cx="9049270" cy="50208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THIS HAS AN IMPACT ON THE ORGANISATION ITSELF</a:t>
            </a:r>
            <a:endParaRPr/>
          </a:p>
        </p:txBody>
      </p:sp>
      <p:sp>
        <p:nvSpPr>
          <p:cNvPr id="162" name="Google Shape;162;p17"/>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2"/>
              </a:buClr>
              <a:buSzPts val="2400"/>
              <a:buNone/>
            </a:pPr>
            <a:r>
              <a:rPr lang="en-GB"/>
              <a:t>Depending on which boundary they are on, we could argue that they need to have people and teams with skills to: </a:t>
            </a:r>
            <a:endParaRPr/>
          </a:p>
          <a:p>
            <a:pPr marL="342900" lvl="0" indent="-342900" algn="l" rtl="0">
              <a:lnSpc>
                <a:spcPct val="90000"/>
              </a:lnSpc>
              <a:spcBef>
                <a:spcPts val="1000"/>
              </a:spcBef>
              <a:spcAft>
                <a:spcPts val="0"/>
              </a:spcAft>
              <a:buClr>
                <a:schemeClr val="dk2"/>
              </a:buClr>
              <a:buSzPts val="2400"/>
              <a:buFont typeface="Arial"/>
              <a:buChar char="•"/>
            </a:pPr>
            <a:r>
              <a:rPr lang="en-GB"/>
              <a:t>Appreciate and undertake research (boundary with academia);</a:t>
            </a:r>
            <a:endParaRPr/>
          </a:p>
          <a:p>
            <a:pPr marL="342900" lvl="0" indent="-342900" algn="l" rtl="0">
              <a:lnSpc>
                <a:spcPct val="90000"/>
              </a:lnSpc>
              <a:spcBef>
                <a:spcPts val="1000"/>
              </a:spcBef>
              <a:spcAft>
                <a:spcPts val="0"/>
              </a:spcAft>
              <a:buClr>
                <a:schemeClr val="dk2"/>
              </a:buClr>
              <a:buSzPts val="2400"/>
              <a:buFont typeface="Arial"/>
              <a:buChar char="•"/>
            </a:pPr>
            <a:r>
              <a:rPr lang="en-GB"/>
              <a:t>Communicate effectively to broader audiences and the public (boundary with the media); </a:t>
            </a:r>
            <a:endParaRPr/>
          </a:p>
          <a:p>
            <a:pPr marL="342900" lvl="0" indent="-342900" algn="l" rtl="0">
              <a:lnSpc>
                <a:spcPct val="90000"/>
              </a:lnSpc>
              <a:spcBef>
                <a:spcPts val="1000"/>
              </a:spcBef>
              <a:spcAft>
                <a:spcPts val="0"/>
              </a:spcAft>
              <a:buClr>
                <a:schemeClr val="dk2"/>
              </a:buClr>
              <a:buSzPts val="2400"/>
              <a:buFont typeface="Arial"/>
              <a:buChar char="•"/>
            </a:pPr>
            <a:r>
              <a:rPr lang="en-GB"/>
              <a:t>Undertake analysis and deliver solutions (boundary with consultancy);</a:t>
            </a:r>
            <a:endParaRPr/>
          </a:p>
          <a:p>
            <a:pPr marL="342900" lvl="0" indent="-342900" algn="l" rtl="0">
              <a:lnSpc>
                <a:spcPct val="90000"/>
              </a:lnSpc>
              <a:spcBef>
                <a:spcPts val="1000"/>
              </a:spcBef>
              <a:spcAft>
                <a:spcPts val="0"/>
              </a:spcAft>
              <a:buClr>
                <a:schemeClr val="dk2"/>
              </a:buClr>
              <a:buSzPts val="2400"/>
              <a:buFont typeface="Arial"/>
              <a:buChar char="•"/>
            </a:pPr>
            <a:r>
              <a:rPr lang="en-GB"/>
              <a:t>Analyse policy and provide actionable recommendations (boundary with policy and politics); and </a:t>
            </a:r>
            <a:endParaRPr/>
          </a:p>
          <a:p>
            <a:pPr marL="342900" lvl="0" indent="-342900" algn="l" rtl="0">
              <a:lnSpc>
                <a:spcPct val="90000"/>
              </a:lnSpc>
              <a:spcBef>
                <a:spcPts val="1000"/>
              </a:spcBef>
              <a:spcAft>
                <a:spcPts val="0"/>
              </a:spcAft>
              <a:buClr>
                <a:schemeClr val="dk2"/>
              </a:buClr>
              <a:buSzPts val="2400"/>
              <a:buFont typeface="Arial"/>
              <a:buChar char="•"/>
            </a:pPr>
            <a:r>
              <a:rPr lang="en-GB"/>
              <a:t>Work with citizens to develop new ideas and solutions (boundary with NGOs).</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ctrTitle"/>
          </p:nvPr>
        </p:nvSpPr>
        <p:spPr>
          <a:xfrm>
            <a:off x="4514248" y="1386039"/>
            <a:ext cx="5592278" cy="208868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500"/>
              <a:buFont typeface="Trebuchet MS"/>
              <a:buNone/>
            </a:pPr>
            <a:r>
              <a:rPr lang="en-GB"/>
              <a:t>WHAT IS A THINK TANK?</a:t>
            </a:r>
            <a:endParaRPr/>
          </a:p>
        </p:txBody>
      </p:sp>
      <p:sp>
        <p:nvSpPr>
          <p:cNvPr id="61" name="Google Shape;61;p2"/>
          <p:cNvSpPr txBox="1">
            <a:spLocks noGrp="1"/>
          </p:cNvSpPr>
          <p:nvPr>
            <p:ph type="body" idx="1"/>
          </p:nvPr>
        </p:nvSpPr>
        <p:spPr>
          <a:xfrm>
            <a:off x="4514248" y="3790951"/>
            <a:ext cx="5592278" cy="953602"/>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2500"/>
              <a:buNone/>
            </a:pPr>
            <a:r>
              <a:rPr lang="en-GB"/>
              <a:t>History, roles and models</a:t>
            </a:r>
            <a:endParaRPr/>
          </a:p>
        </p:txBody>
      </p:sp>
      <p:sp>
        <p:nvSpPr>
          <p:cNvPr id="62" name="Google Shape;62;p2"/>
          <p:cNvSpPr txBox="1"/>
          <p:nvPr/>
        </p:nvSpPr>
        <p:spPr>
          <a:xfrm>
            <a:off x="5590824" y="5471961"/>
            <a:ext cx="5592278" cy="953602"/>
          </a:xfrm>
          <a:prstGeom prst="rect">
            <a:avLst/>
          </a:prstGeom>
          <a:noFill/>
          <a:ln>
            <a:noFill/>
          </a:ln>
        </p:spPr>
        <p:txBody>
          <a:bodyPr spcFirstLastPara="1" wrap="square" lIns="0" tIns="45700" rIns="0" bIns="45700" anchor="t" anchorCtr="0">
            <a:noAutofit/>
          </a:bodyPr>
          <a:lstStyle/>
          <a:p>
            <a:pPr marL="0" marR="0" lvl="0" indent="0" algn="r" rtl="0">
              <a:lnSpc>
                <a:spcPct val="90000"/>
              </a:lnSpc>
              <a:spcBef>
                <a:spcPts val="0"/>
              </a:spcBef>
              <a:spcAft>
                <a:spcPts val="0"/>
              </a:spcAft>
              <a:buClr>
                <a:schemeClr val="lt1"/>
              </a:buClr>
              <a:buSzPts val="2000"/>
              <a:buFont typeface="Arial"/>
              <a:buNone/>
            </a:pPr>
            <a:r>
              <a:rPr lang="en-GB" sz="2000" b="1" i="0" u="none" strike="noStrike" cap="none">
                <a:solidFill>
                  <a:schemeClr val="lt1"/>
                </a:solidFill>
                <a:latin typeface="Georgia"/>
                <a:ea typeface="Georgia"/>
                <a:cs typeface="Georgia"/>
                <a:sym typeface="Georgia"/>
              </a:rPr>
              <a:t>Enrique Mendizabal, On Think Tanks</a:t>
            </a:r>
            <a:endParaRPr sz="2000" b="1" i="0" u="none" strike="noStrike" cap="none">
              <a:solidFill>
                <a:schemeClr val="lt1"/>
              </a:solidFill>
              <a:latin typeface="Georgia"/>
              <a:ea typeface="Georgia"/>
              <a:cs typeface="Georgia"/>
              <a:sym typeface="Georgia"/>
            </a:endParaRPr>
          </a:p>
        </p:txBody>
      </p:sp>
      <p:sp>
        <p:nvSpPr>
          <p:cNvPr id="63" name="Google Shape;63;p2"/>
          <p:cNvSpPr txBox="1"/>
          <p:nvPr/>
        </p:nvSpPr>
        <p:spPr>
          <a:xfrm>
            <a:off x="5590824" y="5904398"/>
            <a:ext cx="5592278" cy="953602"/>
          </a:xfrm>
          <a:prstGeom prst="rect">
            <a:avLst/>
          </a:prstGeom>
          <a:noFill/>
          <a:ln>
            <a:noFill/>
          </a:ln>
        </p:spPr>
        <p:txBody>
          <a:bodyPr spcFirstLastPara="1" wrap="square" lIns="0" tIns="45700" rIns="0" bIns="45700" anchor="t" anchorCtr="0">
            <a:noAutofit/>
          </a:bodyPr>
          <a:lstStyle/>
          <a:p>
            <a:pPr marL="0" marR="0" lvl="0" indent="0" algn="r" rtl="0">
              <a:lnSpc>
                <a:spcPct val="90000"/>
              </a:lnSpc>
              <a:spcBef>
                <a:spcPts val="0"/>
              </a:spcBef>
              <a:spcAft>
                <a:spcPts val="0"/>
              </a:spcAft>
              <a:buClr>
                <a:schemeClr val="lt1"/>
              </a:buClr>
              <a:buSzPts val="2000"/>
              <a:buFont typeface="Arial"/>
              <a:buNone/>
            </a:pPr>
            <a:endParaRPr sz="2000" b="0" i="1" u="none" strike="noStrike" cap="none">
              <a:solidFill>
                <a:schemeClr val="lt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THINK TANKS “GOTTA SERVE SOMEBODY”</a:t>
            </a:r>
            <a:endParaRPr/>
          </a:p>
        </p:txBody>
      </p:sp>
      <p:sp>
        <p:nvSpPr>
          <p:cNvPr id="168" name="Google Shape;168;p18"/>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dk2"/>
              </a:buClr>
              <a:buSzPts val="2400"/>
              <a:buFont typeface="Arial"/>
              <a:buChar char="•"/>
            </a:pPr>
            <a:r>
              <a:rPr lang="en-GB"/>
              <a:t>The State </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Political Parties</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The Private Sector and Private Advocates</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International development agencies</a:t>
            </a:r>
            <a:endParaRPr/>
          </a:p>
          <a:p>
            <a:pPr marL="0" lvl="0" indent="0" algn="l" rtl="0">
              <a:lnSpc>
                <a:spcPct val="90000"/>
              </a:lnSpc>
              <a:spcBef>
                <a:spcPts val="1000"/>
              </a:spcBef>
              <a:spcAft>
                <a:spcPts val="0"/>
              </a:spcAft>
              <a:buClr>
                <a:schemeClr val="dk2"/>
              </a:buClr>
              <a:buSzPts val="2400"/>
              <a:buNone/>
            </a:pPr>
            <a:endParaRPr/>
          </a:p>
          <a:p>
            <a:pPr marL="0" lvl="0" indent="0" algn="r" rtl="0">
              <a:lnSpc>
                <a:spcPct val="90000"/>
              </a:lnSpc>
              <a:spcBef>
                <a:spcPts val="1000"/>
              </a:spcBef>
              <a:spcAft>
                <a:spcPts val="0"/>
              </a:spcAft>
              <a:buClr>
                <a:schemeClr val="dk2"/>
              </a:buClr>
              <a:buSzPts val="2400"/>
              <a:buNone/>
            </a:pPr>
            <a:r>
              <a:rPr lang="en-GB" i="1"/>
              <a:t>“Well, it may be the devil or it may be the Lord</a:t>
            </a:r>
            <a:br>
              <a:rPr lang="en-GB" i="1"/>
            </a:br>
            <a:r>
              <a:rPr lang="en-GB" i="1"/>
              <a:t>But you're gonna have to serve somebody” ( Bob Dylan)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CONTEXT MATTERS</a:t>
            </a:r>
            <a:endParaRPr/>
          </a:p>
        </p:txBody>
      </p:sp>
      <p:sp>
        <p:nvSpPr>
          <p:cNvPr id="174" name="Google Shape;174;p19"/>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latin typeface="Georgia"/>
                <a:ea typeface="Georgia"/>
                <a:cs typeface="Georgia"/>
                <a:sym typeface="Georgia"/>
              </a:rPr>
              <a:t>This is further complicated by the effects that the context can have on the formation and development of think tanks:</a:t>
            </a:r>
            <a:endParaRPr/>
          </a:p>
          <a:p>
            <a:pPr marL="342900" lvl="0" indent="-342900" algn="l" rtl="0">
              <a:lnSpc>
                <a:spcPct val="90000"/>
              </a:lnSpc>
              <a:spcBef>
                <a:spcPts val="1000"/>
              </a:spcBef>
              <a:spcAft>
                <a:spcPts val="0"/>
              </a:spcAft>
              <a:buClr>
                <a:schemeClr val="dk2"/>
              </a:buClr>
              <a:buSzPts val="2400"/>
              <a:buFont typeface="Arial"/>
              <a:buChar char="•"/>
            </a:pPr>
            <a:r>
              <a:rPr lang="en-GB"/>
              <a:t>Political context –can be a driver and a constraint for their formation</a:t>
            </a:r>
            <a:endParaRPr/>
          </a:p>
          <a:p>
            <a:pPr marL="342900" lvl="0" indent="-342900" algn="l" rtl="0">
              <a:lnSpc>
                <a:spcPct val="90000"/>
              </a:lnSpc>
              <a:spcBef>
                <a:spcPts val="1000"/>
              </a:spcBef>
              <a:spcAft>
                <a:spcPts val="0"/>
              </a:spcAft>
              <a:buClr>
                <a:schemeClr val="dk2"/>
              </a:buClr>
              <a:buSzPts val="2400"/>
              <a:buFont typeface="Arial"/>
              <a:buChar char="•"/>
            </a:pPr>
            <a:r>
              <a:rPr lang="en-GB"/>
              <a:t>Economic context –can define who are the main funders</a:t>
            </a:r>
            <a:endParaRPr/>
          </a:p>
          <a:p>
            <a:pPr marL="342900" lvl="0" indent="-342900" algn="l" rtl="0">
              <a:lnSpc>
                <a:spcPct val="90000"/>
              </a:lnSpc>
              <a:spcBef>
                <a:spcPts val="1000"/>
              </a:spcBef>
              <a:spcAft>
                <a:spcPts val="0"/>
              </a:spcAft>
              <a:buClr>
                <a:schemeClr val="dk2"/>
              </a:buClr>
              <a:buSzPts val="2400"/>
              <a:buFont typeface="Arial"/>
              <a:buChar char="•"/>
            </a:pPr>
            <a:r>
              <a:rPr lang="en-GB"/>
              <a:t>Legal context –can determine the business models chosen</a:t>
            </a:r>
            <a:endParaRPr/>
          </a:p>
          <a:p>
            <a:pPr marL="342900" lvl="0" indent="-342900" algn="l" rtl="0">
              <a:lnSpc>
                <a:spcPct val="90000"/>
              </a:lnSpc>
              <a:spcBef>
                <a:spcPts val="1000"/>
              </a:spcBef>
              <a:spcAft>
                <a:spcPts val="0"/>
              </a:spcAft>
              <a:buClr>
                <a:schemeClr val="dk2"/>
              </a:buClr>
              <a:buSzPts val="2400"/>
              <a:buFont typeface="Arial"/>
              <a:buChar char="•"/>
            </a:pPr>
            <a:r>
              <a:rPr lang="en-GB">
                <a:latin typeface="Georgia"/>
                <a:ea typeface="Georgia"/>
                <a:cs typeface="Georgia"/>
                <a:sym typeface="Georgia"/>
              </a:rPr>
              <a:t>Education policy/state of higher education – can affect the skills that think tanks can count on…</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fontScale="90000"/>
          </a:bodyPr>
          <a:lstStyle/>
          <a:p>
            <a:pPr>
              <a:buSzPct val="100000"/>
            </a:pPr>
            <a:r>
              <a:rPr lang="en-GB" dirty="0"/>
              <a:t>THE CONSEQUENCE IS AN INCREASINGLY MESSY SPACE</a:t>
            </a:r>
            <a:endParaRPr dirty="0"/>
          </a:p>
        </p:txBody>
      </p:sp>
      <p:sp>
        <p:nvSpPr>
          <p:cNvPr id="180" name="Google Shape;180;p20"/>
          <p:cNvSpPr txBox="1">
            <a:spLocks noGrp="1"/>
          </p:cNvSpPr>
          <p:nvPr>
            <p:ph type="body" idx="1"/>
          </p:nvPr>
        </p:nvSpPr>
        <p:spPr>
          <a:xfrm>
            <a:off x="1631949" y="1823119"/>
            <a:ext cx="9726613" cy="4273617"/>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dk2"/>
              </a:buClr>
              <a:buSzPts val="2400"/>
              <a:buFont typeface="Arial"/>
              <a:buChar char="•"/>
            </a:pPr>
            <a:r>
              <a:rPr lang="en-GB"/>
              <a:t>There are regional and national traditions – and waves of formation</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National and sectoral particularities</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New and ever-changing business models that buck the trend</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Greater competition </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And less trust in experts and expertise thus a strategic rejection of the label</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3359150" y="1841032"/>
            <a:ext cx="6956325" cy="317593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2"/>
              </a:buClr>
              <a:buSzPts val="5000"/>
              <a:buFont typeface="Trebuchet MS"/>
              <a:buNone/>
            </a:pPr>
            <a:r>
              <a:rPr lang="en-GB"/>
              <a:t>HISTORY MATTERS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latin typeface="Trebuchet MS"/>
                <a:ea typeface="Trebuchet MS"/>
                <a:cs typeface="Trebuchet MS"/>
                <a:sym typeface="Trebuchet MS"/>
              </a:rPr>
              <a:t>A BRIEF HISTORY OF U.S. THINK TANKS</a:t>
            </a:r>
            <a:endParaRPr/>
          </a:p>
        </p:txBody>
      </p:sp>
      <p:sp>
        <p:nvSpPr>
          <p:cNvPr id="191" name="Google Shape;191;p22"/>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400"/>
              <a:buFont typeface="Arial"/>
              <a:buChar char="•"/>
            </a:pPr>
            <a:r>
              <a:rPr lang="en-GB"/>
              <a:t>Provides a case study to consider the evolution of think tanks in our own countries</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Draws attention to the power of narratives in the formation and development of think tanks</a:t>
            </a:r>
            <a:endParaRPr/>
          </a:p>
          <a:p>
            <a:pPr marL="342900" lvl="0" indent="-190500" algn="l" rtl="0">
              <a:lnSpc>
                <a:spcPct val="90000"/>
              </a:lnSpc>
              <a:spcBef>
                <a:spcPts val="1000"/>
              </a:spcBef>
              <a:spcAft>
                <a:spcPts val="0"/>
              </a:spcAft>
              <a:buClr>
                <a:schemeClr val="dk2"/>
              </a:buClr>
              <a:buSzPts val="2400"/>
              <a:buFont typeface="Arial"/>
              <a:buNone/>
            </a:pPr>
            <a:endParaRPr/>
          </a:p>
          <a:p>
            <a:pPr marL="342900" lvl="0" indent="-342900" algn="l" rtl="0">
              <a:lnSpc>
                <a:spcPct val="90000"/>
              </a:lnSpc>
              <a:spcBef>
                <a:spcPts val="1000"/>
              </a:spcBef>
              <a:spcAft>
                <a:spcPts val="0"/>
              </a:spcAft>
              <a:buClr>
                <a:schemeClr val="dk2"/>
              </a:buClr>
              <a:buSzPts val="2400"/>
              <a:buFont typeface="Arial"/>
              <a:buChar char="•"/>
            </a:pPr>
            <a:r>
              <a:rPr lang="en-GB"/>
              <a:t>And the changing nature of the label, think tanks and the community</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100000"/>
              <a:buFont typeface="Trebuchet MS"/>
              <a:buNone/>
            </a:pPr>
            <a:r>
              <a:rPr lang="en-GB">
                <a:latin typeface="Trebuchet MS"/>
                <a:ea typeface="Trebuchet MS"/>
                <a:cs typeface="Trebuchet MS"/>
                <a:sym typeface="Trebuchet MS"/>
              </a:rPr>
              <a:t>A </a:t>
            </a:r>
            <a:r>
              <a:rPr lang="en-GB"/>
              <a:t>CHANGING</a:t>
            </a:r>
            <a:r>
              <a:rPr lang="en-GB">
                <a:latin typeface="Trebuchet MS"/>
                <a:ea typeface="Trebuchet MS"/>
                <a:cs typeface="Trebuchet MS"/>
                <a:sym typeface="Trebuchet MS"/>
              </a:rPr>
              <a:t> NARRATIVE: FROM MEDICINE TO MARKETING</a:t>
            </a:r>
            <a:endParaRPr/>
          </a:p>
        </p:txBody>
      </p:sp>
      <p:sp>
        <p:nvSpPr>
          <p:cNvPr id="197" name="Google Shape;197;p23"/>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t>The history of think tanks in the US is marked by a series of </a:t>
            </a:r>
            <a:r>
              <a:rPr lang="en-GB" b="1"/>
              <a:t>waves of development</a:t>
            </a:r>
            <a:r>
              <a:rPr lang="en-GB"/>
              <a:t> which explain the great heterogeneity in the current landscape.</a:t>
            </a:r>
            <a:endParaRPr/>
          </a:p>
          <a:p>
            <a:pPr marL="0" lvl="0" indent="0" algn="l" rtl="0">
              <a:lnSpc>
                <a:spcPct val="90000"/>
              </a:lnSpc>
              <a:spcBef>
                <a:spcPts val="1000"/>
              </a:spcBef>
              <a:spcAft>
                <a:spcPts val="0"/>
              </a:spcAft>
              <a:buClr>
                <a:schemeClr val="dk2"/>
              </a:buClr>
              <a:buSzPts val="2400"/>
              <a:buNone/>
            </a:pPr>
            <a:endParaRPr/>
          </a:p>
          <a:p>
            <a:pPr marL="0" lvl="0" indent="0" algn="l" rtl="0">
              <a:lnSpc>
                <a:spcPct val="90000"/>
              </a:lnSpc>
              <a:spcBef>
                <a:spcPts val="1000"/>
              </a:spcBef>
              <a:spcAft>
                <a:spcPts val="0"/>
              </a:spcAft>
              <a:buClr>
                <a:schemeClr val="dk2"/>
              </a:buClr>
              <a:buSzPts val="2400"/>
              <a:buNone/>
            </a:pPr>
            <a:r>
              <a:rPr lang="en-GB"/>
              <a:t>They are partly driven by the changing role that science, the state, the private sector and civil society are assumed to play in society.</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SOCIETY AS THE PATIENT</a:t>
            </a:r>
            <a:endParaRPr/>
          </a:p>
        </p:txBody>
      </p:sp>
      <p:sp>
        <p:nvSpPr>
          <p:cNvPr id="203" name="Google Shape;203;p24"/>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400"/>
              <a:buFont typeface="Arial"/>
              <a:buChar char="•"/>
            </a:pPr>
            <a:r>
              <a:rPr lang="en-GB"/>
              <a:t>American Association of Economics (1885) </a:t>
            </a:r>
            <a:endParaRPr/>
          </a:p>
          <a:p>
            <a:pPr marL="342900" lvl="0" indent="-342900" algn="l" rtl="0">
              <a:lnSpc>
                <a:spcPct val="90000"/>
              </a:lnSpc>
              <a:spcBef>
                <a:spcPts val="1000"/>
              </a:spcBef>
              <a:spcAft>
                <a:spcPts val="0"/>
              </a:spcAft>
              <a:buClr>
                <a:schemeClr val="dk2"/>
              </a:buClr>
              <a:buSzPts val="2400"/>
              <a:buFont typeface="Arial"/>
              <a:buChar char="•"/>
            </a:pPr>
            <a:r>
              <a:rPr lang="en-GB"/>
              <a:t>Bureau of Economic Research (1899)</a:t>
            </a:r>
            <a:endParaRPr/>
          </a:p>
          <a:p>
            <a:pPr marL="342900" lvl="0" indent="-342900" algn="l" rtl="0">
              <a:lnSpc>
                <a:spcPct val="90000"/>
              </a:lnSpc>
              <a:spcBef>
                <a:spcPts val="1000"/>
              </a:spcBef>
              <a:spcAft>
                <a:spcPts val="0"/>
              </a:spcAft>
              <a:buClr>
                <a:schemeClr val="dk2"/>
              </a:buClr>
              <a:buSzPts val="2400"/>
              <a:buFont typeface="Arial"/>
              <a:buChar char="•"/>
            </a:pPr>
            <a:r>
              <a:rPr lang="en-GB"/>
              <a:t>National Civil Federation (1900) </a:t>
            </a:r>
            <a:endParaRPr/>
          </a:p>
          <a:p>
            <a:pPr marL="342900" lvl="0" indent="-342900" algn="l" rtl="0">
              <a:lnSpc>
                <a:spcPct val="90000"/>
              </a:lnSpc>
              <a:spcBef>
                <a:spcPts val="1000"/>
              </a:spcBef>
              <a:spcAft>
                <a:spcPts val="0"/>
              </a:spcAft>
              <a:buClr>
                <a:schemeClr val="dk2"/>
              </a:buClr>
              <a:buSzPts val="2400"/>
              <a:buFont typeface="Arial"/>
              <a:buChar char="•"/>
            </a:pPr>
            <a:r>
              <a:rPr lang="en-GB"/>
              <a:t>American Bureau of Industrial Research (1904)</a:t>
            </a:r>
            <a:endParaRPr/>
          </a:p>
          <a:p>
            <a:pPr marL="342900" lvl="0" indent="-342900" algn="l" rtl="0">
              <a:lnSpc>
                <a:spcPct val="90000"/>
              </a:lnSpc>
              <a:spcBef>
                <a:spcPts val="1000"/>
              </a:spcBef>
              <a:spcAft>
                <a:spcPts val="0"/>
              </a:spcAft>
              <a:buClr>
                <a:schemeClr val="dk2"/>
              </a:buClr>
              <a:buSzPts val="2400"/>
              <a:buFont typeface="Arial"/>
              <a:buChar char="•"/>
            </a:pPr>
            <a:r>
              <a:rPr lang="en-GB" b="1">
                <a:latin typeface="Georgia"/>
                <a:ea typeface="Georgia"/>
                <a:cs typeface="Georgia"/>
                <a:sym typeface="Georgia"/>
              </a:rPr>
              <a:t>Chicago Civil Federation (1894) </a:t>
            </a:r>
            <a:endParaRPr b="1"/>
          </a:p>
          <a:p>
            <a:pPr marL="800100" lvl="1" indent="-342900" algn="l" rtl="0">
              <a:lnSpc>
                <a:spcPct val="90000"/>
              </a:lnSpc>
              <a:spcBef>
                <a:spcPts val="500"/>
              </a:spcBef>
              <a:spcAft>
                <a:spcPts val="0"/>
              </a:spcAft>
              <a:buClr>
                <a:schemeClr val="dk2"/>
              </a:buClr>
              <a:buSzPts val="2000"/>
              <a:buFont typeface="Arial"/>
              <a:buChar char="•"/>
            </a:pPr>
            <a:r>
              <a:rPr lang="en-GB"/>
              <a:t>Experts, funders, citizens, and policymakers came together </a:t>
            </a:r>
            <a:endParaRPr/>
          </a:p>
          <a:p>
            <a:pPr marL="800100" lvl="1" indent="-342900" algn="l" rtl="0">
              <a:lnSpc>
                <a:spcPct val="90000"/>
              </a:lnSpc>
              <a:spcBef>
                <a:spcPts val="500"/>
              </a:spcBef>
              <a:spcAft>
                <a:spcPts val="0"/>
              </a:spcAft>
              <a:buClr>
                <a:schemeClr val="dk2"/>
              </a:buClr>
              <a:buSzPts val="2000"/>
              <a:buFont typeface="Arial"/>
              <a:buChar char="•"/>
            </a:pPr>
            <a:r>
              <a:rPr lang="en-GB"/>
              <a:t>Treated the symptoms and (later) the causes of social “maladies”</a:t>
            </a:r>
            <a:endParaRPr/>
          </a:p>
          <a:p>
            <a:pPr marL="342900" lvl="0" indent="-342900" algn="l" rtl="0">
              <a:lnSpc>
                <a:spcPct val="90000"/>
              </a:lnSpc>
              <a:spcBef>
                <a:spcPts val="1000"/>
              </a:spcBef>
              <a:spcAft>
                <a:spcPts val="0"/>
              </a:spcAft>
              <a:buClr>
                <a:schemeClr val="dk2"/>
              </a:buClr>
              <a:buSzPts val="2400"/>
              <a:buFont typeface="Arial"/>
              <a:buChar char="•"/>
            </a:pPr>
            <a:r>
              <a:rPr lang="en-GB"/>
              <a:t>Russell Sage Foundation (1907)</a:t>
            </a:r>
            <a:endParaRPr/>
          </a:p>
          <a:p>
            <a:pPr marL="800100" lvl="1" indent="-342900" algn="l" rtl="0">
              <a:lnSpc>
                <a:spcPct val="90000"/>
              </a:lnSpc>
              <a:spcBef>
                <a:spcPts val="500"/>
              </a:spcBef>
              <a:spcAft>
                <a:spcPts val="0"/>
              </a:spcAft>
              <a:buClr>
                <a:schemeClr val="dk2"/>
              </a:buClr>
              <a:buSzPts val="2000"/>
              <a:buFont typeface="Arial"/>
              <a:buChar char="•"/>
            </a:pPr>
            <a:r>
              <a:rPr lang="en-GB"/>
              <a:t>Marks the beginning of a new ”professional cadre” of policy researchers</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EFFICIENCY AND VALUE FOR MONEY</a:t>
            </a:r>
            <a:endParaRPr/>
          </a:p>
        </p:txBody>
      </p:sp>
      <p:sp>
        <p:nvSpPr>
          <p:cNvPr id="209" name="Google Shape;209;p25"/>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400"/>
              <a:buFont typeface="Arial"/>
              <a:buChar char="•"/>
            </a:pPr>
            <a:r>
              <a:rPr lang="en-GB"/>
              <a:t>Twentieth Century Fund</a:t>
            </a:r>
            <a:endParaRPr/>
          </a:p>
          <a:p>
            <a:pPr marL="342900" lvl="0" indent="-342900" algn="l" rtl="0">
              <a:lnSpc>
                <a:spcPct val="90000"/>
              </a:lnSpc>
              <a:spcBef>
                <a:spcPts val="1000"/>
              </a:spcBef>
              <a:spcAft>
                <a:spcPts val="0"/>
              </a:spcAft>
              <a:buClr>
                <a:schemeClr val="dk2"/>
              </a:buClr>
              <a:buSzPts val="2400"/>
              <a:buFont typeface="Arial"/>
              <a:buChar char="•"/>
            </a:pPr>
            <a:r>
              <a:rPr lang="en-GB"/>
              <a:t>National Bureau of Economic Research </a:t>
            </a:r>
            <a:endParaRPr/>
          </a:p>
          <a:p>
            <a:pPr marL="342900" lvl="0" indent="-342900" algn="l" rtl="0">
              <a:lnSpc>
                <a:spcPct val="90000"/>
              </a:lnSpc>
              <a:spcBef>
                <a:spcPts val="1000"/>
              </a:spcBef>
              <a:spcAft>
                <a:spcPts val="0"/>
              </a:spcAft>
              <a:buClr>
                <a:schemeClr val="dk2"/>
              </a:buClr>
              <a:buSzPts val="2400"/>
              <a:buFont typeface="Arial"/>
              <a:buChar char="•"/>
            </a:pPr>
            <a:r>
              <a:rPr lang="en-GB"/>
              <a:t>New York Bureau of Municipal Research (1907) </a:t>
            </a:r>
            <a:endParaRPr/>
          </a:p>
          <a:p>
            <a:pPr marL="342900" lvl="0" indent="-342900" algn="l" rtl="0">
              <a:lnSpc>
                <a:spcPct val="90000"/>
              </a:lnSpc>
              <a:spcBef>
                <a:spcPts val="1000"/>
              </a:spcBef>
              <a:spcAft>
                <a:spcPts val="0"/>
              </a:spcAft>
              <a:buClr>
                <a:schemeClr val="dk2"/>
              </a:buClr>
              <a:buSzPts val="2400"/>
              <a:buFont typeface="Arial"/>
              <a:buChar char="•"/>
            </a:pPr>
            <a:r>
              <a:rPr lang="en-GB"/>
              <a:t>Institute for Government Research (1916 – then Brookings)</a:t>
            </a:r>
            <a:endParaRPr/>
          </a:p>
          <a:p>
            <a:pPr marL="800100" lvl="1" indent="-342900" algn="l" rtl="0">
              <a:lnSpc>
                <a:spcPct val="90000"/>
              </a:lnSpc>
              <a:spcBef>
                <a:spcPts val="500"/>
              </a:spcBef>
              <a:spcAft>
                <a:spcPts val="0"/>
              </a:spcAft>
              <a:buClr>
                <a:schemeClr val="dk2"/>
              </a:buClr>
              <a:buSzPts val="2000"/>
              <a:buFont typeface="Arial"/>
              <a:buChar char="•"/>
            </a:pPr>
            <a:r>
              <a:rPr lang="en-GB"/>
              <a:t>Sought to influence policy from the outside</a:t>
            </a:r>
            <a:endParaRPr/>
          </a:p>
          <a:p>
            <a:pPr marL="800100" lvl="1" indent="-342900" algn="l" rtl="0">
              <a:lnSpc>
                <a:spcPct val="90000"/>
              </a:lnSpc>
              <a:spcBef>
                <a:spcPts val="500"/>
              </a:spcBef>
              <a:spcAft>
                <a:spcPts val="0"/>
              </a:spcAft>
              <a:buClr>
                <a:schemeClr val="dk2"/>
              </a:buClr>
              <a:buSzPts val="2000"/>
              <a:buFont typeface="Arial"/>
              <a:buChar char="•"/>
            </a:pPr>
            <a:r>
              <a:rPr lang="en-GB"/>
              <a:t>Focused on improvements in government processes </a:t>
            </a:r>
            <a:endParaRPr/>
          </a:p>
          <a:p>
            <a:pPr marL="800100" lvl="1" indent="-342900" algn="l" rtl="0">
              <a:lnSpc>
                <a:spcPct val="90000"/>
              </a:lnSpc>
              <a:spcBef>
                <a:spcPts val="500"/>
              </a:spcBef>
              <a:spcAft>
                <a:spcPts val="0"/>
              </a:spcAft>
              <a:buClr>
                <a:schemeClr val="dk2"/>
              </a:buClr>
              <a:buSzPts val="2000"/>
              <a:buFont typeface="Arial"/>
              <a:buChar char="•"/>
            </a:pPr>
            <a:r>
              <a:rPr lang="en-GB"/>
              <a:t>Flourished thanks to professional philanthropy</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CRISIS AND PLANNING FOR THE FUTURE</a:t>
            </a:r>
            <a:endParaRPr/>
          </a:p>
        </p:txBody>
      </p:sp>
      <p:sp>
        <p:nvSpPr>
          <p:cNvPr id="215" name="Google Shape;215;p26"/>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t>The Great Depression and the First World War changed the focus towards reflecting upon and explaining what had happened</a:t>
            </a:r>
            <a:endParaRPr/>
          </a:p>
          <a:p>
            <a:pPr marL="342900" lvl="0" indent="-342900" algn="l" rtl="0">
              <a:lnSpc>
                <a:spcPct val="90000"/>
              </a:lnSpc>
              <a:spcBef>
                <a:spcPts val="1000"/>
              </a:spcBef>
              <a:spcAft>
                <a:spcPts val="0"/>
              </a:spcAft>
              <a:buClr>
                <a:schemeClr val="dk2"/>
              </a:buClr>
              <a:buSzPts val="2400"/>
              <a:buFont typeface="Arial"/>
              <a:buChar char="•"/>
            </a:pPr>
            <a:r>
              <a:rPr lang="en-GB"/>
              <a:t>Twentieth Century Fund (1922) </a:t>
            </a:r>
            <a:endParaRPr/>
          </a:p>
          <a:p>
            <a:pPr marL="342900" lvl="0" indent="-342900" algn="l" rtl="0">
              <a:lnSpc>
                <a:spcPct val="90000"/>
              </a:lnSpc>
              <a:spcBef>
                <a:spcPts val="1000"/>
              </a:spcBef>
              <a:spcAft>
                <a:spcPts val="0"/>
              </a:spcAft>
              <a:buClr>
                <a:schemeClr val="dk2"/>
              </a:buClr>
              <a:buSzPts val="2400"/>
              <a:buFont typeface="Arial"/>
              <a:buChar char="•"/>
            </a:pPr>
            <a:r>
              <a:rPr lang="en-GB"/>
              <a:t>Committee for Economic Development (1942) </a:t>
            </a:r>
            <a:endParaRPr/>
          </a:p>
          <a:p>
            <a:pPr marL="342900" lvl="0" indent="-342900" algn="l" rtl="0">
              <a:lnSpc>
                <a:spcPct val="90000"/>
              </a:lnSpc>
              <a:spcBef>
                <a:spcPts val="1000"/>
              </a:spcBef>
              <a:spcAft>
                <a:spcPts val="0"/>
              </a:spcAft>
              <a:buClr>
                <a:schemeClr val="dk2"/>
              </a:buClr>
              <a:buSzPts val="2400"/>
              <a:buFont typeface="Arial"/>
              <a:buChar char="•"/>
            </a:pPr>
            <a:r>
              <a:rPr lang="en-GB"/>
              <a:t>RAND Corporation (1948) </a:t>
            </a:r>
            <a:endParaRPr/>
          </a:p>
          <a:p>
            <a:pPr marL="800100" lvl="1" indent="-342900" algn="l" rtl="0">
              <a:lnSpc>
                <a:spcPct val="90000"/>
              </a:lnSpc>
              <a:spcBef>
                <a:spcPts val="500"/>
              </a:spcBef>
              <a:spcAft>
                <a:spcPts val="0"/>
              </a:spcAft>
              <a:buClr>
                <a:schemeClr val="dk2"/>
              </a:buClr>
              <a:buSzPts val="2000"/>
              <a:buFont typeface="Arial"/>
              <a:buChar char="•"/>
            </a:pPr>
            <a:r>
              <a:rPr lang="en-GB"/>
              <a:t>Recommendations</a:t>
            </a:r>
            <a:endParaRPr/>
          </a:p>
          <a:p>
            <a:pPr marL="800100" lvl="1" indent="-342900" algn="l" rtl="0">
              <a:lnSpc>
                <a:spcPct val="90000"/>
              </a:lnSpc>
              <a:spcBef>
                <a:spcPts val="500"/>
              </a:spcBef>
              <a:spcAft>
                <a:spcPts val="0"/>
              </a:spcAft>
              <a:buClr>
                <a:schemeClr val="dk2"/>
              </a:buClr>
              <a:buSzPts val="2000"/>
              <a:buFont typeface="Arial"/>
              <a:buChar char="•"/>
            </a:pPr>
            <a:r>
              <a:rPr lang="en-GB"/>
              <a:t>Plans for long term results</a:t>
            </a:r>
            <a:endParaRPr/>
          </a:p>
          <a:p>
            <a:pPr marL="800100" lvl="1" indent="-342900" algn="l" rtl="0">
              <a:lnSpc>
                <a:spcPct val="90000"/>
              </a:lnSpc>
              <a:spcBef>
                <a:spcPts val="500"/>
              </a:spcBef>
              <a:spcAft>
                <a:spcPts val="0"/>
              </a:spcAft>
              <a:buClr>
                <a:schemeClr val="dk2"/>
              </a:buClr>
              <a:buSzPts val="2000"/>
              <a:buFont typeface="Arial"/>
              <a:buChar char="•"/>
            </a:pPr>
            <a:r>
              <a:rPr lang="en-GB"/>
              <a:t>Plans including implementation</a:t>
            </a:r>
            <a:endParaRPr/>
          </a:p>
          <a:p>
            <a:pPr marL="800100" lvl="1" indent="-342900" algn="l" rtl="0">
              <a:lnSpc>
                <a:spcPct val="90000"/>
              </a:lnSpc>
              <a:spcBef>
                <a:spcPts val="500"/>
              </a:spcBef>
              <a:spcAft>
                <a:spcPts val="0"/>
              </a:spcAft>
              <a:buClr>
                <a:schemeClr val="dk2"/>
              </a:buClr>
              <a:buSzPts val="2000"/>
              <a:buFont typeface="Arial"/>
              <a:buChar char="•"/>
            </a:pPr>
            <a:r>
              <a:rPr lang="en-GB"/>
              <a:t>Is this where the label was coined?</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SALOMON’S HOUSE AND THE REVOLVING DOOR</a:t>
            </a:r>
            <a:endParaRPr/>
          </a:p>
        </p:txBody>
      </p:sp>
      <p:sp>
        <p:nvSpPr>
          <p:cNvPr id="221" name="Google Shape;221;p27"/>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t>After the Second World War, Brookings, Russell Sage Foundation and NBER offer advice and moved to DC to serve agencies under pressure to deliver the complex New Deal</a:t>
            </a:r>
            <a:endParaRPr/>
          </a:p>
          <a:p>
            <a:pPr marL="0" lvl="0" indent="0" algn="l" rtl="0">
              <a:lnSpc>
                <a:spcPct val="90000"/>
              </a:lnSpc>
              <a:spcBef>
                <a:spcPts val="1000"/>
              </a:spcBef>
              <a:spcAft>
                <a:spcPts val="0"/>
              </a:spcAft>
              <a:buClr>
                <a:schemeClr val="dk2"/>
              </a:buClr>
              <a:buSzPts val="2400"/>
              <a:buNone/>
            </a:pPr>
            <a:endParaRPr/>
          </a:p>
          <a:p>
            <a:pPr marL="342900" lvl="0" indent="-342900" algn="l" rtl="0">
              <a:lnSpc>
                <a:spcPct val="90000"/>
              </a:lnSpc>
              <a:spcBef>
                <a:spcPts val="1000"/>
              </a:spcBef>
              <a:spcAft>
                <a:spcPts val="0"/>
              </a:spcAft>
              <a:buClr>
                <a:schemeClr val="dk2"/>
              </a:buClr>
              <a:buSzPts val="2400"/>
              <a:buFont typeface="Arial"/>
              <a:buChar char="•"/>
            </a:pPr>
            <a:r>
              <a:rPr lang="en-GB"/>
              <a:t>Council of Economic Advisers (1946)</a:t>
            </a:r>
            <a:endParaRPr/>
          </a:p>
          <a:p>
            <a:pPr marL="800100" lvl="1" indent="-342900" algn="l" rtl="0">
              <a:lnSpc>
                <a:spcPct val="90000"/>
              </a:lnSpc>
              <a:spcBef>
                <a:spcPts val="500"/>
              </a:spcBef>
              <a:spcAft>
                <a:spcPts val="0"/>
              </a:spcAft>
              <a:buClr>
                <a:schemeClr val="dk2"/>
              </a:buClr>
              <a:buSzPts val="2000"/>
              <a:buFont typeface="Arial"/>
              <a:buChar char="•"/>
            </a:pPr>
            <a:r>
              <a:rPr lang="en-GB"/>
              <a:t>Thinktankers take on “boundary roles”</a:t>
            </a:r>
            <a:endParaRPr/>
          </a:p>
          <a:p>
            <a:pPr marL="0" lvl="0" indent="0" algn="l" rtl="0">
              <a:lnSpc>
                <a:spcPct val="90000"/>
              </a:lnSpc>
              <a:spcBef>
                <a:spcPts val="1000"/>
              </a:spcBef>
              <a:spcAft>
                <a:spcPts val="0"/>
              </a:spcAft>
              <a:buClr>
                <a:schemeClr val="dk2"/>
              </a:buClr>
              <a:buSzPts val="2400"/>
              <a:buNone/>
            </a:pPr>
            <a:endParaRPr/>
          </a:p>
          <a:p>
            <a:pPr marL="0" lvl="0" indent="0" algn="l" rtl="0">
              <a:lnSpc>
                <a:spcPct val="90000"/>
              </a:lnSpc>
              <a:spcBef>
                <a:spcPts val="1000"/>
              </a:spcBef>
              <a:spcAft>
                <a:spcPts val="0"/>
              </a:spcAft>
              <a:buClr>
                <a:schemeClr val="dk2"/>
              </a:buClr>
              <a:buSzPts val="2400"/>
              <a:buNone/>
            </a:pPr>
            <a:r>
              <a:rPr lang="en-GB"/>
              <a:t>Such was the extend of the “revolving door” that The Economist described Brookings’ researchers as [President] Kennedy’s </a:t>
            </a:r>
            <a:r>
              <a:rPr lang="en-GB" i="1"/>
              <a:t>experts on tap.</a:t>
            </a:r>
            <a:r>
              <a:rPr lang="en-GB"/>
              <a:t> And RAND was the main recruiting ground for the Department of Defence. </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3359150" y="1841032"/>
            <a:ext cx="6956325" cy="317593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2"/>
              </a:buClr>
              <a:buSzPts val="5000"/>
              <a:buFont typeface="Trebuchet MS"/>
              <a:buNone/>
            </a:pPr>
            <a:r>
              <a:rPr lang="en-GB"/>
              <a:t>THINK WHAT?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THE IDEOLOGICAL MARKETPLACE</a:t>
            </a:r>
            <a:endParaRPr/>
          </a:p>
        </p:txBody>
      </p:sp>
      <p:sp>
        <p:nvSpPr>
          <p:cNvPr id="227" name="Google Shape;227;p28"/>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400"/>
              <a:buFont typeface="Arial"/>
              <a:buChar char="•"/>
            </a:pPr>
            <a:r>
              <a:rPr lang="en-GB"/>
              <a:t>The Hudson Institute (1961) </a:t>
            </a:r>
            <a:endParaRPr/>
          </a:p>
          <a:p>
            <a:pPr marL="342900" lvl="0" indent="-342900" algn="l" rtl="0">
              <a:lnSpc>
                <a:spcPct val="90000"/>
              </a:lnSpc>
              <a:spcBef>
                <a:spcPts val="1000"/>
              </a:spcBef>
              <a:spcAft>
                <a:spcPts val="0"/>
              </a:spcAft>
              <a:buClr>
                <a:schemeClr val="dk2"/>
              </a:buClr>
              <a:buSzPts val="2400"/>
              <a:buFont typeface="Arial"/>
              <a:buChar char="•"/>
            </a:pPr>
            <a:r>
              <a:rPr lang="en-GB"/>
              <a:t>The Heritage Foundation (1973) </a:t>
            </a:r>
            <a:endParaRPr/>
          </a:p>
          <a:p>
            <a:pPr marL="342900" lvl="0" indent="-342900" algn="l" rtl="0">
              <a:lnSpc>
                <a:spcPct val="90000"/>
              </a:lnSpc>
              <a:spcBef>
                <a:spcPts val="1000"/>
              </a:spcBef>
              <a:spcAft>
                <a:spcPts val="0"/>
              </a:spcAft>
              <a:buClr>
                <a:schemeClr val="dk2"/>
              </a:buClr>
              <a:buSzPts val="2400"/>
              <a:buFont typeface="Arial"/>
              <a:buChar char="•"/>
            </a:pPr>
            <a:r>
              <a:rPr lang="en-GB"/>
              <a:t>The Cato Institute (1977) </a:t>
            </a:r>
            <a:endParaRPr/>
          </a:p>
          <a:p>
            <a:pPr marL="800100" lvl="1" indent="-342900" algn="l" rtl="0">
              <a:lnSpc>
                <a:spcPct val="90000"/>
              </a:lnSpc>
              <a:spcBef>
                <a:spcPts val="500"/>
              </a:spcBef>
              <a:spcAft>
                <a:spcPts val="0"/>
              </a:spcAft>
              <a:buClr>
                <a:schemeClr val="dk2"/>
              </a:buClr>
              <a:buSzPts val="2000"/>
              <a:buFont typeface="Arial"/>
              <a:buChar char="•"/>
            </a:pPr>
            <a:r>
              <a:rPr lang="en-GB"/>
              <a:t>Explicitly ideological</a:t>
            </a:r>
            <a:endParaRPr/>
          </a:p>
          <a:p>
            <a:pPr marL="800100" lvl="1" indent="-342900" algn="l" rtl="0">
              <a:lnSpc>
                <a:spcPct val="90000"/>
              </a:lnSpc>
              <a:spcBef>
                <a:spcPts val="500"/>
              </a:spcBef>
              <a:spcAft>
                <a:spcPts val="0"/>
              </a:spcAft>
              <a:buClr>
                <a:schemeClr val="dk2"/>
              </a:buClr>
              <a:buSzPts val="2000"/>
              <a:buFont typeface="Arial"/>
              <a:buChar char="•"/>
            </a:pPr>
            <a:r>
              <a:rPr lang="en-GB"/>
              <a:t>Funding increasingly partisan and private (foundations reduced their role)</a:t>
            </a:r>
            <a:endParaRPr/>
          </a:p>
          <a:p>
            <a:pPr marL="800100" lvl="1" indent="-342900" algn="l" rtl="0">
              <a:lnSpc>
                <a:spcPct val="90000"/>
              </a:lnSpc>
              <a:spcBef>
                <a:spcPts val="500"/>
              </a:spcBef>
              <a:spcAft>
                <a:spcPts val="0"/>
              </a:spcAft>
              <a:buClr>
                <a:schemeClr val="dk2"/>
              </a:buClr>
              <a:buSzPts val="2000"/>
              <a:buFont typeface="Arial"/>
              <a:buChar char="•"/>
            </a:pPr>
            <a:r>
              <a:rPr lang="en-GB"/>
              <a:t>Set up by people already in politics</a:t>
            </a:r>
            <a:endParaRPr/>
          </a:p>
          <a:p>
            <a:pPr marL="800100" lvl="1" indent="-342900" algn="l" rtl="0">
              <a:lnSpc>
                <a:spcPct val="90000"/>
              </a:lnSpc>
              <a:spcBef>
                <a:spcPts val="500"/>
              </a:spcBef>
              <a:spcAft>
                <a:spcPts val="0"/>
              </a:spcAft>
              <a:buClr>
                <a:schemeClr val="dk2"/>
              </a:buClr>
              <a:buSzPts val="2000"/>
              <a:buFont typeface="Arial"/>
              <a:buChar char="•"/>
            </a:pPr>
            <a:r>
              <a:rPr lang="en-GB"/>
              <a:t>Think tanks adopt new corporate practices and marketing approaches</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THE IDEOLOGICAL BATTLEGROUND</a:t>
            </a:r>
            <a:endParaRPr/>
          </a:p>
        </p:txBody>
      </p:sp>
      <p:sp>
        <p:nvSpPr>
          <p:cNvPr id="233" name="Google Shape;233;p29"/>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fontScale="85000" lnSpcReduction="20000"/>
          </a:bodyPr>
          <a:lstStyle/>
          <a:p>
            <a:pPr marL="342900" indent="-342900">
              <a:spcBef>
                <a:spcPts val="0"/>
              </a:spcBef>
              <a:buSzPct val="100000"/>
              <a:buFont typeface="Arial"/>
              <a:buChar char="•"/>
            </a:pPr>
            <a:r>
              <a:rPr lang="en-GB" dirty="0"/>
              <a:t>Heritage has founded Heritage Action for America and Project 2025</a:t>
            </a:r>
            <a:endParaRPr dirty="0"/>
          </a:p>
          <a:p>
            <a:pPr marL="0" lvl="0" indent="0" algn="l" rtl="0">
              <a:lnSpc>
                <a:spcPct val="90000"/>
              </a:lnSpc>
              <a:spcBef>
                <a:spcPts val="1000"/>
              </a:spcBef>
              <a:spcAft>
                <a:spcPts val="0"/>
              </a:spcAft>
              <a:buClr>
                <a:schemeClr val="dk2"/>
              </a:buClr>
              <a:buSzPct val="100000"/>
              <a:buNone/>
            </a:pPr>
            <a:endParaRPr/>
          </a:p>
          <a:p>
            <a:pPr marL="342900" lvl="0" indent="-342900" algn="l" rtl="0">
              <a:lnSpc>
                <a:spcPct val="90000"/>
              </a:lnSpc>
              <a:spcBef>
                <a:spcPts val="1000"/>
              </a:spcBef>
              <a:spcAft>
                <a:spcPts val="0"/>
              </a:spcAft>
              <a:buClr>
                <a:schemeClr val="dk2"/>
              </a:buClr>
              <a:buSzPct val="100000"/>
              <a:buFont typeface="Arial"/>
              <a:buChar char="•"/>
            </a:pPr>
            <a:r>
              <a:rPr lang="en-GB" dirty="0"/>
              <a:t>Think tanks in Washington DC and London have to worry about being hacked</a:t>
            </a:r>
            <a:endParaRPr dirty="0"/>
          </a:p>
          <a:p>
            <a:pPr marL="342900" lvl="0" indent="-201930" algn="l" rtl="0">
              <a:lnSpc>
                <a:spcPct val="90000"/>
              </a:lnSpc>
              <a:spcBef>
                <a:spcPts val="1000"/>
              </a:spcBef>
              <a:spcAft>
                <a:spcPts val="0"/>
              </a:spcAft>
              <a:buClr>
                <a:schemeClr val="dk2"/>
              </a:buClr>
              <a:buSzPct val="100000"/>
              <a:buFont typeface="Arial"/>
              <a:buNone/>
            </a:pPr>
            <a:endParaRPr/>
          </a:p>
          <a:p>
            <a:pPr marL="342900" lvl="0" indent="-342900" algn="l" rtl="0">
              <a:lnSpc>
                <a:spcPct val="90000"/>
              </a:lnSpc>
              <a:spcBef>
                <a:spcPts val="1000"/>
              </a:spcBef>
              <a:spcAft>
                <a:spcPts val="0"/>
              </a:spcAft>
              <a:buClr>
                <a:schemeClr val="dk2"/>
              </a:buClr>
              <a:buSzPct val="100000"/>
              <a:buFont typeface="Arial"/>
              <a:buChar char="•"/>
            </a:pPr>
            <a:r>
              <a:rPr lang="en-GB" dirty="0"/>
              <a:t>Think tanks in the Western Balkans are subject to State surveillance </a:t>
            </a:r>
            <a:endParaRPr dirty="0"/>
          </a:p>
          <a:p>
            <a:pPr marL="342900" lvl="0" indent="-342900" algn="l">
              <a:lnSpc>
                <a:spcPct val="90000"/>
              </a:lnSpc>
              <a:spcBef>
                <a:spcPts val="1000"/>
              </a:spcBef>
              <a:spcAft>
                <a:spcPts val="0"/>
              </a:spcAft>
              <a:buClr>
                <a:schemeClr val="dk2"/>
              </a:buClr>
              <a:buSzPct val="100000"/>
              <a:buFont typeface="Arial"/>
              <a:buChar char="•"/>
            </a:pPr>
            <a:endParaRPr lang="en-GB" dirty="0"/>
          </a:p>
          <a:p>
            <a:pPr marL="342900" indent="-342900">
              <a:buSzPct val="100000"/>
              <a:buChar char="•"/>
            </a:pPr>
            <a:r>
              <a:rPr lang="en-GB" dirty="0"/>
              <a:t>The biggest think tank in Europe is endowed by the Hungarian government</a:t>
            </a:r>
          </a:p>
          <a:p>
            <a:pPr marL="342900" indent="-201930">
              <a:buSzPct val="100000"/>
            </a:pPr>
            <a:endParaRPr lang="en-GB"/>
          </a:p>
          <a:p>
            <a:pPr marL="342900" lvl="0" indent="-342900" algn="l" rtl="0">
              <a:lnSpc>
                <a:spcPct val="90000"/>
              </a:lnSpc>
              <a:spcBef>
                <a:spcPts val="1000"/>
              </a:spcBef>
              <a:spcAft>
                <a:spcPts val="0"/>
              </a:spcAft>
              <a:buClr>
                <a:schemeClr val="dk2"/>
              </a:buClr>
              <a:buSzPct val="100000"/>
              <a:buFont typeface="Arial"/>
              <a:buChar char="•"/>
            </a:pPr>
            <a:r>
              <a:rPr lang="en-GB" dirty="0"/>
              <a:t>Think tanks across the world are subject to defamation laws</a:t>
            </a:r>
            <a:endParaRPr dirty="0"/>
          </a:p>
          <a:p>
            <a:pPr marL="342900" lvl="0" indent="-201930" algn="l" rtl="0">
              <a:lnSpc>
                <a:spcPct val="90000"/>
              </a:lnSpc>
              <a:spcBef>
                <a:spcPts val="1000"/>
              </a:spcBef>
              <a:spcAft>
                <a:spcPts val="0"/>
              </a:spcAft>
              <a:buClr>
                <a:schemeClr val="dk2"/>
              </a:buClr>
              <a:buSzPct val="100000"/>
              <a:buFont typeface="Arial"/>
              <a:buNone/>
            </a:pPr>
            <a:endParaRPr/>
          </a:p>
          <a:p>
            <a:pPr marL="342900" lvl="0" indent="-342900" algn="l" rtl="0">
              <a:lnSpc>
                <a:spcPct val="90000"/>
              </a:lnSpc>
              <a:spcBef>
                <a:spcPts val="1000"/>
              </a:spcBef>
              <a:spcAft>
                <a:spcPts val="0"/>
              </a:spcAft>
              <a:buClr>
                <a:schemeClr val="dk2"/>
              </a:buClr>
              <a:buSzPct val="100000"/>
              <a:buFont typeface="Arial"/>
              <a:buChar char="•"/>
            </a:pPr>
            <a:r>
              <a:rPr lang="en-GB" dirty="0"/>
              <a:t>Think tanks (and </a:t>
            </a:r>
            <a:r>
              <a:rPr lang="en-GB" dirty="0" err="1"/>
              <a:t>thinktankers</a:t>
            </a:r>
            <a:r>
              <a:rPr lang="en-GB" dirty="0"/>
              <a:t>) are increasingly and explicitly siding with parties and political leaders</a:t>
            </a:r>
            <a:endParaRPr dirty="0"/>
          </a:p>
          <a:p>
            <a:pPr marL="342900" lvl="0" indent="-201930" algn="l" rtl="0">
              <a:lnSpc>
                <a:spcPct val="90000"/>
              </a:lnSpc>
              <a:spcBef>
                <a:spcPts val="1000"/>
              </a:spcBef>
              <a:spcAft>
                <a:spcPts val="0"/>
              </a:spcAft>
              <a:buClr>
                <a:schemeClr val="dk2"/>
              </a:buClr>
              <a:buSzPct val="100000"/>
              <a:buFont typeface="Arial"/>
              <a:buNone/>
            </a:pPr>
            <a:endParaRPr/>
          </a:p>
          <a:p>
            <a:pPr marL="0" lvl="0" indent="0" algn="l" rtl="0">
              <a:lnSpc>
                <a:spcPct val="90000"/>
              </a:lnSpc>
              <a:spcBef>
                <a:spcPts val="1000"/>
              </a:spcBef>
              <a:spcAft>
                <a:spcPts val="0"/>
              </a:spcAft>
              <a:buClr>
                <a:schemeClr val="dk2"/>
              </a:buClr>
              <a:buSzPct val="100000"/>
              <a:buNone/>
            </a:pPr>
            <a:endParaRPr/>
          </a:p>
          <a:p>
            <a:pPr marL="0" lvl="0" indent="0" algn="l" rtl="0">
              <a:lnSpc>
                <a:spcPct val="90000"/>
              </a:lnSpc>
              <a:spcBef>
                <a:spcPts val="1000"/>
              </a:spcBef>
              <a:spcAft>
                <a:spcPts val="0"/>
              </a:spcAft>
              <a:buClr>
                <a:schemeClr val="dk2"/>
              </a:buClr>
              <a:buSzPct val="100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SIMILAR WAVES ELSEWHERE</a:t>
            </a:r>
            <a:endParaRPr/>
          </a:p>
        </p:txBody>
      </p:sp>
      <p:sp>
        <p:nvSpPr>
          <p:cNvPr id="239" name="Google Shape;239;p30"/>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t>In Chile, China, Russia, etc.</a:t>
            </a:r>
            <a:endParaRPr/>
          </a:p>
          <a:p>
            <a:pPr marL="0" lvl="0" indent="0" algn="l" rtl="0">
              <a:lnSpc>
                <a:spcPct val="90000"/>
              </a:lnSpc>
              <a:spcBef>
                <a:spcPts val="1000"/>
              </a:spcBef>
              <a:spcAft>
                <a:spcPts val="0"/>
              </a:spcAft>
              <a:buClr>
                <a:schemeClr val="dk2"/>
              </a:buClr>
              <a:buSzPts val="2400"/>
              <a:buNone/>
            </a:pPr>
            <a:endParaRPr/>
          </a:p>
          <a:p>
            <a:pPr marL="0" lvl="0" indent="0" algn="l" rtl="0">
              <a:lnSpc>
                <a:spcPct val="90000"/>
              </a:lnSpc>
              <a:spcBef>
                <a:spcPts val="1000"/>
              </a:spcBef>
              <a:spcAft>
                <a:spcPts val="0"/>
              </a:spcAft>
              <a:buClr>
                <a:schemeClr val="dk2"/>
              </a:buClr>
              <a:buSzPts val="2400"/>
              <a:buNone/>
            </a:pPr>
            <a:r>
              <a:rPr lang="en-GB"/>
              <a:t>These are defined by the growth of certain ideas, political or economic shocks, institutional reforms, etc. </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body" idx="4294967295"/>
          </p:nvPr>
        </p:nvSpPr>
        <p:spPr>
          <a:xfrm>
            <a:off x="3143250" y="2201862"/>
            <a:ext cx="8877300" cy="15843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200"/>
              <a:buNone/>
            </a:pPr>
            <a:r>
              <a:rPr lang="en-GB" sz="3200">
                <a:solidFill>
                  <a:schemeClr val="dk2"/>
                </a:solidFill>
              </a:rPr>
              <a:t>Can you recognise any “waves” in your country?</a:t>
            </a:r>
            <a:endParaRPr>
              <a:solidFill>
                <a:schemeClr val="dk2"/>
              </a:solidFill>
            </a:endParaRPr>
          </a:p>
          <a:p>
            <a:pPr marL="228600" lvl="0" indent="-50800" algn="l" rtl="0">
              <a:lnSpc>
                <a:spcPct val="90000"/>
              </a:lnSpc>
              <a:spcBef>
                <a:spcPts val="1000"/>
              </a:spcBef>
              <a:spcAft>
                <a:spcPts val="0"/>
              </a:spcAft>
              <a:buClr>
                <a:schemeClr val="dk2"/>
              </a:buClr>
              <a:buSzPts val="2800"/>
              <a:buNone/>
            </a:pPr>
            <a:endParaRPr>
              <a:solidFill>
                <a:schemeClr val="l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5D7C-8587-5F7D-7B6E-7433D4439CB1}"/>
              </a:ext>
            </a:extLst>
          </p:cNvPr>
          <p:cNvSpPr>
            <a:spLocks noGrp="1"/>
          </p:cNvSpPr>
          <p:nvPr>
            <p:ph type="title"/>
          </p:nvPr>
        </p:nvSpPr>
        <p:spPr/>
        <p:txBody>
          <a:bodyPr/>
          <a:lstStyle/>
          <a:p>
            <a:r>
              <a:rPr lang="en-GB" dirty="0"/>
              <a:t>Today</a:t>
            </a:r>
          </a:p>
        </p:txBody>
      </p:sp>
    </p:spTree>
    <p:extLst>
      <p:ext uri="{BB962C8B-B14F-4D97-AF65-F5344CB8AC3E}">
        <p14:creationId xmlns:p14="http://schemas.microsoft.com/office/powerpoint/2010/main" val="3745971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F7D1-804B-85D5-2E90-974A001A16FE}"/>
              </a:ext>
            </a:extLst>
          </p:cNvPr>
          <p:cNvSpPr>
            <a:spLocks noGrp="1"/>
          </p:cNvSpPr>
          <p:nvPr>
            <p:ph type="title"/>
          </p:nvPr>
        </p:nvSpPr>
        <p:spPr>
          <a:xfrm>
            <a:off x="1012722" y="752475"/>
            <a:ext cx="4403623" cy="1413693"/>
          </a:xfrm>
        </p:spPr>
        <p:txBody>
          <a:bodyPr>
            <a:normAutofit/>
          </a:bodyPr>
          <a:lstStyle/>
          <a:p>
            <a:r>
              <a:rPr lang="en-GB" sz="2500">
                <a:latin typeface="Trebuchet MS"/>
              </a:rPr>
              <a:t>The type of political regime does not determine think tanks’ independence.</a:t>
            </a:r>
            <a:endParaRPr lang="en-GB">
              <a:latin typeface="Trebuchet MS"/>
            </a:endParaRPr>
          </a:p>
        </p:txBody>
      </p:sp>
      <p:sp>
        <p:nvSpPr>
          <p:cNvPr id="3" name="Text Placeholder 2">
            <a:extLst>
              <a:ext uri="{FF2B5EF4-FFF2-40B4-BE49-F238E27FC236}">
                <a16:creationId xmlns:a16="http://schemas.microsoft.com/office/drawing/2014/main" id="{5EA0C525-26C7-380D-F181-51F6A1B97E31}"/>
              </a:ext>
            </a:extLst>
          </p:cNvPr>
          <p:cNvSpPr>
            <a:spLocks noGrp="1"/>
          </p:cNvSpPr>
          <p:nvPr>
            <p:ph type="body" sz="quarter" idx="10"/>
          </p:nvPr>
        </p:nvSpPr>
        <p:spPr>
          <a:xfrm>
            <a:off x="1012825" y="2189594"/>
            <a:ext cx="4041570" cy="4124463"/>
          </a:xfrm>
        </p:spPr>
        <p:txBody>
          <a:bodyPr vert="horz" lIns="91440" tIns="45720" rIns="91440" bIns="45720" rtlCol="0" anchor="t">
            <a:normAutofit/>
          </a:bodyPr>
          <a:lstStyle/>
          <a:p>
            <a:pPr marL="285750" indent="-285750">
              <a:lnSpc>
                <a:spcPct val="100000"/>
              </a:lnSpc>
              <a:spcBef>
                <a:spcPts val="0"/>
              </a:spcBef>
              <a:buChar char="•"/>
            </a:pPr>
            <a:r>
              <a:rPr lang="en-US" sz="1800">
                <a:solidFill>
                  <a:srgbClr val="3C3C3C"/>
                </a:solidFill>
              </a:rPr>
              <a:t>Globally, nearly 65% of think tanks surveyed declare that they can conduct research mostly or completely independently, while 10% declare that they are restricted or mostly restricted.  </a:t>
            </a:r>
            <a:endParaRPr lang="es-ES" sz="1800">
              <a:solidFill>
                <a:srgbClr val="3C3C3C"/>
              </a:solidFill>
            </a:endParaRPr>
          </a:p>
          <a:p>
            <a:pPr marL="285750" indent="-285750" algn="just">
              <a:lnSpc>
                <a:spcPct val="100000"/>
              </a:lnSpc>
              <a:spcBef>
                <a:spcPts val="0"/>
              </a:spcBef>
              <a:buChar char="•"/>
            </a:pPr>
            <a:endParaRPr lang="en-GB" sz="1800">
              <a:solidFill>
                <a:srgbClr val="3C3C3C"/>
              </a:solidFill>
            </a:endParaRPr>
          </a:p>
          <a:p>
            <a:pPr marL="285750" indent="-285750" algn="just">
              <a:lnSpc>
                <a:spcPct val="100000"/>
              </a:lnSpc>
              <a:spcBef>
                <a:spcPts val="0"/>
              </a:spcBef>
              <a:buChar char="•"/>
            </a:pPr>
            <a:r>
              <a:rPr lang="en-GB" sz="1800">
                <a:solidFill>
                  <a:srgbClr val="3C3C3C"/>
                </a:solidFill>
              </a:rPr>
              <a:t>Think tanks in more democratic countries do not declare themselves more independent than their peers in less democratic contexts. </a:t>
            </a:r>
            <a:endParaRPr lang="en-US" sz="1800">
              <a:solidFill>
                <a:srgbClr val="3C3C3C"/>
              </a:solidFill>
            </a:endParaRPr>
          </a:p>
          <a:p>
            <a:pPr>
              <a:lnSpc>
                <a:spcPct val="100000"/>
              </a:lnSpc>
              <a:spcBef>
                <a:spcPts val="0"/>
              </a:spcBef>
            </a:pPr>
            <a:endParaRPr lang="en-US" sz="1800">
              <a:solidFill>
                <a:srgbClr val="3C3C3C"/>
              </a:solidFill>
            </a:endParaRPr>
          </a:p>
          <a:p>
            <a:pPr>
              <a:lnSpc>
                <a:spcPct val="100000"/>
              </a:lnSpc>
              <a:spcBef>
                <a:spcPts val="0"/>
              </a:spcBef>
            </a:pPr>
            <a:endParaRPr lang="en-GB" sz="1800" b="1">
              <a:solidFill>
                <a:srgbClr val="000000"/>
              </a:solidFill>
            </a:endParaRPr>
          </a:p>
          <a:p>
            <a:pPr>
              <a:lnSpc>
                <a:spcPct val="100000"/>
              </a:lnSpc>
              <a:spcBef>
                <a:spcPts val="0"/>
              </a:spcBef>
            </a:pPr>
            <a:endParaRPr lang="en-US" sz="1400"/>
          </a:p>
          <a:p>
            <a:pPr>
              <a:lnSpc>
                <a:spcPct val="100000"/>
              </a:lnSpc>
              <a:spcBef>
                <a:spcPts val="0"/>
              </a:spcBef>
            </a:pPr>
            <a:endParaRPr lang="es-EC" sz="1400"/>
          </a:p>
          <a:p>
            <a:endParaRPr lang="en-AR"/>
          </a:p>
        </p:txBody>
      </p:sp>
      <p:pic>
        <p:nvPicPr>
          <p:cNvPr id="9" name="Imagen 8" descr="Gráfico, Gráfico de barras&#10;&#10;Descripción generada automáticamente">
            <a:extLst>
              <a:ext uri="{FF2B5EF4-FFF2-40B4-BE49-F238E27FC236}">
                <a16:creationId xmlns:a16="http://schemas.microsoft.com/office/drawing/2014/main" id="{5FA18047-C4BE-E9D3-F46F-8772ADDCA4C8}"/>
              </a:ext>
            </a:extLst>
          </p:cNvPr>
          <p:cNvPicPr>
            <a:picLocks noChangeAspect="1"/>
          </p:cNvPicPr>
          <p:nvPr/>
        </p:nvPicPr>
        <p:blipFill>
          <a:blip r:embed="rId3"/>
          <a:srcRect t="15455" r="-129"/>
          <a:stretch/>
        </p:blipFill>
        <p:spPr>
          <a:xfrm>
            <a:off x="5182333" y="2040011"/>
            <a:ext cx="6723198" cy="4131591"/>
          </a:xfrm>
          <a:prstGeom prst="rect">
            <a:avLst/>
          </a:prstGeom>
        </p:spPr>
      </p:pic>
      <p:sp>
        <p:nvSpPr>
          <p:cNvPr id="11" name="Title 1">
            <a:extLst>
              <a:ext uri="{FF2B5EF4-FFF2-40B4-BE49-F238E27FC236}">
                <a16:creationId xmlns:a16="http://schemas.microsoft.com/office/drawing/2014/main" id="{8CF3CE37-24AE-A787-CB25-ECB69D2FC7EA}"/>
              </a:ext>
            </a:extLst>
          </p:cNvPr>
          <p:cNvSpPr txBox="1">
            <a:spLocks/>
          </p:cNvSpPr>
          <p:nvPr/>
        </p:nvSpPr>
        <p:spPr>
          <a:xfrm>
            <a:off x="5308497" y="1459648"/>
            <a:ext cx="6470548" cy="141369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Trebuchet MS" panose="020B0703020202090204" pitchFamily="34" charset="0"/>
                <a:ea typeface="+mj-ea"/>
                <a:cs typeface="+mj-cs"/>
              </a:defRPr>
            </a:lvl1pPr>
          </a:lstStyle>
          <a:p>
            <a:pPr algn="ctr"/>
            <a:r>
              <a:rPr lang="es-EC" sz="1600" err="1">
                <a:latin typeface="Trebuchet MS"/>
              </a:rPr>
              <a:t>Level</a:t>
            </a:r>
            <a:r>
              <a:rPr lang="es-EC" sz="1600">
                <a:latin typeface="Trebuchet MS"/>
              </a:rPr>
              <a:t> </a:t>
            </a:r>
            <a:r>
              <a:rPr lang="es-EC" sz="1600" err="1">
                <a:latin typeface="Trebuchet MS"/>
              </a:rPr>
              <a:t>of</a:t>
            </a:r>
            <a:r>
              <a:rPr lang="es-EC" sz="1600">
                <a:latin typeface="Trebuchet MS"/>
              </a:rPr>
              <a:t> </a:t>
            </a:r>
            <a:r>
              <a:rPr lang="es-EC" sz="1600" err="1">
                <a:latin typeface="Trebuchet MS"/>
              </a:rPr>
              <a:t>independence</a:t>
            </a:r>
            <a:r>
              <a:rPr lang="es-EC" sz="1600">
                <a:latin typeface="Trebuchet MS"/>
              </a:rPr>
              <a:t> </a:t>
            </a:r>
            <a:r>
              <a:rPr lang="es-EC" sz="1600" err="1">
                <a:latin typeface="Trebuchet MS"/>
              </a:rPr>
              <a:t>of</a:t>
            </a:r>
            <a:r>
              <a:rPr lang="es-EC" sz="1600">
                <a:latin typeface="Trebuchet MS"/>
              </a:rPr>
              <a:t> </a:t>
            </a:r>
            <a:r>
              <a:rPr lang="es-EC" sz="1600" err="1">
                <a:latin typeface="Trebuchet MS"/>
              </a:rPr>
              <a:t>think</a:t>
            </a:r>
            <a:r>
              <a:rPr lang="es-EC" sz="1600">
                <a:latin typeface="Trebuchet MS"/>
              </a:rPr>
              <a:t> </a:t>
            </a:r>
            <a:r>
              <a:rPr lang="es-EC" sz="1600" err="1">
                <a:latin typeface="Trebuchet MS"/>
              </a:rPr>
              <a:t>tanks</a:t>
            </a:r>
            <a:r>
              <a:rPr lang="es-EC" sz="1600">
                <a:latin typeface="Trebuchet MS"/>
              </a:rPr>
              <a:t> </a:t>
            </a:r>
            <a:r>
              <a:rPr lang="es-EC" sz="1600" err="1">
                <a:latin typeface="Trebuchet MS"/>
              </a:rPr>
              <a:t>to</a:t>
            </a:r>
            <a:r>
              <a:rPr lang="es-EC" sz="1600">
                <a:latin typeface="Trebuchet MS"/>
              </a:rPr>
              <a:t> </a:t>
            </a:r>
            <a:r>
              <a:rPr lang="es-EC" sz="1600" err="1">
                <a:latin typeface="Trebuchet MS"/>
              </a:rPr>
              <a:t>conduct</a:t>
            </a:r>
            <a:r>
              <a:rPr lang="es-EC" sz="1600">
                <a:latin typeface="Trebuchet MS"/>
              </a:rPr>
              <a:t> and </a:t>
            </a:r>
            <a:r>
              <a:rPr lang="es-EC" sz="1600" err="1">
                <a:latin typeface="Trebuchet MS"/>
              </a:rPr>
              <a:t>publish</a:t>
            </a:r>
            <a:r>
              <a:rPr lang="es-EC" sz="1600">
                <a:latin typeface="Trebuchet MS"/>
              </a:rPr>
              <a:t> </a:t>
            </a:r>
            <a:r>
              <a:rPr lang="es-EC" sz="1600" err="1">
                <a:latin typeface="Trebuchet MS"/>
              </a:rPr>
              <a:t>research</a:t>
            </a:r>
            <a:r>
              <a:rPr lang="es-EC" sz="1600">
                <a:latin typeface="Trebuchet MS"/>
              </a:rPr>
              <a:t> </a:t>
            </a:r>
            <a:r>
              <a:rPr lang="es-EC" sz="1600" err="1">
                <a:latin typeface="Trebuchet MS"/>
              </a:rPr>
              <a:t>without</a:t>
            </a:r>
            <a:r>
              <a:rPr lang="es-EC" sz="1600">
                <a:latin typeface="Trebuchet MS"/>
              </a:rPr>
              <a:t> </a:t>
            </a:r>
            <a:r>
              <a:rPr lang="es-EC" sz="1600" err="1">
                <a:latin typeface="Trebuchet MS"/>
              </a:rPr>
              <a:t>external</a:t>
            </a:r>
            <a:r>
              <a:rPr lang="es-EC" sz="1600">
                <a:latin typeface="Trebuchet MS"/>
              </a:rPr>
              <a:t> </a:t>
            </a:r>
            <a:r>
              <a:rPr lang="es-EC" sz="1600" err="1">
                <a:latin typeface="Trebuchet MS"/>
              </a:rPr>
              <a:t>influence</a:t>
            </a:r>
            <a:r>
              <a:rPr lang="es-EC" sz="1600">
                <a:latin typeface="Trebuchet MS"/>
              </a:rPr>
              <a:t> and </a:t>
            </a:r>
            <a:r>
              <a:rPr lang="es-EC" sz="1600" err="1">
                <a:latin typeface="Trebuchet MS"/>
              </a:rPr>
              <a:t>type</a:t>
            </a:r>
            <a:r>
              <a:rPr lang="es-EC" sz="1600">
                <a:latin typeface="Trebuchet MS"/>
              </a:rPr>
              <a:t> </a:t>
            </a:r>
            <a:r>
              <a:rPr lang="es-EC" sz="1600" err="1">
                <a:latin typeface="Trebuchet MS"/>
              </a:rPr>
              <a:t>of</a:t>
            </a:r>
            <a:r>
              <a:rPr lang="es-EC" sz="1600">
                <a:latin typeface="Trebuchet MS"/>
              </a:rPr>
              <a:t> </a:t>
            </a:r>
            <a:r>
              <a:rPr lang="es-EC" sz="1600" err="1">
                <a:latin typeface="Trebuchet MS"/>
              </a:rPr>
              <a:t>regime</a:t>
            </a:r>
            <a:endParaRPr lang="es-ES" sz="1600" err="1"/>
          </a:p>
        </p:txBody>
      </p:sp>
      <p:sp>
        <p:nvSpPr>
          <p:cNvPr id="7" name="CuadroTexto 6">
            <a:extLst>
              <a:ext uri="{FF2B5EF4-FFF2-40B4-BE49-F238E27FC236}">
                <a16:creationId xmlns:a16="http://schemas.microsoft.com/office/drawing/2014/main" id="{AE9AEE05-79D2-7A4C-CB1D-150746F5C296}"/>
              </a:ext>
            </a:extLst>
          </p:cNvPr>
          <p:cNvSpPr txBox="1"/>
          <p:nvPr/>
        </p:nvSpPr>
        <p:spPr>
          <a:xfrm>
            <a:off x="6998617" y="6171168"/>
            <a:ext cx="434812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300">
                <a:solidFill>
                  <a:schemeClr val="tx1">
                    <a:lumMod val="60000"/>
                    <a:lumOff val="40000"/>
                  </a:schemeClr>
                </a:solidFill>
                <a:latin typeface="Trebuchet MS"/>
              </a:rPr>
              <a:t>Survey sample= 297</a:t>
            </a:r>
          </a:p>
        </p:txBody>
      </p:sp>
      <p:pic>
        <p:nvPicPr>
          <p:cNvPr id="6" name="Picture 5" descr="A logo with text overlay&#10;&#10;Description automatically generated">
            <a:extLst>
              <a:ext uri="{FF2B5EF4-FFF2-40B4-BE49-F238E27FC236}">
                <a16:creationId xmlns:a16="http://schemas.microsoft.com/office/drawing/2014/main" id="{DEED935A-DBDA-0746-2FAA-AB5ECB340B8E}"/>
              </a:ext>
            </a:extLst>
          </p:cNvPr>
          <p:cNvPicPr>
            <a:picLocks noChangeAspect="1"/>
          </p:cNvPicPr>
          <p:nvPr/>
        </p:nvPicPr>
        <p:blipFill>
          <a:blip r:embed="rId4"/>
          <a:stretch>
            <a:fillRect/>
          </a:stretch>
        </p:blipFill>
        <p:spPr>
          <a:xfrm>
            <a:off x="10033599" y="313415"/>
            <a:ext cx="1682151" cy="648803"/>
          </a:xfrm>
          <a:prstGeom prst="rect">
            <a:avLst/>
          </a:prstGeom>
        </p:spPr>
      </p:pic>
    </p:spTree>
    <p:extLst>
      <p:ext uri="{BB962C8B-B14F-4D97-AF65-F5344CB8AC3E}">
        <p14:creationId xmlns:p14="http://schemas.microsoft.com/office/powerpoint/2010/main" val="120764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7" name="Google Shape;137;p10"/>
          <p:cNvSpPr txBox="1">
            <a:spLocks noGrp="1"/>
          </p:cNvSpPr>
          <p:nvPr>
            <p:ph type="title"/>
          </p:nvPr>
        </p:nvSpPr>
        <p:spPr>
          <a:xfrm>
            <a:off x="1036184" y="425588"/>
            <a:ext cx="7214936" cy="1059482"/>
          </a:xfrm>
          <a:prstGeom prst="rect">
            <a:avLst/>
          </a:prstGeom>
          <a:noFill/>
          <a:ln>
            <a:noFill/>
          </a:ln>
        </p:spPr>
        <p:txBody>
          <a:bodyPr spcFirstLastPara="1" vert="horz" wrap="square" lIns="91425" tIns="45700" rIns="91425" bIns="45700" rtlCol="0" anchor="t" anchorCtr="0">
            <a:noAutofit/>
          </a:bodyPr>
          <a:lstStyle/>
          <a:p>
            <a:r>
              <a:rPr lang="en-GB" sz="2500">
                <a:latin typeface="Trebuchet MS"/>
                <a:ea typeface="Calibri"/>
                <a:cs typeface="Times New Roman"/>
              </a:rPr>
              <a:t>For 36% of think tanks, polarisation affects their ability to conduct research and operation effectively.</a:t>
            </a:r>
            <a:br>
              <a:rPr lang="en-GB" sz="2500">
                <a:effectLst/>
                <a:ea typeface="Calibri" panose="020F0502020204030204" pitchFamily="34" charset="0"/>
                <a:cs typeface="Times New Roman" panose="02020603050405020304" pitchFamily="18" charset="0"/>
              </a:rPr>
            </a:br>
            <a:endParaRPr lang="en-US" sz="2500"/>
          </a:p>
        </p:txBody>
      </p:sp>
      <p:pic>
        <p:nvPicPr>
          <p:cNvPr id="9" name="Imagen 8" descr="Gráfico, Gráfico de barras&#10;&#10;Descripción generada automáticamente">
            <a:extLst>
              <a:ext uri="{FF2B5EF4-FFF2-40B4-BE49-F238E27FC236}">
                <a16:creationId xmlns:a16="http://schemas.microsoft.com/office/drawing/2014/main" id="{F2785F0E-A23E-3C6F-04A8-885E13B55718}"/>
              </a:ext>
            </a:extLst>
          </p:cNvPr>
          <p:cNvPicPr>
            <a:picLocks noChangeAspect="1"/>
          </p:cNvPicPr>
          <p:nvPr/>
        </p:nvPicPr>
        <p:blipFill>
          <a:blip r:embed="rId3"/>
          <a:srcRect t="15884" r="138"/>
          <a:stretch/>
        </p:blipFill>
        <p:spPr>
          <a:xfrm>
            <a:off x="5751097" y="2486025"/>
            <a:ext cx="5995239" cy="3124204"/>
          </a:xfrm>
          <a:prstGeom prst="rect">
            <a:avLst/>
          </a:prstGeom>
        </p:spPr>
      </p:pic>
      <p:sp>
        <p:nvSpPr>
          <p:cNvPr id="11" name="Title 1">
            <a:extLst>
              <a:ext uri="{FF2B5EF4-FFF2-40B4-BE49-F238E27FC236}">
                <a16:creationId xmlns:a16="http://schemas.microsoft.com/office/drawing/2014/main" id="{F6BB6B6A-0F4E-4F13-783E-CDFE740ED07D}"/>
              </a:ext>
            </a:extLst>
          </p:cNvPr>
          <p:cNvSpPr txBox="1">
            <a:spLocks/>
          </p:cNvSpPr>
          <p:nvPr/>
        </p:nvSpPr>
        <p:spPr>
          <a:xfrm>
            <a:off x="5851422" y="1714500"/>
            <a:ext cx="5879998" cy="5278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2800" b="1" kern="1200">
                <a:solidFill>
                  <a:schemeClr val="tx1"/>
                </a:solidFill>
                <a:latin typeface="Trebuchet MS" panose="020B0703020202090204" pitchFamily="34" charset="0"/>
                <a:ea typeface="+mj-ea"/>
                <a:cs typeface="+mj-cs"/>
              </a:defRPr>
            </a:lvl1pPr>
          </a:lstStyle>
          <a:p>
            <a:pPr algn="ctr"/>
            <a:r>
              <a:rPr lang="en-GB" sz="1600">
                <a:latin typeface="Trebuchet MS"/>
                <a:cs typeface="Arial"/>
              </a:rPr>
              <a:t>Ease to engage with people from different political affiliations by type of regime</a:t>
            </a:r>
          </a:p>
        </p:txBody>
      </p:sp>
      <p:sp>
        <p:nvSpPr>
          <p:cNvPr id="5" name="CuadroTexto 4">
            <a:extLst>
              <a:ext uri="{FF2B5EF4-FFF2-40B4-BE49-F238E27FC236}">
                <a16:creationId xmlns:a16="http://schemas.microsoft.com/office/drawing/2014/main" id="{0E8C28F2-317C-EDDE-76D1-486DF5013BAD}"/>
              </a:ext>
            </a:extLst>
          </p:cNvPr>
          <p:cNvSpPr txBox="1"/>
          <p:nvPr/>
        </p:nvSpPr>
        <p:spPr>
          <a:xfrm>
            <a:off x="7212612" y="5607080"/>
            <a:ext cx="434812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300">
                <a:solidFill>
                  <a:schemeClr val="tx1">
                    <a:lumMod val="60000"/>
                    <a:lumOff val="40000"/>
                  </a:schemeClr>
                </a:solidFill>
                <a:latin typeface="Trebuchet MS"/>
              </a:rPr>
              <a:t>Survey sample= 297</a:t>
            </a:r>
          </a:p>
        </p:txBody>
      </p:sp>
      <p:pic>
        <p:nvPicPr>
          <p:cNvPr id="4" name="Picture 3" descr="A logo with text overlay&#10;&#10;Description automatically generated">
            <a:extLst>
              <a:ext uri="{FF2B5EF4-FFF2-40B4-BE49-F238E27FC236}">
                <a16:creationId xmlns:a16="http://schemas.microsoft.com/office/drawing/2014/main" id="{9FCD921A-4863-629C-2B75-8765B78EE9C1}"/>
              </a:ext>
            </a:extLst>
          </p:cNvPr>
          <p:cNvPicPr>
            <a:picLocks noChangeAspect="1"/>
          </p:cNvPicPr>
          <p:nvPr/>
        </p:nvPicPr>
        <p:blipFill>
          <a:blip r:embed="rId4"/>
          <a:stretch>
            <a:fillRect/>
          </a:stretch>
        </p:blipFill>
        <p:spPr>
          <a:xfrm>
            <a:off x="10033599" y="313415"/>
            <a:ext cx="1682151" cy="648803"/>
          </a:xfrm>
          <a:prstGeom prst="rect">
            <a:avLst/>
          </a:prstGeom>
        </p:spPr>
      </p:pic>
      <p:sp>
        <p:nvSpPr>
          <p:cNvPr id="3" name="Google Shape;204;p20">
            <a:extLst>
              <a:ext uri="{FF2B5EF4-FFF2-40B4-BE49-F238E27FC236}">
                <a16:creationId xmlns:a16="http://schemas.microsoft.com/office/drawing/2014/main" id="{8F145342-86A5-33BA-3750-7E767EC5308E}"/>
              </a:ext>
            </a:extLst>
          </p:cNvPr>
          <p:cNvSpPr txBox="1"/>
          <p:nvPr/>
        </p:nvSpPr>
        <p:spPr>
          <a:xfrm>
            <a:off x="1035981" y="1691477"/>
            <a:ext cx="4590732" cy="5163874"/>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2"/>
              </a:buClr>
              <a:buSzPts val="1800"/>
            </a:pPr>
            <a:endParaRPr lang="en-US" sz="1800">
              <a:solidFill>
                <a:srgbClr val="3C3C3C"/>
              </a:solidFill>
              <a:latin typeface="Georgia"/>
              <a:ea typeface="Georgia"/>
              <a:cs typeface="Georgia"/>
            </a:endParaRPr>
          </a:p>
          <a:p>
            <a:pPr marL="285750" indent="-285750">
              <a:lnSpc>
                <a:spcPct val="107000"/>
              </a:lnSpc>
              <a:spcAft>
                <a:spcPts val="1200"/>
              </a:spcAft>
              <a:buSzPts val="1800"/>
              <a:buFont typeface="Arial,Sans-Serif"/>
              <a:buChar char="•"/>
            </a:pPr>
            <a:r>
              <a:rPr lang="en-GB" sz="1800" dirty="0">
                <a:solidFill>
                  <a:srgbClr val="3C3C3C"/>
                </a:solidFill>
                <a:latin typeface="Georgia"/>
                <a:sym typeface="Georgia"/>
              </a:rPr>
              <a:t>Polarisation affects countries from all types of regimes.19% report that it has no impact. </a:t>
            </a:r>
            <a:endParaRPr lang="en-US" sz="1800" dirty="0">
              <a:solidFill>
                <a:srgbClr val="3C3C3C"/>
              </a:solidFill>
              <a:latin typeface="Georgia"/>
              <a:sym typeface="Georgia"/>
            </a:endParaRPr>
          </a:p>
          <a:p>
            <a:pPr marL="285750" indent="-285750">
              <a:lnSpc>
                <a:spcPct val="107000"/>
              </a:lnSpc>
              <a:spcAft>
                <a:spcPts val="1200"/>
              </a:spcAft>
              <a:buSzPts val="1800"/>
              <a:buFont typeface="Arial,Sans-Serif"/>
              <a:buChar char="•"/>
            </a:pPr>
            <a:r>
              <a:rPr lang="en-GB" sz="1800" dirty="0">
                <a:solidFill>
                  <a:srgbClr val="3C3C3C"/>
                </a:solidFill>
                <a:latin typeface="Georgia"/>
                <a:sym typeface="Georgia"/>
              </a:rPr>
              <a:t>39% report that polarisation affects think tanks’ ability to collaborate and share research across political divides. </a:t>
            </a:r>
            <a:endParaRPr lang="en-US" sz="1800" dirty="0">
              <a:solidFill>
                <a:srgbClr val="3C3C3C"/>
              </a:solidFill>
              <a:latin typeface="Georgia"/>
              <a:sym typeface="Georgia"/>
            </a:endParaRPr>
          </a:p>
          <a:p>
            <a:pPr marL="285750" indent="-285750">
              <a:lnSpc>
                <a:spcPct val="107000"/>
              </a:lnSpc>
              <a:spcAft>
                <a:spcPts val="1200"/>
              </a:spcAft>
              <a:buSzPts val="1800"/>
              <a:buFont typeface="Arial,Sans-Serif"/>
              <a:buChar char="•"/>
            </a:pPr>
            <a:r>
              <a:rPr lang="en-GB" sz="1800" dirty="0">
                <a:solidFill>
                  <a:srgbClr val="3C3C3C"/>
                </a:solidFill>
                <a:latin typeface="Georgia"/>
                <a:sym typeface="Georgia"/>
              </a:rPr>
              <a:t>29% of respondents mentioned that polarisation impacted their ability to secure funding from different sources.</a:t>
            </a:r>
            <a:endParaRPr lang="en-US" sz="1800" dirty="0">
              <a:solidFill>
                <a:srgbClr val="3C3C3C"/>
              </a:solidFill>
              <a:latin typeface="Georgia"/>
              <a:sym typeface="Georgia"/>
            </a:endParaRPr>
          </a:p>
          <a:p>
            <a:pPr marL="285750" indent="-285750">
              <a:lnSpc>
                <a:spcPct val="107000"/>
              </a:lnSpc>
              <a:spcAft>
                <a:spcPts val="1200"/>
              </a:spcAft>
              <a:buSzPts val="1800"/>
              <a:buFont typeface="Arial,Sans-Serif"/>
              <a:buChar char="•"/>
            </a:pPr>
            <a:endParaRPr lang="en-GB" dirty="0">
              <a:solidFill>
                <a:srgbClr val="E7004C"/>
              </a:solidFill>
              <a:latin typeface="Georgia"/>
              <a:sym typeface="Georgia"/>
            </a:endParaRPr>
          </a:p>
          <a:p>
            <a:pPr marL="285750" indent="-285750">
              <a:lnSpc>
                <a:spcPct val="107000"/>
              </a:lnSpc>
              <a:spcAft>
                <a:spcPts val="1200"/>
              </a:spcAft>
              <a:buSzPts val="1800"/>
              <a:buFont typeface="Arial,Sans-Serif"/>
              <a:buChar char="•"/>
            </a:pPr>
            <a:endParaRPr lang="en-GB" sz="1800" dirty="0">
              <a:solidFill>
                <a:srgbClr val="3C3C3C"/>
              </a:solidFill>
              <a:latin typeface="Georgia"/>
            </a:endParaRPr>
          </a:p>
          <a:p>
            <a:pPr marL="285750" marR="0" lvl="0" indent="-285750" algn="l">
              <a:spcBef>
                <a:spcPts val="0"/>
              </a:spcBef>
              <a:spcAft>
                <a:spcPts val="0"/>
              </a:spcAft>
              <a:buClr>
                <a:schemeClr val="dk2"/>
              </a:buClr>
              <a:buSzPts val="1800"/>
              <a:buFont typeface="Arial"/>
              <a:buChar char="•"/>
            </a:pPr>
            <a:endParaRPr lang="en-GB" sz="1800" dirty="0">
              <a:solidFill>
                <a:srgbClr val="3C3C3C"/>
              </a:solidFill>
              <a:latin typeface="Georgia"/>
              <a:ea typeface="Georgia"/>
              <a:cs typeface="Georgia"/>
            </a:endParaRPr>
          </a:p>
          <a:p>
            <a:pPr marL="285750" marR="0" lvl="0" indent="-171450" algn="l" rtl="0">
              <a:spcBef>
                <a:spcPts val="0"/>
              </a:spcBef>
              <a:spcAft>
                <a:spcPts val="0"/>
              </a:spcAft>
              <a:buClr>
                <a:schemeClr val="dk2"/>
              </a:buClr>
              <a:buSzPts val="1800"/>
              <a:buFont typeface="Arial"/>
              <a:buNone/>
            </a:pPr>
            <a:endParaRPr sz="1800">
              <a:solidFill>
                <a:srgbClr val="3C3C3C"/>
              </a:solidFill>
              <a:latin typeface="Georgia"/>
              <a:ea typeface="Georgia"/>
              <a:cs typeface="Georgia"/>
              <a:sym typeface="Georgia"/>
            </a:endParaRPr>
          </a:p>
          <a:p>
            <a:pPr marL="285750" marR="0" lvl="0" indent="-171450" algn="l" rtl="0">
              <a:spcBef>
                <a:spcPts val="0"/>
              </a:spcBef>
              <a:spcAft>
                <a:spcPts val="0"/>
              </a:spcAft>
              <a:buClr>
                <a:schemeClr val="dk2"/>
              </a:buClr>
              <a:buSzPts val="1800"/>
              <a:buFont typeface="Arial"/>
              <a:buNone/>
            </a:pPr>
            <a:endParaRPr sz="1800">
              <a:solidFill>
                <a:srgbClr val="3C3C3C"/>
              </a:solidFill>
              <a:latin typeface="Georgia"/>
              <a:ea typeface="Georgia"/>
              <a:cs typeface="Georgia"/>
              <a:sym typeface="Georgia"/>
            </a:endParaRPr>
          </a:p>
        </p:txBody>
      </p:sp>
    </p:spTree>
    <p:extLst>
      <p:ext uri="{BB962C8B-B14F-4D97-AF65-F5344CB8AC3E}">
        <p14:creationId xmlns:p14="http://schemas.microsoft.com/office/powerpoint/2010/main" val="3217291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1012722" y="847725"/>
            <a:ext cx="9344247" cy="14136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sz="3200">
                <a:latin typeface="Trebuchet MS"/>
                <a:ea typeface="Trebuchet MS"/>
                <a:cs typeface="Trebuchet MS"/>
                <a:sym typeface="Trebuchet MS"/>
              </a:rPr>
              <a:t>Core funding is scarce outside of high-income contexts.</a:t>
            </a:r>
            <a:endParaRPr/>
          </a:p>
          <a:p>
            <a:pPr marL="0" lvl="0" indent="0" algn="l" rtl="0">
              <a:lnSpc>
                <a:spcPct val="90000"/>
              </a:lnSpc>
              <a:spcBef>
                <a:spcPts val="0"/>
              </a:spcBef>
              <a:spcAft>
                <a:spcPts val="0"/>
              </a:spcAft>
              <a:buClr>
                <a:schemeClr val="dk1"/>
              </a:buClr>
              <a:buSzPts val="3200"/>
              <a:buFont typeface="Trebuchet MS"/>
              <a:buNone/>
            </a:pPr>
            <a:endParaRPr sz="3200"/>
          </a:p>
        </p:txBody>
      </p:sp>
      <p:pic>
        <p:nvPicPr>
          <p:cNvPr id="203" name="Google Shape;203;p20" descr="Gráfico, Gráfico de barras&#10;&#10;Descripción generada automáticamente"/>
          <p:cNvPicPr preferRelativeResize="0"/>
          <p:nvPr/>
        </p:nvPicPr>
        <p:blipFill rotWithShape="1">
          <a:blip r:embed="rId3">
            <a:alphaModFix/>
          </a:blip>
          <a:srcRect t="11811" r="164"/>
          <a:stretch/>
        </p:blipFill>
        <p:spPr>
          <a:xfrm>
            <a:off x="5855872" y="2486025"/>
            <a:ext cx="5985719" cy="3333752"/>
          </a:xfrm>
          <a:prstGeom prst="rect">
            <a:avLst/>
          </a:prstGeom>
          <a:noFill/>
          <a:ln>
            <a:noFill/>
          </a:ln>
        </p:spPr>
      </p:pic>
      <p:sp>
        <p:nvSpPr>
          <p:cNvPr id="204" name="Google Shape;204;p20"/>
          <p:cNvSpPr txBox="1"/>
          <p:nvPr/>
        </p:nvSpPr>
        <p:spPr>
          <a:xfrm>
            <a:off x="1089860" y="2268750"/>
            <a:ext cx="4590732"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rgbClr val="3C3C3C"/>
                </a:solidFill>
                <a:latin typeface="Georgia"/>
                <a:ea typeface="Georgia"/>
                <a:cs typeface="Georgia"/>
                <a:sym typeface="Georgia"/>
              </a:rPr>
              <a:t>52% of think tanks rely mostly or entirely on project-based funding; only 18% are core-funded.</a:t>
            </a:r>
            <a:endParaRPr/>
          </a:p>
          <a:p>
            <a:pPr marL="285750" marR="0" lvl="0" indent="-171450" algn="l" rtl="0">
              <a:spcBef>
                <a:spcPts val="0"/>
              </a:spcBef>
              <a:spcAft>
                <a:spcPts val="0"/>
              </a:spcAft>
              <a:buClr>
                <a:schemeClr val="dk2"/>
              </a:buClr>
              <a:buSzPts val="1800"/>
              <a:buFont typeface="Arial"/>
              <a:buNone/>
            </a:pPr>
            <a:endParaRPr sz="1800">
              <a:solidFill>
                <a:srgbClr val="3C3C3C"/>
              </a:solidFill>
              <a:latin typeface="Georgia"/>
              <a:ea typeface="Georgia"/>
              <a:cs typeface="Georgia"/>
              <a:sym typeface="Georgia"/>
            </a:endParaRPr>
          </a:p>
          <a:p>
            <a:pPr marL="285750" marR="0" lvl="0" indent="-285750" algn="l" rtl="0">
              <a:spcBef>
                <a:spcPts val="0"/>
              </a:spcBef>
              <a:spcAft>
                <a:spcPts val="0"/>
              </a:spcAft>
              <a:buClr>
                <a:schemeClr val="dk2"/>
              </a:buClr>
              <a:buSzPts val="1800"/>
              <a:buFont typeface="Arial"/>
              <a:buChar char="•"/>
            </a:pPr>
            <a:r>
              <a:rPr lang="en-GB" sz="1800">
                <a:solidFill>
                  <a:srgbClr val="3C3C3C"/>
                </a:solidFill>
                <a:latin typeface="Georgia"/>
                <a:ea typeface="Georgia"/>
                <a:cs typeface="Georgia"/>
                <a:sym typeface="Georgia"/>
              </a:rPr>
              <a:t>Project-based funding is more common in low- and lower-middle-income countries.</a:t>
            </a:r>
            <a:endParaRPr sz="1800">
              <a:solidFill>
                <a:schemeClr val="dk1"/>
              </a:solidFill>
              <a:latin typeface="Georgia"/>
              <a:ea typeface="Georgia"/>
              <a:cs typeface="Georgia"/>
              <a:sym typeface="Georgia"/>
            </a:endParaRPr>
          </a:p>
          <a:p>
            <a:pPr marL="285750" marR="0" lvl="0" indent="-171450" algn="l" rtl="0">
              <a:spcBef>
                <a:spcPts val="0"/>
              </a:spcBef>
              <a:spcAft>
                <a:spcPts val="0"/>
              </a:spcAft>
              <a:buClr>
                <a:schemeClr val="dk2"/>
              </a:buClr>
              <a:buSzPts val="1800"/>
              <a:buFont typeface="Arial"/>
              <a:buNone/>
            </a:pPr>
            <a:endParaRPr sz="1800">
              <a:solidFill>
                <a:srgbClr val="3C3C3C"/>
              </a:solidFill>
              <a:latin typeface="Georgia"/>
              <a:ea typeface="Georgia"/>
              <a:cs typeface="Georgia"/>
              <a:sym typeface="Georgia"/>
            </a:endParaRPr>
          </a:p>
          <a:p>
            <a:pPr marL="285750" marR="0" lvl="0" indent="-171450" algn="l" rtl="0">
              <a:spcBef>
                <a:spcPts val="0"/>
              </a:spcBef>
              <a:spcAft>
                <a:spcPts val="0"/>
              </a:spcAft>
              <a:buClr>
                <a:schemeClr val="dk2"/>
              </a:buClr>
              <a:buSzPts val="1800"/>
              <a:buFont typeface="Arial"/>
              <a:buNone/>
            </a:pPr>
            <a:endParaRPr sz="1800">
              <a:solidFill>
                <a:srgbClr val="3C3C3C"/>
              </a:solidFill>
              <a:latin typeface="Georgia"/>
              <a:ea typeface="Georgia"/>
              <a:cs typeface="Georgia"/>
              <a:sym typeface="Georgia"/>
            </a:endParaRPr>
          </a:p>
        </p:txBody>
      </p:sp>
      <p:sp>
        <p:nvSpPr>
          <p:cNvPr id="205" name="Google Shape;205;p20"/>
          <p:cNvSpPr txBox="1"/>
          <p:nvPr/>
        </p:nvSpPr>
        <p:spPr>
          <a:xfrm>
            <a:off x="6485793" y="1841788"/>
            <a:ext cx="5963606" cy="429444"/>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Trebuchet MS"/>
              <a:buNone/>
            </a:pPr>
            <a:r>
              <a:rPr lang="en-GB" sz="1600" b="1">
                <a:solidFill>
                  <a:schemeClr val="dk1"/>
                </a:solidFill>
                <a:latin typeface="Trebuchet MS"/>
                <a:ea typeface="Trebuchet MS"/>
                <a:cs typeface="Trebuchet MS"/>
                <a:sym typeface="Trebuchet MS"/>
              </a:rPr>
              <a:t>Type of funding by country income</a:t>
            </a:r>
            <a:endParaRPr sz="1600" b="1">
              <a:solidFill>
                <a:schemeClr val="dk1"/>
              </a:solidFill>
              <a:latin typeface="Trebuchet MS"/>
              <a:ea typeface="Trebuchet MS"/>
              <a:cs typeface="Trebuchet MS"/>
              <a:sym typeface="Trebuchet MS"/>
            </a:endParaRPr>
          </a:p>
        </p:txBody>
      </p:sp>
      <p:sp>
        <p:nvSpPr>
          <p:cNvPr id="206" name="Google Shape;206;p20"/>
          <p:cNvSpPr txBox="1"/>
          <p:nvPr/>
        </p:nvSpPr>
        <p:spPr>
          <a:xfrm>
            <a:off x="7493172" y="5675332"/>
            <a:ext cx="4348120" cy="2923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300">
                <a:solidFill>
                  <a:srgbClr val="8A8A8A"/>
                </a:solidFill>
                <a:latin typeface="Trebuchet MS"/>
                <a:ea typeface="Trebuchet MS"/>
                <a:cs typeface="Trebuchet MS"/>
                <a:sym typeface="Trebuchet MS"/>
              </a:rPr>
              <a:t>Survey sample= 297</a:t>
            </a:r>
            <a:endParaRPr/>
          </a:p>
        </p:txBody>
      </p:sp>
      <p:pic>
        <p:nvPicPr>
          <p:cNvPr id="207" name="Google Shape;207;p20" descr="A logo with text overlay&#10;&#10;Description automatically generated"/>
          <p:cNvPicPr preferRelativeResize="0"/>
          <p:nvPr/>
        </p:nvPicPr>
        <p:blipFill rotWithShape="1">
          <a:blip r:embed="rId4">
            <a:alphaModFix/>
          </a:blip>
          <a:srcRect/>
          <a:stretch/>
        </p:blipFill>
        <p:spPr>
          <a:xfrm>
            <a:off x="10033599" y="313415"/>
            <a:ext cx="1682151" cy="648803"/>
          </a:xfrm>
          <a:prstGeom prst="rect">
            <a:avLst/>
          </a:prstGeom>
          <a:noFill/>
          <a:ln>
            <a:noFill/>
          </a:ln>
        </p:spPr>
      </p:pic>
    </p:spTree>
    <p:extLst>
      <p:ext uri="{BB962C8B-B14F-4D97-AF65-F5344CB8AC3E}">
        <p14:creationId xmlns:p14="http://schemas.microsoft.com/office/powerpoint/2010/main" val="425267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9"/>
          <p:cNvSpPr txBox="1">
            <a:spLocks noGrp="1"/>
          </p:cNvSpPr>
          <p:nvPr>
            <p:ph type="title"/>
          </p:nvPr>
        </p:nvSpPr>
        <p:spPr>
          <a:xfrm>
            <a:off x="930432" y="1039549"/>
            <a:ext cx="10419256" cy="833999"/>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2500"/>
              <a:buFont typeface="Trebuchet MS"/>
              <a:buNone/>
            </a:pPr>
            <a:r>
              <a:rPr lang="en-GB" sz="2500">
                <a:latin typeface="Trebuchet MS"/>
                <a:ea typeface="Trebuchet MS"/>
                <a:cs typeface="Trebuchet MS"/>
                <a:sym typeface="Trebuchet MS"/>
              </a:rPr>
              <a:t>Adaptability is a main challenge (73%), and funding remains the crucial issue, with 59% agreeing or strongly agreeing it is a significant challenge this year.</a:t>
            </a:r>
            <a:endParaRPr sz="2500">
              <a:latin typeface="Trebuchet MS"/>
              <a:ea typeface="Trebuchet MS"/>
              <a:cs typeface="Trebuchet MS"/>
              <a:sym typeface="Trebuchet MS"/>
            </a:endParaRPr>
          </a:p>
          <a:p>
            <a:pPr marL="0" lvl="0" indent="0" algn="l" rtl="0">
              <a:lnSpc>
                <a:spcPct val="90000"/>
              </a:lnSpc>
              <a:spcBef>
                <a:spcPts val="800"/>
              </a:spcBef>
              <a:spcAft>
                <a:spcPts val="0"/>
              </a:spcAft>
              <a:buClr>
                <a:schemeClr val="dk1"/>
              </a:buClr>
              <a:buSzPts val="2500"/>
              <a:buFont typeface="Trebuchet MS"/>
              <a:buNone/>
            </a:pPr>
            <a:endParaRPr sz="2500"/>
          </a:p>
        </p:txBody>
      </p:sp>
      <p:sp>
        <p:nvSpPr>
          <p:cNvPr id="267" name="Google Shape;267;p29"/>
          <p:cNvSpPr txBox="1"/>
          <p:nvPr/>
        </p:nvSpPr>
        <p:spPr>
          <a:xfrm>
            <a:off x="2326135" y="6050538"/>
            <a:ext cx="4348120" cy="2923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300">
                <a:solidFill>
                  <a:srgbClr val="8A8A8A"/>
                </a:solidFill>
                <a:latin typeface="Trebuchet MS"/>
                <a:ea typeface="Trebuchet MS"/>
                <a:cs typeface="Trebuchet MS"/>
                <a:sym typeface="Trebuchet MS"/>
              </a:rPr>
              <a:t>Survey sample= 297</a:t>
            </a:r>
            <a:endParaRPr/>
          </a:p>
        </p:txBody>
      </p:sp>
      <p:sp>
        <p:nvSpPr>
          <p:cNvPr id="268" name="Google Shape;268;p29"/>
          <p:cNvSpPr txBox="1"/>
          <p:nvPr/>
        </p:nvSpPr>
        <p:spPr>
          <a:xfrm>
            <a:off x="7252772" y="6201257"/>
            <a:ext cx="4348120" cy="2923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300">
                <a:solidFill>
                  <a:srgbClr val="8A8A8A"/>
                </a:solidFill>
                <a:latin typeface="Trebuchet MS"/>
                <a:ea typeface="Trebuchet MS"/>
                <a:cs typeface="Trebuchet MS"/>
                <a:sym typeface="Trebuchet MS"/>
              </a:rPr>
              <a:t>Survey sample= 250</a:t>
            </a:r>
            <a:endParaRPr/>
          </a:p>
        </p:txBody>
      </p:sp>
      <p:pic>
        <p:nvPicPr>
          <p:cNvPr id="269" name="Google Shape;269;p29" descr="Gráfico, Gráfico de barras&#10;&#10;Descripción generada automáticamente"/>
          <p:cNvPicPr preferRelativeResize="0"/>
          <p:nvPr/>
        </p:nvPicPr>
        <p:blipFill rotWithShape="1">
          <a:blip r:embed="rId3">
            <a:alphaModFix/>
          </a:blip>
          <a:srcRect/>
          <a:stretch/>
        </p:blipFill>
        <p:spPr>
          <a:xfrm>
            <a:off x="590116" y="2611750"/>
            <a:ext cx="6083499" cy="3442085"/>
          </a:xfrm>
          <a:prstGeom prst="rect">
            <a:avLst/>
          </a:prstGeom>
          <a:noFill/>
          <a:ln>
            <a:noFill/>
          </a:ln>
        </p:spPr>
      </p:pic>
      <p:graphicFrame>
        <p:nvGraphicFramePr>
          <p:cNvPr id="270" name="Google Shape;270;p29"/>
          <p:cNvGraphicFramePr/>
          <p:nvPr/>
        </p:nvGraphicFramePr>
        <p:xfrm>
          <a:off x="7672348" y="2787858"/>
          <a:ext cx="3927750" cy="3406850"/>
        </p:xfrm>
        <a:graphic>
          <a:graphicData uri="http://schemas.openxmlformats.org/drawingml/2006/table">
            <a:tbl>
              <a:tblPr bandRow="1">
                <a:noFill/>
              </a:tblPr>
              <a:tblGrid>
                <a:gridCol w="1939275">
                  <a:extLst>
                    <a:ext uri="{9D8B030D-6E8A-4147-A177-3AD203B41FA5}">
                      <a16:colId xmlns:a16="http://schemas.microsoft.com/office/drawing/2014/main" val="20000"/>
                    </a:ext>
                  </a:extLst>
                </a:gridCol>
                <a:gridCol w="1265450">
                  <a:extLst>
                    <a:ext uri="{9D8B030D-6E8A-4147-A177-3AD203B41FA5}">
                      <a16:colId xmlns:a16="http://schemas.microsoft.com/office/drawing/2014/main" val="20001"/>
                    </a:ext>
                  </a:extLst>
                </a:gridCol>
                <a:gridCol w="723025">
                  <a:extLst>
                    <a:ext uri="{9D8B030D-6E8A-4147-A177-3AD203B41FA5}">
                      <a16:colId xmlns:a16="http://schemas.microsoft.com/office/drawing/2014/main" val="20002"/>
                    </a:ext>
                  </a:extLst>
                </a:gridCol>
              </a:tblGrid>
              <a:tr h="972850">
                <a:tc rowSpan="2">
                  <a:txBody>
                    <a:bodyPr/>
                    <a:lstStyle/>
                    <a:p>
                      <a:pPr marL="0" marR="0" lvl="0" indent="0" algn="l" rtl="0">
                        <a:spcBef>
                          <a:spcPts val="0"/>
                        </a:spcBef>
                        <a:spcAft>
                          <a:spcPts val="0"/>
                        </a:spcAft>
                        <a:buNone/>
                      </a:pPr>
                      <a:r>
                        <a:rPr lang="en-GB" sz="1600" b="1" u="none" strike="noStrike" cap="none">
                          <a:latin typeface="Trebuchet MS"/>
                          <a:ea typeface="Trebuchet MS"/>
                          <a:cs typeface="Trebuchet MS"/>
                          <a:sym typeface="Trebuchet MS"/>
                        </a:rPr>
                        <a:t>Financial issues and fundraising (54%)</a:t>
                      </a:r>
                      <a:endParaRPr/>
                    </a:p>
                  </a:txBody>
                  <a:tcPr marL="28575" marR="28575" marT="0" marB="0" anchor="ctr">
                    <a:lnL w="19050" cap="flat" cmpd="sng">
                      <a:solidFill>
                        <a:srgbClr val="FDFDF8"/>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DFDF8"/>
                      </a:solidFill>
                      <a:prstDash val="solid"/>
                      <a:round/>
                      <a:headEnd type="none" w="sm" len="sm"/>
                      <a:tailEnd type="none" w="sm" len="sm"/>
                    </a:lnT>
                    <a:lnB w="9525" cap="flat" cmpd="sng">
                      <a:solidFill>
                        <a:srgbClr val="CCCCCC"/>
                      </a:solidFill>
                      <a:prstDash val="solid"/>
                      <a:round/>
                      <a:headEnd type="none" w="sm" len="sm"/>
                      <a:tailEnd type="none" w="sm" len="sm"/>
                    </a:lnB>
                    <a:solidFill>
                      <a:srgbClr val="C8CE53"/>
                    </a:solidFill>
                  </a:tcPr>
                </a:tc>
                <a:tc gridSpan="2">
                  <a:txBody>
                    <a:bodyPr/>
                    <a:lstStyle/>
                    <a:p>
                      <a:pPr marL="0" marR="0" lvl="0" indent="0" algn="l" rtl="0">
                        <a:spcBef>
                          <a:spcPts val="0"/>
                        </a:spcBef>
                        <a:spcAft>
                          <a:spcPts val="0"/>
                        </a:spcAft>
                        <a:buNone/>
                      </a:pPr>
                      <a:r>
                        <a:rPr lang="en-GB" sz="1600" b="1" u="none" strike="noStrike" cap="none">
                          <a:latin typeface="Trebuchet MS"/>
                          <a:ea typeface="Trebuchet MS"/>
                          <a:cs typeface="Trebuchet MS"/>
                          <a:sym typeface="Trebuchet MS"/>
                        </a:rPr>
                        <a:t>Political challenges (19%)</a:t>
                      </a:r>
                      <a:endParaRPr/>
                    </a:p>
                  </a:txBody>
                  <a:tcPr marL="28575" marR="28575" marT="0" marB="0" anchor="ctr">
                    <a:lnL w="9525" cap="flat" cmpd="sng">
                      <a:solidFill>
                        <a:srgbClr val="CCCCCC"/>
                      </a:solidFill>
                      <a:prstDash val="solid"/>
                      <a:round/>
                      <a:headEnd type="none" w="sm" len="sm"/>
                      <a:tailEnd type="none" w="sm" len="sm"/>
                    </a:lnL>
                    <a:lnR w="19050" cap="flat" cmpd="sng">
                      <a:solidFill>
                        <a:srgbClr val="FDFDF8"/>
                      </a:solidFill>
                      <a:prstDash val="solid"/>
                      <a:round/>
                      <a:headEnd type="none" w="sm" len="sm"/>
                      <a:tailEnd type="none" w="sm" len="sm"/>
                    </a:lnR>
                    <a:lnT w="19050" cap="flat" cmpd="sng">
                      <a:solidFill>
                        <a:srgbClr val="FDFDF8"/>
                      </a:solidFill>
                      <a:prstDash val="solid"/>
                      <a:round/>
                      <a:headEnd type="none" w="sm" len="sm"/>
                      <a:tailEnd type="none" w="sm" len="sm"/>
                    </a:lnT>
                    <a:lnB w="9525" cap="flat" cmpd="sng">
                      <a:solidFill>
                        <a:srgbClr val="CCCCCC"/>
                      </a:solidFill>
                      <a:prstDash val="solid"/>
                      <a:round/>
                      <a:headEnd type="none" w="sm" len="sm"/>
                      <a:tailEnd type="none" w="sm" len="sm"/>
                    </a:lnB>
                    <a:solidFill>
                      <a:srgbClr val="6BD0C6"/>
                    </a:solidFill>
                  </a:tcPr>
                </a:tc>
                <a:tc hMerge="1">
                  <a:txBody>
                    <a:bodyPr/>
                    <a:lstStyle/>
                    <a:p>
                      <a:endParaRPr lang="en-US"/>
                    </a:p>
                  </a:txBody>
                  <a:tcPr/>
                </a:tc>
                <a:extLst>
                  <a:ext uri="{0D108BD9-81ED-4DB2-BD59-A6C34878D82A}">
                    <a16:rowId xmlns:a16="http://schemas.microsoft.com/office/drawing/2014/main" val="10000"/>
                  </a:ext>
                </a:extLst>
              </a:tr>
              <a:tr h="1461150">
                <a:tc vMerge="1">
                  <a:txBody>
                    <a:bodyPr/>
                    <a:lstStyle/>
                    <a:p>
                      <a:endParaRPr lang="en-US"/>
                    </a:p>
                  </a:txBody>
                  <a:tcPr/>
                </a:tc>
                <a:tc>
                  <a:txBody>
                    <a:bodyPr/>
                    <a:lstStyle/>
                    <a:p>
                      <a:pPr marL="0" marR="0" lvl="0" indent="0" algn="l" rtl="0">
                        <a:spcBef>
                          <a:spcPts val="0"/>
                        </a:spcBef>
                        <a:spcAft>
                          <a:spcPts val="0"/>
                        </a:spcAft>
                        <a:buNone/>
                      </a:pPr>
                      <a:r>
                        <a:rPr lang="en-GB" sz="1050" b="1" u="none" strike="noStrike" cap="none">
                          <a:latin typeface="Trebuchet MS"/>
                          <a:ea typeface="Trebuchet MS"/>
                          <a:cs typeface="Trebuchet MS"/>
                          <a:sym typeface="Trebuchet MS"/>
                        </a:rPr>
                        <a:t>Evidence use and decision making process by government (12%)</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7DDD5"/>
                    </a:solidFill>
                  </a:tcPr>
                </a:tc>
                <a:tc>
                  <a:txBody>
                    <a:bodyPr/>
                    <a:lstStyle/>
                    <a:p>
                      <a:pPr marL="0" marR="0" lvl="0" indent="0" algn="l" rtl="0">
                        <a:spcBef>
                          <a:spcPts val="0"/>
                        </a:spcBef>
                        <a:spcAft>
                          <a:spcPts val="0"/>
                        </a:spcAft>
                        <a:buNone/>
                      </a:pPr>
                      <a:r>
                        <a:rPr lang="en-GB" sz="1050" b="1" u="none" strike="noStrike" cap="none">
                          <a:latin typeface="Trebuchet MS"/>
                          <a:ea typeface="Trebuchet MS"/>
                          <a:cs typeface="Trebuchet MS"/>
                          <a:sym typeface="Trebuchet MS"/>
                        </a:rPr>
                        <a:t>Domestic economic difficulties (9%)</a:t>
                      </a:r>
                      <a:endParaRPr/>
                    </a:p>
                  </a:txBody>
                  <a:tcPr marL="28575" marR="28575" marT="0" marB="0" anchor="ctr">
                    <a:lnL w="9525" cap="flat" cmpd="sng">
                      <a:solidFill>
                        <a:srgbClr val="CCCCCC"/>
                      </a:solidFill>
                      <a:prstDash val="solid"/>
                      <a:round/>
                      <a:headEnd type="none" w="sm" len="sm"/>
                      <a:tailEnd type="none" w="sm" len="sm"/>
                    </a:lnL>
                    <a:lnR w="19050" cap="flat" cmpd="sng">
                      <a:solidFill>
                        <a:srgbClr val="FDFDF8"/>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7DDD5"/>
                    </a:solidFill>
                  </a:tcPr>
                </a:tc>
                <a:extLst>
                  <a:ext uri="{0D108BD9-81ED-4DB2-BD59-A6C34878D82A}">
                    <a16:rowId xmlns:a16="http://schemas.microsoft.com/office/drawing/2014/main" val="10001"/>
                  </a:ext>
                </a:extLst>
              </a:tr>
              <a:tr h="972850">
                <a:tc gridSpan="3">
                  <a:txBody>
                    <a:bodyPr/>
                    <a:lstStyle/>
                    <a:p>
                      <a:pPr marL="0" marR="0" lvl="0" indent="0" algn="l" rtl="0">
                        <a:spcBef>
                          <a:spcPts val="0"/>
                        </a:spcBef>
                        <a:spcAft>
                          <a:spcPts val="0"/>
                        </a:spcAft>
                        <a:buNone/>
                      </a:pPr>
                      <a:r>
                        <a:rPr lang="en-GB" sz="1600" b="1" u="none" strike="noStrike" cap="none">
                          <a:latin typeface="Trebuchet MS"/>
                          <a:ea typeface="Trebuchet MS"/>
                          <a:cs typeface="Trebuchet MS"/>
                          <a:sym typeface="Trebuchet MS"/>
                        </a:rPr>
                        <a:t>Governance and management (46%)</a:t>
                      </a:r>
                      <a:endParaRPr/>
                    </a:p>
                  </a:txBody>
                  <a:tcPr marL="28575" marR="28575" marT="0" marB="0" anchor="ctr">
                    <a:lnL w="19050" cap="flat" cmpd="sng">
                      <a:solidFill>
                        <a:srgbClr val="FDFDF8"/>
                      </a:solidFill>
                      <a:prstDash val="solid"/>
                      <a:round/>
                      <a:headEnd type="none" w="sm" len="sm"/>
                      <a:tailEnd type="none" w="sm" len="sm"/>
                    </a:lnL>
                    <a:lnR w="19050" cap="flat" cmpd="sng">
                      <a:solidFill>
                        <a:srgbClr val="FDFDF8"/>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DFDF8"/>
                      </a:solidFill>
                      <a:prstDash val="solid"/>
                      <a:round/>
                      <a:headEnd type="none" w="sm" len="sm"/>
                      <a:tailEnd type="none" w="sm" len="sm"/>
                    </a:lnB>
                    <a:solidFill>
                      <a:srgbClr val="FBDB4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71" name="Google Shape;271;p29"/>
          <p:cNvSpPr txBox="1"/>
          <p:nvPr/>
        </p:nvSpPr>
        <p:spPr>
          <a:xfrm>
            <a:off x="1683992" y="2410062"/>
            <a:ext cx="4704027" cy="480243"/>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Trebuchet MS"/>
              <a:buNone/>
            </a:pPr>
            <a:r>
              <a:rPr lang="en-GB" sz="1600" b="1">
                <a:solidFill>
                  <a:schemeClr val="dk1"/>
                </a:solidFill>
                <a:latin typeface="Trebuchet MS"/>
                <a:ea typeface="Trebuchet MS"/>
                <a:cs typeface="Trebuchet MS"/>
                <a:sym typeface="Trebuchet MS"/>
              </a:rPr>
              <a:t>Main challenges in 2024</a:t>
            </a:r>
            <a:endParaRPr sz="1600" b="1">
              <a:solidFill>
                <a:schemeClr val="dk1"/>
              </a:solidFill>
              <a:latin typeface="Trebuchet MS"/>
              <a:ea typeface="Trebuchet MS"/>
              <a:cs typeface="Trebuchet MS"/>
              <a:sym typeface="Trebuchet MS"/>
            </a:endParaRPr>
          </a:p>
        </p:txBody>
      </p:sp>
      <p:sp>
        <p:nvSpPr>
          <p:cNvPr id="272" name="Google Shape;272;p29"/>
          <p:cNvSpPr txBox="1"/>
          <p:nvPr/>
        </p:nvSpPr>
        <p:spPr>
          <a:xfrm>
            <a:off x="7130060" y="2408107"/>
            <a:ext cx="4704027" cy="480243"/>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Trebuchet MS"/>
              <a:buNone/>
            </a:pPr>
            <a:r>
              <a:rPr lang="en-GB" sz="1600" b="1">
                <a:solidFill>
                  <a:schemeClr val="dk1"/>
                </a:solidFill>
                <a:latin typeface="Trebuchet MS"/>
                <a:ea typeface="Trebuchet MS"/>
                <a:cs typeface="Trebuchet MS"/>
                <a:sym typeface="Trebuchet MS"/>
              </a:rPr>
              <a:t>Main challenges in 2023</a:t>
            </a:r>
            <a:endParaRPr sz="1600" b="1">
              <a:solidFill>
                <a:schemeClr val="dk1"/>
              </a:solidFill>
              <a:latin typeface="Trebuchet MS"/>
              <a:ea typeface="Trebuchet MS"/>
              <a:cs typeface="Trebuchet MS"/>
              <a:sym typeface="Trebuchet MS"/>
            </a:endParaRPr>
          </a:p>
        </p:txBody>
      </p:sp>
      <p:pic>
        <p:nvPicPr>
          <p:cNvPr id="273" name="Google Shape;273;p29" descr="A logo with text overlay&#10;&#10;Description automatically generated"/>
          <p:cNvPicPr preferRelativeResize="0"/>
          <p:nvPr/>
        </p:nvPicPr>
        <p:blipFill rotWithShape="1">
          <a:blip r:embed="rId4">
            <a:alphaModFix/>
          </a:blip>
          <a:srcRect/>
          <a:stretch/>
        </p:blipFill>
        <p:spPr>
          <a:xfrm>
            <a:off x="10033599" y="313415"/>
            <a:ext cx="1682151" cy="648803"/>
          </a:xfrm>
          <a:prstGeom prst="rect">
            <a:avLst/>
          </a:prstGeom>
          <a:noFill/>
          <a:ln>
            <a:noFill/>
          </a:ln>
        </p:spPr>
      </p:pic>
    </p:spTree>
    <p:extLst>
      <p:ext uri="{BB962C8B-B14F-4D97-AF65-F5344CB8AC3E}">
        <p14:creationId xmlns:p14="http://schemas.microsoft.com/office/powerpoint/2010/main" val="1551571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8"/>
          <p:cNvSpPr txBox="1">
            <a:spLocks noGrp="1"/>
          </p:cNvSpPr>
          <p:nvPr>
            <p:ph type="body" idx="1"/>
          </p:nvPr>
        </p:nvSpPr>
        <p:spPr>
          <a:xfrm>
            <a:off x="988102" y="959359"/>
            <a:ext cx="10849000" cy="64169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sz="2500" dirty="0">
                <a:solidFill>
                  <a:srgbClr val="FF0000"/>
                </a:solidFill>
                <a:latin typeface="Trebuchet MS"/>
                <a:ea typeface="+mj-ea"/>
                <a:cs typeface="+mj-cs"/>
              </a:rPr>
              <a:t>Think tanks in the Anglosphere and EU+EFTA seem to be much more likely to engage in these efforts.</a:t>
            </a:r>
          </a:p>
        </p:txBody>
      </p:sp>
      <p:pic>
        <p:nvPicPr>
          <p:cNvPr id="5" name="Imagen 4" descr="Gráfico, Gráfico de barras&#10;&#10;Descripción generada automáticamente">
            <a:extLst>
              <a:ext uri="{FF2B5EF4-FFF2-40B4-BE49-F238E27FC236}">
                <a16:creationId xmlns:a16="http://schemas.microsoft.com/office/drawing/2014/main" id="{9AE5A32D-1CEE-63B1-80C2-B5D9DA7AF137}"/>
              </a:ext>
            </a:extLst>
          </p:cNvPr>
          <p:cNvPicPr>
            <a:picLocks noChangeAspect="1"/>
          </p:cNvPicPr>
          <p:nvPr/>
        </p:nvPicPr>
        <p:blipFill>
          <a:blip r:embed="rId3"/>
          <a:stretch>
            <a:fillRect/>
          </a:stretch>
        </p:blipFill>
        <p:spPr>
          <a:xfrm>
            <a:off x="711958" y="1745106"/>
            <a:ext cx="10848975" cy="4734269"/>
          </a:xfrm>
          <a:prstGeom prst="rect">
            <a:avLst/>
          </a:prstGeom>
        </p:spPr>
      </p:pic>
      <p:sp>
        <p:nvSpPr>
          <p:cNvPr id="3" name="CuadroTexto 2">
            <a:extLst>
              <a:ext uri="{FF2B5EF4-FFF2-40B4-BE49-F238E27FC236}">
                <a16:creationId xmlns:a16="http://schemas.microsoft.com/office/drawing/2014/main" id="{F708A538-22A8-6E81-15B7-80AFC163FA70}"/>
              </a:ext>
            </a:extLst>
          </p:cNvPr>
          <p:cNvSpPr txBox="1"/>
          <p:nvPr/>
        </p:nvSpPr>
        <p:spPr>
          <a:xfrm>
            <a:off x="7219800" y="6333330"/>
            <a:ext cx="434812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300">
                <a:solidFill>
                  <a:schemeClr val="tx1">
                    <a:lumMod val="60000"/>
                    <a:lumOff val="40000"/>
                  </a:schemeClr>
                </a:solidFill>
                <a:latin typeface="Trebuchet MS"/>
              </a:rPr>
              <a:t>Survey sample= 297</a:t>
            </a:r>
          </a:p>
        </p:txBody>
      </p:sp>
      <p:pic>
        <p:nvPicPr>
          <p:cNvPr id="4" name="Picture 3" descr="A logo with text overlay&#10;&#10;Description automatically generated">
            <a:extLst>
              <a:ext uri="{FF2B5EF4-FFF2-40B4-BE49-F238E27FC236}">
                <a16:creationId xmlns:a16="http://schemas.microsoft.com/office/drawing/2014/main" id="{30B7E240-59D2-2B70-CD16-6AE3039D64C1}"/>
              </a:ext>
            </a:extLst>
          </p:cNvPr>
          <p:cNvPicPr>
            <a:picLocks noChangeAspect="1"/>
          </p:cNvPicPr>
          <p:nvPr/>
        </p:nvPicPr>
        <p:blipFill>
          <a:blip r:embed="rId4"/>
          <a:stretch>
            <a:fillRect/>
          </a:stretch>
        </p:blipFill>
        <p:spPr>
          <a:xfrm>
            <a:off x="10033599" y="313415"/>
            <a:ext cx="1682151" cy="648803"/>
          </a:xfrm>
          <a:prstGeom prst="rect">
            <a:avLst/>
          </a:prstGeom>
        </p:spPr>
      </p:pic>
    </p:spTree>
    <p:extLst>
      <p:ext uri="{BB962C8B-B14F-4D97-AF65-F5344CB8AC3E}">
        <p14:creationId xmlns:p14="http://schemas.microsoft.com/office/powerpoint/2010/main" val="280262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DOES THIS SOUND FAMILIAR?</a:t>
            </a:r>
            <a:endParaRPr/>
          </a:p>
        </p:txBody>
      </p:sp>
      <p:sp>
        <p:nvSpPr>
          <p:cNvPr id="74" name="Google Shape;74;p4"/>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t>“ I do a lot of work with policymakers, but how much effect am I having? It’s like they’re coming in and saying to you, </a:t>
            </a:r>
            <a:r>
              <a:rPr lang="en-GB" b="1"/>
              <a:t>‘I’m going to drive my car off a cliff. Should I or should I not wear a seatbelt?’</a:t>
            </a:r>
            <a:endParaRPr/>
          </a:p>
          <a:p>
            <a:pPr marL="0" lvl="0" indent="0" algn="l" rtl="0">
              <a:lnSpc>
                <a:spcPct val="90000"/>
              </a:lnSpc>
              <a:spcBef>
                <a:spcPts val="1000"/>
              </a:spcBef>
              <a:spcAft>
                <a:spcPts val="0"/>
              </a:spcAft>
              <a:buClr>
                <a:schemeClr val="dk2"/>
              </a:buClr>
              <a:buSzPts val="2400"/>
              <a:buNone/>
            </a:pPr>
            <a:r>
              <a:rPr lang="en-GB"/>
              <a:t>And you say, </a:t>
            </a:r>
            <a:r>
              <a:rPr lang="en-GB" b="1"/>
              <a:t>‘I don’t think you should drive your car off the cliff.’</a:t>
            </a:r>
            <a:endParaRPr/>
          </a:p>
          <a:p>
            <a:pPr marL="0" lvl="0" indent="0" algn="l" rtl="0">
              <a:lnSpc>
                <a:spcPct val="90000"/>
              </a:lnSpc>
              <a:spcBef>
                <a:spcPts val="1000"/>
              </a:spcBef>
              <a:spcAft>
                <a:spcPts val="0"/>
              </a:spcAft>
              <a:buClr>
                <a:schemeClr val="dk2"/>
              </a:buClr>
              <a:buSzPts val="2400"/>
              <a:buNone/>
            </a:pPr>
            <a:r>
              <a:rPr lang="en-GB"/>
              <a:t>And they say, </a:t>
            </a:r>
            <a:r>
              <a:rPr lang="en-GB" b="1"/>
              <a:t>‘No, no, that bit’s already been decided—the question is whether to wear a seatbelt.’</a:t>
            </a:r>
            <a:endParaRPr/>
          </a:p>
          <a:p>
            <a:pPr marL="0" lvl="0" indent="0" algn="l" rtl="0">
              <a:lnSpc>
                <a:spcPct val="90000"/>
              </a:lnSpc>
              <a:spcBef>
                <a:spcPts val="1000"/>
              </a:spcBef>
              <a:spcAft>
                <a:spcPts val="0"/>
              </a:spcAft>
              <a:buClr>
                <a:schemeClr val="dk2"/>
              </a:buClr>
              <a:buSzPts val="2400"/>
              <a:buNone/>
            </a:pPr>
            <a:r>
              <a:rPr lang="en-GB"/>
              <a:t>And you say, </a:t>
            </a:r>
            <a:r>
              <a:rPr lang="en-GB" b="1"/>
              <a:t>‘Well, you might as well wear a seatbelt.’ </a:t>
            </a:r>
            <a:r>
              <a:rPr lang="en-GB"/>
              <a:t>And then they say, </a:t>
            </a:r>
            <a:r>
              <a:rPr lang="en-GB" b="1"/>
              <a:t>‘We’ve consulted with policy expert Rory Stewart and he says . .’ </a:t>
            </a:r>
            <a:r>
              <a:rPr lang="en-GB"/>
              <a:t>"</a:t>
            </a:r>
            <a:endParaRPr/>
          </a:p>
          <a:p>
            <a:pPr marL="0" lvl="0" indent="0" algn="l" rtl="0">
              <a:lnSpc>
                <a:spcPct val="90000"/>
              </a:lnSpc>
              <a:spcBef>
                <a:spcPts val="1000"/>
              </a:spcBef>
              <a:spcAft>
                <a:spcPts val="0"/>
              </a:spcAft>
              <a:buClr>
                <a:schemeClr val="dk2"/>
              </a:buClr>
              <a:buSzPts val="2400"/>
              <a:buNone/>
            </a:pPr>
            <a:endParaRPr/>
          </a:p>
        </p:txBody>
      </p:sp>
      <p:sp>
        <p:nvSpPr>
          <p:cNvPr id="75" name="Google Shape;75;p4"/>
          <p:cNvSpPr txBox="1"/>
          <p:nvPr/>
        </p:nvSpPr>
        <p:spPr>
          <a:xfrm>
            <a:off x="5264944" y="6165850"/>
            <a:ext cx="60936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Georgia"/>
                <a:ea typeface="Georgia"/>
                <a:cs typeface="Georgia"/>
                <a:sym typeface="Georgia"/>
              </a:rPr>
              <a:t>Extracted from: </a:t>
            </a:r>
            <a:r>
              <a:rPr lang="en-GB" sz="1800" b="0" i="0" u="sng" strike="noStrike" cap="none">
                <a:solidFill>
                  <a:schemeClr val="dk1"/>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Washington’s Think Tanks: Factories to Call Our Own</a:t>
            </a:r>
            <a:endParaRPr sz="1800">
              <a:solidFill>
                <a:schemeClr val="dk1"/>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8"/>
          <p:cNvSpPr txBox="1">
            <a:spLocks noGrp="1"/>
          </p:cNvSpPr>
          <p:nvPr>
            <p:ph type="body" idx="1"/>
          </p:nvPr>
        </p:nvSpPr>
        <p:spPr>
          <a:xfrm>
            <a:off x="950002" y="646298"/>
            <a:ext cx="8194083" cy="504501"/>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GB" sz="3200" dirty="0">
                <a:solidFill>
                  <a:srgbClr val="FF0000"/>
                </a:solidFill>
                <a:latin typeface="Trebuchet MS"/>
                <a:ea typeface="+mj-ea"/>
                <a:cs typeface="+mj-cs"/>
              </a:rPr>
              <a:t>AI: A global uncertainty and challenge</a:t>
            </a:r>
          </a:p>
        </p:txBody>
      </p:sp>
      <p:pic>
        <p:nvPicPr>
          <p:cNvPr id="4" name="Imagen 3" descr="Gráfico, Gráfico de barras&#10;&#10;Descripción generada automáticamente">
            <a:extLst>
              <a:ext uri="{FF2B5EF4-FFF2-40B4-BE49-F238E27FC236}">
                <a16:creationId xmlns:a16="http://schemas.microsoft.com/office/drawing/2014/main" id="{90A3A765-E4E3-C491-F44B-198DB2A985F4}"/>
              </a:ext>
            </a:extLst>
          </p:cNvPr>
          <p:cNvPicPr>
            <a:picLocks noChangeAspect="1"/>
          </p:cNvPicPr>
          <p:nvPr/>
        </p:nvPicPr>
        <p:blipFill>
          <a:blip r:embed="rId3"/>
          <a:srcRect t="10680" r="-150"/>
          <a:stretch/>
        </p:blipFill>
        <p:spPr>
          <a:xfrm>
            <a:off x="7037541" y="1353665"/>
            <a:ext cx="4287142" cy="2356652"/>
          </a:xfrm>
          <a:prstGeom prst="rect">
            <a:avLst/>
          </a:prstGeom>
        </p:spPr>
      </p:pic>
      <p:pic>
        <p:nvPicPr>
          <p:cNvPr id="5" name="Imagen 4" descr="Gráfico&#10;&#10;Descripción generada automáticamente">
            <a:extLst>
              <a:ext uri="{FF2B5EF4-FFF2-40B4-BE49-F238E27FC236}">
                <a16:creationId xmlns:a16="http://schemas.microsoft.com/office/drawing/2014/main" id="{858B673F-608B-469E-7078-01A669093F86}"/>
              </a:ext>
            </a:extLst>
          </p:cNvPr>
          <p:cNvPicPr>
            <a:picLocks noChangeAspect="1"/>
          </p:cNvPicPr>
          <p:nvPr/>
        </p:nvPicPr>
        <p:blipFill>
          <a:blip r:embed="rId4"/>
          <a:srcRect t="10437"/>
          <a:stretch/>
        </p:blipFill>
        <p:spPr>
          <a:xfrm>
            <a:off x="6850453" y="4164689"/>
            <a:ext cx="4585530" cy="2550738"/>
          </a:xfrm>
          <a:prstGeom prst="rect">
            <a:avLst/>
          </a:prstGeom>
        </p:spPr>
      </p:pic>
      <p:sp>
        <p:nvSpPr>
          <p:cNvPr id="3" name="Title 1">
            <a:extLst>
              <a:ext uri="{FF2B5EF4-FFF2-40B4-BE49-F238E27FC236}">
                <a16:creationId xmlns:a16="http://schemas.microsoft.com/office/drawing/2014/main" id="{7C69F4F7-0090-B5B6-DBCC-25FF8B496C87}"/>
              </a:ext>
            </a:extLst>
          </p:cNvPr>
          <p:cNvSpPr txBox="1">
            <a:spLocks/>
          </p:cNvSpPr>
          <p:nvPr/>
        </p:nvSpPr>
        <p:spPr>
          <a:xfrm>
            <a:off x="7036532" y="1097936"/>
            <a:ext cx="4281720" cy="5058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Trebuchet MS" panose="020B0703020202090204" pitchFamily="34" charset="0"/>
                <a:ea typeface="+mj-ea"/>
                <a:cs typeface="+mj-cs"/>
              </a:defRPr>
            </a:lvl1pPr>
          </a:lstStyle>
          <a:p>
            <a:pPr algn="ctr"/>
            <a:r>
              <a:rPr lang="en-GB" sz="1600">
                <a:latin typeface="Trebuchet MS"/>
                <a:cs typeface="Arial"/>
              </a:rPr>
              <a:t>Use of AI</a:t>
            </a:r>
            <a:endParaRPr lang="es-ES"/>
          </a:p>
        </p:txBody>
      </p:sp>
      <p:sp>
        <p:nvSpPr>
          <p:cNvPr id="6" name="Title 1">
            <a:extLst>
              <a:ext uri="{FF2B5EF4-FFF2-40B4-BE49-F238E27FC236}">
                <a16:creationId xmlns:a16="http://schemas.microsoft.com/office/drawing/2014/main" id="{BF306606-AB45-BA3F-A518-69657736B7C8}"/>
              </a:ext>
            </a:extLst>
          </p:cNvPr>
          <p:cNvSpPr txBox="1">
            <a:spLocks/>
          </p:cNvSpPr>
          <p:nvPr/>
        </p:nvSpPr>
        <p:spPr>
          <a:xfrm>
            <a:off x="6846694" y="3907168"/>
            <a:ext cx="4595484" cy="51866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Trebuchet MS" panose="020B0703020202090204" pitchFamily="34" charset="0"/>
                <a:ea typeface="+mj-ea"/>
                <a:cs typeface="+mj-cs"/>
              </a:defRPr>
            </a:lvl1pPr>
          </a:lstStyle>
          <a:p>
            <a:pPr algn="ctr"/>
            <a:r>
              <a:rPr lang="en-GB" sz="1600">
                <a:latin typeface="Trebuchet MS"/>
                <a:cs typeface="Arial"/>
              </a:rPr>
              <a:t>AI use of research by country income</a:t>
            </a:r>
            <a:endParaRPr lang="es-ES"/>
          </a:p>
        </p:txBody>
      </p:sp>
      <p:sp>
        <p:nvSpPr>
          <p:cNvPr id="7" name="CuadroTexto 6">
            <a:extLst>
              <a:ext uri="{FF2B5EF4-FFF2-40B4-BE49-F238E27FC236}">
                <a16:creationId xmlns:a16="http://schemas.microsoft.com/office/drawing/2014/main" id="{11E40E7B-98FE-4B61-C658-95062278CF3F}"/>
              </a:ext>
            </a:extLst>
          </p:cNvPr>
          <p:cNvSpPr txBox="1"/>
          <p:nvPr/>
        </p:nvSpPr>
        <p:spPr>
          <a:xfrm>
            <a:off x="6966356" y="3592983"/>
            <a:ext cx="434812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a:solidFill>
                  <a:schemeClr val="tx1">
                    <a:lumMod val="60000"/>
                    <a:lumOff val="40000"/>
                  </a:schemeClr>
                </a:solidFill>
                <a:latin typeface="Trebuchet MS"/>
              </a:rPr>
              <a:t>Survey sample= 297</a:t>
            </a:r>
          </a:p>
        </p:txBody>
      </p:sp>
      <p:sp>
        <p:nvSpPr>
          <p:cNvPr id="10" name="CuadroTexto 9">
            <a:extLst>
              <a:ext uri="{FF2B5EF4-FFF2-40B4-BE49-F238E27FC236}">
                <a16:creationId xmlns:a16="http://schemas.microsoft.com/office/drawing/2014/main" id="{2E1D9FB2-E4C9-DB24-F82E-CBF4580FD645}"/>
              </a:ext>
            </a:extLst>
          </p:cNvPr>
          <p:cNvSpPr txBox="1"/>
          <p:nvPr/>
        </p:nvSpPr>
        <p:spPr>
          <a:xfrm>
            <a:off x="7009536" y="6598636"/>
            <a:ext cx="434812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a:solidFill>
                  <a:schemeClr val="tx1">
                    <a:lumMod val="60000"/>
                    <a:lumOff val="40000"/>
                  </a:schemeClr>
                </a:solidFill>
                <a:latin typeface="Trebuchet MS"/>
              </a:rPr>
              <a:t>Survey sample= 297</a:t>
            </a:r>
          </a:p>
        </p:txBody>
      </p:sp>
      <p:pic>
        <p:nvPicPr>
          <p:cNvPr id="11" name="Picture 10" descr="A logo with text overlay&#10;&#10;Description automatically generated">
            <a:extLst>
              <a:ext uri="{FF2B5EF4-FFF2-40B4-BE49-F238E27FC236}">
                <a16:creationId xmlns:a16="http://schemas.microsoft.com/office/drawing/2014/main" id="{8A2DCDEF-ED68-2C10-5217-DE8E88367DAA}"/>
              </a:ext>
            </a:extLst>
          </p:cNvPr>
          <p:cNvPicPr>
            <a:picLocks noChangeAspect="1"/>
          </p:cNvPicPr>
          <p:nvPr/>
        </p:nvPicPr>
        <p:blipFill>
          <a:blip r:embed="rId5"/>
          <a:stretch>
            <a:fillRect/>
          </a:stretch>
        </p:blipFill>
        <p:spPr>
          <a:xfrm>
            <a:off x="10033599" y="313415"/>
            <a:ext cx="1682151" cy="648803"/>
          </a:xfrm>
          <a:prstGeom prst="rect">
            <a:avLst/>
          </a:prstGeom>
        </p:spPr>
      </p:pic>
      <p:sp>
        <p:nvSpPr>
          <p:cNvPr id="8" name="Google Shape;204;p20">
            <a:extLst>
              <a:ext uri="{FF2B5EF4-FFF2-40B4-BE49-F238E27FC236}">
                <a16:creationId xmlns:a16="http://schemas.microsoft.com/office/drawing/2014/main" id="{9E68E489-82C8-5920-4390-020189EFE3B5}"/>
              </a:ext>
            </a:extLst>
          </p:cNvPr>
          <p:cNvSpPr txBox="1"/>
          <p:nvPr/>
        </p:nvSpPr>
        <p:spPr>
          <a:xfrm>
            <a:off x="1089860" y="1375901"/>
            <a:ext cx="4590732" cy="557174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dirty="0">
                <a:solidFill>
                  <a:srgbClr val="3C3C3C"/>
                </a:solidFill>
                <a:latin typeface="Georgia"/>
                <a:sym typeface="Georgia"/>
              </a:rPr>
              <a:t>Globally, the use of AI is still relatively low across functions like research, administration, and communications. AI is used more frequently in communications tasks than in research and administration.</a:t>
            </a:r>
            <a:r>
              <a:rPr lang="es-ES" sz="1800" dirty="0">
                <a:solidFill>
                  <a:srgbClr val="3C3C3C"/>
                </a:solidFill>
                <a:latin typeface="Georgia"/>
                <a:sym typeface="Georgia"/>
              </a:rPr>
              <a:t> </a:t>
            </a:r>
            <a:endParaRPr lang="en-US" sz="1800" dirty="0">
              <a:solidFill>
                <a:srgbClr val="3C3C3C"/>
              </a:solidFill>
              <a:latin typeface="Georgia"/>
            </a:endParaRPr>
          </a:p>
          <a:p>
            <a:pPr marL="285750" indent="-285750">
              <a:lnSpc>
                <a:spcPct val="107000"/>
              </a:lnSpc>
              <a:spcBef>
                <a:spcPts val="1200"/>
              </a:spcBef>
              <a:spcAft>
                <a:spcPts val="1200"/>
              </a:spcAft>
              <a:buSzPts val="1800"/>
              <a:buFont typeface="Arial,Sans-Serif"/>
              <a:buChar char="•"/>
            </a:pPr>
            <a:r>
              <a:rPr lang="en-GB" sz="1800">
                <a:solidFill>
                  <a:srgbClr val="3C3C3C"/>
                </a:solidFill>
                <a:latin typeface="Georgia"/>
                <a:sym typeface="Georgia"/>
              </a:rPr>
              <a:t>There is no clear relation between country income or region and the use of AI for research, communications or administration.</a:t>
            </a:r>
            <a:r>
              <a:rPr lang="es-ES" sz="1800" dirty="0">
                <a:solidFill>
                  <a:srgbClr val="3C3C3C"/>
                </a:solidFill>
                <a:latin typeface="Georgia"/>
                <a:sym typeface="Georgia"/>
              </a:rPr>
              <a:t> </a:t>
            </a:r>
            <a:endParaRPr lang="en-US" sz="1800" dirty="0">
              <a:solidFill>
                <a:srgbClr val="3C3C3C"/>
              </a:solidFill>
              <a:latin typeface="Georgia"/>
              <a:sym typeface="Georgia"/>
            </a:endParaRPr>
          </a:p>
          <a:p>
            <a:pPr marL="285750" indent="-285750">
              <a:lnSpc>
                <a:spcPct val="107000"/>
              </a:lnSpc>
              <a:spcBef>
                <a:spcPts val="1200"/>
              </a:spcBef>
              <a:spcAft>
                <a:spcPts val="1200"/>
              </a:spcAft>
              <a:buSzPts val="1800"/>
              <a:buFont typeface="Arial,Sans-Serif"/>
              <a:buChar char="•"/>
            </a:pPr>
            <a:r>
              <a:rPr lang="en-GB" sz="1800">
                <a:solidFill>
                  <a:srgbClr val="3C3C3C"/>
                </a:solidFill>
                <a:latin typeface="Georgia"/>
                <a:sym typeface="Georgia"/>
              </a:rPr>
              <a:t>There is no clear relation between having younger staff with the use of AI for research, communications or administration.</a:t>
            </a:r>
            <a:endParaRPr lang="es-ES" sz="1800">
              <a:solidFill>
                <a:srgbClr val="3C3C3C"/>
              </a:solidFill>
              <a:latin typeface="Georgia"/>
              <a:sym typeface="Georgia"/>
            </a:endParaRPr>
          </a:p>
          <a:p>
            <a:pPr marL="285750" marR="0" lvl="0" indent="-285750" algn="l">
              <a:spcBef>
                <a:spcPts val="0"/>
              </a:spcBef>
              <a:spcAft>
                <a:spcPts val="0"/>
              </a:spcAft>
              <a:buClr>
                <a:schemeClr val="dk2"/>
              </a:buClr>
              <a:buSzPts val="1800"/>
              <a:buFont typeface="Arial"/>
              <a:buChar char="•"/>
            </a:pPr>
            <a:endParaRPr lang="en-GB" sz="1800" dirty="0">
              <a:solidFill>
                <a:srgbClr val="3C3C3C"/>
              </a:solidFill>
              <a:latin typeface="Georgia"/>
              <a:ea typeface="Georgia"/>
              <a:cs typeface="Georgia"/>
            </a:endParaRPr>
          </a:p>
          <a:p>
            <a:pPr marL="285750" marR="0" lvl="0" indent="-171450" algn="l" rtl="0">
              <a:spcBef>
                <a:spcPts val="0"/>
              </a:spcBef>
              <a:spcAft>
                <a:spcPts val="0"/>
              </a:spcAft>
              <a:buClr>
                <a:schemeClr val="dk2"/>
              </a:buClr>
              <a:buSzPts val="1800"/>
              <a:buFont typeface="Arial"/>
              <a:buNone/>
            </a:pPr>
            <a:endParaRPr sz="1800">
              <a:solidFill>
                <a:srgbClr val="3C3C3C"/>
              </a:solidFill>
              <a:latin typeface="Georgia"/>
              <a:ea typeface="Georgia"/>
              <a:cs typeface="Georgia"/>
              <a:sym typeface="Georgia"/>
            </a:endParaRPr>
          </a:p>
          <a:p>
            <a:pPr marL="285750" marR="0" lvl="0" indent="-171450" algn="l" rtl="0">
              <a:spcBef>
                <a:spcPts val="0"/>
              </a:spcBef>
              <a:spcAft>
                <a:spcPts val="0"/>
              </a:spcAft>
              <a:buClr>
                <a:schemeClr val="dk2"/>
              </a:buClr>
              <a:buSzPts val="1800"/>
              <a:buFont typeface="Arial"/>
              <a:buNone/>
            </a:pPr>
            <a:endParaRPr sz="1800">
              <a:solidFill>
                <a:srgbClr val="3C3C3C"/>
              </a:solidFill>
              <a:latin typeface="Georgia"/>
              <a:ea typeface="Georgia"/>
              <a:cs typeface="Georgia"/>
              <a:sym typeface="Georgia"/>
            </a:endParaRPr>
          </a:p>
        </p:txBody>
      </p:sp>
    </p:spTree>
    <p:extLst>
      <p:ext uri="{BB962C8B-B14F-4D97-AF65-F5344CB8AC3E}">
        <p14:creationId xmlns:p14="http://schemas.microsoft.com/office/powerpoint/2010/main" val="641589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Texto&#10;&#10;Descripción generada automáticamente"/>
          <p:cNvPicPr preferRelativeResize="0"/>
          <p:nvPr/>
        </p:nvPicPr>
        <p:blipFill rotWithShape="1">
          <a:blip r:embed="rId3">
            <a:alphaModFix/>
          </a:blip>
          <a:srcRect/>
          <a:stretch/>
        </p:blipFill>
        <p:spPr>
          <a:xfrm>
            <a:off x="1984076" y="1720057"/>
            <a:ext cx="9100866" cy="2483355"/>
          </a:xfrm>
          <a:prstGeom prst="rect">
            <a:avLst/>
          </a:prstGeom>
          <a:noFill/>
          <a:ln>
            <a:noFill/>
          </a:ln>
        </p:spPr>
      </p:pic>
      <p:sp>
        <p:nvSpPr>
          <p:cNvPr id="94" name="Google Shape;94;p2"/>
          <p:cNvSpPr txBox="1"/>
          <p:nvPr/>
        </p:nvSpPr>
        <p:spPr>
          <a:xfrm>
            <a:off x="2508925" y="4733116"/>
            <a:ext cx="8038396" cy="78312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200"/>
              <a:buFont typeface="Trebuchet MS"/>
              <a:buNone/>
            </a:pPr>
            <a:r>
              <a:rPr lang="en-GB" sz="3200" b="1" i="0" u="none" strike="noStrike" cap="none">
                <a:solidFill>
                  <a:schemeClr val="dk1"/>
                </a:solidFill>
                <a:latin typeface="Trebuchet MS"/>
                <a:ea typeface="Trebuchet MS"/>
                <a:cs typeface="Trebuchet MS"/>
                <a:sym typeface="Trebuchet MS"/>
              </a:rPr>
              <a:t>onthinktanks.org/sos2024</a:t>
            </a:r>
            <a:endParaRPr/>
          </a:p>
        </p:txBody>
      </p:sp>
    </p:spTree>
    <p:extLst>
      <p:ext uri="{BB962C8B-B14F-4D97-AF65-F5344CB8AC3E}">
        <p14:creationId xmlns:p14="http://schemas.microsoft.com/office/powerpoint/2010/main" val="2808130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3289242" y="1875986"/>
            <a:ext cx="6956325" cy="317593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2"/>
              </a:buClr>
              <a:buSzPts val="5000"/>
              <a:buFont typeface="Trebuchet MS"/>
              <a:buNone/>
            </a:pPr>
            <a:r>
              <a:rPr lang="en-GB">
                <a:latin typeface="Trebuchet MS"/>
                <a:ea typeface="Trebuchet MS"/>
                <a:cs typeface="Trebuchet MS"/>
                <a:sym typeface="Trebuchet MS"/>
              </a:rPr>
              <a:t>WHAT NEXT?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AR" dirty="0">
                <a:solidFill>
                  <a:srgbClr val="FF0000"/>
                </a:solidFill>
              </a:rPr>
              <a:t>FROM THINK TANK TO CHANGE HUB</a:t>
            </a:r>
          </a:p>
        </p:txBody>
      </p:sp>
      <p:pic>
        <p:nvPicPr>
          <p:cNvPr id="5" name="Content Placeholder 4" descr="Timeline&#10;&#10;Description automatically generated with medium confidence">
            <a:hlinkClick r:id="rId2"/>
            <a:extLst>
              <a:ext uri="{FF2B5EF4-FFF2-40B4-BE49-F238E27FC236}">
                <a16:creationId xmlns:a16="http://schemas.microsoft.com/office/drawing/2014/main" id="{2310E51D-1843-D349-9AA3-FEB7271A336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78925" y="1632538"/>
            <a:ext cx="7886700" cy="3898900"/>
          </a:xfrm>
        </p:spPr>
      </p:pic>
      <p:sp>
        <p:nvSpPr>
          <p:cNvPr id="6" name="Rectangle 5">
            <a:extLst>
              <a:ext uri="{FF2B5EF4-FFF2-40B4-BE49-F238E27FC236}">
                <a16:creationId xmlns:a16="http://schemas.microsoft.com/office/drawing/2014/main" id="{8F99AB71-9107-5A48-BE33-FDCA83AB32D6}"/>
              </a:ext>
            </a:extLst>
          </p:cNvPr>
          <p:cNvSpPr/>
          <p:nvPr/>
        </p:nvSpPr>
        <p:spPr>
          <a:xfrm>
            <a:off x="3078925" y="5714588"/>
            <a:ext cx="5375189" cy="369332"/>
          </a:xfrm>
          <a:prstGeom prst="rect">
            <a:avLst/>
          </a:prstGeom>
        </p:spPr>
        <p:txBody>
          <a:bodyPr wrap="none">
            <a:spAutoFit/>
          </a:bodyPr>
          <a:lstStyle/>
          <a:p>
            <a:r>
              <a:rPr lang="en-GB" dirty="0"/>
              <a:t>https://</a:t>
            </a:r>
            <a:r>
              <a:rPr lang="en-GB" dirty="0" err="1"/>
              <a:t>www.youtube.com</a:t>
            </a:r>
            <a:r>
              <a:rPr lang="en-GB" dirty="0"/>
              <a:t>/</a:t>
            </a:r>
            <a:r>
              <a:rPr lang="en-GB" dirty="0" err="1"/>
              <a:t>watch?v</a:t>
            </a:r>
            <a:r>
              <a:rPr lang="en-GB" dirty="0"/>
              <a:t>=Ia1qBgliBHM</a:t>
            </a:r>
          </a:p>
        </p:txBody>
      </p:sp>
    </p:spTree>
    <p:extLst>
      <p:ext uri="{BB962C8B-B14F-4D97-AF65-F5344CB8AC3E}">
        <p14:creationId xmlns:p14="http://schemas.microsoft.com/office/powerpoint/2010/main" val="3887899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a:solidFill>
                  <a:srgbClr val="FF0000"/>
                </a:solidFill>
              </a:rPr>
              <a:t>THINK TANKS AND SOCIAL MOVEMENTS</a:t>
            </a:r>
          </a:p>
        </p:txBody>
      </p:sp>
      <p:pic>
        <p:nvPicPr>
          <p:cNvPr id="5" name="Content Placeholder 4" descr="A group of people in a crowd&#10;&#10;Description automatically generated with medium confidence">
            <a:extLst>
              <a:ext uri="{FF2B5EF4-FFF2-40B4-BE49-F238E27FC236}">
                <a16:creationId xmlns:a16="http://schemas.microsoft.com/office/drawing/2014/main" id="{12458E7F-ECCA-A744-B161-D20E7D6D621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89282" y="1711085"/>
            <a:ext cx="3007725" cy="4284662"/>
          </a:xfrm>
        </p:spPr>
      </p:pic>
      <p:sp>
        <p:nvSpPr>
          <p:cNvPr id="6" name="Rectangle 5">
            <a:extLst>
              <a:ext uri="{FF2B5EF4-FFF2-40B4-BE49-F238E27FC236}">
                <a16:creationId xmlns:a16="http://schemas.microsoft.com/office/drawing/2014/main" id="{FA7DD1AA-4319-3C43-9BDF-B63155191496}"/>
              </a:ext>
            </a:extLst>
          </p:cNvPr>
          <p:cNvSpPr/>
          <p:nvPr/>
        </p:nvSpPr>
        <p:spPr>
          <a:xfrm>
            <a:off x="4348089" y="3105834"/>
            <a:ext cx="6096000" cy="646331"/>
          </a:xfrm>
          <a:prstGeom prst="rect">
            <a:avLst/>
          </a:prstGeom>
        </p:spPr>
        <p:txBody>
          <a:bodyPr>
            <a:spAutoFit/>
          </a:bodyPr>
          <a:lstStyle/>
          <a:p>
            <a:r>
              <a:rPr lang="en-GB" dirty="0"/>
              <a:t>https://</a:t>
            </a:r>
            <a:r>
              <a:rPr lang="en-GB" dirty="0" err="1"/>
              <a:t>onthinktanks.org</a:t>
            </a:r>
            <a:r>
              <a:rPr lang="en-GB" dirty="0"/>
              <a:t>/articles/understanding-think-tank-social-movement-engagement/</a:t>
            </a:r>
          </a:p>
        </p:txBody>
      </p:sp>
    </p:spTree>
    <p:extLst>
      <p:ext uri="{BB962C8B-B14F-4D97-AF65-F5344CB8AC3E}">
        <p14:creationId xmlns:p14="http://schemas.microsoft.com/office/powerpoint/2010/main" val="1277346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AR" dirty="0">
                <a:solidFill>
                  <a:srgbClr val="FF0000"/>
                </a:solidFill>
              </a:rPr>
              <a:t>THINK TANKS AND IMPACT INVESTING</a:t>
            </a:r>
          </a:p>
        </p:txBody>
      </p:sp>
      <p:pic>
        <p:nvPicPr>
          <p:cNvPr id="9" name="Content Placeholder 8" descr="A picture containing diagram&#10;&#10;Description automatically generated">
            <a:extLst>
              <a:ext uri="{FF2B5EF4-FFF2-40B4-BE49-F238E27FC236}">
                <a16:creationId xmlns:a16="http://schemas.microsoft.com/office/drawing/2014/main" id="{73BDBE30-F9AF-FF43-9790-32AA3B12B11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07448" y="1725612"/>
            <a:ext cx="6216390" cy="4284662"/>
          </a:xfrm>
        </p:spPr>
      </p:pic>
      <p:sp>
        <p:nvSpPr>
          <p:cNvPr id="7" name="Rectangle 6">
            <a:extLst>
              <a:ext uri="{FF2B5EF4-FFF2-40B4-BE49-F238E27FC236}">
                <a16:creationId xmlns:a16="http://schemas.microsoft.com/office/drawing/2014/main" id="{393B68CC-F2DE-E544-81EE-5DFF159432CD}"/>
              </a:ext>
            </a:extLst>
          </p:cNvPr>
          <p:cNvSpPr/>
          <p:nvPr/>
        </p:nvSpPr>
        <p:spPr>
          <a:xfrm>
            <a:off x="568162" y="5108697"/>
            <a:ext cx="4693155" cy="646331"/>
          </a:xfrm>
          <a:prstGeom prst="rect">
            <a:avLst/>
          </a:prstGeom>
        </p:spPr>
        <p:txBody>
          <a:bodyPr wrap="square">
            <a:spAutoFit/>
          </a:bodyPr>
          <a:lstStyle/>
          <a:p>
            <a:r>
              <a:rPr lang="en-GB" dirty="0"/>
              <a:t>https://</a:t>
            </a:r>
            <a:r>
              <a:rPr lang="en-GB" dirty="0" err="1"/>
              <a:t>onthinktanks.org</a:t>
            </a:r>
            <a:r>
              <a:rPr lang="en-GB" dirty="0"/>
              <a:t>/initiatives/think-tanks-and-impact-investing/</a:t>
            </a:r>
          </a:p>
        </p:txBody>
      </p:sp>
    </p:spTree>
    <p:extLst>
      <p:ext uri="{BB962C8B-B14F-4D97-AF65-F5344CB8AC3E}">
        <p14:creationId xmlns:p14="http://schemas.microsoft.com/office/powerpoint/2010/main" val="2260143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9FE1-88CC-574E-A503-CA0978789FB3}"/>
              </a:ext>
            </a:extLst>
          </p:cNvPr>
          <p:cNvSpPr>
            <a:spLocks noGrp="1"/>
          </p:cNvSpPr>
          <p:nvPr>
            <p:ph type="title"/>
          </p:nvPr>
        </p:nvSpPr>
        <p:spPr/>
        <p:txBody>
          <a:bodyPr>
            <a:normAutofit fontScale="90000"/>
          </a:bodyPr>
          <a:lstStyle/>
          <a:p>
            <a:r>
              <a:rPr lang="en-GB" dirty="0">
                <a:solidFill>
                  <a:srgbClr val="FF0000"/>
                </a:solidFill>
              </a:rPr>
              <a:t>COMPETITION</a:t>
            </a:r>
          </a:p>
        </p:txBody>
      </p:sp>
      <p:pic>
        <p:nvPicPr>
          <p:cNvPr id="5" name="Content Placeholder 4" descr="Graphical user interface&#10;&#10;Description automatically generated">
            <a:extLst>
              <a:ext uri="{FF2B5EF4-FFF2-40B4-BE49-F238E27FC236}">
                <a16:creationId xmlns:a16="http://schemas.microsoft.com/office/drawing/2014/main" id="{E5A5CAC5-F19F-2C48-A83C-9734FC3248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6301" y="3874483"/>
            <a:ext cx="4787898" cy="2636374"/>
          </a:xfrm>
        </p:spPr>
      </p:pic>
      <p:pic>
        <p:nvPicPr>
          <p:cNvPr id="7" name="Picture 6" descr="A collage of people&#10;&#10;Description automatically generated with medium confidence">
            <a:extLst>
              <a:ext uri="{FF2B5EF4-FFF2-40B4-BE49-F238E27FC236}">
                <a16:creationId xmlns:a16="http://schemas.microsoft.com/office/drawing/2014/main" id="{D4244993-4D87-5241-9863-4F2E9AC5A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499" y="278535"/>
            <a:ext cx="4965700" cy="359410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C11815A5-4DA4-1141-9356-F0087EB1D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15706"/>
            <a:ext cx="4032555" cy="3016394"/>
          </a:xfrm>
          <a:prstGeom prst="rect">
            <a:avLst/>
          </a:prstGeom>
        </p:spPr>
      </p:pic>
      <p:sp>
        <p:nvSpPr>
          <p:cNvPr id="10" name="TextBox 9">
            <a:extLst>
              <a:ext uri="{FF2B5EF4-FFF2-40B4-BE49-F238E27FC236}">
                <a16:creationId xmlns:a16="http://schemas.microsoft.com/office/drawing/2014/main" id="{91FCCDE5-18C3-5C43-A27A-73AE84D2EEC1}"/>
              </a:ext>
            </a:extLst>
          </p:cNvPr>
          <p:cNvSpPr txBox="1"/>
          <p:nvPr/>
        </p:nvSpPr>
        <p:spPr>
          <a:xfrm>
            <a:off x="838200" y="4821388"/>
            <a:ext cx="2331720" cy="369332"/>
          </a:xfrm>
          <a:prstGeom prst="rect">
            <a:avLst/>
          </a:prstGeom>
          <a:noFill/>
          <a:ln>
            <a:noFill/>
          </a:ln>
        </p:spPr>
        <p:txBody>
          <a:bodyPr wrap="square" rtlCol="0">
            <a:spAutoFit/>
          </a:bodyPr>
          <a:lstStyle/>
          <a:p>
            <a:r>
              <a:rPr lang="en-GB" dirty="0"/>
              <a:t>Documentaries</a:t>
            </a:r>
          </a:p>
        </p:txBody>
      </p:sp>
      <p:sp>
        <p:nvSpPr>
          <p:cNvPr id="11" name="TextBox 10">
            <a:extLst>
              <a:ext uri="{FF2B5EF4-FFF2-40B4-BE49-F238E27FC236}">
                <a16:creationId xmlns:a16="http://schemas.microsoft.com/office/drawing/2014/main" id="{12A96A8D-8B00-CE4C-9B1E-660AF8612A24}"/>
              </a:ext>
            </a:extLst>
          </p:cNvPr>
          <p:cNvSpPr txBox="1"/>
          <p:nvPr/>
        </p:nvSpPr>
        <p:spPr>
          <a:xfrm>
            <a:off x="5309868" y="666283"/>
            <a:ext cx="1807211" cy="369332"/>
          </a:xfrm>
          <a:prstGeom prst="rect">
            <a:avLst/>
          </a:prstGeom>
          <a:noFill/>
          <a:ln>
            <a:noFill/>
          </a:ln>
        </p:spPr>
        <p:txBody>
          <a:bodyPr wrap="square" rtlCol="0">
            <a:spAutoFit/>
          </a:bodyPr>
          <a:lstStyle/>
          <a:p>
            <a:pPr algn="r"/>
            <a:r>
              <a:rPr lang="en-GB" dirty="0"/>
              <a:t>Films</a:t>
            </a:r>
          </a:p>
        </p:txBody>
      </p:sp>
      <p:sp>
        <p:nvSpPr>
          <p:cNvPr id="12" name="TextBox 11">
            <a:extLst>
              <a:ext uri="{FF2B5EF4-FFF2-40B4-BE49-F238E27FC236}">
                <a16:creationId xmlns:a16="http://schemas.microsoft.com/office/drawing/2014/main" id="{ED0B1EB2-05FE-2F46-A032-48F43B58BCF5}"/>
              </a:ext>
            </a:extLst>
          </p:cNvPr>
          <p:cNvSpPr txBox="1"/>
          <p:nvPr/>
        </p:nvSpPr>
        <p:spPr>
          <a:xfrm>
            <a:off x="5051366" y="5709280"/>
            <a:ext cx="2331720" cy="646331"/>
          </a:xfrm>
          <a:prstGeom prst="rect">
            <a:avLst/>
          </a:prstGeom>
          <a:noFill/>
          <a:ln>
            <a:noFill/>
          </a:ln>
        </p:spPr>
        <p:txBody>
          <a:bodyPr wrap="square" rtlCol="0">
            <a:spAutoFit/>
          </a:bodyPr>
          <a:lstStyle/>
          <a:p>
            <a:r>
              <a:rPr lang="en-GB" dirty="0"/>
              <a:t>Reports by foundations</a:t>
            </a:r>
          </a:p>
        </p:txBody>
      </p:sp>
    </p:spTree>
    <p:extLst>
      <p:ext uri="{BB962C8B-B14F-4D97-AF65-F5344CB8AC3E}">
        <p14:creationId xmlns:p14="http://schemas.microsoft.com/office/powerpoint/2010/main" val="2391639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AR" dirty="0">
                <a:solidFill>
                  <a:srgbClr val="FF0000"/>
                </a:solidFill>
              </a:rPr>
              <a:t>STATE CAPTURE</a:t>
            </a:r>
            <a:br>
              <a:rPr lang="es-AR" dirty="0">
                <a:solidFill>
                  <a:srgbClr val="FF0000"/>
                </a:solidFill>
              </a:rPr>
            </a:br>
            <a:r>
              <a:rPr lang="es-AR" dirty="0">
                <a:solidFill>
                  <a:srgbClr val="FF0000"/>
                </a:solidFill>
              </a:rPr>
              <a:t>BACK TO ORIGINS</a:t>
            </a:r>
          </a:p>
        </p:txBody>
      </p:sp>
      <p:sp>
        <p:nvSpPr>
          <p:cNvPr id="7" name="Rectangle 6">
            <a:extLst>
              <a:ext uri="{FF2B5EF4-FFF2-40B4-BE49-F238E27FC236}">
                <a16:creationId xmlns:a16="http://schemas.microsoft.com/office/drawing/2014/main" id="{393B68CC-F2DE-E544-81EE-5DFF159432CD}"/>
              </a:ext>
            </a:extLst>
          </p:cNvPr>
          <p:cNvSpPr/>
          <p:nvPr/>
        </p:nvSpPr>
        <p:spPr>
          <a:xfrm>
            <a:off x="568162" y="6213597"/>
            <a:ext cx="4693155" cy="646331"/>
          </a:xfrm>
          <a:prstGeom prst="rect">
            <a:avLst/>
          </a:prstGeom>
        </p:spPr>
        <p:txBody>
          <a:bodyPr wrap="square">
            <a:spAutoFit/>
          </a:bodyPr>
          <a:lstStyle/>
          <a:p>
            <a:r>
              <a:rPr lang="en-GB" dirty="0"/>
              <a:t>https://</a:t>
            </a:r>
            <a:r>
              <a:rPr lang="en-GB" dirty="0" err="1"/>
              <a:t>medium.com</a:t>
            </a:r>
            <a:r>
              <a:rPr lang="en-GB" dirty="0"/>
              <a:t>/ott-annual-review-2020-2021</a:t>
            </a:r>
          </a:p>
        </p:txBody>
      </p:sp>
      <p:pic>
        <p:nvPicPr>
          <p:cNvPr id="6" name="Content Placeholder 5" descr="Text&#10;&#10;Description automatically generated">
            <a:extLst>
              <a:ext uri="{FF2B5EF4-FFF2-40B4-BE49-F238E27FC236}">
                <a16:creationId xmlns:a16="http://schemas.microsoft.com/office/drawing/2014/main" id="{A668DEAC-7FC6-AB49-AD18-CA6DF89CE11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68975" y="1669586"/>
            <a:ext cx="3206402" cy="4284662"/>
          </a:xfrm>
        </p:spPr>
      </p:pic>
      <p:pic>
        <p:nvPicPr>
          <p:cNvPr id="10" name="Picture 9" descr="Text&#10;&#10;Description automatically generated with medium confidence">
            <a:extLst>
              <a:ext uri="{FF2B5EF4-FFF2-40B4-BE49-F238E27FC236}">
                <a16:creationId xmlns:a16="http://schemas.microsoft.com/office/drawing/2014/main" id="{ECADE93A-FDFE-E240-A540-68B4BDFEF2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9201" y="450850"/>
            <a:ext cx="4330700" cy="5499100"/>
          </a:xfrm>
          <a:prstGeom prst="rect">
            <a:avLst/>
          </a:prstGeom>
        </p:spPr>
      </p:pic>
    </p:spTree>
    <p:extLst>
      <p:ext uri="{BB962C8B-B14F-4D97-AF65-F5344CB8AC3E}">
        <p14:creationId xmlns:p14="http://schemas.microsoft.com/office/powerpoint/2010/main" val="1025189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latin typeface="Trebuchet MS"/>
                <a:ea typeface="Trebuchet MS"/>
                <a:cs typeface="Trebuchet MS"/>
                <a:sym typeface="Trebuchet MS"/>
              </a:rPr>
              <a:t>NEW MODELS, NEW THINK TANKS</a:t>
            </a:r>
            <a:endParaRPr/>
          </a:p>
        </p:txBody>
      </p:sp>
      <p:sp>
        <p:nvSpPr>
          <p:cNvPr id="255" name="Google Shape;255;p33"/>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GB">
                <a:latin typeface="Georgia"/>
                <a:ea typeface="Georgia"/>
                <a:cs typeface="Georgia"/>
                <a:sym typeface="Georgia"/>
              </a:rPr>
              <a:t>We will explore new models for thinktanking: student think tanks, AI th</a:t>
            </a:r>
            <a:r>
              <a:rPr lang="en-GB"/>
              <a:t>inktanking, change hubs, business think tanks, trans-national spaces</a:t>
            </a:r>
            <a:endParaRPr/>
          </a:p>
          <a:p>
            <a:pPr marL="0" lvl="0" indent="0" algn="l" rtl="0">
              <a:lnSpc>
                <a:spcPct val="90000"/>
              </a:lnSpc>
              <a:spcBef>
                <a:spcPts val="1000"/>
              </a:spcBef>
              <a:spcAft>
                <a:spcPts val="0"/>
              </a:spcAft>
              <a:buClr>
                <a:schemeClr val="dk2"/>
              </a:buClr>
              <a:buSzPts val="2400"/>
              <a:buNone/>
            </a:pPr>
            <a:endParaRPr/>
          </a:p>
          <a:p>
            <a:pPr marL="0" lvl="0" indent="0" algn="l" rtl="0">
              <a:lnSpc>
                <a:spcPct val="90000"/>
              </a:lnSpc>
              <a:spcBef>
                <a:spcPts val="1000"/>
              </a:spcBef>
              <a:spcAft>
                <a:spcPts val="0"/>
              </a:spcAft>
              <a:buClr>
                <a:schemeClr val="dk2"/>
              </a:buClr>
              <a:buSzPts val="2400"/>
              <a:buNone/>
            </a:pPr>
            <a:r>
              <a:rPr lang="en-GB">
                <a:latin typeface="Georgia"/>
                <a:ea typeface="Georgia"/>
                <a:cs typeface="Georgia"/>
                <a:sym typeface="Georgia"/>
              </a:rPr>
              <a:t>In response to changes in the context in which think tanks operate</a:t>
            </a:r>
            <a:r>
              <a:rPr lang="en-GB"/>
              <a:t>: unexpected competition, state capture, wealth concentration, polarisation </a:t>
            </a:r>
            <a:endParaRPr/>
          </a:p>
          <a:p>
            <a:pPr marL="0" lvl="0" indent="0" algn="l" rtl="0">
              <a:lnSpc>
                <a:spcPct val="90000"/>
              </a:lnSpc>
              <a:spcBef>
                <a:spcPts val="1000"/>
              </a:spcBef>
              <a:spcAft>
                <a:spcPts val="0"/>
              </a:spcAft>
              <a:buClr>
                <a:schemeClr val="dk2"/>
              </a:buClr>
              <a:buSzPts val="2400"/>
              <a:buNone/>
            </a:pPr>
            <a:endParaRPr/>
          </a:p>
          <a:p>
            <a:pPr marL="0" lvl="0" indent="0" algn="l" rtl="0">
              <a:lnSpc>
                <a:spcPct val="90000"/>
              </a:lnSpc>
              <a:spcBef>
                <a:spcPts val="1000"/>
              </a:spcBef>
              <a:spcAft>
                <a:spcPts val="0"/>
              </a:spcAft>
              <a:buClr>
                <a:schemeClr val="dk2"/>
              </a:buClr>
              <a:buSzPts val="2400"/>
              <a:buNone/>
            </a:pPr>
            <a:r>
              <a:rPr lang="en-GB">
                <a:latin typeface="Georgia"/>
                <a:ea typeface="Georgia"/>
                <a:cs typeface="Georgia"/>
                <a:sym typeface="Georgia"/>
              </a:rPr>
              <a:t>And innovations that are constantly being </a:t>
            </a:r>
            <a:r>
              <a:rPr lang="en-GB"/>
              <a:t>brought</a:t>
            </a:r>
            <a:r>
              <a:rPr lang="en-GB">
                <a:latin typeface="Georgia"/>
                <a:ea typeface="Georgia"/>
                <a:cs typeface="Georgia"/>
                <a:sym typeface="Georgia"/>
              </a:rPr>
              <a:t> about by members of the community! </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3359150" y="1841032"/>
            <a:ext cx="8832850" cy="317593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2"/>
              </a:buClr>
              <a:buSzPts val="5000"/>
              <a:buFont typeface="Trebuchet MS"/>
              <a:buNone/>
            </a:pPr>
            <a:r>
              <a:rPr lang="en-GB"/>
              <a:t>Thank you!</a:t>
            </a:r>
            <a:br>
              <a:rPr lang="en-GB"/>
            </a:br>
            <a:br>
              <a:rPr lang="en-GB"/>
            </a:br>
            <a:endParaRPr sz="3600"/>
          </a:p>
        </p:txBody>
      </p:sp>
      <p:sp>
        <p:nvSpPr>
          <p:cNvPr id="261" name="Google Shape;261;p34"/>
          <p:cNvSpPr txBox="1"/>
          <p:nvPr/>
        </p:nvSpPr>
        <p:spPr>
          <a:xfrm>
            <a:off x="6606363" y="5016968"/>
            <a:ext cx="52383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Georgia"/>
                <a:ea typeface="Georgia"/>
                <a:cs typeface="Georgia"/>
                <a:sym typeface="Georgia"/>
              </a:rPr>
              <a:t>enrique@onthinktanks.org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p:nvPr/>
        </p:nvSpPr>
        <p:spPr>
          <a:xfrm>
            <a:off x="1579563" y="334963"/>
            <a:ext cx="9721849" cy="6070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Trebuchet MS"/>
              <a:buNone/>
            </a:pPr>
            <a:r>
              <a:rPr lang="en-GB" sz="4400">
                <a:solidFill>
                  <a:schemeClr val="dk1"/>
                </a:solidFill>
                <a:latin typeface="Trebuchet MS"/>
                <a:ea typeface="Trebuchet MS"/>
                <a:cs typeface="Trebuchet MS"/>
                <a:sym typeface="Trebuchet MS"/>
              </a:rPr>
              <a:t>WHAT IS A THINK TANK?</a:t>
            </a:r>
            <a:endParaRPr/>
          </a:p>
        </p:txBody>
      </p:sp>
      <p:sp>
        <p:nvSpPr>
          <p:cNvPr id="81" name="Google Shape;81;p5"/>
          <p:cNvSpPr txBox="1"/>
          <p:nvPr/>
        </p:nvSpPr>
        <p:spPr>
          <a:xfrm>
            <a:off x="2959950" y="5923050"/>
            <a:ext cx="5919900" cy="606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400"/>
              <a:buFont typeface="Trebuchet MS"/>
              <a:buNone/>
            </a:pPr>
            <a:r>
              <a:rPr lang="en-GB" sz="2400" dirty="0">
                <a:solidFill>
                  <a:schemeClr val="dk2"/>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The public’s answer (Cast from Clay)</a:t>
            </a:r>
            <a:endParaRPr/>
          </a:p>
        </p:txBody>
      </p:sp>
      <p:pic>
        <p:nvPicPr>
          <p:cNvPr id="82" name="Google Shape;82;p5" title="what_is_a_think_tank_with_subs (360p).mp4">
            <a:hlinkClick r:id="rId4"/>
          </p:cNvPr>
          <p:cNvPicPr preferRelativeResize="0"/>
          <p:nvPr/>
        </p:nvPicPr>
        <p:blipFill>
          <a:blip r:embed="rId5">
            <a:alphaModFix/>
          </a:blip>
          <a:stretch>
            <a:fillRect/>
          </a:stretch>
        </p:blipFill>
        <p:spPr>
          <a:xfrm>
            <a:off x="2179624" y="1403100"/>
            <a:ext cx="7719176" cy="4342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b3f271167a_0_2"/>
          <p:cNvSpPr txBox="1"/>
          <p:nvPr/>
        </p:nvSpPr>
        <p:spPr>
          <a:xfrm>
            <a:off x="4475890" y="5518735"/>
            <a:ext cx="3624900" cy="606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400"/>
              <a:buFont typeface="Trebuchet MS"/>
              <a:buNone/>
            </a:pPr>
            <a:r>
              <a:rPr lang="en-GB" sz="2400" dirty="0">
                <a:solidFill>
                  <a:schemeClr val="dk2"/>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Thinktanker’s answer</a:t>
            </a:r>
            <a:endParaRPr sz="2400">
              <a:solidFill>
                <a:schemeClr val="dk2"/>
              </a:solidFill>
              <a:latin typeface="Trebuchet MS"/>
              <a:ea typeface="Trebuchet MS"/>
              <a:cs typeface="Trebuchet MS"/>
              <a:sym typeface="Trebuchet MS"/>
            </a:endParaRPr>
          </a:p>
        </p:txBody>
      </p:sp>
      <p:pic>
        <p:nvPicPr>
          <p:cNvPr id="89" name="Google Shape;89;g2b3f271167a_0_2" descr="What is a think tank? Why do think tanks matter?&#10;&#10;We asked a group of think tank experts to answer these questions. &#10;&#10;Read more about the definition of the think tank label at www.onthinktanks.org/thethinktanklabel&#10;&#10;Do you want to join the discussion? &#10;Drop us a line at info@onthinktanks.org&#10;&#10;-------------------------------------&#10;About On Think Tanks:&#10;On Think Tanks focuses on a range of issues of relevance and interest to think tanks as well as their staff and supporters. We hope that our initiatives and the articles and resources we publish will support think tanks to be more strategic in the ways they make short and long-term decisions; and that this will result in better policy advice and policy outcomes for all.&#10;&#10;Read more:&#10;https://onthinktanks.org&#10;&#10;Learn more about On Think Tanks' initiatives:&#10;https://onthinktanks.org/initiatives/&#10;&#10;Support us:&#10;https://onthinktanks.org/support" title="What is a think tank?">
            <a:hlinkClick r:id="rId4"/>
          </p:cNvPr>
          <p:cNvPicPr preferRelativeResize="0"/>
          <p:nvPr/>
        </p:nvPicPr>
        <p:blipFill>
          <a:blip r:embed="rId5">
            <a:alphaModFix/>
          </a:blip>
          <a:stretch>
            <a:fillRect/>
          </a:stretch>
        </p:blipFill>
        <p:spPr>
          <a:xfrm>
            <a:off x="2028450" y="723775"/>
            <a:ext cx="7951225" cy="447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THINK TANK – WHAT IS IN THE LABEL?</a:t>
            </a:r>
            <a:endParaRPr/>
          </a:p>
        </p:txBody>
      </p:sp>
      <p:sp>
        <p:nvSpPr>
          <p:cNvPr id="95" name="Google Shape;95;p6"/>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2200"/>
              <a:buNone/>
            </a:pPr>
            <a:r>
              <a:rPr lang="en-GB" sz="2200" dirty="0"/>
              <a:t>Think Tank</a:t>
            </a:r>
            <a:br>
              <a:rPr lang="en-GB" sz="2200" dirty="0"/>
            </a:br>
            <a:r>
              <a:rPr lang="en-GB" sz="2200" dirty="0"/>
              <a:t>Research Centre</a:t>
            </a:r>
            <a:br>
              <a:rPr lang="en-GB" sz="2200" dirty="0"/>
            </a:br>
            <a:r>
              <a:rPr lang="en-GB" sz="2200" dirty="0"/>
              <a:t>Public Policy Research Institute</a:t>
            </a:r>
            <a:br>
              <a:rPr lang="en-GB" sz="2200" dirty="0"/>
            </a:br>
            <a:r>
              <a:rPr lang="en-GB" sz="2200" dirty="0"/>
              <a:t>Idea Factory</a:t>
            </a:r>
            <a:br>
              <a:rPr lang="en-GB" sz="2200" dirty="0"/>
            </a:br>
            <a:r>
              <a:rPr lang="en-GB" sz="2200" dirty="0"/>
              <a:t>University Research Centre</a:t>
            </a:r>
            <a:br>
              <a:rPr lang="en-GB" sz="2200" dirty="0"/>
            </a:br>
            <a:r>
              <a:rPr lang="en-GB" sz="2200" dirty="0"/>
              <a:t>Investigation Centre</a:t>
            </a:r>
            <a:br>
              <a:rPr lang="en-GB" sz="2200" dirty="0"/>
            </a:br>
            <a:r>
              <a:rPr lang="en-GB" sz="2200" dirty="0"/>
              <a:t>Laboratory of Ideas</a:t>
            </a:r>
            <a:endParaRPr dirty="0"/>
          </a:p>
          <a:p>
            <a:pPr marL="0" indent="0" algn="ctr">
              <a:spcBef>
                <a:spcPts val="0"/>
              </a:spcBef>
              <a:buSzPts val="2200"/>
            </a:pPr>
            <a:r>
              <a:rPr lang="en-GB" sz="2200" dirty="0"/>
              <a:t>Policymaking supporting centres</a:t>
            </a:r>
          </a:p>
          <a:p>
            <a:pPr marL="0" lvl="0" indent="0" algn="ctr" rtl="0">
              <a:lnSpc>
                <a:spcPct val="90000"/>
              </a:lnSpc>
              <a:spcBef>
                <a:spcPts val="1000"/>
              </a:spcBef>
              <a:spcAft>
                <a:spcPts val="0"/>
              </a:spcAft>
              <a:buClr>
                <a:schemeClr val="dk2"/>
              </a:buClr>
              <a:buSzPts val="2200"/>
              <a:buNone/>
            </a:pPr>
            <a:r>
              <a:rPr lang="en-GB" sz="2200" dirty="0"/>
              <a:t>…</a:t>
            </a:r>
            <a:endParaRPr/>
          </a:p>
          <a:p>
            <a:pPr marL="0" lvl="0" indent="0" algn="l" rtl="0">
              <a:lnSpc>
                <a:spcPct val="90000"/>
              </a:lnSpc>
              <a:spcBef>
                <a:spcPts val="1000"/>
              </a:spcBef>
              <a:spcAft>
                <a:spcPts val="0"/>
              </a:spcAft>
              <a:buClr>
                <a:schemeClr val="dk2"/>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rgbClr val="FF0000"/>
                </a:solidFill>
              </a:rPr>
              <a:t>"</a:t>
            </a:r>
            <a:r>
              <a:rPr lang="es-AR" dirty="0" err="1">
                <a:solidFill>
                  <a:srgbClr val="FF0000"/>
                </a:solidFill>
              </a:rPr>
              <a:t>We</a:t>
            </a:r>
            <a:r>
              <a:rPr lang="es-AR" dirty="0">
                <a:solidFill>
                  <a:srgbClr val="FF0000"/>
                </a:solidFill>
              </a:rPr>
              <a:t> are </a:t>
            </a:r>
            <a:r>
              <a:rPr lang="es-AR" dirty="0" err="1">
                <a:solidFill>
                  <a:srgbClr val="FF0000"/>
                </a:solidFill>
              </a:rPr>
              <a:t>not</a:t>
            </a:r>
            <a:r>
              <a:rPr lang="es-AR" dirty="0">
                <a:solidFill>
                  <a:srgbClr val="FF0000"/>
                </a:solidFill>
              </a:rPr>
              <a:t> a </a:t>
            </a:r>
            <a:r>
              <a:rPr lang="es-AR" dirty="0" err="1">
                <a:solidFill>
                  <a:srgbClr val="FF0000"/>
                </a:solidFill>
              </a:rPr>
              <a:t>think</a:t>
            </a:r>
            <a:r>
              <a:rPr lang="es-AR" dirty="0">
                <a:solidFill>
                  <a:srgbClr val="FF0000"/>
                </a:solidFill>
              </a:rPr>
              <a:t> </a:t>
            </a:r>
            <a:r>
              <a:rPr lang="es-AR" dirty="0" err="1">
                <a:solidFill>
                  <a:srgbClr val="FF0000"/>
                </a:solidFill>
              </a:rPr>
              <a:t>tank</a:t>
            </a:r>
            <a:r>
              <a:rPr lang="es-AR" dirty="0">
                <a:solidFill>
                  <a:srgbClr val="FF0000"/>
                </a:solidFill>
              </a:rPr>
              <a:t>, Quique"*</a:t>
            </a:r>
          </a:p>
        </p:txBody>
      </p:sp>
      <p:sp>
        <p:nvSpPr>
          <p:cNvPr id="3" name="TextBox 2">
            <a:extLst>
              <a:ext uri="{FF2B5EF4-FFF2-40B4-BE49-F238E27FC236}">
                <a16:creationId xmlns:a16="http://schemas.microsoft.com/office/drawing/2014/main" id="{626FB327-396C-4B4F-8F3E-9F794426DF1D}"/>
              </a:ext>
            </a:extLst>
          </p:cNvPr>
          <p:cNvSpPr txBox="1"/>
          <p:nvPr/>
        </p:nvSpPr>
        <p:spPr>
          <a:xfrm>
            <a:off x="234881" y="5715586"/>
            <a:ext cx="11957119" cy="369332"/>
          </a:xfrm>
          <a:prstGeom prst="rect">
            <a:avLst/>
          </a:prstGeom>
          <a:noFill/>
        </p:spPr>
        <p:txBody>
          <a:bodyPr wrap="none" rtlCol="0">
            <a:spAutoFit/>
          </a:bodyPr>
          <a:lstStyle/>
          <a:p>
            <a:r>
              <a:rPr lang="en-GB" dirty="0"/>
              <a:t>*/ 2 Think tank director in Peru, months before the Think Tank Initiative was launched – and to which they applied</a:t>
            </a:r>
          </a:p>
        </p:txBody>
      </p:sp>
    </p:spTree>
    <p:extLst>
      <p:ext uri="{BB962C8B-B14F-4D97-AF65-F5344CB8AC3E}">
        <p14:creationId xmlns:p14="http://schemas.microsoft.com/office/powerpoint/2010/main" val="252507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296635" y="2357438"/>
            <a:ext cx="2664279" cy="19304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dk2"/>
              </a:buClr>
              <a:buSzPct val="100000"/>
              <a:buFont typeface="Trebuchet MS"/>
              <a:buNone/>
            </a:pPr>
            <a:r>
              <a:rPr lang="en-GB">
                <a:solidFill>
                  <a:schemeClr val="dk2"/>
                </a:solidFill>
              </a:rPr>
              <a:t>WHAT IS YOUR LABEL OF CHOICE?</a:t>
            </a:r>
            <a:endParaRPr/>
          </a:p>
        </p:txBody>
      </p:sp>
      <p:sp>
        <p:nvSpPr>
          <p:cNvPr id="101" name="Google Shape;101;p7"/>
          <p:cNvSpPr txBox="1">
            <a:spLocks noGrp="1"/>
          </p:cNvSpPr>
          <p:nvPr>
            <p:ph type="body" idx="4294967295"/>
          </p:nvPr>
        </p:nvSpPr>
        <p:spPr>
          <a:xfrm>
            <a:off x="3585935" y="2845594"/>
            <a:ext cx="6970033" cy="95408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Clr>
                <a:schemeClr val="dk2"/>
              </a:buClr>
              <a:buSzPct val="100000"/>
              <a:buFont typeface="Arial"/>
              <a:buChar char="•"/>
            </a:pPr>
            <a:r>
              <a:rPr lang="en-GB" sz="3200">
                <a:solidFill>
                  <a:schemeClr val="dk2"/>
                </a:solidFill>
              </a:rPr>
              <a:t>What are think tanks called in your country?</a:t>
            </a:r>
            <a:endParaRPr/>
          </a:p>
          <a:p>
            <a:pPr marL="342900" lvl="0" indent="-342900" algn="l" rtl="0">
              <a:lnSpc>
                <a:spcPct val="90000"/>
              </a:lnSpc>
              <a:spcBef>
                <a:spcPts val="1000"/>
              </a:spcBef>
              <a:spcAft>
                <a:spcPts val="0"/>
              </a:spcAft>
              <a:buClr>
                <a:schemeClr val="dk2"/>
              </a:buClr>
              <a:buSzPct val="100000"/>
              <a:buFont typeface="Arial"/>
              <a:buChar char="•"/>
            </a:pPr>
            <a:r>
              <a:rPr lang="en-GB" sz="3200">
                <a:solidFill>
                  <a:schemeClr val="dk2"/>
                </a:solidFill>
              </a:rPr>
              <a:t>Would the average voter know what a think tank is?</a:t>
            </a:r>
            <a:endParaRPr>
              <a:solidFill>
                <a:schemeClr val="dk2"/>
              </a:solidFill>
            </a:endParaRPr>
          </a:p>
          <a:p>
            <a:pPr marL="342900" lvl="0" indent="-218440" algn="l" rtl="0">
              <a:lnSpc>
                <a:spcPct val="90000"/>
              </a:lnSpc>
              <a:spcBef>
                <a:spcPts val="1000"/>
              </a:spcBef>
              <a:spcAft>
                <a:spcPts val="0"/>
              </a:spcAft>
              <a:buClr>
                <a:schemeClr val="dk2"/>
              </a:buClr>
              <a:buSzPct val="100000"/>
              <a:buFont typeface="Arial"/>
              <a:buNone/>
            </a:pPr>
            <a:endParaRPr>
              <a:solidFill>
                <a:schemeClr val="lt2"/>
              </a:solidFill>
            </a:endParaRPr>
          </a:p>
          <a:p>
            <a:pPr marL="342900" lvl="0" indent="-218440" algn="l" rtl="0">
              <a:lnSpc>
                <a:spcPct val="90000"/>
              </a:lnSpc>
              <a:spcBef>
                <a:spcPts val="1000"/>
              </a:spcBef>
              <a:spcAft>
                <a:spcPts val="0"/>
              </a:spcAft>
              <a:buClr>
                <a:schemeClr val="dk2"/>
              </a:buClr>
              <a:buSzPct val="100000"/>
              <a:buFont typeface="Arial"/>
              <a:buNone/>
            </a:pPr>
            <a:endParaRPr>
              <a:solidFill>
                <a:schemeClr val="lt2"/>
              </a:solidFill>
            </a:endParaRPr>
          </a:p>
          <a:p>
            <a:pPr marL="228600" lvl="0" indent="-104140" algn="l" rtl="0">
              <a:lnSpc>
                <a:spcPct val="90000"/>
              </a:lnSpc>
              <a:spcBef>
                <a:spcPts val="1000"/>
              </a:spcBef>
              <a:spcAft>
                <a:spcPts val="0"/>
              </a:spcAft>
              <a:buClr>
                <a:schemeClr val="dk2"/>
              </a:buClr>
              <a:buSzPct val="100000"/>
              <a:buNone/>
            </a:pPr>
            <a:endParaRPr>
              <a:solidFill>
                <a:schemeClr val="lt2"/>
              </a:solidFill>
            </a:endParaRPr>
          </a:p>
        </p:txBody>
      </p:sp>
    </p:spTree>
  </p:cSld>
  <p:clrMapOvr>
    <a:masterClrMapping/>
  </p:clrMapOvr>
</p:sld>
</file>

<file path=ppt/theme/theme1.xml><?xml version="1.0" encoding="utf-8"?>
<a:theme xmlns:a="http://schemas.openxmlformats.org/drawingml/2006/main"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50</Slides>
  <Notes>43</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Tema de Office</vt:lpstr>
      <vt:lpstr>PowerPoint Presentation</vt:lpstr>
      <vt:lpstr>WHAT IS A THINK TANK?</vt:lpstr>
      <vt:lpstr>THINK WHAT?</vt:lpstr>
      <vt:lpstr>DOES THIS SOUND FAMILIAR?</vt:lpstr>
      <vt:lpstr>PowerPoint Presentation</vt:lpstr>
      <vt:lpstr>PowerPoint Presentation</vt:lpstr>
      <vt:lpstr>THINK TANK – WHAT IS IN THE LABEL?</vt:lpstr>
      <vt:lpstr>"We are not a think tank, Quique"*</vt:lpstr>
      <vt:lpstr>WHAT IS YOUR LABEL OF CHOICE?</vt:lpstr>
      <vt:lpstr>FROM NORMATIVE DEFINITIONS</vt:lpstr>
      <vt:lpstr>TOWARDS MORE FUNCTIONAL DESCRIPTIONS</vt:lpstr>
      <vt:lpstr>DIFFICULT TO PIN-POINT</vt:lpstr>
      <vt:lpstr>SELF-LABELLING EXERCISE</vt:lpstr>
      <vt:lpstr>Might be more useful to ask what do they do</vt:lpstr>
      <vt:lpstr>FUNCTIONS INCLUDE</vt:lpstr>
      <vt:lpstr>THEY SHARE MUCH WITH OTHERS</vt:lpstr>
      <vt:lpstr>WHEN DOES AN ORGANISATION STOP BEING …</vt:lpstr>
      <vt:lpstr>THE SPACE OF THINK TANKS</vt:lpstr>
      <vt:lpstr>THIS HAS AN IMPACT ON THE ORGANISATION ITSELF</vt:lpstr>
      <vt:lpstr>THINK TANKS “GOTTA SERVE SOMEBODY”</vt:lpstr>
      <vt:lpstr>CONTEXT MATTERS</vt:lpstr>
      <vt:lpstr>THE CONSEQUENCE IS AN INCREASINGLY MESSY SPACE</vt:lpstr>
      <vt:lpstr>HISTORY MATTERS</vt:lpstr>
      <vt:lpstr>A BRIEF HISTORY OF U.S. THINK TANKS</vt:lpstr>
      <vt:lpstr>A CHANGING NARRATIVE: FROM MEDICINE TO MARKETING</vt:lpstr>
      <vt:lpstr>SOCIETY AS THE PATIENT</vt:lpstr>
      <vt:lpstr>EFFICIENCY AND VALUE FOR MONEY</vt:lpstr>
      <vt:lpstr>CRISIS AND PLANNING FOR THE FUTURE</vt:lpstr>
      <vt:lpstr>SALOMON’S HOUSE AND THE REVOLVING DOOR</vt:lpstr>
      <vt:lpstr>THE IDEOLOGICAL MARKETPLACE</vt:lpstr>
      <vt:lpstr>THE IDEOLOGICAL BATTLEGROUND</vt:lpstr>
      <vt:lpstr>SIMILAR WAVES ELSEWHERE</vt:lpstr>
      <vt:lpstr>PowerPoint Presentation</vt:lpstr>
      <vt:lpstr>Today</vt:lpstr>
      <vt:lpstr>The type of political regime does not determine think tanks’ independence.</vt:lpstr>
      <vt:lpstr>For 36% of think tanks, polarisation affects their ability to conduct research and operation effectively. </vt:lpstr>
      <vt:lpstr>Core funding is scarce outside of high-income contexts. </vt:lpstr>
      <vt:lpstr>Adaptability is a main challenge (73%), and funding remains the crucial issue, with 59% agreeing or strongly agreeing it is a significant challenge this year. </vt:lpstr>
      <vt:lpstr>PowerPoint Presentation</vt:lpstr>
      <vt:lpstr>PowerPoint Presentation</vt:lpstr>
      <vt:lpstr>PowerPoint Presentation</vt:lpstr>
      <vt:lpstr>WHAT NEXT?</vt:lpstr>
      <vt:lpstr>FROM THINK TANK TO CHANGE HUB</vt:lpstr>
      <vt:lpstr>THINK TANKS AND SOCIAL MOVEMENTS</vt:lpstr>
      <vt:lpstr>THINK TANKS AND IMPACT INVESTING</vt:lpstr>
      <vt:lpstr>COMPETITION</vt:lpstr>
      <vt:lpstr>STATE CAPTURE BACK TO ORIGINS</vt:lpstr>
      <vt:lpstr>NEW MODELS, NEW THINK TANKS</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Centor</dc:creator>
  <cp:revision>77</cp:revision>
  <dcterms:created xsi:type="dcterms:W3CDTF">2021-01-12T15:01:10Z</dcterms:created>
  <dcterms:modified xsi:type="dcterms:W3CDTF">2025-02-01T12:44:30Z</dcterms:modified>
</cp:coreProperties>
</file>