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j9eNxS5EoOhMhMKHVdXXuBm4Hu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045CC4-732A-42DA-A93E-275A83F26EE4}">
  <a:tblStyle styleId="{16045CC4-732A-42DA-A93E-275A83F26E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A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2cc69e0f7a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●"/>
            </a:pPr>
            <a:r>
              <a:rPr lang="es-AR"/>
              <a:t>Priority area since it has lots of </a:t>
            </a:r>
            <a:r>
              <a:rPr lang="es-AR"/>
              <a:t>repetitive</a:t>
            </a:r>
            <a:r>
              <a:rPr lang="es-AR"/>
              <a:t> processes that could be automatized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-AR"/>
              <a:t>most organizations start their AI journey here: reducing time destined to manual low-value tasks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119" name="Google Shape;119;g32cc69e0f7a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cc69e0f7a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Medium priority because we still don’t know how.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High potential: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more impact if we’e able to scale-up programs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lower implementation costs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increased innovation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ability to evaluate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g32cc69e0f7a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2cc69e0f7a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Medium priority because we are in the process of re-thinking our production model and want to focus on that before thinking about AI integration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Also, my ability to coordinate different AI-based innovations is limited!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We see lots of potential: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Fast responses to advocacy opportunities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increased capacity of knowledge production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Access to produced knowledge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accessing</a:t>
            </a: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 outside knowledge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Creating a knowledge-based community 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g32cc69e0f7a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cc69e0f7a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0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Creating a knowledge-based community 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3" name="Google Shape;143;g32cc69e0f7a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2b10148cb5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32b10148cb5_0_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2b10148cb5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32b10148cb5_0_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2cc69e0f7a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do we face the environmental cost that AI has?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do we deal with copyright and citation issues?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How do we define what we consider best practices and malpractices?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Do we gaiin any time? how do we invest it? not just doing more of the same, but thinking more!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Loss of autonomy: if we delegate too much on AI to make </a:t>
            </a: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decisions</a:t>
            </a: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, are we losing our critical thinking abilities? are we losing our capability to make decisions? 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s-AR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what’s our role as an organization interms of adopting AI? individual preference? organizatioon mandated?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32cc69e0f7a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2cc69e0f7a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32cc69e0f7a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8 responses – 18 trainers</a:t>
            </a:r>
            <a:endParaRPr/>
          </a:p>
        </p:txBody>
      </p:sp>
      <p:sp>
        <p:nvSpPr>
          <p:cNvPr id="65" name="Google Shape;6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299f5e371e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sTART BY SAYING WE ARE IN THE PROCESS OF DEFINING, WE ARE STARTING. WE’LL BE SDHARING WITH YOU OUR PROCESS, OUR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We didnt wanna be the firsts ones (high implementation costs and failure rate) but neither last ones (fall behind, hard to catch up)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We wanted to find a balance point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We quickly realized that AI would cover a big piece of our current business: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Data processing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Data </a:t>
            </a:r>
            <a:r>
              <a:rPr lang="es-AR"/>
              <a:t>analysis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Content generation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We needed to find our value </a:t>
            </a:r>
            <a:r>
              <a:rPr lang="es-AR"/>
              <a:t>contribution</a:t>
            </a:r>
            <a:r>
              <a:rPr lang="es-AR"/>
              <a:t> in a scenario where AI collects and </a:t>
            </a:r>
            <a:r>
              <a:rPr lang="es-AR"/>
              <a:t>analyzes</a:t>
            </a:r>
            <a:r>
              <a:rPr lang="es-AR"/>
              <a:t> data and creates content.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Analize context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Think about what is relevant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s-AR"/>
              <a:t>Direct AI into relevant questions.</a:t>
            </a:r>
            <a:endParaRPr/>
          </a:p>
        </p:txBody>
      </p:sp>
      <p:sp>
        <p:nvSpPr>
          <p:cNvPr id="79" name="Google Shape;79;g3299f5e371e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b10148cb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AutoNum type="arabicPeriod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Efficiency: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Doing repetitive and low-value tasks in a more efficient, more automatized way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Free up time of teams to really focus on what adds value in order to increase impacte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AutoNum type="arabicPeriod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Transformation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Finding new and disruptive ways to do what we are doing in order to increase impact: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New ways to talk to increased and more diverse audiences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Higher scale-up potential for our programs (increased reach)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Create and mobilize knowledge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Access more fundraising opportunities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-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Internal organization (finance, administration, HR)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g32b10148cb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b10148cb5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How do we create a true digital culture?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Not just implementing AI tools but generating a genuine interest and acceptation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 true transformation of the organization, long lasting, widely accepted and wanted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Budget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High cost tools, assessments, procedures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Careful not to interrupt processes in the middle (lose momentum)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High cost (financial and witty teams) to implement a tool and later change it. Prospect and think well before committing to one!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Capacity building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For everyone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Relevant and adapted to each team’s needs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Consider saturation (other trainings, other organization-wide initiatives)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Consider availability and cost.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Resistance to change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Assess and be sensible to tempos (and different tempos within teams)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Do not accelerate to much: better slow but witty a good foundation building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Support the team: make it explicit, acknowledge the challenge, acknowledge resistances.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Complexity and variety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Of tools available. 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Make a good prospection with a provider whos not invested in one particular tool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Assess different scale-up options in terms of licencing (shared by department)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Long term impact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Invest time in planning, communicating with the team and supporting them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Don’t let the urgency trump the depth of the conversations that need to happen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Consider all ethical dilemmas involved: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■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environment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■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copyright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Georgia"/>
              <a:buChar char="■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social and geographical impact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g32b10148cb5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2b10148cb5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Defining leadership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Impulsed by top management: the Director, deputy  and the team of department directors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BUT led by each area, with a digital lead (jointly identified) that coordinates with Deputy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Deputy ensures an organization-wide view, promotes knowledge sharing and keeps track of the global strategy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Each area has a digital lead that coordinates the AI projects in their area, ensures alignment with Annual planning and coordinates with deputy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Initial assessment: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Mapping of the organization and identification of potential areas, processes or objectives that could be susceptible to AI implementation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●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Prioritizing based on 3 criteria: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Currently demanding High costs (resources, money, time)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High potential of deeply impacting our strategic goals </a:t>
            </a:r>
            <a:endParaRPr>
              <a:solidFill>
                <a:srgbClr val="1111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400"/>
              <a:buFont typeface="Georgia"/>
              <a:buChar char="○"/>
            </a:pPr>
            <a:r>
              <a:rPr lang="es-AR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rPr>
              <a:t>Currently having dysfunctions or inefficiencies</a:t>
            </a:r>
            <a:endParaRPr/>
          </a:p>
        </p:txBody>
      </p:sp>
      <p:sp>
        <p:nvSpPr>
          <p:cNvPr id="103" name="Google Shape;103;g32b10148cb5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2cc69e0f7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-AR"/>
              <a:t>Digitalization is key in this area in order to: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AR"/>
              <a:t>automatize processes (database cleanups, audience segmenting, sending newsletters, scheduling content mailing) 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AR"/>
              <a:t>reach new audiences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AR"/>
              <a:t>increase our community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AR"/>
              <a:t>establish different types of dialogues (interactive, bidirectional)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s-AR"/>
              <a:t>personalize content</a:t>
            </a:r>
            <a:endParaRPr/>
          </a:p>
        </p:txBody>
      </p:sp>
      <p:sp>
        <p:nvSpPr>
          <p:cNvPr id="111" name="Google Shape;111;g32cc69e0f7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bg>
      <p:bgPr>
        <a:solidFill>
          <a:schemeClr val="dk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268721" y="1549904"/>
            <a:ext cx="3654559" cy="3758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 with log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">
  <p:cSld name="Whit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with title">
  <p:cSld name="Cover with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/>
          <p:nvPr>
            <p:ph type="ctrTitle"/>
          </p:nvPr>
        </p:nvSpPr>
        <p:spPr>
          <a:xfrm>
            <a:off x="4514248" y="1386039"/>
            <a:ext cx="5592278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  <a:defRPr sz="45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30885" y="1944539"/>
            <a:ext cx="2695405" cy="277183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9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sz="2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842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parator">
  <p:cSld name="Separator">
    <p:bg>
      <p:bgPr>
        <a:solidFill>
          <a:schemeClr val="accen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3359150" y="1841032"/>
            <a:ext cx="6956325" cy="317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Trebuchet MS"/>
              <a:buNone/>
              <a:defRPr sz="5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/>
          <p:nvPr/>
        </p:nvSpPr>
        <p:spPr>
          <a:xfrm>
            <a:off x="2839454" y="1841032"/>
            <a:ext cx="125128" cy="31759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1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1636713" y="1068404"/>
            <a:ext cx="9721849" cy="45816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rebuchet M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3" name="Google Shape;23;p11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with title">
  <p:cSld name="Text with 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1636713" y="692150"/>
            <a:ext cx="9721849" cy="6070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1631949" y="1501541"/>
            <a:ext cx="9726613" cy="4273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">
  <p:cSld name="End">
    <p:bg>
      <p:bgPr>
        <a:solidFill>
          <a:schemeClr val="dk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3"/>
          <p:cNvGrpSpPr/>
          <p:nvPr/>
        </p:nvGrpSpPr>
        <p:grpSpPr>
          <a:xfrm>
            <a:off x="3035567" y="2637322"/>
            <a:ext cx="6120867" cy="1011938"/>
            <a:chOff x="2936506" y="2637322"/>
            <a:chExt cx="6120867" cy="1011938"/>
          </a:xfrm>
        </p:grpSpPr>
        <p:sp>
          <p:nvSpPr>
            <p:cNvPr id="30" name="Google Shape;30;p13"/>
            <p:cNvSpPr txBox="1"/>
            <p:nvPr/>
          </p:nvSpPr>
          <p:spPr>
            <a:xfrm>
              <a:off x="4398745" y="2727793"/>
              <a:ext cx="46586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AR" sz="24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SCHOOL for THINKTANKERS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AR" sz="2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www.ott.school</a:t>
              </a:r>
              <a:endParaRPr/>
            </a:p>
          </p:txBody>
        </p:sp>
        <p:pic>
          <p:nvPicPr>
            <p:cNvPr id="31" name="Google Shape;31;p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936506" y="2637322"/>
              <a:ext cx="1005842" cy="101193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image">
  <p:cSld name="One imag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42912" y="692150"/>
            <a:ext cx="3339815" cy="20604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/>
          <p:nvPr>
            <p:ph idx="2" type="pic"/>
          </p:nvPr>
        </p:nvSpPr>
        <p:spPr>
          <a:xfrm>
            <a:off x="4056000" y="0"/>
            <a:ext cx="8136000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35" name="Google Shape;35;p14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4"/>
          <p:cNvSpPr txBox="1"/>
          <p:nvPr>
            <p:ph idx="1" type="body"/>
          </p:nvPr>
        </p:nvSpPr>
        <p:spPr>
          <a:xfrm>
            <a:off x="442913" y="2915753"/>
            <a:ext cx="3340100" cy="25321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110">
          <p15:clr>
            <a:srgbClr val="FBAE40"/>
          </p15:clr>
        </p15:guide>
        <p15:guide id="2" pos="279">
          <p15:clr>
            <a:srgbClr val="FBAE40"/>
          </p15:clr>
        </p15:guide>
        <p15:guide id="3" orient="horz" pos="4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images">
  <p:cSld name="Two image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1595438" y="692149"/>
            <a:ext cx="8809473" cy="5302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/>
          <p:nvPr>
            <p:ph idx="2" type="pic"/>
          </p:nvPr>
        </p:nvSpPr>
        <p:spPr>
          <a:xfrm>
            <a:off x="1615443" y="1703672"/>
            <a:ext cx="4323343" cy="3247488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5"/>
          <p:cNvSpPr/>
          <p:nvPr>
            <p:ph idx="3" type="pic"/>
          </p:nvPr>
        </p:nvSpPr>
        <p:spPr>
          <a:xfrm>
            <a:off x="6081568" y="1703672"/>
            <a:ext cx="4323343" cy="3247488"/>
          </a:xfrm>
          <a:prstGeom prst="rect">
            <a:avLst/>
          </a:prstGeom>
          <a:noFill/>
          <a:ln>
            <a:noFill/>
          </a:ln>
        </p:spPr>
      </p:sp>
      <p:pic>
        <p:nvPicPr>
          <p:cNvPr id="41" name="Google Shape;41;p15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1615443" y="5066664"/>
            <a:ext cx="4323343" cy="73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Char char="•"/>
              <a:defRPr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4" type="body"/>
          </p:nvPr>
        </p:nvSpPr>
        <p:spPr>
          <a:xfrm>
            <a:off x="6081568" y="5066664"/>
            <a:ext cx="4323343" cy="73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200"/>
              <a:buChar char="•"/>
              <a:defRPr sz="12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100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442913" y="692150"/>
            <a:ext cx="3382678" cy="19644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16"/>
          <p:cNvPicPr preferRelativeResize="0"/>
          <p:nvPr/>
        </p:nvPicPr>
        <p:blipFill rotWithShape="1">
          <a:blip r:embed="rId2">
            <a:alphaModFix/>
          </a:blip>
          <a:srcRect b="34965" l="24764" r="0" t="0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6"/>
          <p:cNvSpPr/>
          <p:nvPr>
            <p:ph idx="2" type="chart"/>
          </p:nvPr>
        </p:nvSpPr>
        <p:spPr>
          <a:xfrm>
            <a:off x="4056063" y="692150"/>
            <a:ext cx="7032625" cy="473075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442913" y="2915753"/>
            <a:ext cx="3340100" cy="25321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27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682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2143259"/>
            <a:ext cx="10515600" cy="4016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2cc69e0f7a_0_12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AI in Administration </a:t>
            </a:r>
            <a:r>
              <a:rPr lang="es-AR"/>
              <a:t>and Finance</a:t>
            </a:r>
            <a:endParaRPr/>
          </a:p>
        </p:txBody>
      </p:sp>
      <p:sp>
        <p:nvSpPr>
          <p:cNvPr id="122" name="Google Shape;122;g32cc69e0f7a_0_12"/>
          <p:cNvSpPr txBox="1"/>
          <p:nvPr>
            <p:ph idx="1" type="body"/>
          </p:nvPr>
        </p:nvSpPr>
        <p:spPr>
          <a:xfrm>
            <a:off x="3522675" y="3142025"/>
            <a:ext cx="6229800" cy="338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Areas of focus: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Internal procedures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HR related documents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Financial reporting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Specific AI projects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Notebook</a:t>
            </a: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for internal use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New AI-based tool for HR handling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Dynamics 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integration for financial reporting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23" name="Google Shape;123;g32cc69e0f7a_0_12"/>
          <p:cNvGraphicFramePr/>
          <p:nvPr/>
        </p:nvGraphicFramePr>
        <p:xfrm>
          <a:off x="1636725" y="13725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{16045CC4-732A-42DA-A93E-275A83F26EE4}</a:tableStyleId>
              </a:tblPr>
              <a:tblGrid>
                <a:gridCol w="1885950"/>
                <a:gridCol w="1925950"/>
                <a:gridCol w="1581775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CRITERIA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ASSESSMENT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PRIORITY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Current costs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Moderate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rowSpan="3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Top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>
                    <a:solidFill>
                      <a:srgbClr val="70AD47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Potential impact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Moderate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Inefficiencies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b="1"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sp>
        <p:nvSpPr>
          <p:cNvPr id="124" name="Google Shape;124;g32cc69e0f7a_0_12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cc69e0f7a_0_18"/>
          <p:cNvSpPr txBox="1"/>
          <p:nvPr>
            <p:ph type="title"/>
          </p:nvPr>
        </p:nvSpPr>
        <p:spPr>
          <a:xfrm>
            <a:off x="1555738" y="38870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AI in </a:t>
            </a:r>
            <a:r>
              <a:rPr lang="es-AR"/>
              <a:t>Programs</a:t>
            </a:r>
            <a:endParaRPr/>
          </a:p>
        </p:txBody>
      </p:sp>
      <p:graphicFrame>
        <p:nvGraphicFramePr>
          <p:cNvPr id="130" name="Google Shape;130;g32cc69e0f7a_0_18"/>
          <p:cNvGraphicFramePr/>
          <p:nvPr/>
        </p:nvGraphicFramePr>
        <p:xfrm>
          <a:off x="1700300" y="9264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{16045CC4-732A-42DA-A93E-275A83F26EE4}</a:tableStyleId>
              </a:tblPr>
              <a:tblGrid>
                <a:gridCol w="1885950"/>
                <a:gridCol w="1925950"/>
                <a:gridCol w="1581775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CRITERIA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ASSESSMENT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PRIORITY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Current costs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rowSpan="3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Medium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>
                    <a:solidFill>
                      <a:srgbClr val="FF9900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Potential impact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Inefficiencies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Moderate</a:t>
                      </a:r>
                      <a:endParaRPr b="1"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sp>
        <p:nvSpPr>
          <p:cNvPr id="131" name="Google Shape;131;g32cc69e0f7a_0_18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g32cc69e0f7a_0_18"/>
          <p:cNvSpPr txBox="1"/>
          <p:nvPr>
            <p:ph idx="1" type="body"/>
          </p:nvPr>
        </p:nvSpPr>
        <p:spPr>
          <a:xfrm>
            <a:off x="1700300" y="2333175"/>
            <a:ext cx="7995600" cy="427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Still under definition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Areas of focus: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Participants and volunteers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Coordination with different stakeholders </a:t>
            </a:r>
            <a:r>
              <a:rPr lang="es-AR" sz="1700">
                <a:latin typeface="Trebuchet MS"/>
                <a:ea typeface="Trebuchet MS"/>
                <a:cs typeface="Trebuchet MS"/>
                <a:sym typeface="Trebuchet MS"/>
              </a:rPr>
              <a:t>(specially promoters)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Knowledge/tools/methodology sharing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Trainings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Evaluations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Specific AI projects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Assistant for promoters of a program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APP to track participants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cc69e0f7a_0_28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AI in </a:t>
            </a:r>
            <a:r>
              <a:rPr lang="es-AR"/>
              <a:t>Research</a:t>
            </a:r>
            <a:endParaRPr/>
          </a:p>
        </p:txBody>
      </p:sp>
      <p:sp>
        <p:nvSpPr>
          <p:cNvPr id="138" name="Google Shape;138;g32cc69e0f7a_0_28"/>
          <p:cNvSpPr txBox="1"/>
          <p:nvPr>
            <p:ph idx="1" type="body"/>
          </p:nvPr>
        </p:nvSpPr>
        <p:spPr>
          <a:xfrm>
            <a:off x="3265950" y="2834425"/>
            <a:ext cx="5660100" cy="381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Still under definition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Areas of focus: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Data handling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Knowledge mobilization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External researchers coordination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Knowledge creation and 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analysis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Specific AI projects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Notebook</a:t>
            </a: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for school segregation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39" name="Google Shape;139;g32cc69e0f7a_0_28"/>
          <p:cNvGraphicFramePr/>
          <p:nvPr/>
        </p:nvGraphicFramePr>
        <p:xfrm>
          <a:off x="1636725" y="12990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{16045CC4-732A-42DA-A93E-275A83F26EE4}</a:tableStyleId>
              </a:tblPr>
              <a:tblGrid>
                <a:gridCol w="1885950"/>
                <a:gridCol w="1925950"/>
                <a:gridCol w="1581775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CRITERIA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ASSESSMENT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PRIORITY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Current costs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Low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rowSpan="3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Medium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>
                    <a:solidFill>
                      <a:srgbClr val="FF9900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Potential impact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Inefficiencies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Moderate</a:t>
                      </a:r>
                      <a:endParaRPr b="1"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sp>
        <p:nvSpPr>
          <p:cNvPr id="140" name="Google Shape;140;g32cc69e0f7a_0_28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cc69e0f7a_0_34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AI in </a:t>
            </a:r>
            <a:r>
              <a:rPr lang="es-AR"/>
              <a:t>Fundraising</a:t>
            </a:r>
            <a:endParaRPr/>
          </a:p>
        </p:txBody>
      </p:sp>
      <p:sp>
        <p:nvSpPr>
          <p:cNvPr id="146" name="Google Shape;146;g32cc69e0f7a_0_34"/>
          <p:cNvSpPr txBox="1"/>
          <p:nvPr>
            <p:ph idx="1" type="body"/>
          </p:nvPr>
        </p:nvSpPr>
        <p:spPr>
          <a:xfrm>
            <a:off x="2167375" y="2754675"/>
            <a:ext cx="7687800" cy="3702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Highly based on human interaction and networking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Areas of focus: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Grant application processes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Coordination with other areas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Small donors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Specific AI projects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ChatGPT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 to assist in grant application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i="1" lang="es-AR">
                <a:latin typeface="Trebuchet MS"/>
                <a:ea typeface="Trebuchet MS"/>
                <a:cs typeface="Trebuchet MS"/>
                <a:sym typeface="Trebuchet MS"/>
              </a:rPr>
              <a:t>NotebookLM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 to assist teams in reporting back to funders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47" name="Google Shape;147;g32cc69e0f7a_0_34"/>
          <p:cNvGraphicFramePr/>
          <p:nvPr/>
        </p:nvGraphicFramePr>
        <p:xfrm>
          <a:off x="1636725" y="12990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{16045CC4-732A-42DA-A93E-275A83F26EE4}</a:tableStyleId>
              </a:tblPr>
              <a:tblGrid>
                <a:gridCol w="1885950"/>
                <a:gridCol w="1925950"/>
                <a:gridCol w="1581775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CRITERIA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ASSESSMENT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PRIORITY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Current costs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Low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rowSpan="3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Low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>
                    <a:solidFill>
                      <a:schemeClr val="accent5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Potential impact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Low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Inefficiencies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Low</a:t>
                      </a:r>
                      <a:endParaRPr b="1"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sp>
        <p:nvSpPr>
          <p:cNvPr id="148" name="Google Shape;148;g32cc69e0f7a_0_34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2b10148cb5_0_15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Methodology</a:t>
            </a:r>
            <a:endParaRPr/>
          </a:p>
        </p:txBody>
      </p:sp>
      <p:sp>
        <p:nvSpPr>
          <p:cNvPr id="154" name="Google Shape;154;g32b10148cb5_0_15"/>
          <p:cNvSpPr txBox="1"/>
          <p:nvPr>
            <p:ph idx="1" type="body"/>
          </p:nvPr>
        </p:nvSpPr>
        <p:spPr>
          <a:xfrm>
            <a:off x="2816724" y="2515416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Double approach: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AI for efficiency group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AI for innovation group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Collaborative learning community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Digital leads in each area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5" name="Google Shape;155;g32b10148cb5_0_15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6" name="Google Shape;156;g32b10148cb5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325" y="420125"/>
            <a:ext cx="956550" cy="95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2b10148cb5_0_20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What’s next?</a:t>
            </a:r>
            <a:endParaRPr/>
          </a:p>
        </p:txBody>
      </p:sp>
      <p:sp>
        <p:nvSpPr>
          <p:cNvPr id="162" name="Google Shape;162;g32b10148cb5_0_20"/>
          <p:cNvSpPr txBox="1"/>
          <p:nvPr>
            <p:ph idx="1" type="body"/>
          </p:nvPr>
        </p:nvSpPr>
        <p:spPr>
          <a:xfrm>
            <a:off x="2646424" y="1729366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Implementing AI pilots: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Internal processes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Knowledge sharing in each program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Grants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M&amp;E pilots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Training team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Defining next steps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g32b10148cb5_0_20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4" name="Google Shape;164;g32b10148cb5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425" y="437575"/>
            <a:ext cx="950500" cy="9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2cc69e0f7a_0_7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Unresolved dilemmas and questions</a:t>
            </a:r>
            <a:endParaRPr/>
          </a:p>
        </p:txBody>
      </p:sp>
      <p:sp>
        <p:nvSpPr>
          <p:cNvPr id="170" name="Google Shape;170;g32cc69e0f7a_0_7"/>
          <p:cNvSpPr txBox="1"/>
          <p:nvPr>
            <p:ph idx="1" type="body"/>
          </p:nvPr>
        </p:nvSpPr>
        <p:spPr>
          <a:xfrm>
            <a:off x="2053450" y="2150897"/>
            <a:ext cx="9726600" cy="27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Environmental issues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Copyright issues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Best practices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How to invest the time we saved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Loss of autonomy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What’s our role as an organization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1" name="Google Shape;171;g32cc69e0f7a_0_7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2" name="Google Shape;172;g32cc69e0f7a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8078" y="554937"/>
            <a:ext cx="1107973" cy="744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2cc69e0f7a_0_40"/>
          <p:cNvSpPr txBox="1"/>
          <p:nvPr>
            <p:ph type="ctrTitle"/>
          </p:nvPr>
        </p:nvSpPr>
        <p:spPr>
          <a:xfrm>
            <a:off x="4511673" y="2131114"/>
            <a:ext cx="5592300" cy="208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s-AR"/>
              <a:t>Thanks!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s-AR" sz="2200"/>
              <a:t>Lidia Climent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s-AR" sz="2200"/>
              <a:t>lcliment@fundaciobofill.org </a:t>
            </a:r>
            <a:endParaRPr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ctrTitle"/>
          </p:nvPr>
        </p:nvSpPr>
        <p:spPr>
          <a:xfrm>
            <a:off x="4514248" y="1386039"/>
            <a:ext cx="5592278" cy="208868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Trebuchet MS"/>
              <a:buNone/>
            </a:pPr>
            <a:r>
              <a:rPr lang="es-AR"/>
              <a:t>Shared reflections on AI integration 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4514248" y="3790951"/>
            <a:ext cx="5592278" cy="953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rPr lang="es-AR"/>
              <a:t>The Fundació Bofill case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</a:pPr>
            <a:r>
              <a:rPr b="1" lang="es-AR" sz="1900"/>
              <a:t>Lídia Climent, Deputy </a:t>
            </a:r>
            <a:r>
              <a:rPr b="1" lang="es-AR" sz="1900"/>
              <a:t>Director</a:t>
            </a:r>
            <a:endParaRPr b="1"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3359150" y="1841032"/>
            <a:ext cx="6956325" cy="31759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Trebuchet M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/>
          <p:nvPr>
            <p:ph type="title"/>
          </p:nvPr>
        </p:nvSpPr>
        <p:spPr>
          <a:xfrm>
            <a:off x="1636713" y="692150"/>
            <a:ext cx="9721849" cy="6070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Today’s agenda</a:t>
            </a:r>
            <a:endParaRPr/>
          </a:p>
        </p:txBody>
      </p:sp>
      <p:sp>
        <p:nvSpPr>
          <p:cNvPr id="73" name="Google Shape;73;p5"/>
          <p:cNvSpPr txBox="1"/>
          <p:nvPr>
            <p:ph idx="1" type="body"/>
          </p:nvPr>
        </p:nvSpPr>
        <p:spPr>
          <a:xfrm>
            <a:off x="3374924" y="1831916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Why AI?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Goals and objectives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Dilemmas and challenges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Implementation process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AI in each area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Methodology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What’s next?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400"/>
              <a:buFont typeface="Trebuchet MS"/>
              <a:buAutoNum type="arabicPeriod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Unresolved questions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4" name="Google Shape;7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42104" y="459231"/>
            <a:ext cx="534853" cy="56103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5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6" name="Google Shape;7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7154" y="584556"/>
            <a:ext cx="534853" cy="561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99f5e371e_0_1"/>
          <p:cNvSpPr txBox="1"/>
          <p:nvPr>
            <p:ph type="title"/>
          </p:nvPr>
        </p:nvSpPr>
        <p:spPr>
          <a:xfrm>
            <a:off x="1789113" y="8445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Why AI?</a:t>
            </a:r>
            <a:endParaRPr/>
          </a:p>
        </p:txBody>
      </p:sp>
      <p:sp>
        <p:nvSpPr>
          <p:cNvPr id="82" name="Google Shape;82;g3299f5e371e_0_1"/>
          <p:cNvSpPr txBox="1"/>
          <p:nvPr>
            <p:ph idx="1" type="body"/>
          </p:nvPr>
        </p:nvSpPr>
        <p:spPr>
          <a:xfrm>
            <a:off x="2319774" y="2360241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Not first, not last ones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AI covers a big portion of our current business: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Data processing and analysis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Knowledge generation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Find our place: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Context analysis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Definition of priorities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Relevant questions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3" name="Google Shape;83;g3299f5e371e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375" y="432369"/>
            <a:ext cx="871200" cy="13259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3299f5e371e_0_1"/>
          <p:cNvSpPr/>
          <p:nvPr/>
        </p:nvSpPr>
        <p:spPr>
          <a:xfrm>
            <a:off x="9937750" y="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2b10148cb5_0_0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Objectives</a:t>
            </a:r>
            <a:endParaRPr/>
          </a:p>
        </p:txBody>
      </p:sp>
      <p:sp>
        <p:nvSpPr>
          <p:cNvPr id="90" name="Google Shape;90;g32b10148cb5_0_0"/>
          <p:cNvSpPr txBox="1"/>
          <p:nvPr>
            <p:ph idx="1" type="body"/>
          </p:nvPr>
        </p:nvSpPr>
        <p:spPr>
          <a:xfrm>
            <a:off x="1631949" y="1501541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500">
                <a:latin typeface="Trebuchet MS"/>
                <a:ea typeface="Trebuchet MS"/>
                <a:cs typeface="Trebuchet MS"/>
                <a:sym typeface="Trebuchet MS"/>
              </a:rPr>
              <a:t>To </a:t>
            </a:r>
            <a:r>
              <a:rPr b="1" lang="es-AR" sz="2500">
                <a:latin typeface="Trebuchet MS"/>
                <a:ea typeface="Trebuchet MS"/>
                <a:cs typeface="Trebuchet MS"/>
                <a:sym typeface="Trebuchet MS"/>
              </a:rPr>
              <a:t>increase our impact </a:t>
            </a:r>
            <a:r>
              <a:rPr lang="es-AR" sz="2500">
                <a:latin typeface="Trebuchet MS"/>
                <a:ea typeface="Trebuchet MS"/>
                <a:cs typeface="Trebuchet MS"/>
                <a:sym typeface="Trebuchet MS"/>
              </a:rPr>
              <a:t>by:</a:t>
            </a:r>
            <a:endParaRPr sz="25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●"/>
            </a:pPr>
            <a:r>
              <a:rPr lang="es-AR" sz="2000">
                <a:latin typeface="Trebuchet MS"/>
                <a:ea typeface="Trebuchet MS"/>
                <a:cs typeface="Trebuchet MS"/>
                <a:sym typeface="Trebuchet MS"/>
              </a:rPr>
              <a:t>Maximizing efficiency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●"/>
            </a:pPr>
            <a:r>
              <a:rPr lang="es-AR" sz="2000">
                <a:latin typeface="Trebuchet MS"/>
                <a:ea typeface="Trebuchet MS"/>
                <a:cs typeface="Trebuchet MS"/>
                <a:sym typeface="Trebuchet MS"/>
              </a:rPr>
              <a:t>Transforming our core: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s-AR" sz="1800">
                <a:latin typeface="Trebuchet MS"/>
                <a:ea typeface="Trebuchet MS"/>
                <a:cs typeface="Trebuchet MS"/>
                <a:sym typeface="Trebuchet MS"/>
              </a:rPr>
              <a:t>Knowledge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s-AR" sz="1800">
                <a:latin typeface="Trebuchet MS"/>
                <a:ea typeface="Trebuchet MS"/>
                <a:cs typeface="Trebuchet MS"/>
                <a:sym typeface="Trebuchet MS"/>
              </a:rPr>
              <a:t>Communication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s-AR" sz="1800">
                <a:latin typeface="Trebuchet MS"/>
                <a:ea typeface="Trebuchet MS"/>
                <a:cs typeface="Trebuchet MS"/>
                <a:sym typeface="Trebuchet MS"/>
              </a:rPr>
              <a:t>Evidence-based programs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s-AR" sz="1800">
                <a:latin typeface="Trebuchet MS"/>
                <a:ea typeface="Trebuchet MS"/>
                <a:cs typeface="Trebuchet MS"/>
                <a:sym typeface="Trebuchet MS"/>
              </a:rPr>
              <a:t>Community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s-AR" sz="1800">
                <a:latin typeface="Trebuchet MS"/>
                <a:ea typeface="Trebuchet MS"/>
                <a:cs typeface="Trebuchet MS"/>
                <a:sym typeface="Trebuchet MS"/>
              </a:rPr>
              <a:t>Fundraising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g32b10148cb5_0_0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2" name="Google Shape;92;g32b10148cb5_0_0"/>
          <p:cNvPicPr preferRelativeResize="0"/>
          <p:nvPr/>
        </p:nvPicPr>
        <p:blipFill rotWithShape="1">
          <a:blip r:embed="rId3">
            <a:alphaModFix/>
          </a:blip>
          <a:srcRect b="0" l="18073" r="0" t="0"/>
          <a:stretch/>
        </p:blipFill>
        <p:spPr>
          <a:xfrm>
            <a:off x="202775" y="431125"/>
            <a:ext cx="1429175" cy="9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2b10148cb5_0_5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Dilemmas and challenges</a:t>
            </a:r>
            <a:endParaRPr/>
          </a:p>
        </p:txBody>
      </p:sp>
      <p:sp>
        <p:nvSpPr>
          <p:cNvPr id="98" name="Google Shape;98;g32b10148cb5_0_5"/>
          <p:cNvSpPr txBox="1"/>
          <p:nvPr>
            <p:ph idx="1" type="body"/>
          </p:nvPr>
        </p:nvSpPr>
        <p:spPr>
          <a:xfrm>
            <a:off x="2235724" y="1843316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How to create a true digital culture?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Budget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Capacity building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Resistance to change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Complexity and variety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Long term impact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Google Shape;99;g32b10148cb5_0_5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0" name="Google Shape;100;g32b10148cb5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150" y="256825"/>
            <a:ext cx="971726" cy="971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b10148cb5_0_10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Implementation process</a:t>
            </a:r>
            <a:endParaRPr/>
          </a:p>
        </p:txBody>
      </p:sp>
      <p:sp>
        <p:nvSpPr>
          <p:cNvPr id="106" name="Google Shape;106;g32b10148cb5_0_10"/>
          <p:cNvSpPr txBox="1"/>
          <p:nvPr>
            <p:ph idx="1" type="body"/>
          </p:nvPr>
        </p:nvSpPr>
        <p:spPr>
          <a:xfrm>
            <a:off x="2076224" y="1706591"/>
            <a:ext cx="9726600" cy="42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Defining leadership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Initial assessment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Identifying high impact areas: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Current high cost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Highly strategic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Dysfunctions or inefficiencies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Defining a strategy for each area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7" name="Google Shape;107;g32b10148cb5_0_10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8" name="Google Shape;108;g32b10148cb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075" y="346050"/>
            <a:ext cx="1066426" cy="1066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2cc69e0f7a_0_0"/>
          <p:cNvSpPr txBox="1"/>
          <p:nvPr>
            <p:ph type="title"/>
          </p:nvPr>
        </p:nvSpPr>
        <p:spPr>
          <a:xfrm>
            <a:off x="1636713" y="692150"/>
            <a:ext cx="9721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s-AR"/>
              <a:t>AI in Communication</a:t>
            </a:r>
            <a:endParaRPr/>
          </a:p>
        </p:txBody>
      </p:sp>
      <p:sp>
        <p:nvSpPr>
          <p:cNvPr id="114" name="Google Shape;114;g32cc69e0f7a_0_0"/>
          <p:cNvSpPr txBox="1"/>
          <p:nvPr>
            <p:ph idx="1" type="body"/>
          </p:nvPr>
        </p:nvSpPr>
        <p:spPr>
          <a:xfrm>
            <a:off x="3514025" y="3180725"/>
            <a:ext cx="5393700" cy="3255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Areas of focus: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Digital marketing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Content creation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Website development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●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Specific AI projects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Content creation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Content personalization </a:t>
            </a: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and mailing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Trebuchet MS"/>
              <a:buChar char="○"/>
            </a:pPr>
            <a:r>
              <a:rPr lang="es-AR">
                <a:latin typeface="Trebuchet MS"/>
                <a:ea typeface="Trebuchet MS"/>
                <a:cs typeface="Trebuchet MS"/>
                <a:sym typeface="Trebuchet MS"/>
              </a:rPr>
              <a:t>Chatbot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15" name="Google Shape;115;g32cc69e0f7a_0_0"/>
          <p:cNvGraphicFramePr/>
          <p:nvPr/>
        </p:nvGraphicFramePr>
        <p:xfrm>
          <a:off x="1568075" y="14505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{16045CC4-732A-42DA-A93E-275A83F26EE4}</a:tableStyleId>
              </a:tblPr>
              <a:tblGrid>
                <a:gridCol w="1885950"/>
                <a:gridCol w="1925950"/>
                <a:gridCol w="1581775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CRITERIA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ASSESSMENT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AR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PRIORITY</a:t>
                      </a:r>
                      <a:endParaRPr b="1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Current costs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rowSpan="3"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Top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>
                    <a:solidFill>
                      <a:srgbClr val="70AD47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Potential impact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Inefficiencies</a:t>
                      </a:r>
                      <a:endParaRPr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12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Moderate</a:t>
                      </a:r>
                      <a:endParaRPr b="1" sz="12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63500" marB="63500" marR="63500" marL="63500"/>
                </a:tc>
                <a:tc vMerge="1"/>
              </a:tr>
            </a:tbl>
          </a:graphicData>
        </a:graphic>
      </p:graphicFrame>
      <p:sp>
        <p:nvSpPr>
          <p:cNvPr id="116" name="Google Shape;116;g32cc69e0f7a_0_0"/>
          <p:cNvSpPr/>
          <p:nvPr/>
        </p:nvSpPr>
        <p:spPr>
          <a:xfrm>
            <a:off x="10003325" y="-51000"/>
            <a:ext cx="2369700" cy="6972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7004C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School for Thinktankers">
      <a:dk1>
        <a:srgbClr val="E7004C"/>
      </a:dk1>
      <a:lt1>
        <a:srgbClr val="FCFCF1"/>
      </a:lt1>
      <a:dk2>
        <a:srgbClr val="111111"/>
      </a:dk2>
      <a:lt2>
        <a:srgbClr val="FFFFFF"/>
      </a:lt2>
      <a:accent1>
        <a:srgbClr val="E7004C"/>
      </a:accent1>
      <a:accent2>
        <a:srgbClr val="9EC9ED"/>
      </a:accent2>
      <a:accent3>
        <a:srgbClr val="878787"/>
      </a:accent3>
      <a:accent4>
        <a:srgbClr val="E7004C"/>
      </a:accent4>
      <a:accent5>
        <a:srgbClr val="9EC9ED"/>
      </a:accent5>
      <a:accent6>
        <a:srgbClr val="878787"/>
      </a:accent6>
      <a:hlink>
        <a:srgbClr val="E7004C"/>
      </a:hlink>
      <a:folHlink>
        <a:srgbClr val="9EC9E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2021-01-12T15:01:10Z</dcterms:created>
  <dc:creator>Centor</dc:creator>
</cp:coreProperties>
</file>