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76" r:id="rId3"/>
    <p:sldId id="284" r:id="rId4"/>
    <p:sldId id="274" r:id="rId5"/>
    <p:sldId id="285" r:id="rId6"/>
    <p:sldId id="286" r:id="rId7"/>
    <p:sldId id="258" r:id="rId8"/>
    <p:sldId id="275" r:id="rId9"/>
    <p:sldId id="289" r:id="rId10"/>
    <p:sldId id="290" r:id="rId11"/>
    <p:sldId id="280" r:id="rId12"/>
    <p:sldId id="277" r:id="rId13"/>
    <p:sldId id="283" r:id="rId14"/>
    <p:sldId id="281" r:id="rId15"/>
    <p:sldId id="282" r:id="rId16"/>
    <p:sldId id="291" r:id="rId17"/>
    <p:sldId id="325" r:id="rId18"/>
    <p:sldId id="326" r:id="rId19"/>
    <p:sldId id="292" r:id="rId20"/>
    <p:sldId id="293" r:id="rId21"/>
    <p:sldId id="294" r:id="rId22"/>
    <p:sldId id="295" r:id="rId23"/>
    <p:sldId id="305" r:id="rId24"/>
    <p:sldId id="297" r:id="rId25"/>
    <p:sldId id="298" r:id="rId26"/>
    <p:sldId id="299" r:id="rId27"/>
    <p:sldId id="302" r:id="rId28"/>
    <p:sldId id="303" r:id="rId29"/>
    <p:sldId id="304" r:id="rId30"/>
    <p:sldId id="300" r:id="rId31"/>
    <p:sldId id="301" r:id="rId32"/>
    <p:sldId id="306" r:id="rId33"/>
    <p:sldId id="309" r:id="rId34"/>
    <p:sldId id="319" r:id="rId35"/>
    <p:sldId id="313" r:id="rId36"/>
    <p:sldId id="314" r:id="rId37"/>
    <p:sldId id="315" r:id="rId38"/>
    <p:sldId id="316" r:id="rId39"/>
    <p:sldId id="317" r:id="rId40"/>
    <p:sldId id="318" r:id="rId41"/>
    <p:sldId id="312" r:id="rId42"/>
    <p:sldId id="320" r:id="rId43"/>
    <p:sldId id="321" r:id="rId44"/>
    <p:sldId id="322" r:id="rId45"/>
    <p:sldId id="324" r:id="rId46"/>
    <p:sldId id="323" r:id="rId47"/>
    <p:sldId id="307" r:id="rId48"/>
    <p:sldId id="310" r:id="rId49"/>
    <p:sldId id="327" r:id="rId50"/>
    <p:sldId id="328" r:id="rId51"/>
    <p:sldId id="329" r:id="rId52"/>
    <p:sldId id="330" r:id="rId53"/>
    <p:sldId id="331" r:id="rId54"/>
    <p:sldId id="340" r:id="rId55"/>
    <p:sldId id="308" r:id="rId56"/>
    <p:sldId id="311" r:id="rId57"/>
    <p:sldId id="332" r:id="rId58"/>
    <p:sldId id="333" r:id="rId59"/>
    <p:sldId id="334" r:id="rId60"/>
    <p:sldId id="335" r:id="rId61"/>
    <p:sldId id="336" r:id="rId62"/>
    <p:sldId id="337" r:id="rId63"/>
    <p:sldId id="339" r:id="rId64"/>
    <p:sldId id="264" r:id="rId65"/>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AEF9C2-6B35-4E24-8EC7-ACD211F00148}" v="2" dt="2025-02-04T07:52:32.93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88867" autoAdjust="0"/>
  </p:normalViewPr>
  <p:slideViewPr>
    <p:cSldViewPr snapToGrid="0" showGuides="1">
      <p:cViewPr>
        <p:scale>
          <a:sx n="44" d="100"/>
          <a:sy n="44" d="100"/>
        </p:scale>
        <p:origin x="30" y="3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6" Type="http://schemas.openxmlformats.org/officeDocument/2006/relationships/image" Target="../media/image21.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 Id="rId1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svg"/><Relationship Id="rId2" Type="http://schemas.openxmlformats.org/officeDocument/2006/relationships/image" Target="../media/image7.svg"/><Relationship Id="rId16" Type="http://schemas.openxmlformats.org/officeDocument/2006/relationships/image" Target="../media/image21.svg"/><Relationship Id="rId1" Type="http://schemas.openxmlformats.org/officeDocument/2006/relationships/image" Target="../media/image6.png"/><Relationship Id="rId6" Type="http://schemas.openxmlformats.org/officeDocument/2006/relationships/image" Target="../media/image11.sv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 Id="rId1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9D0B1-498A-4142-A8B9-B58D6F8BC265}" type="doc">
      <dgm:prSet loTypeId="urn:microsoft.com/office/officeart/2018/2/layout/IconCircleList" loCatId="icon" qsTypeId="urn:microsoft.com/office/officeart/2005/8/quickstyle/simple1" qsCatId="simple" csTypeId="urn:microsoft.com/office/officeart/2005/8/colors/colorful2" csCatId="colorful" phldr="1"/>
      <dgm:spPr/>
      <dgm:t>
        <a:bodyPr/>
        <a:lstStyle/>
        <a:p>
          <a:endParaRPr lang="en-US"/>
        </a:p>
      </dgm:t>
    </dgm:pt>
    <dgm:pt modelId="{CF2DF8D6-9117-4CB1-A177-5DA311427EBE}">
      <dgm:prSet/>
      <dgm:spPr/>
      <dgm:t>
        <a:bodyPr/>
        <a:lstStyle/>
        <a:p>
          <a:pPr>
            <a:lnSpc>
              <a:spcPct val="100000"/>
            </a:lnSpc>
          </a:pPr>
          <a:r>
            <a:rPr lang="en-US"/>
            <a:t>Enhance Research Quality 		</a:t>
          </a:r>
        </a:p>
      </dgm:t>
    </dgm:pt>
    <dgm:pt modelId="{C6F480A6-6FCA-4C23-8226-D488DBB1E6F4}" type="parTrans" cxnId="{F38C5FDB-A254-4AAE-B327-F5F555358CD8}">
      <dgm:prSet/>
      <dgm:spPr/>
      <dgm:t>
        <a:bodyPr/>
        <a:lstStyle/>
        <a:p>
          <a:endParaRPr lang="en-US"/>
        </a:p>
      </dgm:t>
    </dgm:pt>
    <dgm:pt modelId="{95A6BF12-0D03-49AF-945E-514198635B90}" type="sibTrans" cxnId="{F38C5FDB-A254-4AAE-B327-F5F555358CD8}">
      <dgm:prSet/>
      <dgm:spPr/>
      <dgm:t>
        <a:bodyPr/>
        <a:lstStyle/>
        <a:p>
          <a:pPr>
            <a:lnSpc>
              <a:spcPct val="100000"/>
            </a:lnSpc>
          </a:pPr>
          <a:endParaRPr lang="en-US"/>
        </a:p>
      </dgm:t>
    </dgm:pt>
    <dgm:pt modelId="{40008F7D-F3E7-4CCF-8A1C-2AB694293CEA}">
      <dgm:prSet/>
      <dgm:spPr/>
      <dgm:t>
        <a:bodyPr/>
        <a:lstStyle/>
        <a:p>
          <a:pPr>
            <a:lnSpc>
              <a:spcPct val="100000"/>
            </a:lnSpc>
          </a:pPr>
          <a:r>
            <a:rPr lang="en-US"/>
            <a:t>Interdisciplinary Knowledge Exchange</a:t>
          </a:r>
        </a:p>
      </dgm:t>
    </dgm:pt>
    <dgm:pt modelId="{428A4EB0-3131-4B10-B972-B27E22D04CE7}" type="parTrans" cxnId="{67B12DD4-EE09-4079-8808-7F9A70B94A89}">
      <dgm:prSet/>
      <dgm:spPr/>
      <dgm:t>
        <a:bodyPr/>
        <a:lstStyle/>
        <a:p>
          <a:endParaRPr lang="en-US"/>
        </a:p>
      </dgm:t>
    </dgm:pt>
    <dgm:pt modelId="{FB18EFD7-35C5-4C5F-9E2D-6D0A1F47C8AF}" type="sibTrans" cxnId="{67B12DD4-EE09-4079-8808-7F9A70B94A89}">
      <dgm:prSet/>
      <dgm:spPr/>
      <dgm:t>
        <a:bodyPr/>
        <a:lstStyle/>
        <a:p>
          <a:pPr>
            <a:lnSpc>
              <a:spcPct val="100000"/>
            </a:lnSpc>
          </a:pPr>
          <a:endParaRPr lang="en-US"/>
        </a:p>
      </dgm:t>
    </dgm:pt>
    <dgm:pt modelId="{384F583B-B89B-49DD-BC30-F8E559323E23}">
      <dgm:prSet/>
      <dgm:spPr/>
      <dgm:t>
        <a:bodyPr/>
        <a:lstStyle/>
        <a:p>
          <a:pPr>
            <a:lnSpc>
              <a:spcPct val="100000"/>
            </a:lnSpc>
          </a:pPr>
          <a:r>
            <a:rPr lang="en-US"/>
            <a:t>Bridge the Research-Policy Gap	</a:t>
          </a:r>
        </a:p>
      </dgm:t>
    </dgm:pt>
    <dgm:pt modelId="{6AE6C163-8BC5-4957-96C0-4C5C3934C8EE}" type="parTrans" cxnId="{FF87D45D-8320-459D-8BE2-F30D778F4494}">
      <dgm:prSet/>
      <dgm:spPr/>
      <dgm:t>
        <a:bodyPr/>
        <a:lstStyle/>
        <a:p>
          <a:endParaRPr lang="en-US"/>
        </a:p>
      </dgm:t>
    </dgm:pt>
    <dgm:pt modelId="{AB60CF22-6BC8-46A6-B40B-0953DD466F24}" type="sibTrans" cxnId="{FF87D45D-8320-459D-8BE2-F30D778F4494}">
      <dgm:prSet/>
      <dgm:spPr/>
      <dgm:t>
        <a:bodyPr/>
        <a:lstStyle/>
        <a:p>
          <a:pPr>
            <a:lnSpc>
              <a:spcPct val="100000"/>
            </a:lnSpc>
          </a:pPr>
          <a:endParaRPr lang="en-US"/>
        </a:p>
      </dgm:t>
    </dgm:pt>
    <dgm:pt modelId="{7C5C1BB3-52CF-4984-95A9-CD0D115CB6C7}">
      <dgm:prSet/>
      <dgm:spPr/>
      <dgm:t>
        <a:bodyPr/>
        <a:lstStyle/>
        <a:p>
          <a:pPr>
            <a:lnSpc>
              <a:spcPct val="100000"/>
            </a:lnSpc>
          </a:pPr>
          <a:r>
            <a:rPr lang="en-US"/>
            <a:t>Enhance Credibility and Neutrality</a:t>
          </a:r>
        </a:p>
      </dgm:t>
    </dgm:pt>
    <dgm:pt modelId="{6AD9F86D-00E8-4E98-BF14-C7C11A1380CE}" type="parTrans" cxnId="{84FCD369-7440-479D-B858-AF25EE30A00A}">
      <dgm:prSet/>
      <dgm:spPr/>
      <dgm:t>
        <a:bodyPr/>
        <a:lstStyle/>
        <a:p>
          <a:endParaRPr lang="en-US"/>
        </a:p>
      </dgm:t>
    </dgm:pt>
    <dgm:pt modelId="{4449D262-C260-4F6E-8EAA-E390FE6D77B5}" type="sibTrans" cxnId="{84FCD369-7440-479D-B858-AF25EE30A00A}">
      <dgm:prSet/>
      <dgm:spPr/>
      <dgm:t>
        <a:bodyPr/>
        <a:lstStyle/>
        <a:p>
          <a:pPr>
            <a:lnSpc>
              <a:spcPct val="100000"/>
            </a:lnSpc>
          </a:pPr>
          <a:endParaRPr lang="en-US"/>
        </a:p>
      </dgm:t>
    </dgm:pt>
    <dgm:pt modelId="{6BA94F63-FA07-4EE9-BEF6-FFA37CEBCE27}">
      <dgm:prSet/>
      <dgm:spPr/>
      <dgm:t>
        <a:bodyPr/>
        <a:lstStyle/>
        <a:p>
          <a:pPr>
            <a:lnSpc>
              <a:spcPct val="100000"/>
            </a:lnSpc>
          </a:pPr>
          <a:r>
            <a:rPr lang="en-US"/>
            <a:t>Increase Visibility			</a:t>
          </a:r>
        </a:p>
      </dgm:t>
    </dgm:pt>
    <dgm:pt modelId="{ED771890-6807-43AE-B016-A3BD667AB269}" type="parTrans" cxnId="{E7F4CDF6-8B6A-4D4A-B6EC-9DBDC9A43333}">
      <dgm:prSet/>
      <dgm:spPr/>
      <dgm:t>
        <a:bodyPr/>
        <a:lstStyle/>
        <a:p>
          <a:endParaRPr lang="en-US"/>
        </a:p>
      </dgm:t>
    </dgm:pt>
    <dgm:pt modelId="{9AEE5069-BE85-4CEA-9568-C330D25F14EE}" type="sibTrans" cxnId="{E7F4CDF6-8B6A-4D4A-B6EC-9DBDC9A43333}">
      <dgm:prSet/>
      <dgm:spPr/>
      <dgm:t>
        <a:bodyPr/>
        <a:lstStyle/>
        <a:p>
          <a:pPr>
            <a:lnSpc>
              <a:spcPct val="100000"/>
            </a:lnSpc>
          </a:pPr>
          <a:endParaRPr lang="en-US"/>
        </a:p>
      </dgm:t>
    </dgm:pt>
    <dgm:pt modelId="{17953CD2-DFAF-4CAF-B252-1F443A0E1647}">
      <dgm:prSet/>
      <dgm:spPr/>
      <dgm:t>
        <a:bodyPr/>
        <a:lstStyle/>
        <a:p>
          <a:pPr>
            <a:lnSpc>
              <a:spcPct val="100000"/>
            </a:lnSpc>
          </a:pPr>
          <a:r>
            <a:rPr lang="en-US"/>
            <a:t>Expand Policy Influence and Impact</a:t>
          </a:r>
        </a:p>
      </dgm:t>
    </dgm:pt>
    <dgm:pt modelId="{DBEB1C08-E177-4305-A62C-4DC15AFA4021}" type="parTrans" cxnId="{E1CB5C0C-D381-4F56-9288-03DD0BA9801F}">
      <dgm:prSet/>
      <dgm:spPr/>
      <dgm:t>
        <a:bodyPr/>
        <a:lstStyle/>
        <a:p>
          <a:endParaRPr lang="en-US"/>
        </a:p>
      </dgm:t>
    </dgm:pt>
    <dgm:pt modelId="{CB192CB6-377D-4B6E-8C1A-3041E01585E4}" type="sibTrans" cxnId="{E1CB5C0C-D381-4F56-9288-03DD0BA9801F}">
      <dgm:prSet/>
      <dgm:spPr/>
      <dgm:t>
        <a:bodyPr/>
        <a:lstStyle/>
        <a:p>
          <a:pPr>
            <a:lnSpc>
              <a:spcPct val="100000"/>
            </a:lnSpc>
          </a:pPr>
          <a:endParaRPr lang="en-US"/>
        </a:p>
      </dgm:t>
    </dgm:pt>
    <dgm:pt modelId="{DBFA3602-9ACE-489A-8881-3FB11EA72AA8}">
      <dgm:prSet/>
      <dgm:spPr/>
      <dgm:t>
        <a:bodyPr/>
        <a:lstStyle/>
        <a:p>
          <a:pPr>
            <a:lnSpc>
              <a:spcPct val="100000"/>
            </a:lnSpc>
          </a:pPr>
          <a:r>
            <a:rPr lang="en-US"/>
            <a:t>Secure funding &amp; leverage resources	</a:t>
          </a:r>
        </a:p>
      </dgm:t>
    </dgm:pt>
    <dgm:pt modelId="{D805D10F-FED3-4458-8A04-7CBB359AC244}" type="parTrans" cxnId="{B9B2DA72-FF00-4BF1-BF3F-82DF024F2E11}">
      <dgm:prSet/>
      <dgm:spPr/>
      <dgm:t>
        <a:bodyPr/>
        <a:lstStyle/>
        <a:p>
          <a:endParaRPr lang="en-US"/>
        </a:p>
      </dgm:t>
    </dgm:pt>
    <dgm:pt modelId="{33EFDEFF-9A3D-46FC-9AEF-CC44A29B65AE}" type="sibTrans" cxnId="{B9B2DA72-FF00-4BF1-BF3F-82DF024F2E11}">
      <dgm:prSet/>
      <dgm:spPr/>
      <dgm:t>
        <a:bodyPr/>
        <a:lstStyle/>
        <a:p>
          <a:pPr>
            <a:lnSpc>
              <a:spcPct val="100000"/>
            </a:lnSpc>
          </a:pPr>
          <a:endParaRPr lang="en-US"/>
        </a:p>
      </dgm:t>
    </dgm:pt>
    <dgm:pt modelId="{7DA49F98-BF63-4BDB-905C-2D71F893EADC}">
      <dgm:prSet/>
      <dgm:spPr/>
      <dgm:t>
        <a:bodyPr/>
        <a:lstStyle/>
        <a:p>
          <a:pPr>
            <a:lnSpc>
              <a:spcPct val="100000"/>
            </a:lnSpc>
          </a:pPr>
          <a:r>
            <a:rPr lang="en-US"/>
            <a:t>Drive Innovation</a:t>
          </a:r>
        </a:p>
      </dgm:t>
    </dgm:pt>
    <dgm:pt modelId="{659989A5-126D-4294-B759-E01744958A4F}" type="parTrans" cxnId="{59251D33-E89C-42CD-B624-CD3DF909D010}">
      <dgm:prSet/>
      <dgm:spPr/>
      <dgm:t>
        <a:bodyPr/>
        <a:lstStyle/>
        <a:p>
          <a:endParaRPr lang="en-US"/>
        </a:p>
      </dgm:t>
    </dgm:pt>
    <dgm:pt modelId="{BCC7F2C0-B5BF-42FD-8FBD-99673DB8D812}" type="sibTrans" cxnId="{59251D33-E89C-42CD-B624-CD3DF909D010}">
      <dgm:prSet/>
      <dgm:spPr/>
      <dgm:t>
        <a:bodyPr/>
        <a:lstStyle/>
        <a:p>
          <a:endParaRPr lang="en-US"/>
        </a:p>
      </dgm:t>
    </dgm:pt>
    <dgm:pt modelId="{77ABD284-40B5-4518-A792-2721BB9F0450}" type="pres">
      <dgm:prSet presAssocID="{7C09D0B1-498A-4142-A8B9-B58D6F8BC265}" presName="root" presStyleCnt="0">
        <dgm:presLayoutVars>
          <dgm:dir/>
          <dgm:resizeHandles val="exact"/>
        </dgm:presLayoutVars>
      </dgm:prSet>
      <dgm:spPr/>
    </dgm:pt>
    <dgm:pt modelId="{3FEAB168-9F71-4035-B2C7-37311A8DBC31}" type="pres">
      <dgm:prSet presAssocID="{7C09D0B1-498A-4142-A8B9-B58D6F8BC265}" presName="container" presStyleCnt="0">
        <dgm:presLayoutVars>
          <dgm:dir/>
          <dgm:resizeHandles val="exact"/>
        </dgm:presLayoutVars>
      </dgm:prSet>
      <dgm:spPr/>
    </dgm:pt>
    <dgm:pt modelId="{D68D68F8-0387-4B7B-91FF-D54B075B19E4}" type="pres">
      <dgm:prSet presAssocID="{CF2DF8D6-9117-4CB1-A177-5DA311427EBE}" presName="compNode" presStyleCnt="0"/>
      <dgm:spPr/>
    </dgm:pt>
    <dgm:pt modelId="{D8261B91-AF7B-456F-A537-1CCBBDFC2151}" type="pres">
      <dgm:prSet presAssocID="{CF2DF8D6-9117-4CB1-A177-5DA311427EBE}" presName="iconBgRect" presStyleLbl="bgShp" presStyleIdx="0" presStyleCnt="8"/>
      <dgm:spPr/>
    </dgm:pt>
    <dgm:pt modelId="{4315787A-B4AA-4E95-A9CB-79D175F5ED74}" type="pres">
      <dgm:prSet presAssocID="{CF2DF8D6-9117-4CB1-A177-5DA311427EBE}"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agnifying glass"/>
        </a:ext>
      </dgm:extLst>
    </dgm:pt>
    <dgm:pt modelId="{BCF13114-A128-423A-BAC1-83599EC6888B}" type="pres">
      <dgm:prSet presAssocID="{CF2DF8D6-9117-4CB1-A177-5DA311427EBE}" presName="spaceRect" presStyleCnt="0"/>
      <dgm:spPr/>
    </dgm:pt>
    <dgm:pt modelId="{440B5509-F873-4E04-AFBA-38657EC320D3}" type="pres">
      <dgm:prSet presAssocID="{CF2DF8D6-9117-4CB1-A177-5DA311427EBE}" presName="textRect" presStyleLbl="revTx" presStyleIdx="0" presStyleCnt="8">
        <dgm:presLayoutVars>
          <dgm:chMax val="1"/>
          <dgm:chPref val="1"/>
        </dgm:presLayoutVars>
      </dgm:prSet>
      <dgm:spPr/>
    </dgm:pt>
    <dgm:pt modelId="{4E5D9356-2ABB-4B66-9733-BA0AA54786BE}" type="pres">
      <dgm:prSet presAssocID="{95A6BF12-0D03-49AF-945E-514198635B90}" presName="sibTrans" presStyleLbl="sibTrans2D1" presStyleIdx="0" presStyleCnt="0"/>
      <dgm:spPr/>
    </dgm:pt>
    <dgm:pt modelId="{3142D59D-4060-48BE-AAF7-C7071A7A55D7}" type="pres">
      <dgm:prSet presAssocID="{40008F7D-F3E7-4CCF-8A1C-2AB694293CEA}" presName="compNode" presStyleCnt="0"/>
      <dgm:spPr/>
    </dgm:pt>
    <dgm:pt modelId="{6179ECB4-9AD9-4AB4-B7FC-DC9FF7F86C73}" type="pres">
      <dgm:prSet presAssocID="{40008F7D-F3E7-4CCF-8A1C-2AB694293CEA}" presName="iconBgRect" presStyleLbl="bgShp" presStyleIdx="1" presStyleCnt="8"/>
      <dgm:spPr/>
    </dgm:pt>
    <dgm:pt modelId="{FF578956-4BA1-4D17-A81D-2AC7801EDB0C}" type="pres">
      <dgm:prSet presAssocID="{40008F7D-F3E7-4CCF-8A1C-2AB694293CEA}"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Livres"/>
        </a:ext>
      </dgm:extLst>
    </dgm:pt>
    <dgm:pt modelId="{8A8EEAFA-C43C-40AE-92FE-45D188473EE5}" type="pres">
      <dgm:prSet presAssocID="{40008F7D-F3E7-4CCF-8A1C-2AB694293CEA}" presName="spaceRect" presStyleCnt="0"/>
      <dgm:spPr/>
    </dgm:pt>
    <dgm:pt modelId="{C4099AF3-80FE-40F7-AF09-1EC07E1C036F}" type="pres">
      <dgm:prSet presAssocID="{40008F7D-F3E7-4CCF-8A1C-2AB694293CEA}" presName="textRect" presStyleLbl="revTx" presStyleIdx="1" presStyleCnt="8">
        <dgm:presLayoutVars>
          <dgm:chMax val="1"/>
          <dgm:chPref val="1"/>
        </dgm:presLayoutVars>
      </dgm:prSet>
      <dgm:spPr/>
    </dgm:pt>
    <dgm:pt modelId="{21F4A953-891D-45A1-8BFB-FB3BCFEEC10B}" type="pres">
      <dgm:prSet presAssocID="{FB18EFD7-35C5-4C5F-9E2D-6D0A1F47C8AF}" presName="sibTrans" presStyleLbl="sibTrans2D1" presStyleIdx="0" presStyleCnt="0"/>
      <dgm:spPr/>
    </dgm:pt>
    <dgm:pt modelId="{86A47C79-A402-49F9-BFA3-7D7DD32B6CD7}" type="pres">
      <dgm:prSet presAssocID="{384F583B-B89B-49DD-BC30-F8E559323E23}" presName="compNode" presStyleCnt="0"/>
      <dgm:spPr/>
    </dgm:pt>
    <dgm:pt modelId="{6361199E-2702-4F3F-8997-DDE839079027}" type="pres">
      <dgm:prSet presAssocID="{384F583B-B89B-49DD-BC30-F8E559323E23}" presName="iconBgRect" presStyleLbl="bgShp" presStyleIdx="2" presStyleCnt="8"/>
      <dgm:spPr/>
    </dgm:pt>
    <dgm:pt modelId="{CE3E1102-59BA-4813-B3BE-C4CD85AE731B}" type="pres">
      <dgm:prSet presAssocID="{384F583B-B89B-49DD-BC30-F8E559323E23}" presName="iconRect" presStyleLbl="node1" presStyleIdx="2" presStyleCnt="8"/>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ridge scene"/>
        </a:ext>
      </dgm:extLst>
    </dgm:pt>
    <dgm:pt modelId="{46485A3F-72C4-4E86-B774-6C7BB4C9719D}" type="pres">
      <dgm:prSet presAssocID="{384F583B-B89B-49DD-BC30-F8E559323E23}" presName="spaceRect" presStyleCnt="0"/>
      <dgm:spPr/>
    </dgm:pt>
    <dgm:pt modelId="{293788B4-0A1E-48A5-A64D-5D3CF333922F}" type="pres">
      <dgm:prSet presAssocID="{384F583B-B89B-49DD-BC30-F8E559323E23}" presName="textRect" presStyleLbl="revTx" presStyleIdx="2" presStyleCnt="8">
        <dgm:presLayoutVars>
          <dgm:chMax val="1"/>
          <dgm:chPref val="1"/>
        </dgm:presLayoutVars>
      </dgm:prSet>
      <dgm:spPr/>
    </dgm:pt>
    <dgm:pt modelId="{38853C4C-4981-464D-8F61-A9835EEE5509}" type="pres">
      <dgm:prSet presAssocID="{AB60CF22-6BC8-46A6-B40B-0953DD466F24}" presName="sibTrans" presStyleLbl="sibTrans2D1" presStyleIdx="0" presStyleCnt="0"/>
      <dgm:spPr/>
    </dgm:pt>
    <dgm:pt modelId="{2271CCBD-533B-4156-81E7-012CC29C675B}" type="pres">
      <dgm:prSet presAssocID="{7C5C1BB3-52CF-4984-95A9-CD0D115CB6C7}" presName="compNode" presStyleCnt="0"/>
      <dgm:spPr/>
    </dgm:pt>
    <dgm:pt modelId="{DF975651-213A-4774-9E3D-6999F7455015}" type="pres">
      <dgm:prSet presAssocID="{7C5C1BB3-52CF-4984-95A9-CD0D115CB6C7}" presName="iconBgRect" presStyleLbl="bgShp" presStyleIdx="3" presStyleCnt="8"/>
      <dgm:spPr/>
    </dgm:pt>
    <dgm:pt modelId="{58AEDBB8-4358-4B0E-A4D6-D26140D2E784}" type="pres">
      <dgm:prSet presAssocID="{7C5C1BB3-52CF-4984-95A9-CD0D115CB6C7}"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oignée de main"/>
        </a:ext>
      </dgm:extLst>
    </dgm:pt>
    <dgm:pt modelId="{E321E304-0A15-458F-A5D4-7B750AD99E29}" type="pres">
      <dgm:prSet presAssocID="{7C5C1BB3-52CF-4984-95A9-CD0D115CB6C7}" presName="spaceRect" presStyleCnt="0"/>
      <dgm:spPr/>
    </dgm:pt>
    <dgm:pt modelId="{C50EB467-E81F-4178-B32B-E842E45E73B3}" type="pres">
      <dgm:prSet presAssocID="{7C5C1BB3-52CF-4984-95A9-CD0D115CB6C7}" presName="textRect" presStyleLbl="revTx" presStyleIdx="3" presStyleCnt="8">
        <dgm:presLayoutVars>
          <dgm:chMax val="1"/>
          <dgm:chPref val="1"/>
        </dgm:presLayoutVars>
      </dgm:prSet>
      <dgm:spPr/>
    </dgm:pt>
    <dgm:pt modelId="{76187159-C561-4478-B4C9-76969902327D}" type="pres">
      <dgm:prSet presAssocID="{4449D262-C260-4F6E-8EAA-E390FE6D77B5}" presName="sibTrans" presStyleLbl="sibTrans2D1" presStyleIdx="0" presStyleCnt="0"/>
      <dgm:spPr/>
    </dgm:pt>
    <dgm:pt modelId="{0C52A178-1406-4067-B102-82D416BA4C14}" type="pres">
      <dgm:prSet presAssocID="{6BA94F63-FA07-4EE9-BEF6-FFA37CEBCE27}" presName="compNode" presStyleCnt="0"/>
      <dgm:spPr/>
    </dgm:pt>
    <dgm:pt modelId="{4C72EB40-6048-4C7B-B4C7-D45292512E61}" type="pres">
      <dgm:prSet presAssocID="{6BA94F63-FA07-4EE9-BEF6-FFA37CEBCE27}" presName="iconBgRect" presStyleLbl="bgShp" presStyleIdx="4" presStyleCnt="8"/>
      <dgm:spPr/>
    </dgm:pt>
    <dgm:pt modelId="{DA5820ED-8D37-4BE5-B59B-7AE349E0385D}" type="pres">
      <dgm:prSet presAssocID="{6BA94F63-FA07-4EE9-BEF6-FFA37CEBCE27}"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Œil"/>
        </a:ext>
      </dgm:extLst>
    </dgm:pt>
    <dgm:pt modelId="{C81F5374-7050-4D1E-977C-6EC499D2CC32}" type="pres">
      <dgm:prSet presAssocID="{6BA94F63-FA07-4EE9-BEF6-FFA37CEBCE27}" presName="spaceRect" presStyleCnt="0"/>
      <dgm:spPr/>
    </dgm:pt>
    <dgm:pt modelId="{7DD5547D-65F7-424B-9EE3-4C05AC0E00B8}" type="pres">
      <dgm:prSet presAssocID="{6BA94F63-FA07-4EE9-BEF6-FFA37CEBCE27}" presName="textRect" presStyleLbl="revTx" presStyleIdx="4" presStyleCnt="8">
        <dgm:presLayoutVars>
          <dgm:chMax val="1"/>
          <dgm:chPref val="1"/>
        </dgm:presLayoutVars>
      </dgm:prSet>
      <dgm:spPr/>
    </dgm:pt>
    <dgm:pt modelId="{528103D5-2123-44B9-9FBB-BA30D84341BD}" type="pres">
      <dgm:prSet presAssocID="{9AEE5069-BE85-4CEA-9568-C330D25F14EE}" presName="sibTrans" presStyleLbl="sibTrans2D1" presStyleIdx="0" presStyleCnt="0"/>
      <dgm:spPr/>
    </dgm:pt>
    <dgm:pt modelId="{E4C56804-4FC6-4950-8AC1-9C4EB028BAB4}" type="pres">
      <dgm:prSet presAssocID="{17953CD2-DFAF-4CAF-B252-1F443A0E1647}" presName="compNode" presStyleCnt="0"/>
      <dgm:spPr/>
    </dgm:pt>
    <dgm:pt modelId="{BA3CA350-3662-401C-AA6D-4453E8C9E8AE}" type="pres">
      <dgm:prSet presAssocID="{17953CD2-DFAF-4CAF-B252-1F443A0E1647}" presName="iconBgRect" presStyleLbl="bgShp" presStyleIdx="5" presStyleCnt="8"/>
      <dgm:spPr/>
    </dgm:pt>
    <dgm:pt modelId="{2BC65701-E9D6-4118-8076-99A895305198}" type="pres">
      <dgm:prSet presAssocID="{17953CD2-DFAF-4CAF-B252-1F443A0E1647}"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Groupe"/>
        </a:ext>
      </dgm:extLst>
    </dgm:pt>
    <dgm:pt modelId="{465D3B10-84BB-463E-B312-C6522D21796E}" type="pres">
      <dgm:prSet presAssocID="{17953CD2-DFAF-4CAF-B252-1F443A0E1647}" presName="spaceRect" presStyleCnt="0"/>
      <dgm:spPr/>
    </dgm:pt>
    <dgm:pt modelId="{4A412444-449B-4C70-A4C3-4D63A817F257}" type="pres">
      <dgm:prSet presAssocID="{17953CD2-DFAF-4CAF-B252-1F443A0E1647}" presName="textRect" presStyleLbl="revTx" presStyleIdx="5" presStyleCnt="8">
        <dgm:presLayoutVars>
          <dgm:chMax val="1"/>
          <dgm:chPref val="1"/>
        </dgm:presLayoutVars>
      </dgm:prSet>
      <dgm:spPr/>
    </dgm:pt>
    <dgm:pt modelId="{73FAA8EC-8E4D-4747-AE67-1EB17B9C56A3}" type="pres">
      <dgm:prSet presAssocID="{CB192CB6-377D-4B6E-8C1A-3041E01585E4}" presName="sibTrans" presStyleLbl="sibTrans2D1" presStyleIdx="0" presStyleCnt="0"/>
      <dgm:spPr/>
    </dgm:pt>
    <dgm:pt modelId="{AEF33D88-09D3-4C28-892E-CA2EF8F38708}" type="pres">
      <dgm:prSet presAssocID="{DBFA3602-9ACE-489A-8881-3FB11EA72AA8}" presName="compNode" presStyleCnt="0"/>
      <dgm:spPr/>
    </dgm:pt>
    <dgm:pt modelId="{C6F3803B-043E-4C2F-9F32-5404756E6BAC}" type="pres">
      <dgm:prSet presAssocID="{DBFA3602-9ACE-489A-8881-3FB11EA72AA8}" presName="iconBgRect" presStyleLbl="bgShp" presStyleIdx="6" presStyleCnt="8"/>
      <dgm:spPr/>
    </dgm:pt>
    <dgm:pt modelId="{87F762AB-16E9-416C-968F-FFFA53BFBDA6}" type="pres">
      <dgm:prSet presAssocID="{DBFA3602-9ACE-489A-8881-3FB11EA72AA8}"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dgm:spPr>
      <dgm:extLst>
        <a:ext uri="{E40237B7-FDA0-4F09-8148-C483321AD2D9}">
          <dgm14:cNvPr xmlns:dgm14="http://schemas.microsoft.com/office/drawing/2010/diagram" id="0" name="" descr="Piggy Bank"/>
        </a:ext>
      </dgm:extLst>
    </dgm:pt>
    <dgm:pt modelId="{C3C85BAC-FA5B-4518-B3C4-57C1B5FC4FC1}" type="pres">
      <dgm:prSet presAssocID="{DBFA3602-9ACE-489A-8881-3FB11EA72AA8}" presName="spaceRect" presStyleCnt="0"/>
      <dgm:spPr/>
    </dgm:pt>
    <dgm:pt modelId="{883BAB30-DC29-4394-A0F1-5C1E9136F7F8}" type="pres">
      <dgm:prSet presAssocID="{DBFA3602-9ACE-489A-8881-3FB11EA72AA8}" presName="textRect" presStyleLbl="revTx" presStyleIdx="6" presStyleCnt="8">
        <dgm:presLayoutVars>
          <dgm:chMax val="1"/>
          <dgm:chPref val="1"/>
        </dgm:presLayoutVars>
      </dgm:prSet>
      <dgm:spPr/>
    </dgm:pt>
    <dgm:pt modelId="{EC9E2249-B286-4237-A67E-8FCE8637CF61}" type="pres">
      <dgm:prSet presAssocID="{33EFDEFF-9A3D-46FC-9AEF-CC44A29B65AE}" presName="sibTrans" presStyleLbl="sibTrans2D1" presStyleIdx="0" presStyleCnt="0"/>
      <dgm:spPr/>
    </dgm:pt>
    <dgm:pt modelId="{4C2776AE-B321-4A79-B96B-F133AEA5E871}" type="pres">
      <dgm:prSet presAssocID="{7DA49F98-BF63-4BDB-905C-2D71F893EADC}" presName="compNode" presStyleCnt="0"/>
      <dgm:spPr/>
    </dgm:pt>
    <dgm:pt modelId="{154C0C64-8B12-4B3D-91D8-E33E475D5CC1}" type="pres">
      <dgm:prSet presAssocID="{7DA49F98-BF63-4BDB-905C-2D71F893EADC}" presName="iconBgRect" presStyleLbl="bgShp" presStyleIdx="7" presStyleCnt="8"/>
      <dgm:spPr/>
    </dgm:pt>
    <dgm:pt modelId="{787C9B8F-3229-49E7-9744-A4F89058912B}" type="pres">
      <dgm:prSet presAssocID="{7DA49F98-BF63-4BDB-905C-2D71F893EADC}"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dgm:spPr>
      <dgm:extLst>
        <a:ext uri="{E40237B7-FDA0-4F09-8148-C483321AD2D9}">
          <dgm14:cNvPr xmlns:dgm14="http://schemas.microsoft.com/office/drawing/2010/diagram" id="0" name="" descr="Ampoule"/>
        </a:ext>
      </dgm:extLst>
    </dgm:pt>
    <dgm:pt modelId="{92420EE7-84D3-49AB-BA47-221DF9F82D37}" type="pres">
      <dgm:prSet presAssocID="{7DA49F98-BF63-4BDB-905C-2D71F893EADC}" presName="spaceRect" presStyleCnt="0"/>
      <dgm:spPr/>
    </dgm:pt>
    <dgm:pt modelId="{F59771AD-04FC-4C17-9400-213B144110A2}" type="pres">
      <dgm:prSet presAssocID="{7DA49F98-BF63-4BDB-905C-2D71F893EADC}" presName="textRect" presStyleLbl="revTx" presStyleIdx="7" presStyleCnt="8">
        <dgm:presLayoutVars>
          <dgm:chMax val="1"/>
          <dgm:chPref val="1"/>
        </dgm:presLayoutVars>
      </dgm:prSet>
      <dgm:spPr/>
    </dgm:pt>
  </dgm:ptLst>
  <dgm:cxnLst>
    <dgm:cxn modelId="{CFC21B09-9210-40EF-B7E7-2BC7BEAB0FB4}" type="presOf" srcId="{95A6BF12-0D03-49AF-945E-514198635B90}" destId="{4E5D9356-2ABB-4B66-9733-BA0AA54786BE}" srcOrd="0" destOrd="0" presId="urn:microsoft.com/office/officeart/2018/2/layout/IconCircleList"/>
    <dgm:cxn modelId="{E1CB5C0C-D381-4F56-9288-03DD0BA9801F}" srcId="{7C09D0B1-498A-4142-A8B9-B58D6F8BC265}" destId="{17953CD2-DFAF-4CAF-B252-1F443A0E1647}" srcOrd="5" destOrd="0" parTransId="{DBEB1C08-E177-4305-A62C-4DC15AFA4021}" sibTransId="{CB192CB6-377D-4B6E-8C1A-3041E01585E4}"/>
    <dgm:cxn modelId="{1850402C-D476-4625-8F8E-E2F299B4907A}" type="presOf" srcId="{7DA49F98-BF63-4BDB-905C-2D71F893EADC}" destId="{F59771AD-04FC-4C17-9400-213B144110A2}" srcOrd="0" destOrd="0" presId="urn:microsoft.com/office/officeart/2018/2/layout/IconCircleList"/>
    <dgm:cxn modelId="{B2A1B02F-8BBA-4C06-A49D-ED030B8F518A}" type="presOf" srcId="{CB192CB6-377D-4B6E-8C1A-3041E01585E4}" destId="{73FAA8EC-8E4D-4747-AE67-1EB17B9C56A3}" srcOrd="0" destOrd="0" presId="urn:microsoft.com/office/officeart/2018/2/layout/IconCircleList"/>
    <dgm:cxn modelId="{59251D33-E89C-42CD-B624-CD3DF909D010}" srcId="{7C09D0B1-498A-4142-A8B9-B58D6F8BC265}" destId="{7DA49F98-BF63-4BDB-905C-2D71F893EADC}" srcOrd="7" destOrd="0" parTransId="{659989A5-126D-4294-B759-E01744958A4F}" sibTransId="{BCC7F2C0-B5BF-42FD-8FBD-99673DB8D812}"/>
    <dgm:cxn modelId="{FF87D45D-8320-459D-8BE2-F30D778F4494}" srcId="{7C09D0B1-498A-4142-A8B9-B58D6F8BC265}" destId="{384F583B-B89B-49DD-BC30-F8E559323E23}" srcOrd="2" destOrd="0" parTransId="{6AE6C163-8BC5-4957-96C0-4C5C3934C8EE}" sibTransId="{AB60CF22-6BC8-46A6-B40B-0953DD466F24}"/>
    <dgm:cxn modelId="{84FCD369-7440-479D-B858-AF25EE30A00A}" srcId="{7C09D0B1-498A-4142-A8B9-B58D6F8BC265}" destId="{7C5C1BB3-52CF-4984-95A9-CD0D115CB6C7}" srcOrd="3" destOrd="0" parTransId="{6AD9F86D-00E8-4E98-BF14-C7C11A1380CE}" sibTransId="{4449D262-C260-4F6E-8EAA-E390FE6D77B5}"/>
    <dgm:cxn modelId="{6488324F-5D1F-40F8-9996-4122FB365CAC}" type="presOf" srcId="{17953CD2-DFAF-4CAF-B252-1F443A0E1647}" destId="{4A412444-449B-4C70-A4C3-4D63A817F257}" srcOrd="0" destOrd="0" presId="urn:microsoft.com/office/officeart/2018/2/layout/IconCircleList"/>
    <dgm:cxn modelId="{B9B2DA72-FF00-4BF1-BF3F-82DF024F2E11}" srcId="{7C09D0B1-498A-4142-A8B9-B58D6F8BC265}" destId="{DBFA3602-9ACE-489A-8881-3FB11EA72AA8}" srcOrd="6" destOrd="0" parTransId="{D805D10F-FED3-4458-8A04-7CBB359AC244}" sibTransId="{33EFDEFF-9A3D-46FC-9AEF-CC44A29B65AE}"/>
    <dgm:cxn modelId="{1503217F-CA43-49C7-A936-9B1BBC539E52}" type="presOf" srcId="{FB18EFD7-35C5-4C5F-9E2D-6D0A1F47C8AF}" destId="{21F4A953-891D-45A1-8BFB-FB3BCFEEC10B}" srcOrd="0" destOrd="0" presId="urn:microsoft.com/office/officeart/2018/2/layout/IconCircleList"/>
    <dgm:cxn modelId="{D24A947F-6B8A-4773-858A-89B98C27E33D}" type="presOf" srcId="{9AEE5069-BE85-4CEA-9568-C330D25F14EE}" destId="{528103D5-2123-44B9-9FBB-BA30D84341BD}" srcOrd="0" destOrd="0" presId="urn:microsoft.com/office/officeart/2018/2/layout/IconCircleList"/>
    <dgm:cxn modelId="{8E307788-EAC3-4A10-82D8-0D9AE8C3E975}" type="presOf" srcId="{6BA94F63-FA07-4EE9-BEF6-FFA37CEBCE27}" destId="{7DD5547D-65F7-424B-9EE3-4C05AC0E00B8}" srcOrd="0" destOrd="0" presId="urn:microsoft.com/office/officeart/2018/2/layout/IconCircleList"/>
    <dgm:cxn modelId="{6AE0FC9C-CE7E-412E-A4EB-E117E1211D0C}" type="presOf" srcId="{AB60CF22-6BC8-46A6-B40B-0953DD466F24}" destId="{38853C4C-4981-464D-8F61-A9835EEE5509}" srcOrd="0" destOrd="0" presId="urn:microsoft.com/office/officeart/2018/2/layout/IconCircleList"/>
    <dgm:cxn modelId="{678239A8-E2DA-4D95-95FD-ECA774EC0D11}" type="presOf" srcId="{40008F7D-F3E7-4CCF-8A1C-2AB694293CEA}" destId="{C4099AF3-80FE-40F7-AF09-1EC07E1C036F}" srcOrd="0" destOrd="0" presId="urn:microsoft.com/office/officeart/2018/2/layout/IconCircleList"/>
    <dgm:cxn modelId="{E586E2B8-54AE-428A-AD0C-6E1FEB267540}" type="presOf" srcId="{4449D262-C260-4F6E-8EAA-E390FE6D77B5}" destId="{76187159-C561-4478-B4C9-76969902327D}" srcOrd="0" destOrd="0" presId="urn:microsoft.com/office/officeart/2018/2/layout/IconCircleList"/>
    <dgm:cxn modelId="{67B12DD4-EE09-4079-8808-7F9A70B94A89}" srcId="{7C09D0B1-498A-4142-A8B9-B58D6F8BC265}" destId="{40008F7D-F3E7-4CCF-8A1C-2AB694293CEA}" srcOrd="1" destOrd="0" parTransId="{428A4EB0-3131-4B10-B972-B27E22D04CE7}" sibTransId="{FB18EFD7-35C5-4C5F-9E2D-6D0A1F47C8AF}"/>
    <dgm:cxn modelId="{F38C5FDB-A254-4AAE-B327-F5F555358CD8}" srcId="{7C09D0B1-498A-4142-A8B9-B58D6F8BC265}" destId="{CF2DF8D6-9117-4CB1-A177-5DA311427EBE}" srcOrd="0" destOrd="0" parTransId="{C6F480A6-6FCA-4C23-8226-D488DBB1E6F4}" sibTransId="{95A6BF12-0D03-49AF-945E-514198635B90}"/>
    <dgm:cxn modelId="{F38988DD-5230-43B2-9E59-54C6FD6EAFB0}" type="presOf" srcId="{7C5C1BB3-52CF-4984-95A9-CD0D115CB6C7}" destId="{C50EB467-E81F-4178-B32B-E842E45E73B3}" srcOrd="0" destOrd="0" presId="urn:microsoft.com/office/officeart/2018/2/layout/IconCircleList"/>
    <dgm:cxn modelId="{105DDADD-B91E-4CD2-A7A6-67650C21BB62}" type="presOf" srcId="{DBFA3602-9ACE-489A-8881-3FB11EA72AA8}" destId="{883BAB30-DC29-4394-A0F1-5C1E9136F7F8}" srcOrd="0" destOrd="0" presId="urn:microsoft.com/office/officeart/2018/2/layout/IconCircleList"/>
    <dgm:cxn modelId="{2AF1F9DD-0886-4B38-AED5-18D53970FEB4}" type="presOf" srcId="{CF2DF8D6-9117-4CB1-A177-5DA311427EBE}" destId="{440B5509-F873-4E04-AFBA-38657EC320D3}" srcOrd="0" destOrd="0" presId="urn:microsoft.com/office/officeart/2018/2/layout/IconCircleList"/>
    <dgm:cxn modelId="{653175E8-D236-4BEF-B0AE-88F3C959A91D}" type="presOf" srcId="{7C09D0B1-498A-4142-A8B9-B58D6F8BC265}" destId="{77ABD284-40B5-4518-A792-2721BB9F0450}" srcOrd="0" destOrd="0" presId="urn:microsoft.com/office/officeart/2018/2/layout/IconCircleList"/>
    <dgm:cxn modelId="{A5A157EA-EEED-4F17-8DDC-BCCC64DDBD93}" type="presOf" srcId="{384F583B-B89B-49DD-BC30-F8E559323E23}" destId="{293788B4-0A1E-48A5-A64D-5D3CF333922F}" srcOrd="0" destOrd="0" presId="urn:microsoft.com/office/officeart/2018/2/layout/IconCircleList"/>
    <dgm:cxn modelId="{E7F4CDF6-8B6A-4D4A-B6EC-9DBDC9A43333}" srcId="{7C09D0B1-498A-4142-A8B9-B58D6F8BC265}" destId="{6BA94F63-FA07-4EE9-BEF6-FFA37CEBCE27}" srcOrd="4" destOrd="0" parTransId="{ED771890-6807-43AE-B016-A3BD667AB269}" sibTransId="{9AEE5069-BE85-4CEA-9568-C330D25F14EE}"/>
    <dgm:cxn modelId="{FE651AF7-F828-46E6-B9C4-BC2E260C4751}" type="presOf" srcId="{33EFDEFF-9A3D-46FC-9AEF-CC44A29B65AE}" destId="{EC9E2249-B286-4237-A67E-8FCE8637CF61}" srcOrd="0" destOrd="0" presId="urn:microsoft.com/office/officeart/2018/2/layout/IconCircleList"/>
    <dgm:cxn modelId="{29DF96A2-F27D-48F1-8BF4-2DCA4CCB6074}" type="presParOf" srcId="{77ABD284-40B5-4518-A792-2721BB9F0450}" destId="{3FEAB168-9F71-4035-B2C7-37311A8DBC31}" srcOrd="0" destOrd="0" presId="urn:microsoft.com/office/officeart/2018/2/layout/IconCircleList"/>
    <dgm:cxn modelId="{051F2EB3-55C3-483B-BC39-0F673FCA5708}" type="presParOf" srcId="{3FEAB168-9F71-4035-B2C7-37311A8DBC31}" destId="{D68D68F8-0387-4B7B-91FF-D54B075B19E4}" srcOrd="0" destOrd="0" presId="urn:microsoft.com/office/officeart/2018/2/layout/IconCircleList"/>
    <dgm:cxn modelId="{0551EB45-71A5-4F44-BA69-CDD4436FF525}" type="presParOf" srcId="{D68D68F8-0387-4B7B-91FF-D54B075B19E4}" destId="{D8261B91-AF7B-456F-A537-1CCBBDFC2151}" srcOrd="0" destOrd="0" presId="urn:microsoft.com/office/officeart/2018/2/layout/IconCircleList"/>
    <dgm:cxn modelId="{31D60C79-0140-425A-9915-9135E1C9A346}" type="presParOf" srcId="{D68D68F8-0387-4B7B-91FF-D54B075B19E4}" destId="{4315787A-B4AA-4E95-A9CB-79D175F5ED74}" srcOrd="1" destOrd="0" presId="urn:microsoft.com/office/officeart/2018/2/layout/IconCircleList"/>
    <dgm:cxn modelId="{A61746DF-4CF1-42F3-8D9D-2604D7294686}" type="presParOf" srcId="{D68D68F8-0387-4B7B-91FF-D54B075B19E4}" destId="{BCF13114-A128-423A-BAC1-83599EC6888B}" srcOrd="2" destOrd="0" presId="urn:microsoft.com/office/officeart/2018/2/layout/IconCircleList"/>
    <dgm:cxn modelId="{57568DE1-E748-4827-A539-296CA1D2C141}" type="presParOf" srcId="{D68D68F8-0387-4B7B-91FF-D54B075B19E4}" destId="{440B5509-F873-4E04-AFBA-38657EC320D3}" srcOrd="3" destOrd="0" presId="urn:microsoft.com/office/officeart/2018/2/layout/IconCircleList"/>
    <dgm:cxn modelId="{41548686-27CD-43C8-8D2A-DFCEF8FC986C}" type="presParOf" srcId="{3FEAB168-9F71-4035-B2C7-37311A8DBC31}" destId="{4E5D9356-2ABB-4B66-9733-BA0AA54786BE}" srcOrd="1" destOrd="0" presId="urn:microsoft.com/office/officeart/2018/2/layout/IconCircleList"/>
    <dgm:cxn modelId="{4CD4153A-DA08-492B-9EE6-0C1C336E4D09}" type="presParOf" srcId="{3FEAB168-9F71-4035-B2C7-37311A8DBC31}" destId="{3142D59D-4060-48BE-AAF7-C7071A7A55D7}" srcOrd="2" destOrd="0" presId="urn:microsoft.com/office/officeart/2018/2/layout/IconCircleList"/>
    <dgm:cxn modelId="{0A9C9225-B9E6-4DEF-A388-673B657EC2FF}" type="presParOf" srcId="{3142D59D-4060-48BE-AAF7-C7071A7A55D7}" destId="{6179ECB4-9AD9-4AB4-B7FC-DC9FF7F86C73}" srcOrd="0" destOrd="0" presId="urn:microsoft.com/office/officeart/2018/2/layout/IconCircleList"/>
    <dgm:cxn modelId="{9ACA080F-972C-46FE-8B1E-C6C28820DE13}" type="presParOf" srcId="{3142D59D-4060-48BE-AAF7-C7071A7A55D7}" destId="{FF578956-4BA1-4D17-A81D-2AC7801EDB0C}" srcOrd="1" destOrd="0" presId="urn:microsoft.com/office/officeart/2018/2/layout/IconCircleList"/>
    <dgm:cxn modelId="{804DDC62-FC6B-4463-A39C-E7EB725FCA60}" type="presParOf" srcId="{3142D59D-4060-48BE-AAF7-C7071A7A55D7}" destId="{8A8EEAFA-C43C-40AE-92FE-45D188473EE5}" srcOrd="2" destOrd="0" presId="urn:microsoft.com/office/officeart/2018/2/layout/IconCircleList"/>
    <dgm:cxn modelId="{6E1989A2-33EA-441B-B065-FBEC97FC5F24}" type="presParOf" srcId="{3142D59D-4060-48BE-AAF7-C7071A7A55D7}" destId="{C4099AF3-80FE-40F7-AF09-1EC07E1C036F}" srcOrd="3" destOrd="0" presId="urn:microsoft.com/office/officeart/2018/2/layout/IconCircleList"/>
    <dgm:cxn modelId="{314D38B5-C21C-4E96-ACC8-E8AC6BB595CB}" type="presParOf" srcId="{3FEAB168-9F71-4035-B2C7-37311A8DBC31}" destId="{21F4A953-891D-45A1-8BFB-FB3BCFEEC10B}" srcOrd="3" destOrd="0" presId="urn:microsoft.com/office/officeart/2018/2/layout/IconCircleList"/>
    <dgm:cxn modelId="{8DEC9BB6-C167-4E77-8097-239A461EE1D2}" type="presParOf" srcId="{3FEAB168-9F71-4035-B2C7-37311A8DBC31}" destId="{86A47C79-A402-49F9-BFA3-7D7DD32B6CD7}" srcOrd="4" destOrd="0" presId="urn:microsoft.com/office/officeart/2018/2/layout/IconCircleList"/>
    <dgm:cxn modelId="{F4D78A63-10B0-41E8-897C-E88B5B8D0F31}" type="presParOf" srcId="{86A47C79-A402-49F9-BFA3-7D7DD32B6CD7}" destId="{6361199E-2702-4F3F-8997-DDE839079027}" srcOrd="0" destOrd="0" presId="urn:microsoft.com/office/officeart/2018/2/layout/IconCircleList"/>
    <dgm:cxn modelId="{00811D72-C001-4E11-90EF-12787E1425E0}" type="presParOf" srcId="{86A47C79-A402-49F9-BFA3-7D7DD32B6CD7}" destId="{CE3E1102-59BA-4813-B3BE-C4CD85AE731B}" srcOrd="1" destOrd="0" presId="urn:microsoft.com/office/officeart/2018/2/layout/IconCircleList"/>
    <dgm:cxn modelId="{D045A654-9FD0-4880-9830-32ABC7065B77}" type="presParOf" srcId="{86A47C79-A402-49F9-BFA3-7D7DD32B6CD7}" destId="{46485A3F-72C4-4E86-B774-6C7BB4C9719D}" srcOrd="2" destOrd="0" presId="urn:microsoft.com/office/officeart/2018/2/layout/IconCircleList"/>
    <dgm:cxn modelId="{92F0572C-07CF-4602-A82E-A2B290FAD3B4}" type="presParOf" srcId="{86A47C79-A402-49F9-BFA3-7D7DD32B6CD7}" destId="{293788B4-0A1E-48A5-A64D-5D3CF333922F}" srcOrd="3" destOrd="0" presId="urn:microsoft.com/office/officeart/2018/2/layout/IconCircleList"/>
    <dgm:cxn modelId="{F72D54B0-8E60-4CFD-9AD3-126022FC5A62}" type="presParOf" srcId="{3FEAB168-9F71-4035-B2C7-37311A8DBC31}" destId="{38853C4C-4981-464D-8F61-A9835EEE5509}" srcOrd="5" destOrd="0" presId="urn:microsoft.com/office/officeart/2018/2/layout/IconCircleList"/>
    <dgm:cxn modelId="{F5295F06-E717-4CD0-B21A-61C159128A5E}" type="presParOf" srcId="{3FEAB168-9F71-4035-B2C7-37311A8DBC31}" destId="{2271CCBD-533B-4156-81E7-012CC29C675B}" srcOrd="6" destOrd="0" presId="urn:microsoft.com/office/officeart/2018/2/layout/IconCircleList"/>
    <dgm:cxn modelId="{82FA34A2-4B03-4D5B-A202-835D95F340DB}" type="presParOf" srcId="{2271CCBD-533B-4156-81E7-012CC29C675B}" destId="{DF975651-213A-4774-9E3D-6999F7455015}" srcOrd="0" destOrd="0" presId="urn:microsoft.com/office/officeart/2018/2/layout/IconCircleList"/>
    <dgm:cxn modelId="{A8972517-EB31-45DF-B632-C1DB79EF73B8}" type="presParOf" srcId="{2271CCBD-533B-4156-81E7-012CC29C675B}" destId="{58AEDBB8-4358-4B0E-A4D6-D26140D2E784}" srcOrd="1" destOrd="0" presId="urn:microsoft.com/office/officeart/2018/2/layout/IconCircleList"/>
    <dgm:cxn modelId="{893E4DC7-A174-44CA-8D90-3ACADA822CF4}" type="presParOf" srcId="{2271CCBD-533B-4156-81E7-012CC29C675B}" destId="{E321E304-0A15-458F-A5D4-7B750AD99E29}" srcOrd="2" destOrd="0" presId="urn:microsoft.com/office/officeart/2018/2/layout/IconCircleList"/>
    <dgm:cxn modelId="{B351F252-6166-4D8F-B2FD-23C4BB006596}" type="presParOf" srcId="{2271CCBD-533B-4156-81E7-012CC29C675B}" destId="{C50EB467-E81F-4178-B32B-E842E45E73B3}" srcOrd="3" destOrd="0" presId="urn:microsoft.com/office/officeart/2018/2/layout/IconCircleList"/>
    <dgm:cxn modelId="{1B0AD8D7-51A0-4618-B46F-D1FC08B8F13D}" type="presParOf" srcId="{3FEAB168-9F71-4035-B2C7-37311A8DBC31}" destId="{76187159-C561-4478-B4C9-76969902327D}" srcOrd="7" destOrd="0" presId="urn:microsoft.com/office/officeart/2018/2/layout/IconCircleList"/>
    <dgm:cxn modelId="{8EDC9FED-75A6-4050-800D-3F2D880B85B2}" type="presParOf" srcId="{3FEAB168-9F71-4035-B2C7-37311A8DBC31}" destId="{0C52A178-1406-4067-B102-82D416BA4C14}" srcOrd="8" destOrd="0" presId="urn:microsoft.com/office/officeart/2018/2/layout/IconCircleList"/>
    <dgm:cxn modelId="{A7752A4C-C59B-4442-AA3E-BB9C76240B05}" type="presParOf" srcId="{0C52A178-1406-4067-B102-82D416BA4C14}" destId="{4C72EB40-6048-4C7B-B4C7-D45292512E61}" srcOrd="0" destOrd="0" presId="urn:microsoft.com/office/officeart/2018/2/layout/IconCircleList"/>
    <dgm:cxn modelId="{8270B4EB-C502-4221-B763-B959274068D6}" type="presParOf" srcId="{0C52A178-1406-4067-B102-82D416BA4C14}" destId="{DA5820ED-8D37-4BE5-B59B-7AE349E0385D}" srcOrd="1" destOrd="0" presId="urn:microsoft.com/office/officeart/2018/2/layout/IconCircleList"/>
    <dgm:cxn modelId="{14919880-514A-4042-8F7E-C23886F799E6}" type="presParOf" srcId="{0C52A178-1406-4067-B102-82D416BA4C14}" destId="{C81F5374-7050-4D1E-977C-6EC499D2CC32}" srcOrd="2" destOrd="0" presId="urn:microsoft.com/office/officeart/2018/2/layout/IconCircleList"/>
    <dgm:cxn modelId="{32D6E170-33C5-46A8-851B-31DC10D91C8D}" type="presParOf" srcId="{0C52A178-1406-4067-B102-82D416BA4C14}" destId="{7DD5547D-65F7-424B-9EE3-4C05AC0E00B8}" srcOrd="3" destOrd="0" presId="urn:microsoft.com/office/officeart/2018/2/layout/IconCircleList"/>
    <dgm:cxn modelId="{1B8AF89D-AABC-4CE8-9548-CBEE79B9FA58}" type="presParOf" srcId="{3FEAB168-9F71-4035-B2C7-37311A8DBC31}" destId="{528103D5-2123-44B9-9FBB-BA30D84341BD}" srcOrd="9" destOrd="0" presId="urn:microsoft.com/office/officeart/2018/2/layout/IconCircleList"/>
    <dgm:cxn modelId="{8808EF0E-7F51-447E-8E68-620733A09172}" type="presParOf" srcId="{3FEAB168-9F71-4035-B2C7-37311A8DBC31}" destId="{E4C56804-4FC6-4950-8AC1-9C4EB028BAB4}" srcOrd="10" destOrd="0" presId="urn:microsoft.com/office/officeart/2018/2/layout/IconCircleList"/>
    <dgm:cxn modelId="{B0677AAF-7455-42A2-993E-B23975F3608F}" type="presParOf" srcId="{E4C56804-4FC6-4950-8AC1-9C4EB028BAB4}" destId="{BA3CA350-3662-401C-AA6D-4453E8C9E8AE}" srcOrd="0" destOrd="0" presId="urn:microsoft.com/office/officeart/2018/2/layout/IconCircleList"/>
    <dgm:cxn modelId="{F01B32B7-8555-4832-A89B-8817329C079F}" type="presParOf" srcId="{E4C56804-4FC6-4950-8AC1-9C4EB028BAB4}" destId="{2BC65701-E9D6-4118-8076-99A895305198}" srcOrd="1" destOrd="0" presId="urn:microsoft.com/office/officeart/2018/2/layout/IconCircleList"/>
    <dgm:cxn modelId="{BC17FCFD-432A-4E78-BA30-73BA1C4D1F65}" type="presParOf" srcId="{E4C56804-4FC6-4950-8AC1-9C4EB028BAB4}" destId="{465D3B10-84BB-463E-B312-C6522D21796E}" srcOrd="2" destOrd="0" presId="urn:microsoft.com/office/officeart/2018/2/layout/IconCircleList"/>
    <dgm:cxn modelId="{2534F0D1-A3A3-4FB6-B78A-20FB4A12BABD}" type="presParOf" srcId="{E4C56804-4FC6-4950-8AC1-9C4EB028BAB4}" destId="{4A412444-449B-4C70-A4C3-4D63A817F257}" srcOrd="3" destOrd="0" presId="urn:microsoft.com/office/officeart/2018/2/layout/IconCircleList"/>
    <dgm:cxn modelId="{F1B22D5F-E8D1-4033-85FB-61B3CF8E19EE}" type="presParOf" srcId="{3FEAB168-9F71-4035-B2C7-37311A8DBC31}" destId="{73FAA8EC-8E4D-4747-AE67-1EB17B9C56A3}" srcOrd="11" destOrd="0" presId="urn:microsoft.com/office/officeart/2018/2/layout/IconCircleList"/>
    <dgm:cxn modelId="{C03287A7-09D5-4B77-A3C9-D0530BD9C0CC}" type="presParOf" srcId="{3FEAB168-9F71-4035-B2C7-37311A8DBC31}" destId="{AEF33D88-09D3-4C28-892E-CA2EF8F38708}" srcOrd="12" destOrd="0" presId="urn:microsoft.com/office/officeart/2018/2/layout/IconCircleList"/>
    <dgm:cxn modelId="{8088D902-9A2C-4F58-9C11-A3FF0C76EDE6}" type="presParOf" srcId="{AEF33D88-09D3-4C28-892E-CA2EF8F38708}" destId="{C6F3803B-043E-4C2F-9F32-5404756E6BAC}" srcOrd="0" destOrd="0" presId="urn:microsoft.com/office/officeart/2018/2/layout/IconCircleList"/>
    <dgm:cxn modelId="{4FB71402-B669-4527-BB26-BA406D25BE8A}" type="presParOf" srcId="{AEF33D88-09D3-4C28-892E-CA2EF8F38708}" destId="{87F762AB-16E9-416C-968F-FFFA53BFBDA6}" srcOrd="1" destOrd="0" presId="urn:microsoft.com/office/officeart/2018/2/layout/IconCircleList"/>
    <dgm:cxn modelId="{9CAE6C4D-2B34-423C-BD9D-14F83E5508D4}" type="presParOf" srcId="{AEF33D88-09D3-4C28-892E-CA2EF8F38708}" destId="{C3C85BAC-FA5B-4518-B3C4-57C1B5FC4FC1}" srcOrd="2" destOrd="0" presId="urn:microsoft.com/office/officeart/2018/2/layout/IconCircleList"/>
    <dgm:cxn modelId="{9F963D98-FC78-4F1C-8BE2-8EBB517CE709}" type="presParOf" srcId="{AEF33D88-09D3-4C28-892E-CA2EF8F38708}" destId="{883BAB30-DC29-4394-A0F1-5C1E9136F7F8}" srcOrd="3" destOrd="0" presId="urn:microsoft.com/office/officeart/2018/2/layout/IconCircleList"/>
    <dgm:cxn modelId="{4DA68326-CCB6-4B15-9CC5-175E5431C7DB}" type="presParOf" srcId="{3FEAB168-9F71-4035-B2C7-37311A8DBC31}" destId="{EC9E2249-B286-4237-A67E-8FCE8637CF61}" srcOrd="13" destOrd="0" presId="urn:microsoft.com/office/officeart/2018/2/layout/IconCircleList"/>
    <dgm:cxn modelId="{3B139006-7224-4BBF-8F6A-9DD0B8F5BDDC}" type="presParOf" srcId="{3FEAB168-9F71-4035-B2C7-37311A8DBC31}" destId="{4C2776AE-B321-4A79-B96B-F133AEA5E871}" srcOrd="14" destOrd="0" presId="urn:microsoft.com/office/officeart/2018/2/layout/IconCircleList"/>
    <dgm:cxn modelId="{7B25864E-4F01-43FB-AD63-A2AF86F8F0A2}" type="presParOf" srcId="{4C2776AE-B321-4A79-B96B-F133AEA5E871}" destId="{154C0C64-8B12-4B3D-91D8-E33E475D5CC1}" srcOrd="0" destOrd="0" presId="urn:microsoft.com/office/officeart/2018/2/layout/IconCircleList"/>
    <dgm:cxn modelId="{815067E4-B8F1-4B90-BE25-F4DAD70786BD}" type="presParOf" srcId="{4C2776AE-B321-4A79-B96B-F133AEA5E871}" destId="{787C9B8F-3229-49E7-9744-A4F89058912B}" srcOrd="1" destOrd="0" presId="urn:microsoft.com/office/officeart/2018/2/layout/IconCircleList"/>
    <dgm:cxn modelId="{5533FA77-AC1B-4CAA-B56A-35F5D95E8439}" type="presParOf" srcId="{4C2776AE-B321-4A79-B96B-F133AEA5E871}" destId="{92420EE7-84D3-49AB-BA47-221DF9F82D37}" srcOrd="2" destOrd="0" presId="urn:microsoft.com/office/officeart/2018/2/layout/IconCircleList"/>
    <dgm:cxn modelId="{A143F103-78F7-4757-A52C-C9AE253345C8}" type="presParOf" srcId="{4C2776AE-B321-4A79-B96B-F133AEA5E871}" destId="{F59771AD-04FC-4C17-9400-213B144110A2}"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61B91-AF7B-456F-A537-1CCBBDFC2151}">
      <dsp:nvSpPr>
        <dsp:cNvPr id="0" name=""/>
        <dsp:cNvSpPr/>
      </dsp:nvSpPr>
      <dsp:spPr>
        <a:xfrm>
          <a:off x="82613" y="90072"/>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15787A-B4AA-4E95-A9CB-79D175F5ED74}">
      <dsp:nvSpPr>
        <dsp:cNvPr id="0" name=""/>
        <dsp:cNvSpPr/>
      </dsp:nvSpPr>
      <dsp:spPr>
        <a:xfrm>
          <a:off x="271034" y="278494"/>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0B5509-F873-4E04-AFBA-38657EC320D3}">
      <dsp:nvSpPr>
        <dsp:cNvPr id="0" name=""/>
        <dsp:cNvSpPr/>
      </dsp:nvSpPr>
      <dsp:spPr>
        <a:xfrm>
          <a:off x="1172126"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Enhance Research Quality 		</a:t>
          </a:r>
        </a:p>
      </dsp:txBody>
      <dsp:txXfrm>
        <a:off x="1172126" y="90072"/>
        <a:ext cx="2114937" cy="897246"/>
      </dsp:txXfrm>
    </dsp:sp>
    <dsp:sp modelId="{6179ECB4-9AD9-4AB4-B7FC-DC9FF7F86C73}">
      <dsp:nvSpPr>
        <dsp:cNvPr id="0" name=""/>
        <dsp:cNvSpPr/>
      </dsp:nvSpPr>
      <dsp:spPr>
        <a:xfrm>
          <a:off x="3655575" y="90072"/>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F578956-4BA1-4D17-A81D-2AC7801EDB0C}">
      <dsp:nvSpPr>
        <dsp:cNvPr id="0" name=""/>
        <dsp:cNvSpPr/>
      </dsp:nvSpPr>
      <dsp:spPr>
        <a:xfrm>
          <a:off x="3843996" y="278494"/>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099AF3-80FE-40F7-AF09-1EC07E1C036F}">
      <dsp:nvSpPr>
        <dsp:cNvPr id="0" name=""/>
        <dsp:cNvSpPr/>
      </dsp:nvSpPr>
      <dsp:spPr>
        <a:xfrm>
          <a:off x="4745088"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Interdisciplinary Knowledge Exchange</a:t>
          </a:r>
        </a:p>
      </dsp:txBody>
      <dsp:txXfrm>
        <a:off x="4745088" y="90072"/>
        <a:ext cx="2114937" cy="897246"/>
      </dsp:txXfrm>
    </dsp:sp>
    <dsp:sp modelId="{6361199E-2702-4F3F-8997-DDE839079027}">
      <dsp:nvSpPr>
        <dsp:cNvPr id="0" name=""/>
        <dsp:cNvSpPr/>
      </dsp:nvSpPr>
      <dsp:spPr>
        <a:xfrm>
          <a:off x="7228536" y="90072"/>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3E1102-59BA-4813-B3BE-C4CD85AE731B}">
      <dsp:nvSpPr>
        <dsp:cNvPr id="0" name=""/>
        <dsp:cNvSpPr/>
      </dsp:nvSpPr>
      <dsp:spPr>
        <a:xfrm>
          <a:off x="7416958" y="278494"/>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3788B4-0A1E-48A5-A64D-5D3CF333922F}">
      <dsp:nvSpPr>
        <dsp:cNvPr id="0" name=""/>
        <dsp:cNvSpPr/>
      </dsp:nvSpPr>
      <dsp:spPr>
        <a:xfrm>
          <a:off x="8318049"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Bridge the Research-Policy Gap	</a:t>
          </a:r>
        </a:p>
      </dsp:txBody>
      <dsp:txXfrm>
        <a:off x="8318049" y="90072"/>
        <a:ext cx="2114937" cy="897246"/>
      </dsp:txXfrm>
    </dsp:sp>
    <dsp:sp modelId="{DF975651-213A-4774-9E3D-6999F7455015}">
      <dsp:nvSpPr>
        <dsp:cNvPr id="0" name=""/>
        <dsp:cNvSpPr/>
      </dsp:nvSpPr>
      <dsp:spPr>
        <a:xfrm>
          <a:off x="82613" y="1727045"/>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AEDBB8-4358-4B0E-A4D6-D26140D2E784}">
      <dsp:nvSpPr>
        <dsp:cNvPr id="0" name=""/>
        <dsp:cNvSpPr/>
      </dsp:nvSpPr>
      <dsp:spPr>
        <a:xfrm>
          <a:off x="271034" y="1915467"/>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0EB467-E81F-4178-B32B-E842E45E73B3}">
      <dsp:nvSpPr>
        <dsp:cNvPr id="0" name=""/>
        <dsp:cNvSpPr/>
      </dsp:nvSpPr>
      <dsp:spPr>
        <a:xfrm>
          <a:off x="1172126"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Enhance Credibility and Neutrality</a:t>
          </a:r>
        </a:p>
      </dsp:txBody>
      <dsp:txXfrm>
        <a:off x="1172126" y="1727045"/>
        <a:ext cx="2114937" cy="897246"/>
      </dsp:txXfrm>
    </dsp:sp>
    <dsp:sp modelId="{4C72EB40-6048-4C7B-B4C7-D45292512E61}">
      <dsp:nvSpPr>
        <dsp:cNvPr id="0" name=""/>
        <dsp:cNvSpPr/>
      </dsp:nvSpPr>
      <dsp:spPr>
        <a:xfrm>
          <a:off x="3655575" y="1727045"/>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5820ED-8D37-4BE5-B59B-7AE349E0385D}">
      <dsp:nvSpPr>
        <dsp:cNvPr id="0" name=""/>
        <dsp:cNvSpPr/>
      </dsp:nvSpPr>
      <dsp:spPr>
        <a:xfrm>
          <a:off x="3843996" y="1915467"/>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D5547D-65F7-424B-9EE3-4C05AC0E00B8}">
      <dsp:nvSpPr>
        <dsp:cNvPr id="0" name=""/>
        <dsp:cNvSpPr/>
      </dsp:nvSpPr>
      <dsp:spPr>
        <a:xfrm>
          <a:off x="4745088"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Increase Visibility			</a:t>
          </a:r>
        </a:p>
      </dsp:txBody>
      <dsp:txXfrm>
        <a:off x="4745088" y="1727045"/>
        <a:ext cx="2114937" cy="897246"/>
      </dsp:txXfrm>
    </dsp:sp>
    <dsp:sp modelId="{BA3CA350-3662-401C-AA6D-4453E8C9E8AE}">
      <dsp:nvSpPr>
        <dsp:cNvPr id="0" name=""/>
        <dsp:cNvSpPr/>
      </dsp:nvSpPr>
      <dsp:spPr>
        <a:xfrm>
          <a:off x="7228536" y="1727045"/>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BC65701-E9D6-4118-8076-99A895305198}">
      <dsp:nvSpPr>
        <dsp:cNvPr id="0" name=""/>
        <dsp:cNvSpPr/>
      </dsp:nvSpPr>
      <dsp:spPr>
        <a:xfrm>
          <a:off x="7416958" y="1915467"/>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412444-449B-4C70-A4C3-4D63A817F257}">
      <dsp:nvSpPr>
        <dsp:cNvPr id="0" name=""/>
        <dsp:cNvSpPr/>
      </dsp:nvSpPr>
      <dsp:spPr>
        <a:xfrm>
          <a:off x="8318049"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Expand Policy Influence and Impact</a:t>
          </a:r>
        </a:p>
      </dsp:txBody>
      <dsp:txXfrm>
        <a:off x="8318049" y="1727045"/>
        <a:ext cx="2114937" cy="897246"/>
      </dsp:txXfrm>
    </dsp:sp>
    <dsp:sp modelId="{C6F3803B-043E-4C2F-9F32-5404756E6BAC}">
      <dsp:nvSpPr>
        <dsp:cNvPr id="0" name=""/>
        <dsp:cNvSpPr/>
      </dsp:nvSpPr>
      <dsp:spPr>
        <a:xfrm>
          <a:off x="82613" y="3364019"/>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F762AB-16E9-416C-968F-FFFA53BFBDA6}">
      <dsp:nvSpPr>
        <dsp:cNvPr id="0" name=""/>
        <dsp:cNvSpPr/>
      </dsp:nvSpPr>
      <dsp:spPr>
        <a:xfrm>
          <a:off x="271034" y="3552441"/>
          <a:ext cx="520402" cy="52040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3BAB30-DC29-4394-A0F1-5C1E9136F7F8}">
      <dsp:nvSpPr>
        <dsp:cNvPr id="0" name=""/>
        <dsp:cNvSpPr/>
      </dsp:nvSpPr>
      <dsp:spPr>
        <a:xfrm>
          <a:off x="1172126"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Secure funding &amp; leverage resources	</a:t>
          </a:r>
        </a:p>
      </dsp:txBody>
      <dsp:txXfrm>
        <a:off x="1172126" y="3364019"/>
        <a:ext cx="2114937" cy="897246"/>
      </dsp:txXfrm>
    </dsp:sp>
    <dsp:sp modelId="{154C0C64-8B12-4B3D-91D8-E33E475D5CC1}">
      <dsp:nvSpPr>
        <dsp:cNvPr id="0" name=""/>
        <dsp:cNvSpPr/>
      </dsp:nvSpPr>
      <dsp:spPr>
        <a:xfrm>
          <a:off x="3655575" y="3364019"/>
          <a:ext cx="897246" cy="897246"/>
        </a:xfrm>
        <a:prstGeom prst="ellipse">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7C9B8F-3229-49E7-9744-A4F89058912B}">
      <dsp:nvSpPr>
        <dsp:cNvPr id="0" name=""/>
        <dsp:cNvSpPr/>
      </dsp:nvSpPr>
      <dsp:spPr>
        <a:xfrm>
          <a:off x="3843996" y="3552441"/>
          <a:ext cx="520402" cy="520402"/>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9771AD-04FC-4C17-9400-213B144110A2}">
      <dsp:nvSpPr>
        <dsp:cNvPr id="0" name=""/>
        <dsp:cNvSpPr/>
      </dsp:nvSpPr>
      <dsp:spPr>
        <a:xfrm>
          <a:off x="4745088"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US" sz="2000" kern="1200"/>
            <a:t>Drive Innovation</a:t>
          </a:r>
        </a:p>
      </dsp:txBody>
      <dsp:txXfrm>
        <a:off x="4745088" y="3364019"/>
        <a:ext cx="2114937" cy="897246"/>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359E20-1191-411C-8B94-A989B51C4A62}" type="datetimeFigureOut">
              <a:rPr lang="en-GB" smtClean="0"/>
              <a:t>03/02/2025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64FFA-42E1-428A-9CE6-E64D2A555087}" type="slidenum">
              <a:rPr lang="en-GB" smtClean="0"/>
              <a:t>‹N°›</a:t>
            </a:fld>
            <a:endParaRPr lang="en-GB"/>
          </a:p>
        </p:txBody>
      </p:sp>
    </p:spTree>
    <p:extLst>
      <p:ext uri="{BB962C8B-B14F-4D97-AF65-F5344CB8AC3E}">
        <p14:creationId xmlns:p14="http://schemas.microsoft.com/office/powerpoint/2010/main" val="2779693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84B8E-F52D-C307-1EF0-1F80C3C900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35DD64-8501-BE43-8678-61F18CDA1B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C4EA27-C0EC-9DEA-3615-D2B1CCB9C4D3}"/>
              </a:ext>
            </a:extLst>
          </p:cNvPr>
          <p:cNvSpPr>
            <a:spLocks noGrp="1"/>
          </p:cNvSpPr>
          <p:nvPr>
            <p:ph type="body" idx="1"/>
          </p:nvPr>
        </p:nvSpPr>
        <p:spPr/>
        <p:txBody>
          <a:bodyPr/>
          <a:lstStyle/>
          <a:p>
            <a:r>
              <a:rPr lang="es-PE" dirty="0"/>
              <a:t>8 responses – 18 </a:t>
            </a:r>
            <a:r>
              <a:rPr lang="es-PE" dirty="0" err="1"/>
              <a:t>trainers</a:t>
            </a:r>
            <a:endParaRPr lang="en-GB" dirty="0"/>
          </a:p>
        </p:txBody>
      </p:sp>
      <p:sp>
        <p:nvSpPr>
          <p:cNvPr id="4" name="Slide Number Placeholder 3">
            <a:extLst>
              <a:ext uri="{FF2B5EF4-FFF2-40B4-BE49-F238E27FC236}">
                <a16:creationId xmlns:a16="http://schemas.microsoft.com/office/drawing/2014/main" id="{F3EB2EE9-A7FC-0EFC-B83C-05936AE52848}"/>
              </a:ext>
            </a:extLst>
          </p:cNvPr>
          <p:cNvSpPr>
            <a:spLocks noGrp="1"/>
          </p:cNvSpPr>
          <p:nvPr>
            <p:ph type="sldNum" sz="quarter" idx="5"/>
          </p:nvPr>
        </p:nvSpPr>
        <p:spPr/>
        <p:txBody>
          <a:bodyPr/>
          <a:lstStyle/>
          <a:p>
            <a:fld id="{39D64FFA-42E1-428A-9CE6-E64D2A555087}" type="slidenum">
              <a:rPr lang="en-GB" smtClean="0"/>
              <a:t>3</a:t>
            </a:fld>
            <a:endParaRPr lang="en-GB"/>
          </a:p>
        </p:txBody>
      </p:sp>
    </p:spTree>
    <p:extLst>
      <p:ext uri="{BB962C8B-B14F-4D97-AF65-F5344CB8AC3E}">
        <p14:creationId xmlns:p14="http://schemas.microsoft.com/office/powerpoint/2010/main" val="2932198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244F25-3887-0475-08F8-958D084085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3E1C4AF-7CF8-5B70-5F5C-C20232209A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6BE947-A721-7BB6-FB27-BBB1BD31DDA6}"/>
              </a:ext>
            </a:extLst>
          </p:cNvPr>
          <p:cNvSpPr>
            <a:spLocks noGrp="1"/>
          </p:cNvSpPr>
          <p:nvPr>
            <p:ph type="body" idx="1"/>
          </p:nvPr>
        </p:nvSpPr>
        <p:spPr/>
        <p:txBody>
          <a:bodyPr/>
          <a:lstStyle/>
          <a:p>
            <a:r>
              <a:rPr lang="es-PE" dirty="0"/>
              <a:t>8 responses – 18 </a:t>
            </a:r>
            <a:r>
              <a:rPr lang="es-PE" dirty="0" err="1"/>
              <a:t>trainers</a:t>
            </a:r>
            <a:endParaRPr lang="en-GB" dirty="0"/>
          </a:p>
        </p:txBody>
      </p:sp>
      <p:sp>
        <p:nvSpPr>
          <p:cNvPr id="4" name="Slide Number Placeholder 3">
            <a:extLst>
              <a:ext uri="{FF2B5EF4-FFF2-40B4-BE49-F238E27FC236}">
                <a16:creationId xmlns:a16="http://schemas.microsoft.com/office/drawing/2014/main" id="{9794B382-A735-9C8A-8DC5-9C398B8F2FCF}"/>
              </a:ext>
            </a:extLst>
          </p:cNvPr>
          <p:cNvSpPr>
            <a:spLocks noGrp="1"/>
          </p:cNvSpPr>
          <p:nvPr>
            <p:ph type="sldNum" sz="quarter" idx="5"/>
          </p:nvPr>
        </p:nvSpPr>
        <p:spPr/>
        <p:txBody>
          <a:bodyPr/>
          <a:lstStyle/>
          <a:p>
            <a:fld id="{39D64FFA-42E1-428A-9CE6-E64D2A555087}" type="slidenum">
              <a:rPr lang="en-GB" smtClean="0"/>
              <a:t>32</a:t>
            </a:fld>
            <a:endParaRPr lang="en-GB"/>
          </a:p>
        </p:txBody>
      </p:sp>
    </p:spTree>
    <p:extLst>
      <p:ext uri="{BB962C8B-B14F-4D97-AF65-F5344CB8AC3E}">
        <p14:creationId xmlns:p14="http://schemas.microsoft.com/office/powerpoint/2010/main" val="2367439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ISPI-ORF- PCNS: </a:t>
            </a:r>
            <a:r>
              <a:rPr lang="fr-FR" dirty="0" err="1"/>
              <a:t>Multistakeholder</a:t>
            </a:r>
            <a:r>
              <a:rPr lang="fr-FR" dirty="0"/>
              <a:t> </a:t>
            </a:r>
            <a:r>
              <a:rPr lang="fr-FR" dirty="0" err="1"/>
              <a:t>trilateral</a:t>
            </a:r>
            <a:r>
              <a:rPr lang="fr-FR" dirty="0"/>
              <a:t> </a:t>
            </a:r>
            <a:r>
              <a:rPr lang="fr-FR" dirty="0" err="1"/>
              <a:t>think</a:t>
            </a:r>
            <a:r>
              <a:rPr lang="fr-FR" dirty="0"/>
              <a:t> tank initiative to </a:t>
            </a:r>
            <a:r>
              <a:rPr lang="fr-FR" dirty="0" err="1"/>
              <a:t>investigate</a:t>
            </a:r>
            <a:r>
              <a:rPr lang="fr-FR" dirty="0"/>
              <a:t> the </a:t>
            </a:r>
            <a:r>
              <a:rPr lang="fr-FR" dirty="0" err="1"/>
              <a:t>term</a:t>
            </a:r>
            <a:r>
              <a:rPr lang="fr-FR" dirty="0"/>
              <a:t> global </a:t>
            </a:r>
            <a:r>
              <a:rPr lang="fr-FR" dirty="0" err="1"/>
              <a:t>south</a:t>
            </a:r>
            <a:r>
              <a:rPr lang="fr-FR" dirty="0"/>
              <a:t> and </a:t>
            </a:r>
            <a:r>
              <a:rPr lang="fr-FR" dirty="0" err="1"/>
              <a:t>collaborate</a:t>
            </a:r>
            <a:r>
              <a:rPr lang="fr-FR" dirty="0"/>
              <a:t> on </a:t>
            </a:r>
            <a:r>
              <a:rPr lang="fr-FR" dirty="0" err="1"/>
              <a:t>research</a:t>
            </a:r>
            <a:r>
              <a:rPr lang="fr-FR" dirty="0"/>
              <a:t> and </a:t>
            </a:r>
            <a:r>
              <a:rPr lang="fr-FR" dirty="0" err="1"/>
              <a:t>projects</a:t>
            </a:r>
            <a:r>
              <a:rPr lang="fr-FR" dirty="0"/>
              <a:t> of </a:t>
            </a:r>
            <a:r>
              <a:rPr lang="fr-FR" dirty="0" err="1"/>
              <a:t>mutual</a:t>
            </a:r>
            <a:r>
              <a:rPr lang="fr-FR" dirty="0"/>
              <a:t> </a:t>
            </a:r>
            <a:r>
              <a:rPr lang="fr-FR" dirty="0" err="1"/>
              <a:t>interest</a:t>
            </a:r>
            <a:r>
              <a:rPr lang="fr-FR" dirty="0"/>
              <a:t>. </a:t>
            </a:r>
          </a:p>
        </p:txBody>
      </p:sp>
      <p:sp>
        <p:nvSpPr>
          <p:cNvPr id="4" name="Espace réservé du numéro de diapositive 3"/>
          <p:cNvSpPr>
            <a:spLocks noGrp="1"/>
          </p:cNvSpPr>
          <p:nvPr>
            <p:ph type="sldNum" sz="quarter" idx="5"/>
          </p:nvPr>
        </p:nvSpPr>
        <p:spPr/>
        <p:txBody>
          <a:bodyPr/>
          <a:lstStyle/>
          <a:p>
            <a:fld id="{39D64FFA-42E1-428A-9CE6-E64D2A555087}" type="slidenum">
              <a:rPr lang="en-GB" smtClean="0"/>
              <a:t>40</a:t>
            </a:fld>
            <a:endParaRPr lang="en-GB"/>
          </a:p>
        </p:txBody>
      </p:sp>
    </p:spTree>
    <p:extLst>
      <p:ext uri="{BB962C8B-B14F-4D97-AF65-F5344CB8AC3E}">
        <p14:creationId xmlns:p14="http://schemas.microsoft.com/office/powerpoint/2010/main" val="3748049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543A0-290D-F914-E96F-87987F80896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02A1D4-3B6F-4BDF-F955-9B44D01DF1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1693AD6-3ACD-4B9C-F73F-AAE509985CEF}"/>
              </a:ext>
            </a:extLst>
          </p:cNvPr>
          <p:cNvSpPr>
            <a:spLocks noGrp="1"/>
          </p:cNvSpPr>
          <p:nvPr>
            <p:ph type="body" idx="1"/>
          </p:nvPr>
        </p:nvSpPr>
        <p:spPr/>
        <p:txBody>
          <a:bodyPr/>
          <a:lstStyle/>
          <a:p>
            <a:r>
              <a:rPr lang="es-PE" dirty="0"/>
              <a:t>8 responses – 18 </a:t>
            </a:r>
            <a:r>
              <a:rPr lang="es-PE" dirty="0" err="1"/>
              <a:t>trainers</a:t>
            </a:r>
            <a:endParaRPr lang="en-GB" dirty="0"/>
          </a:p>
        </p:txBody>
      </p:sp>
      <p:sp>
        <p:nvSpPr>
          <p:cNvPr id="4" name="Slide Number Placeholder 3">
            <a:extLst>
              <a:ext uri="{FF2B5EF4-FFF2-40B4-BE49-F238E27FC236}">
                <a16:creationId xmlns:a16="http://schemas.microsoft.com/office/drawing/2014/main" id="{33A0B6E7-AC1D-2477-00BB-40DB2A8773C3}"/>
              </a:ext>
            </a:extLst>
          </p:cNvPr>
          <p:cNvSpPr>
            <a:spLocks noGrp="1"/>
          </p:cNvSpPr>
          <p:nvPr>
            <p:ph type="sldNum" sz="quarter" idx="5"/>
          </p:nvPr>
        </p:nvSpPr>
        <p:spPr/>
        <p:txBody>
          <a:bodyPr/>
          <a:lstStyle/>
          <a:p>
            <a:fld id="{39D64FFA-42E1-428A-9CE6-E64D2A555087}" type="slidenum">
              <a:rPr lang="en-GB" smtClean="0"/>
              <a:t>47</a:t>
            </a:fld>
            <a:endParaRPr lang="en-GB"/>
          </a:p>
        </p:txBody>
      </p:sp>
    </p:spTree>
    <p:extLst>
      <p:ext uri="{BB962C8B-B14F-4D97-AF65-F5344CB8AC3E}">
        <p14:creationId xmlns:p14="http://schemas.microsoft.com/office/powerpoint/2010/main" val="3738998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1C0D9-FFE3-A525-2AE9-52C48E1856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2DC93DF-0E1C-D07F-39C2-505311F43F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110ED5-F263-A7F9-30BD-963DD957331C}"/>
              </a:ext>
            </a:extLst>
          </p:cNvPr>
          <p:cNvSpPr>
            <a:spLocks noGrp="1"/>
          </p:cNvSpPr>
          <p:nvPr>
            <p:ph type="body" idx="1"/>
          </p:nvPr>
        </p:nvSpPr>
        <p:spPr/>
        <p:txBody>
          <a:bodyPr/>
          <a:lstStyle/>
          <a:p>
            <a:r>
              <a:rPr lang="es-PE" dirty="0"/>
              <a:t>8 responses – 18 </a:t>
            </a:r>
            <a:r>
              <a:rPr lang="es-PE" dirty="0" err="1"/>
              <a:t>trainers</a:t>
            </a:r>
            <a:endParaRPr lang="en-GB" dirty="0"/>
          </a:p>
        </p:txBody>
      </p:sp>
      <p:sp>
        <p:nvSpPr>
          <p:cNvPr id="4" name="Slide Number Placeholder 3">
            <a:extLst>
              <a:ext uri="{FF2B5EF4-FFF2-40B4-BE49-F238E27FC236}">
                <a16:creationId xmlns:a16="http://schemas.microsoft.com/office/drawing/2014/main" id="{6CEB26CD-1791-C908-8748-C6B684441126}"/>
              </a:ext>
            </a:extLst>
          </p:cNvPr>
          <p:cNvSpPr>
            <a:spLocks noGrp="1"/>
          </p:cNvSpPr>
          <p:nvPr>
            <p:ph type="sldNum" sz="quarter" idx="5"/>
          </p:nvPr>
        </p:nvSpPr>
        <p:spPr/>
        <p:txBody>
          <a:bodyPr/>
          <a:lstStyle/>
          <a:p>
            <a:fld id="{39D64FFA-42E1-428A-9CE6-E64D2A555087}" type="slidenum">
              <a:rPr lang="en-GB" smtClean="0"/>
              <a:t>55</a:t>
            </a:fld>
            <a:endParaRPr lang="en-GB"/>
          </a:p>
        </p:txBody>
      </p:sp>
    </p:spTree>
    <p:extLst>
      <p:ext uri="{BB962C8B-B14F-4D97-AF65-F5344CB8AC3E}">
        <p14:creationId xmlns:p14="http://schemas.microsoft.com/office/powerpoint/2010/main" val="3812626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Use the </a:t>
            </a:r>
            <a:r>
              <a:rPr lang="fr-FR" dirty="0" err="1"/>
              <a:t>flipchart</a:t>
            </a:r>
            <a:endParaRPr lang="fr-FR" dirty="0"/>
          </a:p>
        </p:txBody>
      </p:sp>
      <p:sp>
        <p:nvSpPr>
          <p:cNvPr id="4" name="Espace réservé du numéro de diapositive 3"/>
          <p:cNvSpPr>
            <a:spLocks noGrp="1"/>
          </p:cNvSpPr>
          <p:nvPr>
            <p:ph type="sldNum" sz="quarter" idx="5"/>
          </p:nvPr>
        </p:nvSpPr>
        <p:spPr/>
        <p:txBody>
          <a:bodyPr/>
          <a:lstStyle/>
          <a:p>
            <a:fld id="{39D64FFA-42E1-428A-9CE6-E64D2A555087}" type="slidenum">
              <a:rPr lang="en-GB" smtClean="0"/>
              <a:t>6</a:t>
            </a:fld>
            <a:endParaRPr lang="en-GB"/>
          </a:p>
        </p:txBody>
      </p:sp>
    </p:spTree>
    <p:extLst>
      <p:ext uri="{BB962C8B-B14F-4D97-AF65-F5344CB8AC3E}">
        <p14:creationId xmlns:p14="http://schemas.microsoft.com/office/powerpoint/2010/main" val="3855055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PE" dirty="0"/>
              <a:t>8 responses – 18 </a:t>
            </a:r>
            <a:r>
              <a:rPr lang="es-PE" dirty="0" err="1"/>
              <a:t>trainers</a:t>
            </a:r>
            <a:endParaRPr lang="en-GB" dirty="0"/>
          </a:p>
        </p:txBody>
      </p:sp>
      <p:sp>
        <p:nvSpPr>
          <p:cNvPr id="4" name="Slide Number Placeholder 3"/>
          <p:cNvSpPr>
            <a:spLocks noGrp="1"/>
          </p:cNvSpPr>
          <p:nvPr>
            <p:ph type="sldNum" sz="quarter" idx="5"/>
          </p:nvPr>
        </p:nvSpPr>
        <p:spPr/>
        <p:txBody>
          <a:bodyPr/>
          <a:lstStyle/>
          <a:p>
            <a:fld id="{39D64FFA-42E1-428A-9CE6-E64D2A555087}" type="slidenum">
              <a:rPr lang="en-GB" smtClean="0"/>
              <a:t>7</a:t>
            </a:fld>
            <a:endParaRPr lang="en-GB"/>
          </a:p>
        </p:txBody>
      </p:sp>
    </p:spTree>
    <p:extLst>
      <p:ext uri="{BB962C8B-B14F-4D97-AF65-F5344CB8AC3E}">
        <p14:creationId xmlns:p14="http://schemas.microsoft.com/office/powerpoint/2010/main" val="3889928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9D64FFA-42E1-428A-9CE6-E64D2A555087}" type="slidenum">
              <a:rPr lang="en-GB" smtClean="0"/>
              <a:t>13</a:t>
            </a:fld>
            <a:endParaRPr lang="en-GB"/>
          </a:p>
        </p:txBody>
      </p:sp>
    </p:spTree>
    <p:extLst>
      <p:ext uri="{BB962C8B-B14F-4D97-AF65-F5344CB8AC3E}">
        <p14:creationId xmlns:p14="http://schemas.microsoft.com/office/powerpoint/2010/main" val="2873008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The goal of </a:t>
            </a:r>
            <a:r>
              <a:rPr lang="fr-FR" dirty="0" err="1"/>
              <a:t>this</a:t>
            </a:r>
            <a:r>
              <a:rPr lang="fr-FR" dirty="0"/>
              <a:t> </a:t>
            </a:r>
            <a:r>
              <a:rPr lang="fr-FR" dirty="0" err="1"/>
              <a:t>exercise</a:t>
            </a:r>
            <a:r>
              <a:rPr lang="fr-FR" dirty="0"/>
              <a:t> </a:t>
            </a:r>
            <a:r>
              <a:rPr lang="fr-FR" dirty="0" err="1"/>
              <a:t>is</a:t>
            </a:r>
            <a:r>
              <a:rPr lang="fr-FR" dirty="0"/>
              <a:t> to </a:t>
            </a:r>
            <a:r>
              <a:rPr lang="fr-FR" dirty="0" err="1"/>
              <a:t>get</a:t>
            </a:r>
            <a:r>
              <a:rPr lang="fr-FR" dirty="0"/>
              <a:t> </a:t>
            </a:r>
            <a:r>
              <a:rPr lang="fr-FR" dirty="0" err="1"/>
              <a:t>you</a:t>
            </a:r>
            <a:r>
              <a:rPr lang="fr-FR" dirty="0"/>
              <a:t> </a:t>
            </a:r>
            <a:r>
              <a:rPr lang="fr-FR" dirty="0" err="1"/>
              <a:t>thinking</a:t>
            </a:r>
            <a:r>
              <a:rPr lang="fr-FR" dirty="0"/>
              <a:t> about </a:t>
            </a:r>
            <a:r>
              <a:rPr lang="fr-FR" dirty="0" err="1"/>
              <a:t>who’s</a:t>
            </a:r>
            <a:r>
              <a:rPr lang="fr-FR" dirty="0"/>
              <a:t> in </a:t>
            </a:r>
            <a:r>
              <a:rPr lang="fr-FR" dirty="0" err="1"/>
              <a:t>your</a:t>
            </a:r>
            <a:r>
              <a:rPr lang="fr-FR" dirty="0"/>
              <a:t> </a:t>
            </a:r>
            <a:r>
              <a:rPr lang="fr-FR" dirty="0" err="1"/>
              <a:t>ecosystem</a:t>
            </a:r>
            <a:r>
              <a:rPr lang="fr-FR" dirty="0"/>
              <a:t> </a:t>
            </a:r>
            <a:r>
              <a:rPr lang="fr-FR" dirty="0" err="1"/>
              <a:t>that</a:t>
            </a:r>
            <a:r>
              <a:rPr lang="fr-FR" dirty="0"/>
              <a:t> </a:t>
            </a:r>
            <a:r>
              <a:rPr lang="fr-FR" dirty="0" err="1"/>
              <a:t>you</a:t>
            </a:r>
            <a:r>
              <a:rPr lang="fr-FR" dirty="0"/>
              <a:t> </a:t>
            </a:r>
            <a:r>
              <a:rPr lang="fr-FR" dirty="0" err="1"/>
              <a:t>would</a:t>
            </a:r>
            <a:r>
              <a:rPr lang="fr-FR" dirty="0"/>
              <a:t> like to engage </a:t>
            </a:r>
            <a:r>
              <a:rPr lang="fr-FR" dirty="0" err="1"/>
              <a:t>with</a:t>
            </a:r>
            <a:r>
              <a:rPr lang="fr-FR" dirty="0"/>
              <a:t>. A lot of a </a:t>
            </a:r>
            <a:r>
              <a:rPr lang="fr-FR" dirty="0" err="1"/>
              <a:t>think</a:t>
            </a:r>
            <a:r>
              <a:rPr lang="fr-FR" dirty="0"/>
              <a:t> </a:t>
            </a:r>
            <a:r>
              <a:rPr lang="fr-FR" dirty="0" err="1"/>
              <a:t>tank’s</a:t>
            </a:r>
            <a:r>
              <a:rPr lang="fr-FR" dirty="0"/>
              <a:t> </a:t>
            </a:r>
            <a:r>
              <a:rPr lang="fr-FR" dirty="0" err="1"/>
              <a:t>resources</a:t>
            </a:r>
            <a:r>
              <a:rPr lang="fr-FR" dirty="0"/>
              <a:t> and time are </a:t>
            </a:r>
            <a:r>
              <a:rPr lang="fr-FR" dirty="0" err="1"/>
              <a:t>spent</a:t>
            </a:r>
            <a:r>
              <a:rPr lang="fr-FR" dirty="0"/>
              <a:t> </a:t>
            </a:r>
            <a:r>
              <a:rPr lang="fr-FR" dirty="0" err="1"/>
              <a:t>looking</a:t>
            </a:r>
            <a:r>
              <a:rPr lang="fr-FR" dirty="0"/>
              <a:t> for </a:t>
            </a:r>
            <a:r>
              <a:rPr lang="fr-FR" dirty="0" err="1"/>
              <a:t>funding</a:t>
            </a:r>
            <a:r>
              <a:rPr lang="fr-FR" dirty="0"/>
              <a:t> and </a:t>
            </a:r>
            <a:r>
              <a:rPr lang="fr-FR" dirty="0" err="1"/>
              <a:t>funders</a:t>
            </a:r>
            <a:r>
              <a:rPr lang="fr-FR" dirty="0"/>
              <a:t>, </a:t>
            </a:r>
            <a:r>
              <a:rPr lang="fr-FR" dirty="0" err="1"/>
              <a:t>which</a:t>
            </a:r>
            <a:r>
              <a:rPr lang="fr-FR" dirty="0"/>
              <a:t> </a:t>
            </a:r>
            <a:r>
              <a:rPr lang="fr-FR" dirty="0" err="1"/>
              <a:t>is</a:t>
            </a:r>
            <a:r>
              <a:rPr lang="fr-FR" dirty="0"/>
              <a:t> </a:t>
            </a:r>
            <a:r>
              <a:rPr lang="fr-FR" dirty="0" err="1"/>
              <a:t>fair</a:t>
            </a:r>
            <a:r>
              <a:rPr lang="fr-FR" dirty="0"/>
              <a:t>, but </a:t>
            </a:r>
            <a:r>
              <a:rPr lang="fr-FR" dirty="0" err="1"/>
              <a:t>keep</a:t>
            </a:r>
            <a:r>
              <a:rPr lang="fr-FR" dirty="0"/>
              <a:t> in </a:t>
            </a:r>
            <a:r>
              <a:rPr lang="fr-FR" dirty="0" err="1"/>
              <a:t>mind</a:t>
            </a:r>
            <a:r>
              <a:rPr lang="fr-FR" dirty="0"/>
              <a:t> </a:t>
            </a:r>
            <a:r>
              <a:rPr lang="fr-FR" dirty="0" err="1"/>
              <a:t>that</a:t>
            </a:r>
            <a:r>
              <a:rPr lang="fr-FR" dirty="0"/>
              <a:t> </a:t>
            </a:r>
            <a:r>
              <a:rPr lang="fr-FR" dirty="0" err="1"/>
              <a:t>you</a:t>
            </a:r>
            <a:r>
              <a:rPr lang="fr-FR" dirty="0"/>
              <a:t> are </a:t>
            </a:r>
            <a:r>
              <a:rPr lang="fr-FR" dirty="0" err="1"/>
              <a:t>also</a:t>
            </a:r>
            <a:r>
              <a:rPr lang="fr-FR" dirty="0"/>
              <a:t> </a:t>
            </a:r>
            <a:r>
              <a:rPr lang="fr-FR" dirty="0" err="1"/>
              <a:t>looking</a:t>
            </a:r>
            <a:r>
              <a:rPr lang="fr-FR" dirty="0"/>
              <a:t> to </a:t>
            </a:r>
            <a:r>
              <a:rPr lang="fr-FR" dirty="0" err="1"/>
              <a:t>maximize</a:t>
            </a:r>
            <a:r>
              <a:rPr lang="fr-FR" dirty="0"/>
              <a:t> </a:t>
            </a:r>
            <a:r>
              <a:rPr lang="fr-FR" dirty="0" err="1"/>
              <a:t>your</a:t>
            </a:r>
            <a:r>
              <a:rPr lang="fr-FR" dirty="0"/>
              <a:t> impact and relevance, and </a:t>
            </a:r>
            <a:r>
              <a:rPr lang="fr-FR" dirty="0" err="1"/>
              <a:t>strategic</a:t>
            </a:r>
            <a:r>
              <a:rPr lang="fr-FR" dirty="0"/>
              <a:t> </a:t>
            </a:r>
            <a:r>
              <a:rPr lang="fr-FR" dirty="0" err="1"/>
              <a:t>partners</a:t>
            </a:r>
            <a:r>
              <a:rPr lang="fr-FR" dirty="0"/>
              <a:t> can serve </a:t>
            </a:r>
            <a:r>
              <a:rPr lang="fr-FR" dirty="0" err="1"/>
              <a:t>that</a:t>
            </a:r>
            <a:r>
              <a:rPr lang="fr-FR" dirty="0"/>
              <a:t> </a:t>
            </a:r>
            <a:r>
              <a:rPr lang="fr-FR" dirty="0" err="1"/>
              <a:t>purpose</a:t>
            </a:r>
            <a:r>
              <a:rPr lang="fr-FR" dirty="0"/>
              <a:t>. </a:t>
            </a:r>
          </a:p>
        </p:txBody>
      </p:sp>
      <p:sp>
        <p:nvSpPr>
          <p:cNvPr id="4" name="Espace réservé du numéro de diapositive 3"/>
          <p:cNvSpPr>
            <a:spLocks noGrp="1"/>
          </p:cNvSpPr>
          <p:nvPr>
            <p:ph type="sldNum" sz="quarter" idx="5"/>
          </p:nvPr>
        </p:nvSpPr>
        <p:spPr/>
        <p:txBody>
          <a:bodyPr/>
          <a:lstStyle/>
          <a:p>
            <a:fld id="{39D64FFA-42E1-428A-9CE6-E64D2A555087}" type="slidenum">
              <a:rPr lang="en-GB" smtClean="0"/>
              <a:t>18</a:t>
            </a:fld>
            <a:endParaRPr lang="en-GB"/>
          </a:p>
        </p:txBody>
      </p:sp>
    </p:spTree>
    <p:extLst>
      <p:ext uri="{BB962C8B-B14F-4D97-AF65-F5344CB8AC3E}">
        <p14:creationId xmlns:p14="http://schemas.microsoft.com/office/powerpoint/2010/main" val="2102352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DA303-936F-CCB4-8EA4-92871CEC863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938C2D-E673-B626-6C3F-13DA759A2C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C69866-D928-8DC1-62BD-289D2031BA7B}"/>
              </a:ext>
            </a:extLst>
          </p:cNvPr>
          <p:cNvSpPr>
            <a:spLocks noGrp="1"/>
          </p:cNvSpPr>
          <p:nvPr>
            <p:ph type="body" idx="1"/>
          </p:nvPr>
        </p:nvSpPr>
        <p:spPr/>
        <p:txBody>
          <a:bodyPr/>
          <a:lstStyle/>
          <a:p>
            <a:r>
              <a:rPr lang="es-PE" dirty="0"/>
              <a:t>8 responses – 18 </a:t>
            </a:r>
            <a:r>
              <a:rPr lang="es-PE" dirty="0" err="1"/>
              <a:t>trainers</a:t>
            </a:r>
            <a:endParaRPr lang="en-GB" dirty="0"/>
          </a:p>
        </p:txBody>
      </p:sp>
      <p:sp>
        <p:nvSpPr>
          <p:cNvPr id="4" name="Slide Number Placeholder 3">
            <a:extLst>
              <a:ext uri="{FF2B5EF4-FFF2-40B4-BE49-F238E27FC236}">
                <a16:creationId xmlns:a16="http://schemas.microsoft.com/office/drawing/2014/main" id="{AE95703B-22BA-32CC-7403-CFAC1EC8A09E}"/>
              </a:ext>
            </a:extLst>
          </p:cNvPr>
          <p:cNvSpPr>
            <a:spLocks noGrp="1"/>
          </p:cNvSpPr>
          <p:nvPr>
            <p:ph type="sldNum" sz="quarter" idx="5"/>
          </p:nvPr>
        </p:nvSpPr>
        <p:spPr/>
        <p:txBody>
          <a:bodyPr/>
          <a:lstStyle/>
          <a:p>
            <a:fld id="{39D64FFA-42E1-428A-9CE6-E64D2A555087}" type="slidenum">
              <a:rPr lang="en-GB" smtClean="0"/>
              <a:t>19</a:t>
            </a:fld>
            <a:endParaRPr lang="en-GB"/>
          </a:p>
        </p:txBody>
      </p:sp>
    </p:spTree>
    <p:extLst>
      <p:ext uri="{BB962C8B-B14F-4D97-AF65-F5344CB8AC3E}">
        <p14:creationId xmlns:p14="http://schemas.microsoft.com/office/powerpoint/2010/main" val="2182094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9D64FFA-42E1-428A-9CE6-E64D2A555087}" type="slidenum">
              <a:rPr lang="en-GB" smtClean="0"/>
              <a:t>21</a:t>
            </a:fld>
            <a:endParaRPr lang="en-GB"/>
          </a:p>
        </p:txBody>
      </p:sp>
    </p:spTree>
    <p:extLst>
      <p:ext uri="{BB962C8B-B14F-4D97-AF65-F5344CB8AC3E}">
        <p14:creationId xmlns:p14="http://schemas.microsoft.com/office/powerpoint/2010/main" val="787044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9D64FFA-42E1-428A-9CE6-E64D2A555087}" type="slidenum">
              <a:rPr lang="en-GB" smtClean="0"/>
              <a:t>24</a:t>
            </a:fld>
            <a:endParaRPr lang="en-GB"/>
          </a:p>
        </p:txBody>
      </p:sp>
    </p:spTree>
    <p:extLst>
      <p:ext uri="{BB962C8B-B14F-4D97-AF65-F5344CB8AC3E}">
        <p14:creationId xmlns:p14="http://schemas.microsoft.com/office/powerpoint/2010/main" val="3548034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Value proposition can </a:t>
            </a:r>
            <a:r>
              <a:rPr lang="fr-FR" dirty="0" err="1"/>
              <a:t>be</a:t>
            </a:r>
            <a:r>
              <a:rPr lang="fr-FR" dirty="0"/>
              <a:t> </a:t>
            </a:r>
            <a:r>
              <a:rPr lang="fr-FR" dirty="0" err="1"/>
              <a:t>compared</a:t>
            </a:r>
            <a:r>
              <a:rPr lang="fr-FR" dirty="0"/>
              <a:t> to an </a:t>
            </a:r>
            <a:r>
              <a:rPr lang="fr-FR" dirty="0" err="1"/>
              <a:t>elevator</a:t>
            </a:r>
            <a:r>
              <a:rPr lang="fr-FR" dirty="0"/>
              <a:t> pitch – short, </a:t>
            </a:r>
            <a:r>
              <a:rPr lang="fr-FR" dirty="0" err="1"/>
              <a:t>compelling,and</a:t>
            </a:r>
            <a:r>
              <a:rPr lang="fr-FR" dirty="0"/>
              <a:t> </a:t>
            </a:r>
            <a:r>
              <a:rPr lang="fr-FR" dirty="0" err="1"/>
              <a:t>used</a:t>
            </a:r>
            <a:r>
              <a:rPr lang="fr-FR" dirty="0"/>
              <a:t> to s</a:t>
            </a:r>
            <a:r>
              <a:rPr lang="en-US" dirty="0"/>
              <a:t>park interest in an idea, project, business, or organization. </a:t>
            </a:r>
            <a:endParaRPr lang="fr-FR" dirty="0"/>
          </a:p>
        </p:txBody>
      </p:sp>
      <p:sp>
        <p:nvSpPr>
          <p:cNvPr id="4" name="Espace réservé du numéro de diapositive 3"/>
          <p:cNvSpPr>
            <a:spLocks noGrp="1"/>
          </p:cNvSpPr>
          <p:nvPr>
            <p:ph type="sldNum" sz="quarter" idx="5"/>
          </p:nvPr>
        </p:nvSpPr>
        <p:spPr/>
        <p:txBody>
          <a:bodyPr/>
          <a:lstStyle/>
          <a:p>
            <a:fld id="{39D64FFA-42E1-428A-9CE6-E64D2A555087}" type="slidenum">
              <a:rPr lang="en-GB" smtClean="0"/>
              <a:t>26</a:t>
            </a:fld>
            <a:endParaRPr lang="en-GB"/>
          </a:p>
        </p:txBody>
      </p:sp>
    </p:spTree>
    <p:extLst>
      <p:ext uri="{BB962C8B-B14F-4D97-AF65-F5344CB8AC3E}">
        <p14:creationId xmlns:p14="http://schemas.microsoft.com/office/powerpoint/2010/main" val="59241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1"/>
        </a:solidFill>
        <a:effectLst/>
      </p:bgPr>
    </p:bg>
    <p:spTree>
      <p:nvGrpSpPr>
        <p:cNvPr id="1" name=""/>
        <p:cNvGrpSpPr/>
        <p:nvPr/>
      </p:nvGrpSpPr>
      <p:grpSpPr>
        <a:xfrm>
          <a:off x="0" y="0"/>
          <a:ext cx="0" cy="0"/>
          <a:chOff x="0" y="0"/>
          <a:chExt cx="0" cy="0"/>
        </a:xfrm>
      </p:grpSpPr>
      <p:pic>
        <p:nvPicPr>
          <p:cNvPr id="8" name="Imagen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68721" y="1549904"/>
            <a:ext cx="3654559" cy="3758192"/>
          </a:xfrm>
          <a:prstGeom prst="rect">
            <a:avLst/>
          </a:prstGeom>
        </p:spPr>
      </p:pic>
    </p:spTree>
    <p:extLst>
      <p:ext uri="{BB962C8B-B14F-4D97-AF65-F5344CB8AC3E}">
        <p14:creationId xmlns:p14="http://schemas.microsoft.com/office/powerpoint/2010/main" val="266863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211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p:bg>
      <p:bgPr>
        <a:solidFill>
          <a:schemeClr val="tx1"/>
        </a:solidFill>
        <a:effectLst/>
      </p:bgPr>
    </p:bg>
    <p:spTree>
      <p:nvGrpSpPr>
        <p:cNvPr id="1" name=""/>
        <p:cNvGrpSpPr/>
        <p:nvPr/>
      </p:nvGrpSpPr>
      <p:grpSpPr>
        <a:xfrm>
          <a:off x="0" y="0"/>
          <a:ext cx="0" cy="0"/>
          <a:chOff x="0" y="0"/>
          <a:chExt cx="0" cy="0"/>
        </a:xfrm>
      </p:grpSpPr>
      <p:grpSp>
        <p:nvGrpSpPr>
          <p:cNvPr id="7" name="Grupo 6"/>
          <p:cNvGrpSpPr/>
          <p:nvPr userDrawn="1"/>
        </p:nvGrpSpPr>
        <p:grpSpPr>
          <a:xfrm>
            <a:off x="3035567" y="2637322"/>
            <a:ext cx="6120867" cy="1011938"/>
            <a:chOff x="2936506" y="2637322"/>
            <a:chExt cx="6120867" cy="1011938"/>
          </a:xfrm>
        </p:grpSpPr>
        <p:sp>
          <p:nvSpPr>
            <p:cNvPr id="4" name="CuadroTexto 3"/>
            <p:cNvSpPr txBox="1"/>
            <p:nvPr userDrawn="1"/>
          </p:nvSpPr>
          <p:spPr>
            <a:xfrm>
              <a:off x="4398745" y="2727793"/>
              <a:ext cx="4658628" cy="830997"/>
            </a:xfrm>
            <a:prstGeom prst="rect">
              <a:avLst/>
            </a:prstGeom>
            <a:noFill/>
          </p:spPr>
          <p:txBody>
            <a:bodyPr wrap="square" rtlCol="0">
              <a:spAutoFit/>
            </a:bodyPr>
            <a:lstStyle/>
            <a:p>
              <a:r>
                <a:rPr lang="es-AR" sz="2400" b="1" dirty="0">
                  <a:solidFill>
                    <a:schemeClr val="bg1"/>
                  </a:solidFill>
                  <a:latin typeface="+mj-lt"/>
                </a:rPr>
                <a:t>SCHOOL </a:t>
              </a:r>
              <a:r>
                <a:rPr lang="es-AR" sz="2400" b="1" dirty="0" err="1">
                  <a:solidFill>
                    <a:schemeClr val="bg1"/>
                  </a:solidFill>
                  <a:latin typeface="+mj-lt"/>
                </a:rPr>
                <a:t>for</a:t>
              </a:r>
              <a:r>
                <a:rPr lang="es-AR" sz="2400" b="1" dirty="0">
                  <a:solidFill>
                    <a:schemeClr val="bg1"/>
                  </a:solidFill>
                  <a:latin typeface="+mj-lt"/>
                </a:rPr>
                <a:t> THINKTANKERS</a:t>
              </a:r>
            </a:p>
            <a:p>
              <a:r>
                <a:rPr lang="es-AR" sz="2400" b="1" dirty="0">
                  <a:solidFill>
                    <a:schemeClr val="bg1"/>
                  </a:solidFill>
                  <a:latin typeface="+mj-lt"/>
                </a:rPr>
                <a:t>www.ott.school</a:t>
              </a:r>
            </a:p>
          </p:txBody>
        </p:sp>
        <p:pic>
          <p:nvPicPr>
            <p:cNvPr id="6" name="Imagen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36506" y="2637322"/>
              <a:ext cx="1005842" cy="1011938"/>
            </a:xfrm>
            <a:prstGeom prst="rect">
              <a:avLst/>
            </a:prstGeom>
          </p:spPr>
        </p:pic>
      </p:grpSp>
    </p:spTree>
    <p:extLst>
      <p:ext uri="{BB962C8B-B14F-4D97-AF65-F5344CB8AC3E}">
        <p14:creationId xmlns:p14="http://schemas.microsoft.com/office/powerpoint/2010/main" val="49553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with title">
    <p:bg>
      <p:bgPr>
        <a:solidFill>
          <a:schemeClr val="tx1"/>
        </a:solidFill>
        <a:effectLst/>
      </p:bgPr>
    </p:bg>
    <p:spTree>
      <p:nvGrpSpPr>
        <p:cNvPr id="1" name=""/>
        <p:cNvGrpSpPr/>
        <p:nvPr/>
      </p:nvGrpSpPr>
      <p:grpSpPr>
        <a:xfrm>
          <a:off x="0" y="0"/>
          <a:ext cx="0" cy="0"/>
          <a:chOff x="0" y="0"/>
          <a:chExt cx="0" cy="0"/>
        </a:xfrm>
      </p:grpSpPr>
      <p:sp>
        <p:nvSpPr>
          <p:cNvPr id="2" name="Título 1"/>
          <p:cNvSpPr>
            <a:spLocks noGrp="1"/>
          </p:cNvSpPr>
          <p:nvPr>
            <p:ph type="ctrTitle" hasCustomPrompt="1"/>
          </p:nvPr>
        </p:nvSpPr>
        <p:spPr>
          <a:xfrm>
            <a:off x="4514248" y="1386039"/>
            <a:ext cx="5592278" cy="2088682"/>
          </a:xfrm>
        </p:spPr>
        <p:txBody>
          <a:bodyPr lIns="0" tIns="0" rIns="0" bIns="0" anchor="b">
            <a:normAutofit/>
          </a:bodyPr>
          <a:lstStyle>
            <a:lvl1pPr algn="l">
              <a:defRPr sz="4500" baseline="0">
                <a:solidFill>
                  <a:schemeClr val="bg1"/>
                </a:solidFill>
                <a:latin typeface="Trebuchet MS" panose="020B0603020202020204" pitchFamily="34" charset="0"/>
              </a:defRPr>
            </a:lvl1pPr>
          </a:lstStyle>
          <a:p>
            <a:r>
              <a:rPr lang="es-ES" dirty="0"/>
              <a:t>HAGA CLIC PARA MODIFICAR EL ESTILO</a:t>
            </a:r>
            <a:endParaRPr lang="es-AR" dirty="0"/>
          </a:p>
        </p:txBody>
      </p:sp>
      <p:pic>
        <p:nvPicPr>
          <p:cNvPr id="7" name="Imagen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0885" y="1944539"/>
            <a:ext cx="2695405" cy="2771839"/>
          </a:xfrm>
          <a:prstGeom prst="rect">
            <a:avLst/>
          </a:prstGeom>
        </p:spPr>
      </p:pic>
      <p:sp>
        <p:nvSpPr>
          <p:cNvPr id="5" name="Marcador de texto 7"/>
          <p:cNvSpPr>
            <a:spLocks noGrp="1"/>
          </p:cNvSpPr>
          <p:nvPr>
            <p:ph type="body" sz="quarter" idx="11"/>
          </p:nvPr>
        </p:nvSpPr>
        <p:spPr>
          <a:xfrm>
            <a:off x="4514248" y="3790951"/>
            <a:ext cx="5592278" cy="953602"/>
          </a:xfrm>
        </p:spPr>
        <p:txBody>
          <a:bodyPr lIns="0" rIns="0">
            <a:noAutofit/>
          </a:bodyPr>
          <a:lstStyle>
            <a:lvl1pPr marL="0" indent="0">
              <a:buNone/>
              <a:defRPr sz="2500" baseline="0">
                <a:solidFill>
                  <a:schemeClr val="bg1"/>
                </a:solidFill>
                <a:latin typeface="+mn-lt"/>
              </a:defRPr>
            </a:lvl1pPr>
            <a:lvl2pPr marL="457200" indent="0">
              <a:buNone/>
              <a:defRPr sz="1500"/>
            </a:lvl2pPr>
            <a:lvl3pPr marL="914400" indent="0">
              <a:buNone/>
              <a:defRPr sz="1500"/>
            </a:lvl3pPr>
            <a:lvl4pPr marL="1371600" indent="0">
              <a:buNone/>
              <a:defRPr sz="1500"/>
            </a:lvl4pPr>
            <a:lvl5pPr marL="1828800" indent="0">
              <a:buNone/>
              <a:defRPr/>
            </a:lvl5pPr>
          </a:lstStyle>
          <a:p>
            <a:pPr lvl="0"/>
            <a:r>
              <a:rPr lang="es-ES" dirty="0"/>
              <a:t>Editar el estilo de texto del patrón</a:t>
            </a:r>
          </a:p>
        </p:txBody>
      </p:sp>
    </p:spTree>
    <p:extLst>
      <p:ext uri="{BB962C8B-B14F-4D97-AF65-F5344CB8AC3E}">
        <p14:creationId xmlns:p14="http://schemas.microsoft.com/office/powerpoint/2010/main" val="3739969264"/>
      </p:ext>
    </p:extLst>
  </p:cSld>
  <p:clrMapOvr>
    <a:masterClrMapping/>
  </p:clrMapOvr>
  <p:extLst>
    <p:ext uri="{DCECCB84-F9BA-43D5-87BE-67443E8EF086}">
      <p15:sldGuideLst xmlns:p15="http://schemas.microsoft.com/office/powerpoint/2012/main">
        <p15:guide id="2" pos="2842" userDrawn="1">
          <p15:clr>
            <a:srgbClr val="FBAE40"/>
          </p15:clr>
        </p15:guide>
        <p15:guide id="3"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parator">
    <p:bg>
      <p:bgPr>
        <a:solidFill>
          <a:schemeClr val="accent2"/>
        </a:solid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3359150" y="1841032"/>
            <a:ext cx="6956325" cy="3175936"/>
          </a:xfrm>
        </p:spPr>
        <p:txBody>
          <a:bodyPr lIns="0" tIns="0" rIns="0" bIns="0">
            <a:normAutofit/>
          </a:bodyPr>
          <a:lstStyle>
            <a:lvl1pPr>
              <a:defRPr sz="5000">
                <a:ln>
                  <a:noFill/>
                </a:ln>
                <a:solidFill>
                  <a:schemeClr val="tx2"/>
                </a:solidFill>
              </a:defRPr>
            </a:lvl1pPr>
          </a:lstStyle>
          <a:p>
            <a:r>
              <a:rPr lang="es-ES" dirty="0"/>
              <a:t>HAGA CLIC PARA MODIFICAR EL ESTILO DE TÍTULO DEL PATRÓN</a:t>
            </a:r>
            <a:endParaRPr lang="es-AR" dirty="0"/>
          </a:p>
        </p:txBody>
      </p:sp>
      <p:sp>
        <p:nvSpPr>
          <p:cNvPr id="3" name="Rectángulo 2"/>
          <p:cNvSpPr/>
          <p:nvPr userDrawn="1"/>
        </p:nvSpPr>
        <p:spPr>
          <a:xfrm>
            <a:off x="2839454" y="1841032"/>
            <a:ext cx="125128" cy="31759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ln>
                <a:noFill/>
              </a:ln>
            </a:endParaRPr>
          </a:p>
        </p:txBody>
      </p:sp>
    </p:spTree>
    <p:extLst>
      <p:ext uri="{BB962C8B-B14F-4D97-AF65-F5344CB8AC3E}">
        <p14:creationId xmlns:p14="http://schemas.microsoft.com/office/powerpoint/2010/main" val="320479747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11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ítulo 1"/>
          <p:cNvSpPr>
            <a:spLocks noGrp="1"/>
          </p:cNvSpPr>
          <p:nvPr>
            <p:ph type="title"/>
          </p:nvPr>
        </p:nvSpPr>
        <p:spPr>
          <a:xfrm>
            <a:off x="1636713" y="1068404"/>
            <a:ext cx="9721849" cy="4581624"/>
          </a:xfrm>
        </p:spPr>
        <p:txBody>
          <a:bodyPr lIns="0" tIns="0" rIns="0" bIns="0" anchor="t">
            <a:normAutofit/>
          </a:bodyPr>
          <a:lstStyle>
            <a:lvl1pPr>
              <a:defRPr sz="4000"/>
            </a:lvl1pPr>
          </a:lstStyle>
          <a:p>
            <a:r>
              <a:rPr lang="es-ES" dirty="0"/>
              <a:t>Haga clic para modificar el estilo de título </a:t>
            </a:r>
            <a:endParaRPr lang="es-AR" dirty="0"/>
          </a:p>
        </p:txBody>
      </p:sp>
      <p:pic>
        <p:nvPicPr>
          <p:cNvPr id="4" name="Imagen 3"/>
          <p:cNvPicPr>
            <a:picLocks noChangeAspect="1"/>
          </p:cNvPicPr>
          <p:nvPr userDrawn="1"/>
        </p:nvPicPr>
        <p:blipFill rotWithShape="1">
          <a:blip r:embed="rId2" cstate="print">
            <a:extLst>
              <a:ext uri="{28A0092B-C50C-407E-A947-70E740481C1C}">
                <a14:useLocalDpi xmlns:a14="http://schemas.microsoft.com/office/drawing/2010/main" val="0"/>
              </a:ext>
            </a:extLst>
          </a:blip>
          <a:srcRect l="24764" b="34965"/>
          <a:stretch/>
        </p:blipFill>
        <p:spPr>
          <a:xfrm>
            <a:off x="400050" y="5986270"/>
            <a:ext cx="1215393" cy="566930"/>
          </a:xfrm>
          <a:prstGeom prst="rect">
            <a:avLst/>
          </a:prstGeom>
        </p:spPr>
      </p:pic>
    </p:spTree>
    <p:extLst>
      <p:ext uri="{BB962C8B-B14F-4D97-AF65-F5344CB8AC3E}">
        <p14:creationId xmlns:p14="http://schemas.microsoft.com/office/powerpoint/2010/main" val="2586066874"/>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102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title">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636713" y="692150"/>
            <a:ext cx="9721849" cy="607026"/>
          </a:xfrm>
        </p:spPr>
        <p:txBody>
          <a:bodyPr lIns="0" tIns="0" rIns="0" bIns="0" anchor="t">
            <a:normAutofit/>
          </a:bodyPr>
          <a:lstStyle>
            <a:lvl1pPr>
              <a:defRPr sz="3200"/>
            </a:lvl1pPr>
          </a:lstStyle>
          <a:p>
            <a:r>
              <a:rPr lang="es-ES" dirty="0"/>
              <a:t>HAGA CLIC PARA MODIFICAR EL ESTILO DE TÍTULO </a:t>
            </a:r>
            <a:endParaRPr lang="es-AR" dirty="0"/>
          </a:p>
        </p:txBody>
      </p:sp>
      <p:pic>
        <p:nvPicPr>
          <p:cNvPr id="4" name="Imagen 3"/>
          <p:cNvPicPr>
            <a:picLocks noChangeAspect="1"/>
          </p:cNvPicPr>
          <p:nvPr userDrawn="1"/>
        </p:nvPicPr>
        <p:blipFill rotWithShape="1">
          <a:blip r:embed="rId2" cstate="print">
            <a:extLst>
              <a:ext uri="{28A0092B-C50C-407E-A947-70E740481C1C}">
                <a14:useLocalDpi xmlns:a14="http://schemas.microsoft.com/office/drawing/2010/main" val="0"/>
              </a:ext>
            </a:extLst>
          </a:blip>
          <a:srcRect l="24764" b="34965"/>
          <a:stretch/>
        </p:blipFill>
        <p:spPr>
          <a:xfrm>
            <a:off x="400050" y="5986270"/>
            <a:ext cx="1215393" cy="566930"/>
          </a:xfrm>
          <a:prstGeom prst="rect">
            <a:avLst/>
          </a:prstGeom>
        </p:spPr>
      </p:pic>
      <p:sp>
        <p:nvSpPr>
          <p:cNvPr id="6" name="Marcador de texto 5"/>
          <p:cNvSpPr>
            <a:spLocks noGrp="1"/>
          </p:cNvSpPr>
          <p:nvPr>
            <p:ph type="body" sz="quarter" idx="10"/>
          </p:nvPr>
        </p:nvSpPr>
        <p:spPr>
          <a:xfrm>
            <a:off x="1631949" y="1501541"/>
            <a:ext cx="9726613" cy="4273617"/>
          </a:xfrm>
        </p:spPr>
        <p:txBody>
          <a:bodyPr>
            <a:normAutofit/>
          </a:bodyPr>
          <a:lstStyle>
            <a:lvl1pPr marL="0" indent="0">
              <a:buNone/>
              <a:defRPr sz="2400">
                <a:solidFill>
                  <a:schemeClr val="tx2"/>
                </a:solidFill>
              </a:defRPr>
            </a:lvl1pPr>
            <a:lvl2pPr marL="457200" indent="0">
              <a:buNone/>
              <a:defRPr sz="2000">
                <a:solidFill>
                  <a:schemeClr val="tx2"/>
                </a:solidFill>
              </a:defRPr>
            </a:lvl2pPr>
            <a:lvl3pPr marL="914400" indent="0">
              <a:buNone/>
              <a:defRPr sz="1800">
                <a:solidFill>
                  <a:schemeClr val="tx2"/>
                </a:solidFill>
              </a:defRPr>
            </a:lvl3pPr>
            <a:lvl4pPr marL="1371600" indent="0">
              <a:buNone/>
              <a:defRPr sz="1600">
                <a:solidFill>
                  <a:schemeClr val="tx2"/>
                </a:solidFill>
              </a:defRPr>
            </a:lvl4pPr>
            <a:lvl5pPr marL="1828800" indent="0">
              <a:buNone/>
              <a:defRPr sz="1600">
                <a:solidFill>
                  <a:schemeClr val="tx2"/>
                </a:solidFill>
              </a:defRPr>
            </a:lvl5p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AR" dirty="0"/>
          </a:p>
        </p:txBody>
      </p:sp>
    </p:spTree>
    <p:extLst>
      <p:ext uri="{BB962C8B-B14F-4D97-AF65-F5344CB8AC3E}">
        <p14:creationId xmlns:p14="http://schemas.microsoft.com/office/powerpoint/2010/main" val="793555189"/>
      </p:ext>
    </p:extLst>
  </p:cSld>
  <p:clrMapOvr>
    <a:masterClrMapping/>
  </p:clrMapOvr>
  <p:extLst>
    <p:ext uri="{DCECCB84-F9BA-43D5-87BE-67443E8EF086}">
      <p15:sldGuideLst xmlns:p15="http://schemas.microsoft.com/office/powerpoint/2012/main">
        <p15:guide id="1" orient="horz" pos="436">
          <p15:clr>
            <a:srgbClr val="FBAE40"/>
          </p15:clr>
        </p15:guide>
        <p15:guide id="2" pos="102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image">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42912" y="692150"/>
            <a:ext cx="3339815" cy="2060442"/>
          </a:xfrm>
        </p:spPr>
        <p:txBody>
          <a:bodyPr lIns="0" tIns="0" rIns="0" bIns="0" anchor="t">
            <a:noAutofit/>
          </a:bodyPr>
          <a:lstStyle>
            <a:lvl1pPr>
              <a:defRPr sz="3200"/>
            </a:lvl1pPr>
          </a:lstStyle>
          <a:p>
            <a:r>
              <a:rPr lang="es-ES" dirty="0"/>
              <a:t>HAGA CLIC PARA MODIFICAR EL ESTILO DE TÍTULO</a:t>
            </a:r>
            <a:br>
              <a:rPr lang="es-ES" dirty="0"/>
            </a:br>
            <a:endParaRPr lang="es-AR" dirty="0"/>
          </a:p>
        </p:txBody>
      </p:sp>
      <p:sp>
        <p:nvSpPr>
          <p:cNvPr id="4" name="Marcador de posición de imagen 3"/>
          <p:cNvSpPr>
            <a:spLocks noGrp="1"/>
          </p:cNvSpPr>
          <p:nvPr>
            <p:ph type="pic" sz="quarter" idx="10"/>
          </p:nvPr>
        </p:nvSpPr>
        <p:spPr>
          <a:xfrm>
            <a:off x="4056000" y="0"/>
            <a:ext cx="8136000" cy="6858000"/>
          </a:xfrm>
        </p:spPr>
        <p:txBody>
          <a:bodyPr anchor="t">
            <a:normAutofit/>
          </a:bodyPr>
          <a:lstStyle>
            <a:lvl1pPr marL="0" indent="0" algn="ctr">
              <a:buNone/>
              <a:defRPr sz="2000">
                <a:solidFill>
                  <a:schemeClr val="tx2"/>
                </a:solidFill>
                <a:latin typeface="+mj-lt"/>
              </a:defRPr>
            </a:lvl1pPr>
          </a:lstStyle>
          <a:p>
            <a:endParaRPr lang="es-AR" dirty="0"/>
          </a:p>
        </p:txBody>
      </p:sp>
      <p:pic>
        <p:nvPicPr>
          <p:cNvPr id="5" name="Imagen 4"/>
          <p:cNvPicPr>
            <a:picLocks noChangeAspect="1"/>
          </p:cNvPicPr>
          <p:nvPr userDrawn="1"/>
        </p:nvPicPr>
        <p:blipFill rotWithShape="1">
          <a:blip r:embed="rId2" cstate="print">
            <a:extLst>
              <a:ext uri="{28A0092B-C50C-407E-A947-70E740481C1C}">
                <a14:useLocalDpi xmlns:a14="http://schemas.microsoft.com/office/drawing/2010/main" val="0"/>
              </a:ext>
            </a:extLst>
          </a:blip>
          <a:srcRect l="24764" b="34965"/>
          <a:stretch/>
        </p:blipFill>
        <p:spPr>
          <a:xfrm>
            <a:off x="400050" y="5986270"/>
            <a:ext cx="1215393" cy="566930"/>
          </a:xfrm>
          <a:prstGeom prst="rect">
            <a:avLst/>
          </a:prstGeom>
        </p:spPr>
      </p:pic>
      <p:sp>
        <p:nvSpPr>
          <p:cNvPr id="8" name="Marcador de texto 7"/>
          <p:cNvSpPr>
            <a:spLocks noGrp="1"/>
          </p:cNvSpPr>
          <p:nvPr>
            <p:ph type="body" sz="quarter" idx="11"/>
          </p:nvPr>
        </p:nvSpPr>
        <p:spPr>
          <a:xfrm>
            <a:off x="442913" y="2915753"/>
            <a:ext cx="3340100" cy="2532146"/>
          </a:xfrm>
        </p:spPr>
        <p:txBody>
          <a:bodyPr lIns="0" rIns="0">
            <a:noAutofit/>
          </a:bodyPr>
          <a:lstStyle>
            <a:lvl1pPr marL="0" indent="0">
              <a:buNone/>
              <a:defRPr sz="1500">
                <a:latin typeface="+mn-lt"/>
              </a:defRPr>
            </a:lvl1pPr>
            <a:lvl2pPr marL="457200" indent="0">
              <a:buNone/>
              <a:defRPr sz="1500"/>
            </a:lvl2pPr>
            <a:lvl3pPr marL="914400" indent="0">
              <a:buNone/>
              <a:defRPr sz="1500"/>
            </a:lvl3pPr>
            <a:lvl4pPr marL="1371600" indent="0">
              <a:buNone/>
              <a:defRPr sz="1500"/>
            </a:lvl4pPr>
            <a:lvl5pPr marL="1828800" indent="0">
              <a:buNone/>
              <a:defRPr/>
            </a:lvl5pPr>
          </a:lstStyle>
          <a:p>
            <a:pPr lvl="0"/>
            <a:r>
              <a:rPr lang="es-ES" dirty="0"/>
              <a:t>Editar el estilo de texto del patrón</a:t>
            </a:r>
          </a:p>
        </p:txBody>
      </p:sp>
    </p:spTree>
    <p:extLst>
      <p:ext uri="{BB962C8B-B14F-4D97-AF65-F5344CB8AC3E}">
        <p14:creationId xmlns:p14="http://schemas.microsoft.com/office/powerpoint/2010/main" val="3252625888"/>
      </p:ext>
    </p:extLst>
  </p:cSld>
  <p:clrMapOvr>
    <a:masterClrMapping/>
  </p:clrMapOvr>
  <p:extLst>
    <p:ext uri="{DCECCB84-F9BA-43D5-87BE-67443E8EF086}">
      <p15:sldGuideLst xmlns:p15="http://schemas.microsoft.com/office/powerpoint/2012/main">
        <p15:guide id="1" orient="horz" pos="4110" userDrawn="1">
          <p15:clr>
            <a:srgbClr val="FBAE40"/>
          </p15:clr>
        </p15:guide>
        <p15:guide id="2" pos="279" userDrawn="1">
          <p15:clr>
            <a:srgbClr val="FBAE40"/>
          </p15:clr>
        </p15:guide>
        <p15:guide id="3" orient="horz" pos="43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image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1595438" y="692149"/>
            <a:ext cx="8809473" cy="530259"/>
          </a:xfrm>
        </p:spPr>
        <p:txBody>
          <a:bodyPr lIns="0" tIns="0" rIns="0" bIns="0" anchor="t">
            <a:normAutofit/>
          </a:bodyPr>
          <a:lstStyle>
            <a:lvl1pPr>
              <a:defRPr sz="3200"/>
            </a:lvl1pPr>
          </a:lstStyle>
          <a:p>
            <a:r>
              <a:rPr lang="es-ES" dirty="0"/>
              <a:t>HAGA CLIC PARA MODIFICAR</a:t>
            </a:r>
            <a:endParaRPr lang="es-AR" dirty="0"/>
          </a:p>
        </p:txBody>
      </p:sp>
      <p:sp>
        <p:nvSpPr>
          <p:cNvPr id="4" name="Marcador de posición de imagen 3"/>
          <p:cNvSpPr>
            <a:spLocks noGrp="1"/>
          </p:cNvSpPr>
          <p:nvPr>
            <p:ph type="pic" sz="quarter" idx="10"/>
          </p:nvPr>
        </p:nvSpPr>
        <p:spPr>
          <a:xfrm>
            <a:off x="1615443" y="1703672"/>
            <a:ext cx="4323343" cy="3247488"/>
          </a:xfrm>
        </p:spPr>
        <p:txBody>
          <a:bodyPr>
            <a:normAutofit/>
          </a:bodyPr>
          <a:lstStyle>
            <a:lvl1pPr marL="0" indent="0" algn="ctr">
              <a:buNone/>
              <a:defRPr sz="2000">
                <a:solidFill>
                  <a:schemeClr val="tx2"/>
                </a:solidFill>
                <a:latin typeface="+mj-lt"/>
              </a:defRPr>
            </a:lvl1pPr>
          </a:lstStyle>
          <a:p>
            <a:endParaRPr lang="es-AR" dirty="0"/>
          </a:p>
        </p:txBody>
      </p:sp>
      <p:sp>
        <p:nvSpPr>
          <p:cNvPr id="6" name="Marcador de posición de imagen 3"/>
          <p:cNvSpPr>
            <a:spLocks noGrp="1"/>
          </p:cNvSpPr>
          <p:nvPr>
            <p:ph type="pic" sz="quarter" idx="11"/>
          </p:nvPr>
        </p:nvSpPr>
        <p:spPr>
          <a:xfrm>
            <a:off x="6081568" y="1703672"/>
            <a:ext cx="4323343" cy="3247488"/>
          </a:xfrm>
        </p:spPr>
        <p:txBody>
          <a:bodyPr>
            <a:normAutofit/>
          </a:bodyPr>
          <a:lstStyle>
            <a:lvl1pPr marL="0" indent="0" algn="ctr">
              <a:buNone/>
              <a:defRPr sz="2000">
                <a:solidFill>
                  <a:schemeClr val="tx2"/>
                </a:solidFill>
                <a:latin typeface="+mj-lt"/>
              </a:defRPr>
            </a:lvl1pPr>
          </a:lstStyle>
          <a:p>
            <a:endParaRPr lang="es-AR"/>
          </a:p>
        </p:txBody>
      </p:sp>
      <p:pic>
        <p:nvPicPr>
          <p:cNvPr id="9" name="Imagen 8"/>
          <p:cNvPicPr>
            <a:picLocks noChangeAspect="1"/>
          </p:cNvPicPr>
          <p:nvPr userDrawn="1"/>
        </p:nvPicPr>
        <p:blipFill rotWithShape="1">
          <a:blip r:embed="rId2" cstate="print">
            <a:extLst>
              <a:ext uri="{28A0092B-C50C-407E-A947-70E740481C1C}">
                <a14:useLocalDpi xmlns:a14="http://schemas.microsoft.com/office/drawing/2010/main" val="0"/>
              </a:ext>
            </a:extLst>
          </a:blip>
          <a:srcRect l="24764" b="34965"/>
          <a:stretch/>
        </p:blipFill>
        <p:spPr>
          <a:xfrm>
            <a:off x="400050" y="5986270"/>
            <a:ext cx="1215393" cy="566930"/>
          </a:xfrm>
          <a:prstGeom prst="rect">
            <a:avLst/>
          </a:prstGeom>
        </p:spPr>
      </p:pic>
      <p:sp>
        <p:nvSpPr>
          <p:cNvPr id="11" name="Marcador de texto 10"/>
          <p:cNvSpPr>
            <a:spLocks noGrp="1"/>
          </p:cNvSpPr>
          <p:nvPr>
            <p:ph type="body" sz="quarter" idx="12"/>
          </p:nvPr>
        </p:nvSpPr>
        <p:spPr>
          <a:xfrm>
            <a:off x="1615443" y="5066664"/>
            <a:ext cx="4323343" cy="731520"/>
          </a:xfrm>
        </p:spPr>
        <p:txBody>
          <a:bodyPr vert="horz" lIns="0" tIns="45720" rIns="91440" bIns="45720" rtlCol="0" anchor="t">
            <a:normAutofit/>
          </a:bodyPr>
          <a:lstStyle>
            <a:lvl1pPr>
              <a:defRPr lang="es-ES" sz="1200" dirty="0" smtClean="0">
                <a:solidFill>
                  <a:schemeClr val="tx2"/>
                </a:solidFill>
                <a:latin typeface="+mn-lt"/>
                <a:ea typeface="+mj-ea"/>
                <a:cs typeface="+mj-cs"/>
              </a:defRPr>
            </a:lvl1pPr>
          </a:lstStyle>
          <a:p>
            <a:pPr marL="0" lvl="0">
              <a:spcBef>
                <a:spcPct val="0"/>
              </a:spcBef>
              <a:buNone/>
            </a:pPr>
            <a:r>
              <a:rPr lang="es-ES" dirty="0"/>
              <a:t>Editar el estilo de texto del patrón</a:t>
            </a:r>
          </a:p>
        </p:txBody>
      </p:sp>
      <p:sp>
        <p:nvSpPr>
          <p:cNvPr id="12" name="Marcador de texto 10"/>
          <p:cNvSpPr>
            <a:spLocks noGrp="1"/>
          </p:cNvSpPr>
          <p:nvPr>
            <p:ph type="body" sz="quarter" idx="13"/>
          </p:nvPr>
        </p:nvSpPr>
        <p:spPr>
          <a:xfrm>
            <a:off x="6081568" y="5066664"/>
            <a:ext cx="4323343" cy="731520"/>
          </a:xfrm>
        </p:spPr>
        <p:txBody>
          <a:bodyPr vert="horz" lIns="0" tIns="45720" rIns="91440" bIns="45720" rtlCol="0" anchor="t">
            <a:normAutofit/>
          </a:bodyPr>
          <a:lstStyle>
            <a:lvl1pPr>
              <a:defRPr lang="es-ES" sz="1200" dirty="0" smtClean="0">
                <a:solidFill>
                  <a:schemeClr val="tx2"/>
                </a:solidFill>
                <a:latin typeface="+mn-lt"/>
                <a:ea typeface="+mj-ea"/>
                <a:cs typeface="+mj-cs"/>
              </a:defRPr>
            </a:lvl1pPr>
          </a:lstStyle>
          <a:p>
            <a:pPr marL="0" lvl="0">
              <a:spcBef>
                <a:spcPct val="0"/>
              </a:spcBef>
              <a:buNone/>
            </a:pPr>
            <a:r>
              <a:rPr lang="es-ES" dirty="0"/>
              <a:t>Editar el estilo de texto del patrón</a:t>
            </a:r>
          </a:p>
        </p:txBody>
      </p:sp>
    </p:spTree>
    <p:extLst>
      <p:ext uri="{BB962C8B-B14F-4D97-AF65-F5344CB8AC3E}">
        <p14:creationId xmlns:p14="http://schemas.microsoft.com/office/powerpoint/2010/main" val="2402570467"/>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1005"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442913" y="692150"/>
            <a:ext cx="3382678" cy="1964423"/>
          </a:xfrm>
        </p:spPr>
        <p:txBody>
          <a:bodyPr lIns="0" tIns="0" rIns="0" bIns="0" anchor="t">
            <a:normAutofit/>
          </a:bodyPr>
          <a:lstStyle>
            <a:lvl1pPr>
              <a:defRPr sz="3200"/>
            </a:lvl1pPr>
          </a:lstStyle>
          <a:p>
            <a:r>
              <a:rPr lang="es-ES" dirty="0"/>
              <a:t>HAGA CLIC PARA MODIFICAR EL ESTILO DE TÍTULO</a:t>
            </a:r>
            <a:endParaRPr lang="es-AR" dirty="0"/>
          </a:p>
        </p:txBody>
      </p:sp>
      <p:pic>
        <p:nvPicPr>
          <p:cNvPr id="5" name="Imagen 4"/>
          <p:cNvPicPr>
            <a:picLocks noChangeAspect="1"/>
          </p:cNvPicPr>
          <p:nvPr userDrawn="1"/>
        </p:nvPicPr>
        <p:blipFill rotWithShape="1">
          <a:blip r:embed="rId2" cstate="print">
            <a:extLst>
              <a:ext uri="{28A0092B-C50C-407E-A947-70E740481C1C}">
                <a14:useLocalDpi xmlns:a14="http://schemas.microsoft.com/office/drawing/2010/main" val="0"/>
              </a:ext>
            </a:extLst>
          </a:blip>
          <a:srcRect l="24764" b="34965"/>
          <a:stretch/>
        </p:blipFill>
        <p:spPr>
          <a:xfrm>
            <a:off x="400050" y="5986270"/>
            <a:ext cx="1215393" cy="566930"/>
          </a:xfrm>
          <a:prstGeom prst="rect">
            <a:avLst/>
          </a:prstGeom>
        </p:spPr>
      </p:pic>
      <p:sp>
        <p:nvSpPr>
          <p:cNvPr id="7" name="Marcador de gráfico 6"/>
          <p:cNvSpPr>
            <a:spLocks noGrp="1"/>
          </p:cNvSpPr>
          <p:nvPr>
            <p:ph type="chart" sz="quarter" idx="11"/>
          </p:nvPr>
        </p:nvSpPr>
        <p:spPr>
          <a:xfrm>
            <a:off x="4056063" y="692150"/>
            <a:ext cx="7032625" cy="4730750"/>
          </a:xfrm>
          <a:ln w="28575">
            <a:solidFill>
              <a:schemeClr val="tx1"/>
            </a:solidFill>
          </a:ln>
        </p:spPr>
        <p:txBody>
          <a:bodyPr>
            <a:normAutofit/>
          </a:bodyPr>
          <a:lstStyle>
            <a:lvl1pPr marL="0" indent="0" algn="ctr">
              <a:buNone/>
              <a:defRPr sz="2400">
                <a:solidFill>
                  <a:schemeClr val="tx2"/>
                </a:solidFill>
                <a:latin typeface="+mj-lt"/>
              </a:defRPr>
            </a:lvl1pPr>
          </a:lstStyle>
          <a:p>
            <a:endParaRPr lang="es-AR" dirty="0"/>
          </a:p>
        </p:txBody>
      </p:sp>
      <p:sp>
        <p:nvSpPr>
          <p:cNvPr id="8" name="Marcador de texto 7"/>
          <p:cNvSpPr>
            <a:spLocks noGrp="1"/>
          </p:cNvSpPr>
          <p:nvPr>
            <p:ph type="body" sz="quarter" idx="12"/>
          </p:nvPr>
        </p:nvSpPr>
        <p:spPr>
          <a:xfrm>
            <a:off x="442913" y="2915753"/>
            <a:ext cx="3340100" cy="2532146"/>
          </a:xfrm>
        </p:spPr>
        <p:txBody>
          <a:bodyPr lIns="0" rIns="0">
            <a:noAutofit/>
          </a:bodyPr>
          <a:lstStyle>
            <a:lvl1pPr marL="0" indent="0">
              <a:buNone/>
              <a:defRPr sz="1500">
                <a:latin typeface="+mn-lt"/>
              </a:defRPr>
            </a:lvl1pPr>
            <a:lvl2pPr marL="457200" indent="0">
              <a:buNone/>
              <a:defRPr sz="1500"/>
            </a:lvl2pPr>
            <a:lvl3pPr marL="914400" indent="0">
              <a:buNone/>
              <a:defRPr sz="1500"/>
            </a:lvl3pPr>
            <a:lvl4pPr marL="1371600" indent="0">
              <a:buNone/>
              <a:defRPr sz="1500"/>
            </a:lvl4pPr>
            <a:lvl5pPr marL="1828800" indent="0">
              <a:buNone/>
              <a:defRPr/>
            </a:lvl5pPr>
          </a:lstStyle>
          <a:p>
            <a:pPr lvl="0"/>
            <a:r>
              <a:rPr lang="es-ES" dirty="0"/>
              <a:t>Editar el estilo de texto del patrón</a:t>
            </a:r>
          </a:p>
        </p:txBody>
      </p:sp>
    </p:spTree>
    <p:extLst>
      <p:ext uri="{BB962C8B-B14F-4D97-AF65-F5344CB8AC3E}">
        <p14:creationId xmlns:p14="http://schemas.microsoft.com/office/powerpoint/2010/main" val="360225928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27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hite with logo">
    <p:spTree>
      <p:nvGrpSpPr>
        <p:cNvPr id="1" name=""/>
        <p:cNvGrpSpPr/>
        <p:nvPr/>
      </p:nvGrpSpPr>
      <p:grpSpPr>
        <a:xfrm>
          <a:off x="0" y="0"/>
          <a:ext cx="0" cy="0"/>
          <a:chOff x="0" y="0"/>
          <a:chExt cx="0" cy="0"/>
        </a:xfrm>
      </p:grpSpPr>
      <p:pic>
        <p:nvPicPr>
          <p:cNvPr id="5" name="Imagen 4"/>
          <p:cNvPicPr>
            <a:picLocks noChangeAspect="1"/>
          </p:cNvPicPr>
          <p:nvPr userDrawn="1"/>
        </p:nvPicPr>
        <p:blipFill rotWithShape="1">
          <a:blip r:embed="rId2" cstate="print">
            <a:extLst>
              <a:ext uri="{28A0092B-C50C-407E-A947-70E740481C1C}">
                <a14:useLocalDpi xmlns:a14="http://schemas.microsoft.com/office/drawing/2010/main" val="0"/>
              </a:ext>
            </a:extLst>
          </a:blip>
          <a:srcRect l="24764" b="34965"/>
          <a:stretch/>
        </p:blipFill>
        <p:spPr>
          <a:xfrm>
            <a:off x="400050" y="5986270"/>
            <a:ext cx="1215393" cy="566930"/>
          </a:xfrm>
          <a:prstGeom prst="rect">
            <a:avLst/>
          </a:prstGeom>
        </p:spPr>
      </p:pic>
    </p:spTree>
    <p:extLst>
      <p:ext uri="{BB962C8B-B14F-4D97-AF65-F5344CB8AC3E}">
        <p14:creationId xmlns:p14="http://schemas.microsoft.com/office/powerpoint/2010/main" val="2052011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682759"/>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AR" dirty="0"/>
          </a:p>
        </p:txBody>
      </p:sp>
      <p:sp>
        <p:nvSpPr>
          <p:cNvPr id="3" name="Marcador de texto 2"/>
          <p:cNvSpPr>
            <a:spLocks noGrp="1"/>
          </p:cNvSpPr>
          <p:nvPr>
            <p:ph type="body" idx="1"/>
          </p:nvPr>
        </p:nvSpPr>
        <p:spPr>
          <a:xfrm>
            <a:off x="838200" y="2143259"/>
            <a:ext cx="10515600" cy="4016909"/>
          </a:xfrm>
          <a:prstGeom prst="rect">
            <a:avLst/>
          </a:prstGeom>
        </p:spPr>
        <p:txBody>
          <a:bodyPr vert="horz" lIns="91440" tIns="45720" rIns="91440" bIns="45720" rtlCol="0">
            <a:normAutofit/>
          </a:bodyPr>
          <a:lstStyle/>
          <a:p>
            <a:pPr lvl="0"/>
            <a:r>
              <a:rPr lang="es-ES" dirty="0"/>
              <a:t>Editar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AR" dirty="0"/>
          </a:p>
        </p:txBody>
      </p:sp>
    </p:spTree>
    <p:extLst>
      <p:ext uri="{BB962C8B-B14F-4D97-AF65-F5344CB8AC3E}">
        <p14:creationId xmlns:p14="http://schemas.microsoft.com/office/powerpoint/2010/main" val="671524328"/>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9" r:id="rId3"/>
    <p:sldLayoutId id="2147483660" r:id="rId4"/>
    <p:sldLayoutId id="2147483667" r:id="rId5"/>
    <p:sldLayoutId id="2147483661" r:id="rId6"/>
    <p:sldLayoutId id="2147483662" r:id="rId7"/>
    <p:sldLayoutId id="2147483664" r:id="rId8"/>
    <p:sldLayoutId id="2147483655" r:id="rId9"/>
    <p:sldLayoutId id="2147483665" r:id="rId10"/>
    <p:sldLayoutId id="2147483666" r:id="rId11"/>
  </p:sldLayoutIdLst>
  <p:txStyles>
    <p:titleStyle>
      <a:lvl1pPr algn="l" defTabSz="914400" rtl="0" eaLnBrk="1" latinLnBrk="0" hangingPunct="1">
        <a:lnSpc>
          <a:spcPct val="90000"/>
        </a:lnSpc>
        <a:spcBef>
          <a:spcPct val="0"/>
        </a:spcBef>
        <a:buNone/>
        <a:defRPr sz="4400" kern="1200">
          <a:solidFill>
            <a:schemeClr val="tx1"/>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2"/>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2"/>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2" Type="http://schemas.openxmlformats.org/officeDocument/2006/relationships/hyperlink" Target="mailto:l.rizk@policycenter.ma"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563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E28EDF-B0AF-2B0B-AD4D-7199EC44096F}"/>
              </a:ext>
            </a:extLst>
          </p:cNvPr>
          <p:cNvSpPr>
            <a:spLocks noGrp="1"/>
          </p:cNvSpPr>
          <p:nvPr>
            <p:ph type="title"/>
          </p:nvPr>
        </p:nvSpPr>
        <p:spPr/>
        <p:txBody>
          <a:bodyPr/>
          <a:lstStyle/>
          <a:p>
            <a:r>
              <a:rPr lang="fr-FR" dirty="0"/>
              <a:t>Part 1: </a:t>
            </a:r>
            <a:r>
              <a:rPr lang="fr-FR" dirty="0" err="1"/>
              <a:t>Why</a:t>
            </a:r>
            <a:r>
              <a:rPr lang="fr-FR" dirty="0"/>
              <a:t> Partnerships </a:t>
            </a:r>
            <a:r>
              <a:rPr lang="fr-FR" dirty="0" err="1"/>
              <a:t>Matter</a:t>
            </a:r>
            <a:r>
              <a:rPr lang="fr-FR" dirty="0"/>
              <a:t> for </a:t>
            </a:r>
            <a:r>
              <a:rPr lang="fr-FR" dirty="0" err="1"/>
              <a:t>Think</a:t>
            </a:r>
            <a:r>
              <a:rPr lang="fr-FR" dirty="0"/>
              <a:t> Tanks</a:t>
            </a:r>
          </a:p>
        </p:txBody>
      </p:sp>
      <p:sp>
        <p:nvSpPr>
          <p:cNvPr id="3" name="Espace réservé du texte 2">
            <a:extLst>
              <a:ext uri="{FF2B5EF4-FFF2-40B4-BE49-F238E27FC236}">
                <a16:creationId xmlns:a16="http://schemas.microsoft.com/office/drawing/2014/main" id="{5927D567-75D8-560B-6CB0-0520128AE0F7}"/>
              </a:ext>
            </a:extLst>
          </p:cNvPr>
          <p:cNvSpPr>
            <a:spLocks noGrp="1"/>
          </p:cNvSpPr>
          <p:nvPr>
            <p:ph type="body" sz="quarter" idx="10"/>
          </p:nvPr>
        </p:nvSpPr>
        <p:spPr/>
        <p:txBody>
          <a:bodyPr/>
          <a:lstStyle/>
          <a:p>
            <a:pPr marL="457200" indent="-457200">
              <a:buAutoNum type="arabicParenR"/>
            </a:pPr>
            <a:r>
              <a:rPr lang="fr-FR" dirty="0" err="1"/>
              <a:t>Think</a:t>
            </a:r>
            <a:r>
              <a:rPr lang="fr-FR" dirty="0"/>
              <a:t> tanks do not </a:t>
            </a:r>
            <a:r>
              <a:rPr lang="fr-FR" dirty="0" err="1"/>
              <a:t>usually</a:t>
            </a:r>
            <a:r>
              <a:rPr lang="fr-FR" dirty="0"/>
              <a:t> </a:t>
            </a:r>
            <a:r>
              <a:rPr lang="fr-FR" dirty="0" err="1"/>
              <a:t>operate</a:t>
            </a:r>
            <a:r>
              <a:rPr lang="fr-FR" dirty="0"/>
              <a:t> in isolation</a:t>
            </a:r>
          </a:p>
          <a:p>
            <a:pPr marL="457200" indent="-457200">
              <a:buAutoNum type="arabicParenR"/>
            </a:pPr>
            <a:r>
              <a:rPr lang="fr-FR" dirty="0" err="1"/>
              <a:t>Think</a:t>
            </a:r>
            <a:r>
              <a:rPr lang="fr-FR" dirty="0"/>
              <a:t> tanks </a:t>
            </a:r>
            <a:r>
              <a:rPr lang="fr-FR" dirty="0" err="1"/>
              <a:t>exist</a:t>
            </a:r>
            <a:r>
              <a:rPr lang="fr-FR" dirty="0"/>
              <a:t> at the intersection of </a:t>
            </a:r>
            <a:r>
              <a:rPr lang="fr-FR" dirty="0" err="1"/>
              <a:t>various</a:t>
            </a:r>
            <a:r>
              <a:rPr lang="fr-FR" dirty="0"/>
              <a:t> </a:t>
            </a:r>
            <a:r>
              <a:rPr lang="fr-FR" dirty="0" err="1"/>
              <a:t>actors</a:t>
            </a:r>
            <a:r>
              <a:rPr lang="fr-FR" dirty="0"/>
              <a:t> in the </a:t>
            </a:r>
            <a:r>
              <a:rPr lang="fr-FR" dirty="0" err="1"/>
              <a:t>policy</a:t>
            </a:r>
            <a:r>
              <a:rPr lang="fr-FR" dirty="0"/>
              <a:t> </a:t>
            </a:r>
            <a:r>
              <a:rPr lang="fr-FR" dirty="0" err="1"/>
              <a:t>ecosystem</a:t>
            </a:r>
            <a:r>
              <a:rPr lang="fr-FR" dirty="0"/>
              <a:t>, </a:t>
            </a:r>
            <a:r>
              <a:rPr lang="fr-FR" dirty="0" err="1"/>
              <a:t>including</a:t>
            </a:r>
            <a:r>
              <a:rPr lang="fr-FR" dirty="0"/>
              <a:t> the </a:t>
            </a:r>
            <a:r>
              <a:rPr lang="fr-FR" dirty="0" err="1"/>
              <a:t>private</a:t>
            </a:r>
            <a:r>
              <a:rPr lang="fr-FR" dirty="0"/>
              <a:t> </a:t>
            </a:r>
            <a:r>
              <a:rPr lang="fr-FR" dirty="0" err="1"/>
              <a:t>sector</a:t>
            </a:r>
            <a:r>
              <a:rPr lang="fr-FR" dirty="0"/>
              <a:t>, media, NGOS, </a:t>
            </a:r>
            <a:r>
              <a:rPr lang="fr-FR" dirty="0" err="1"/>
              <a:t>academia</a:t>
            </a:r>
            <a:r>
              <a:rPr lang="fr-FR" dirty="0"/>
              <a:t>, and </a:t>
            </a:r>
            <a:r>
              <a:rPr lang="fr-FR" dirty="0" err="1"/>
              <a:t>government</a:t>
            </a:r>
            <a:r>
              <a:rPr lang="fr-FR" dirty="0"/>
              <a:t> institutions.</a:t>
            </a:r>
          </a:p>
          <a:p>
            <a:pPr marL="457200" indent="-457200">
              <a:buAutoNum type="arabicParenR"/>
            </a:pPr>
            <a:r>
              <a:rPr lang="fr-FR" dirty="0" err="1"/>
              <a:t>Think</a:t>
            </a:r>
            <a:r>
              <a:rPr lang="fr-FR" dirty="0"/>
              <a:t> tanks </a:t>
            </a:r>
            <a:r>
              <a:rPr lang="fr-FR" dirty="0" err="1"/>
              <a:t>thrive</a:t>
            </a:r>
            <a:r>
              <a:rPr lang="fr-FR" dirty="0"/>
              <a:t> on collaboration </a:t>
            </a:r>
            <a:r>
              <a:rPr lang="fr-FR" dirty="0" err="1"/>
              <a:t>because</a:t>
            </a:r>
            <a:r>
              <a:rPr lang="fr-FR" dirty="0"/>
              <a:t> </a:t>
            </a:r>
            <a:r>
              <a:rPr lang="fr-FR" dirty="0" err="1"/>
              <a:t>their</a:t>
            </a:r>
            <a:r>
              <a:rPr lang="fr-FR" dirty="0"/>
              <a:t> </a:t>
            </a:r>
            <a:r>
              <a:rPr lang="fr-FR" dirty="0" err="1"/>
              <a:t>core</a:t>
            </a:r>
            <a:r>
              <a:rPr lang="fr-FR" dirty="0"/>
              <a:t> mission – </a:t>
            </a:r>
            <a:r>
              <a:rPr lang="fr-FR" dirty="0" err="1"/>
              <a:t>producing</a:t>
            </a:r>
            <a:r>
              <a:rPr lang="fr-FR" dirty="0"/>
              <a:t> </a:t>
            </a:r>
            <a:r>
              <a:rPr lang="fr-FR" dirty="0" err="1"/>
              <a:t>research</a:t>
            </a:r>
            <a:r>
              <a:rPr lang="fr-FR" dirty="0"/>
              <a:t> to </a:t>
            </a:r>
            <a:r>
              <a:rPr lang="fr-FR" dirty="0" err="1"/>
              <a:t>inform</a:t>
            </a:r>
            <a:r>
              <a:rPr lang="fr-FR" dirty="0"/>
              <a:t> </a:t>
            </a:r>
            <a:r>
              <a:rPr lang="fr-FR" dirty="0" err="1"/>
              <a:t>politices</a:t>
            </a:r>
            <a:r>
              <a:rPr lang="fr-FR" dirty="0"/>
              <a:t> and solve </a:t>
            </a:r>
            <a:r>
              <a:rPr lang="fr-FR" dirty="0" err="1"/>
              <a:t>complex</a:t>
            </a:r>
            <a:r>
              <a:rPr lang="fr-FR" dirty="0"/>
              <a:t> </a:t>
            </a:r>
            <a:r>
              <a:rPr lang="fr-FR" dirty="0" err="1"/>
              <a:t>problems</a:t>
            </a:r>
            <a:r>
              <a:rPr lang="fr-FR" dirty="0"/>
              <a:t> – </a:t>
            </a:r>
            <a:r>
              <a:rPr lang="fr-FR" dirty="0" err="1"/>
              <a:t>requires</a:t>
            </a:r>
            <a:r>
              <a:rPr lang="fr-FR" dirty="0"/>
              <a:t> diverse inputs and a </a:t>
            </a:r>
            <a:r>
              <a:rPr lang="fr-FR" dirty="0" err="1"/>
              <a:t>wide</a:t>
            </a:r>
            <a:r>
              <a:rPr lang="fr-FR" dirty="0"/>
              <a:t> </a:t>
            </a:r>
            <a:r>
              <a:rPr lang="fr-FR" dirty="0" err="1"/>
              <a:t>reach</a:t>
            </a:r>
            <a:r>
              <a:rPr lang="fr-FR" dirty="0"/>
              <a:t>. </a:t>
            </a:r>
            <a:r>
              <a:rPr lang="fr-FR" dirty="0" err="1"/>
              <a:t>Being</a:t>
            </a:r>
            <a:r>
              <a:rPr lang="fr-FR" dirty="0"/>
              <a:t> at the </a:t>
            </a:r>
            <a:r>
              <a:rPr lang="fr-FR" dirty="0" err="1"/>
              <a:t>crossroads</a:t>
            </a:r>
            <a:r>
              <a:rPr lang="fr-FR" dirty="0"/>
              <a:t> of </a:t>
            </a:r>
            <a:r>
              <a:rPr lang="fr-FR" dirty="0" err="1"/>
              <a:t>these</a:t>
            </a:r>
            <a:r>
              <a:rPr lang="fr-FR" dirty="0"/>
              <a:t> </a:t>
            </a:r>
            <a:r>
              <a:rPr lang="fr-FR" dirty="0" err="1"/>
              <a:t>sectors</a:t>
            </a:r>
            <a:r>
              <a:rPr lang="fr-FR" dirty="0"/>
              <a:t> </a:t>
            </a:r>
            <a:r>
              <a:rPr lang="fr-FR" dirty="0" err="1"/>
              <a:t>offers</a:t>
            </a:r>
            <a:r>
              <a:rPr lang="fr-FR" dirty="0"/>
              <a:t> unique </a:t>
            </a:r>
            <a:r>
              <a:rPr lang="fr-FR" dirty="0" err="1"/>
              <a:t>opportunities</a:t>
            </a:r>
            <a:r>
              <a:rPr lang="fr-FR" dirty="0"/>
              <a:t> for partnerships </a:t>
            </a:r>
            <a:r>
              <a:rPr lang="fr-FR" dirty="0" err="1"/>
              <a:t>that</a:t>
            </a:r>
            <a:r>
              <a:rPr lang="fr-FR" dirty="0"/>
              <a:t> </a:t>
            </a:r>
            <a:r>
              <a:rPr lang="fr-FR" dirty="0" err="1"/>
              <a:t>enrich</a:t>
            </a:r>
            <a:r>
              <a:rPr lang="fr-FR" dirty="0"/>
              <a:t> </a:t>
            </a:r>
            <a:r>
              <a:rPr lang="fr-FR" dirty="0" err="1"/>
              <a:t>their</a:t>
            </a:r>
            <a:r>
              <a:rPr lang="fr-FR" dirty="0"/>
              <a:t> </a:t>
            </a:r>
            <a:r>
              <a:rPr lang="fr-FR" dirty="0" err="1"/>
              <a:t>work</a:t>
            </a:r>
            <a:r>
              <a:rPr lang="fr-FR" dirty="0"/>
              <a:t> in </a:t>
            </a:r>
            <a:r>
              <a:rPr lang="fr-FR" dirty="0" err="1"/>
              <a:t>several</a:t>
            </a:r>
            <a:r>
              <a:rPr lang="fr-FR" dirty="0"/>
              <a:t> </a:t>
            </a:r>
            <a:r>
              <a:rPr lang="fr-FR" dirty="0" err="1"/>
              <a:t>ways</a:t>
            </a:r>
            <a:r>
              <a:rPr lang="fr-FR" dirty="0"/>
              <a:t>. </a:t>
            </a:r>
          </a:p>
          <a:p>
            <a:pPr marL="457200" indent="-457200">
              <a:buAutoNum type="arabicParenR"/>
            </a:pPr>
            <a:r>
              <a:rPr lang="fr-FR" dirty="0" err="1"/>
              <a:t>Think</a:t>
            </a:r>
            <a:r>
              <a:rPr lang="fr-FR" dirty="0"/>
              <a:t> tanks </a:t>
            </a:r>
            <a:r>
              <a:rPr lang="fr-FR" dirty="0" err="1"/>
              <a:t>often</a:t>
            </a:r>
            <a:r>
              <a:rPr lang="fr-FR" dirty="0"/>
              <a:t> </a:t>
            </a:r>
            <a:r>
              <a:rPr lang="fr-FR" dirty="0" err="1"/>
              <a:t>work</a:t>
            </a:r>
            <a:r>
              <a:rPr lang="fr-FR" dirty="0"/>
              <a:t> </a:t>
            </a:r>
            <a:r>
              <a:rPr lang="fr-FR" dirty="0" err="1"/>
              <a:t>with</a:t>
            </a:r>
            <a:r>
              <a:rPr lang="fr-FR" dirty="0"/>
              <a:t> </a:t>
            </a:r>
            <a:r>
              <a:rPr lang="fr-FR" dirty="0" err="1"/>
              <a:t>others</a:t>
            </a:r>
            <a:r>
              <a:rPr lang="fr-FR" dirty="0"/>
              <a:t> to </a:t>
            </a:r>
            <a:r>
              <a:rPr lang="fr-FR" dirty="0" err="1"/>
              <a:t>create</a:t>
            </a:r>
            <a:r>
              <a:rPr lang="fr-FR" dirty="0"/>
              <a:t> </a:t>
            </a:r>
            <a:r>
              <a:rPr lang="fr-FR" dirty="0" err="1"/>
              <a:t>space</a:t>
            </a:r>
            <a:r>
              <a:rPr lang="fr-FR" dirty="0"/>
              <a:t> </a:t>
            </a:r>
            <a:r>
              <a:rPr lang="fr-FR" dirty="0" err="1"/>
              <a:t>that</a:t>
            </a:r>
            <a:r>
              <a:rPr lang="fr-FR" dirty="0"/>
              <a:t> </a:t>
            </a:r>
            <a:r>
              <a:rPr lang="fr-FR" dirty="0" err="1"/>
              <a:t>will</a:t>
            </a:r>
            <a:r>
              <a:rPr lang="fr-FR" dirty="0"/>
              <a:t> </a:t>
            </a:r>
            <a:r>
              <a:rPr lang="fr-FR" dirty="0" err="1"/>
              <a:t>be</a:t>
            </a:r>
            <a:r>
              <a:rPr lang="fr-FR" dirty="0"/>
              <a:t> </a:t>
            </a:r>
            <a:r>
              <a:rPr lang="fr-FR" dirty="0" err="1"/>
              <a:t>welcoming</a:t>
            </a:r>
            <a:r>
              <a:rPr lang="fr-FR" dirty="0"/>
              <a:t> of </a:t>
            </a:r>
            <a:r>
              <a:rPr lang="fr-FR" dirty="0" err="1"/>
              <a:t>other</a:t>
            </a:r>
            <a:r>
              <a:rPr lang="fr-FR" dirty="0"/>
              <a:t> </a:t>
            </a:r>
            <a:r>
              <a:rPr lang="fr-FR" dirty="0" err="1"/>
              <a:t>actors</a:t>
            </a:r>
            <a:r>
              <a:rPr lang="fr-FR" dirty="0"/>
              <a:t> in the </a:t>
            </a:r>
            <a:r>
              <a:rPr lang="fr-FR" dirty="0" err="1"/>
              <a:t>policy</a:t>
            </a:r>
            <a:r>
              <a:rPr lang="fr-FR" dirty="0"/>
              <a:t> </a:t>
            </a:r>
            <a:r>
              <a:rPr lang="fr-FR" dirty="0" err="1"/>
              <a:t>space</a:t>
            </a:r>
            <a:r>
              <a:rPr lang="fr-FR" dirty="0"/>
              <a:t>.</a:t>
            </a:r>
          </a:p>
        </p:txBody>
      </p:sp>
    </p:spTree>
    <p:extLst>
      <p:ext uri="{BB962C8B-B14F-4D97-AF65-F5344CB8AC3E}">
        <p14:creationId xmlns:p14="http://schemas.microsoft.com/office/powerpoint/2010/main" val="3156022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544D26A-92C5-6EBC-6CFC-D439E04010B4}"/>
            </a:ext>
          </a:extLst>
        </p:cNvPr>
        <p:cNvGrpSpPr/>
        <p:nvPr/>
      </p:nvGrpSpPr>
      <p:grpSpPr>
        <a:xfrm>
          <a:off x="0" y="0"/>
          <a:ext cx="0" cy="0"/>
          <a:chOff x="0" y="0"/>
          <a:chExt cx="0" cy="0"/>
        </a:xfrm>
      </p:grpSpPr>
      <p:pic>
        <p:nvPicPr>
          <p:cNvPr id="20" name="Picture 14">
            <a:extLst>
              <a:ext uri="{FF2B5EF4-FFF2-40B4-BE49-F238E27FC236}">
                <a16:creationId xmlns:a16="http://schemas.microsoft.com/office/drawing/2014/main" id="{268BC99E-840E-054B-AE56-53EBA1262993}"/>
              </a:ext>
            </a:extLst>
          </p:cNvPr>
          <p:cNvPicPr>
            <a:picLocks noChangeAspect="1"/>
          </p:cNvPicPr>
          <p:nvPr/>
        </p:nvPicPr>
        <p:blipFill>
          <a:blip r:embed="rId2">
            <a:duotone>
              <a:schemeClr val="bg2">
                <a:shade val="45000"/>
                <a:satMod val="135000"/>
              </a:schemeClr>
              <a:prstClr val="white"/>
            </a:duotone>
          </a:blip>
          <a:srcRect t="15279" b="451"/>
          <a:stretch/>
        </p:blipFill>
        <p:spPr>
          <a:xfrm>
            <a:off x="20" y="10"/>
            <a:ext cx="12191980" cy="6857990"/>
          </a:xfrm>
          <a:prstGeom prst="rect">
            <a:avLst/>
          </a:prstGeom>
        </p:spPr>
      </p:pic>
      <p:sp>
        <p:nvSpPr>
          <p:cNvPr id="21" name="Rectangle 20">
            <a:extLst>
              <a:ext uri="{FF2B5EF4-FFF2-40B4-BE49-F238E27FC236}">
                <a16:creationId xmlns:a16="http://schemas.microsoft.com/office/drawing/2014/main" id="{7F756A94-458C-B8D2-DE74-A72A613BF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2A5FE7-D4DC-D819-AAEE-38AF0408C000}"/>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dirty="0">
                <a:latin typeface="+mj-lt"/>
              </a:rPr>
              <a:t>Part 1: Strategic vs. Transactional Partnerships</a:t>
            </a:r>
            <a:endParaRPr lang="en-US" sz="4400" dirty="0">
              <a:latin typeface="+mj-lt"/>
            </a:endParaRPr>
          </a:p>
        </p:txBody>
      </p:sp>
      <p:graphicFrame>
        <p:nvGraphicFramePr>
          <p:cNvPr id="4" name="Tableau 3">
            <a:extLst>
              <a:ext uri="{FF2B5EF4-FFF2-40B4-BE49-F238E27FC236}">
                <a16:creationId xmlns:a16="http://schemas.microsoft.com/office/drawing/2014/main" id="{F395EF9F-E3BA-8FDA-BEC3-3A3180FE86DB}"/>
              </a:ext>
            </a:extLst>
          </p:cNvPr>
          <p:cNvGraphicFramePr>
            <a:graphicFrameLocks noGrp="1"/>
          </p:cNvGraphicFramePr>
          <p:nvPr>
            <p:extLst>
              <p:ext uri="{D42A27DB-BD31-4B8C-83A1-F6EECF244321}">
                <p14:modId xmlns:p14="http://schemas.microsoft.com/office/powerpoint/2010/main" val="3935631666"/>
              </p:ext>
            </p:extLst>
          </p:nvPr>
        </p:nvGraphicFramePr>
        <p:xfrm>
          <a:off x="476250" y="1690688"/>
          <a:ext cx="11258550" cy="4652964"/>
        </p:xfrm>
        <a:graphic>
          <a:graphicData uri="http://schemas.openxmlformats.org/drawingml/2006/table">
            <a:tbl>
              <a:tblPr firstRow="1" firstCol="1" bandRow="1">
                <a:tableStyleId>{5C22544A-7EE6-4342-B048-85BDC9FD1C3A}</a:tableStyleId>
              </a:tblPr>
              <a:tblGrid>
                <a:gridCol w="3752850">
                  <a:extLst>
                    <a:ext uri="{9D8B030D-6E8A-4147-A177-3AD203B41FA5}">
                      <a16:colId xmlns:a16="http://schemas.microsoft.com/office/drawing/2014/main" val="3773341636"/>
                    </a:ext>
                  </a:extLst>
                </a:gridCol>
                <a:gridCol w="3752850">
                  <a:extLst>
                    <a:ext uri="{9D8B030D-6E8A-4147-A177-3AD203B41FA5}">
                      <a16:colId xmlns:a16="http://schemas.microsoft.com/office/drawing/2014/main" val="2802217341"/>
                    </a:ext>
                  </a:extLst>
                </a:gridCol>
                <a:gridCol w="3752850">
                  <a:extLst>
                    <a:ext uri="{9D8B030D-6E8A-4147-A177-3AD203B41FA5}">
                      <a16:colId xmlns:a16="http://schemas.microsoft.com/office/drawing/2014/main" val="734250139"/>
                    </a:ext>
                  </a:extLst>
                </a:gridCol>
              </a:tblGrid>
              <a:tr h="775494">
                <a:tc>
                  <a:txBody>
                    <a:bodyPr/>
                    <a:lstStyle/>
                    <a:p>
                      <a:pPr algn="just">
                        <a:lnSpc>
                          <a:spcPct val="115000"/>
                        </a:lnSpc>
                        <a:spcAft>
                          <a:spcPts val="800"/>
                        </a:spcAft>
                      </a:pPr>
                      <a:r>
                        <a:rPr lang="fr-FR" sz="1200" kern="100">
                          <a:effectLst/>
                        </a:rPr>
                        <a:t>Feature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Transactional Partnership</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Strategic Partnership</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24489685"/>
                  </a:ext>
                </a:extLst>
              </a:tr>
              <a:tr h="775494">
                <a:tc>
                  <a:txBody>
                    <a:bodyPr/>
                    <a:lstStyle/>
                    <a:p>
                      <a:pPr algn="just">
                        <a:lnSpc>
                          <a:spcPct val="115000"/>
                        </a:lnSpc>
                        <a:spcAft>
                          <a:spcPts val="800"/>
                        </a:spcAft>
                      </a:pPr>
                      <a:r>
                        <a:rPr lang="fr-FR" sz="1200" kern="100">
                          <a:effectLst/>
                        </a:rPr>
                        <a:t>Duration</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Short-term, one-time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Long-term, ongoing</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94500433"/>
                  </a:ext>
                </a:extLst>
              </a:tr>
              <a:tr h="775494">
                <a:tc>
                  <a:txBody>
                    <a:bodyPr/>
                    <a:lstStyle/>
                    <a:p>
                      <a:pPr algn="just">
                        <a:lnSpc>
                          <a:spcPct val="115000"/>
                        </a:lnSpc>
                        <a:spcAft>
                          <a:spcPts val="800"/>
                        </a:spcAft>
                      </a:pPr>
                      <a:r>
                        <a:rPr lang="fr-FR" sz="1200" kern="100">
                          <a:effectLst/>
                        </a:rPr>
                        <a:t>Objective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Specific task or service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Shared strategic goals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542013687"/>
                  </a:ext>
                </a:extLst>
              </a:tr>
              <a:tr h="775494">
                <a:tc>
                  <a:txBody>
                    <a:bodyPr/>
                    <a:lstStyle/>
                    <a:p>
                      <a:pPr algn="just">
                        <a:lnSpc>
                          <a:spcPct val="115000"/>
                        </a:lnSpc>
                        <a:spcAft>
                          <a:spcPts val="800"/>
                        </a:spcAft>
                      </a:pPr>
                      <a:r>
                        <a:rPr lang="fr-FR" sz="1200" kern="100">
                          <a:effectLst/>
                        </a:rPr>
                        <a:t>Commitment Level</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Low</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High</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22106302"/>
                  </a:ext>
                </a:extLst>
              </a:tr>
              <a:tr h="775494">
                <a:tc>
                  <a:txBody>
                    <a:bodyPr/>
                    <a:lstStyle/>
                    <a:p>
                      <a:pPr algn="just">
                        <a:lnSpc>
                          <a:spcPct val="115000"/>
                        </a:lnSpc>
                        <a:spcAft>
                          <a:spcPts val="800"/>
                        </a:spcAft>
                      </a:pPr>
                      <a:r>
                        <a:rPr lang="fr-FR" sz="1200" kern="100">
                          <a:effectLst/>
                        </a:rPr>
                        <a:t>Integration</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Limited</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Deep collaboration</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63049442"/>
                  </a:ext>
                </a:extLst>
              </a:tr>
              <a:tr h="775494">
                <a:tc>
                  <a:txBody>
                    <a:bodyPr/>
                    <a:lstStyle/>
                    <a:p>
                      <a:pPr algn="just">
                        <a:lnSpc>
                          <a:spcPct val="115000"/>
                        </a:lnSpc>
                        <a:spcAft>
                          <a:spcPts val="800"/>
                        </a:spcAft>
                      </a:pPr>
                      <a:r>
                        <a:rPr lang="fr-FR" sz="1200" kern="100">
                          <a:effectLst/>
                        </a:rPr>
                        <a:t>Example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Research funding from a company</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dirty="0">
                          <a:effectLst/>
                        </a:rPr>
                        <a:t>Joint </a:t>
                      </a:r>
                      <a:r>
                        <a:rPr lang="fr-FR" sz="1200" kern="100" dirty="0" err="1">
                          <a:effectLst/>
                        </a:rPr>
                        <a:t>research</a:t>
                      </a:r>
                      <a:r>
                        <a:rPr lang="fr-FR" sz="1200" kern="100" dirty="0">
                          <a:effectLst/>
                        </a:rPr>
                        <a:t> &amp; </a:t>
                      </a:r>
                      <a:r>
                        <a:rPr lang="fr-FR" sz="1200" kern="100" dirty="0" err="1">
                          <a:effectLst/>
                        </a:rPr>
                        <a:t>advocacy</a:t>
                      </a:r>
                      <a:r>
                        <a:rPr lang="fr-FR" sz="1200" kern="100" dirty="0">
                          <a:effectLst/>
                        </a:rPr>
                        <a:t> </a:t>
                      </a:r>
                      <a:r>
                        <a:rPr lang="fr-FR" sz="1200" kern="100" dirty="0" err="1">
                          <a:effectLst/>
                        </a:rPr>
                        <a:t>project</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76114147"/>
                  </a:ext>
                </a:extLst>
              </a:tr>
            </a:tbl>
          </a:graphicData>
        </a:graphic>
      </p:graphicFrame>
    </p:spTree>
    <p:extLst>
      <p:ext uri="{BB962C8B-B14F-4D97-AF65-F5344CB8AC3E}">
        <p14:creationId xmlns:p14="http://schemas.microsoft.com/office/powerpoint/2010/main" val="76102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134D1E7-90AD-8EE5-204B-7A7168D4A930}"/>
            </a:ext>
          </a:extLst>
        </p:cNvPr>
        <p:cNvGrpSpPr/>
        <p:nvPr/>
      </p:nvGrpSpPr>
      <p:grpSpPr>
        <a:xfrm>
          <a:off x="0" y="0"/>
          <a:ext cx="0" cy="0"/>
          <a:chOff x="0" y="0"/>
          <a:chExt cx="0" cy="0"/>
        </a:xfrm>
      </p:grpSpPr>
      <p:pic>
        <p:nvPicPr>
          <p:cNvPr id="20" name="Picture 14">
            <a:extLst>
              <a:ext uri="{FF2B5EF4-FFF2-40B4-BE49-F238E27FC236}">
                <a16:creationId xmlns:a16="http://schemas.microsoft.com/office/drawing/2014/main" id="{45B2E223-14F6-47EA-7D71-B6C204C92355}"/>
              </a:ext>
            </a:extLst>
          </p:cNvPr>
          <p:cNvPicPr>
            <a:picLocks noChangeAspect="1"/>
          </p:cNvPicPr>
          <p:nvPr/>
        </p:nvPicPr>
        <p:blipFill>
          <a:blip r:embed="rId2">
            <a:duotone>
              <a:schemeClr val="bg2">
                <a:shade val="45000"/>
                <a:satMod val="135000"/>
              </a:schemeClr>
              <a:prstClr val="white"/>
            </a:duotone>
          </a:blip>
          <a:srcRect t="15279" b="451"/>
          <a:stretch/>
        </p:blipFill>
        <p:spPr>
          <a:xfrm>
            <a:off x="0" y="0"/>
            <a:ext cx="12191980" cy="6857990"/>
          </a:xfrm>
          <a:prstGeom prst="rect">
            <a:avLst/>
          </a:prstGeom>
        </p:spPr>
      </p:pic>
      <p:sp>
        <p:nvSpPr>
          <p:cNvPr id="21" name="Rectangle 2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A4870C-B2D6-433C-F030-8527B03C91B8}"/>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dirty="0">
                <a:latin typeface="+mj-lt"/>
              </a:rPr>
              <a:t>Part 1: Why Partnerships Matter for Think Tanks</a:t>
            </a:r>
            <a:endParaRPr lang="en-US" sz="4400" dirty="0">
              <a:latin typeface="+mj-lt"/>
            </a:endParaRPr>
          </a:p>
        </p:txBody>
      </p:sp>
      <p:sp>
        <p:nvSpPr>
          <p:cNvPr id="4" name="Title 1">
            <a:extLst>
              <a:ext uri="{FF2B5EF4-FFF2-40B4-BE49-F238E27FC236}">
                <a16:creationId xmlns:a16="http://schemas.microsoft.com/office/drawing/2014/main" id="{98D379D7-DE7F-C0EE-95F6-3948774B1EF3}"/>
              </a:ext>
            </a:extLst>
          </p:cNvPr>
          <p:cNvSpPr txBox="1">
            <a:spLocks/>
          </p:cNvSpPr>
          <p:nvPr/>
        </p:nvSpPr>
        <p:spPr>
          <a:xfrm>
            <a:off x="1085850" y="294877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Trebuchet MS" panose="020B0603020202020204" pitchFamily="34" charset="0"/>
                <a:ea typeface="+mj-ea"/>
                <a:cs typeface="+mj-cs"/>
              </a:defRPr>
            </a:lvl1pPr>
          </a:lstStyle>
          <a:p>
            <a:pPr algn="ctr"/>
            <a:r>
              <a:rPr lang="en-US" sz="4400" b="1" dirty="0">
                <a:latin typeface="+mj-lt"/>
              </a:rPr>
              <a:t>Question to you: Why do partnerships matter in Think Tanks?</a:t>
            </a:r>
            <a:endParaRPr lang="en-US" sz="4400" dirty="0">
              <a:latin typeface="+mj-lt"/>
            </a:endParaRPr>
          </a:p>
        </p:txBody>
      </p:sp>
    </p:spTree>
    <p:extLst>
      <p:ext uri="{BB962C8B-B14F-4D97-AF65-F5344CB8AC3E}">
        <p14:creationId xmlns:p14="http://schemas.microsoft.com/office/powerpoint/2010/main" val="983554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CE5F5B3-41DE-0DEA-B028-FABAD0B97C66}"/>
            </a:ext>
          </a:extLst>
        </p:cNvPr>
        <p:cNvGrpSpPr/>
        <p:nvPr/>
      </p:nvGrpSpPr>
      <p:grpSpPr>
        <a:xfrm>
          <a:off x="0" y="0"/>
          <a:ext cx="0" cy="0"/>
          <a:chOff x="0" y="0"/>
          <a:chExt cx="0" cy="0"/>
        </a:xfrm>
      </p:grpSpPr>
      <p:pic>
        <p:nvPicPr>
          <p:cNvPr id="20" name="Picture 14">
            <a:extLst>
              <a:ext uri="{FF2B5EF4-FFF2-40B4-BE49-F238E27FC236}">
                <a16:creationId xmlns:a16="http://schemas.microsoft.com/office/drawing/2014/main" id="{BE851B67-4A80-751E-3D4B-F4A4178220AB}"/>
              </a:ext>
            </a:extLst>
          </p:cNvPr>
          <p:cNvPicPr>
            <a:picLocks noChangeAspect="1"/>
          </p:cNvPicPr>
          <p:nvPr/>
        </p:nvPicPr>
        <p:blipFill>
          <a:blip r:embed="rId3">
            <a:duotone>
              <a:schemeClr val="bg2">
                <a:shade val="45000"/>
                <a:satMod val="135000"/>
              </a:schemeClr>
              <a:prstClr val="white"/>
            </a:duotone>
          </a:blip>
          <a:srcRect t="15279" b="451"/>
          <a:stretch/>
        </p:blipFill>
        <p:spPr>
          <a:xfrm>
            <a:off x="20" y="10"/>
            <a:ext cx="12191980" cy="6857990"/>
          </a:xfrm>
          <a:prstGeom prst="rect">
            <a:avLst/>
          </a:prstGeom>
        </p:spPr>
      </p:pic>
      <p:sp>
        <p:nvSpPr>
          <p:cNvPr id="21" name="Rectangle 20">
            <a:extLst>
              <a:ext uri="{FF2B5EF4-FFF2-40B4-BE49-F238E27FC236}">
                <a16:creationId xmlns:a16="http://schemas.microsoft.com/office/drawing/2014/main" id="{478A79BA-2143-7ABC-3534-72772524F9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B0AF47-CC84-3EDE-2ED0-DE8C1BF7E52A}"/>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dirty="0">
                <a:latin typeface="+mj-lt"/>
              </a:rPr>
              <a:t>Part 1: Why Partnerships Matter for Think Tanks</a:t>
            </a:r>
            <a:endParaRPr lang="en-US" sz="4400" dirty="0">
              <a:latin typeface="+mj-lt"/>
            </a:endParaRPr>
          </a:p>
        </p:txBody>
      </p:sp>
      <p:graphicFrame>
        <p:nvGraphicFramePr>
          <p:cNvPr id="22" name="Text Placeholder 2">
            <a:extLst>
              <a:ext uri="{FF2B5EF4-FFF2-40B4-BE49-F238E27FC236}">
                <a16:creationId xmlns:a16="http://schemas.microsoft.com/office/drawing/2014/main" id="{0D831726-6C26-7729-EDD6-4E02EE09B7A0}"/>
              </a:ext>
            </a:extLst>
          </p:cNvPr>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10343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0354F18-FEBC-1552-53ED-2D520FD76891}"/>
            </a:ext>
          </a:extLst>
        </p:cNvPr>
        <p:cNvGrpSpPr/>
        <p:nvPr/>
      </p:nvGrpSpPr>
      <p:grpSpPr>
        <a:xfrm>
          <a:off x="0" y="0"/>
          <a:ext cx="0" cy="0"/>
          <a:chOff x="0" y="0"/>
          <a:chExt cx="0" cy="0"/>
        </a:xfrm>
      </p:grpSpPr>
      <p:pic>
        <p:nvPicPr>
          <p:cNvPr id="20" name="Picture 14">
            <a:extLst>
              <a:ext uri="{FF2B5EF4-FFF2-40B4-BE49-F238E27FC236}">
                <a16:creationId xmlns:a16="http://schemas.microsoft.com/office/drawing/2014/main" id="{EBC66A0B-102A-5EEF-F338-2B7255CBD592}"/>
              </a:ext>
            </a:extLst>
          </p:cNvPr>
          <p:cNvPicPr>
            <a:picLocks noChangeAspect="1"/>
          </p:cNvPicPr>
          <p:nvPr/>
        </p:nvPicPr>
        <p:blipFill>
          <a:blip r:embed="rId2">
            <a:duotone>
              <a:schemeClr val="bg2">
                <a:shade val="45000"/>
                <a:satMod val="135000"/>
              </a:schemeClr>
              <a:prstClr val="white"/>
            </a:duotone>
          </a:blip>
          <a:srcRect t="15279" b="451"/>
          <a:stretch/>
        </p:blipFill>
        <p:spPr>
          <a:xfrm>
            <a:off x="20" y="10"/>
            <a:ext cx="12191980" cy="6857990"/>
          </a:xfrm>
          <a:prstGeom prst="rect">
            <a:avLst/>
          </a:prstGeom>
        </p:spPr>
      </p:pic>
      <p:sp>
        <p:nvSpPr>
          <p:cNvPr id="21" name="Rectangle 20">
            <a:extLst>
              <a:ext uri="{FF2B5EF4-FFF2-40B4-BE49-F238E27FC236}">
                <a16:creationId xmlns:a16="http://schemas.microsoft.com/office/drawing/2014/main" id="{B5E18D9D-1638-A741-A61A-161062871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8357E5-2479-BE9B-F285-F9EC85F4F423}"/>
              </a:ext>
            </a:extLst>
          </p:cNvPr>
          <p:cNvSpPr>
            <a:spLocks noGrp="1"/>
          </p:cNvSpPr>
          <p:nvPr>
            <p:ph type="title"/>
          </p:nvPr>
        </p:nvSpPr>
        <p:spPr>
          <a:xfrm>
            <a:off x="838200" y="365125"/>
            <a:ext cx="10515600" cy="1325563"/>
          </a:xfrm>
        </p:spPr>
        <p:txBody>
          <a:bodyPr vert="horz" lIns="91440" tIns="45720" rIns="91440" bIns="45720" rtlCol="0" anchor="ctr">
            <a:normAutofit fontScale="90000"/>
          </a:bodyPr>
          <a:lstStyle/>
          <a:p>
            <a:r>
              <a:rPr lang="en-US" sz="4400" b="1" dirty="0">
                <a:latin typeface="+mj-lt"/>
              </a:rPr>
              <a:t>Part 1: Mapping Key Stakeholders in the Policy Ecosystem (Who are they Key Players?)</a:t>
            </a:r>
            <a:endParaRPr lang="en-US" sz="4400" dirty="0">
              <a:latin typeface="+mj-lt"/>
            </a:endParaRPr>
          </a:p>
        </p:txBody>
      </p:sp>
      <p:graphicFrame>
        <p:nvGraphicFramePr>
          <p:cNvPr id="5" name="Tableau 4">
            <a:extLst>
              <a:ext uri="{FF2B5EF4-FFF2-40B4-BE49-F238E27FC236}">
                <a16:creationId xmlns:a16="http://schemas.microsoft.com/office/drawing/2014/main" id="{668408DA-D73B-D830-3032-10AAB5B58B52}"/>
              </a:ext>
            </a:extLst>
          </p:cNvPr>
          <p:cNvGraphicFramePr>
            <a:graphicFrameLocks noGrp="1"/>
          </p:cNvGraphicFramePr>
          <p:nvPr>
            <p:extLst>
              <p:ext uri="{D42A27DB-BD31-4B8C-83A1-F6EECF244321}">
                <p14:modId xmlns:p14="http://schemas.microsoft.com/office/powerpoint/2010/main" val="3977470763"/>
              </p:ext>
            </p:extLst>
          </p:nvPr>
        </p:nvGraphicFramePr>
        <p:xfrm>
          <a:off x="590550" y="2055803"/>
          <a:ext cx="11201400" cy="4437072"/>
        </p:xfrm>
        <a:graphic>
          <a:graphicData uri="http://schemas.openxmlformats.org/drawingml/2006/table">
            <a:tbl>
              <a:tblPr firstRow="1" firstCol="1" bandRow="1">
                <a:tableStyleId>{5C22544A-7EE6-4342-B048-85BDC9FD1C3A}</a:tableStyleId>
              </a:tblPr>
              <a:tblGrid>
                <a:gridCol w="3733800">
                  <a:extLst>
                    <a:ext uri="{9D8B030D-6E8A-4147-A177-3AD203B41FA5}">
                      <a16:colId xmlns:a16="http://schemas.microsoft.com/office/drawing/2014/main" val="1576561597"/>
                    </a:ext>
                  </a:extLst>
                </a:gridCol>
                <a:gridCol w="3733800">
                  <a:extLst>
                    <a:ext uri="{9D8B030D-6E8A-4147-A177-3AD203B41FA5}">
                      <a16:colId xmlns:a16="http://schemas.microsoft.com/office/drawing/2014/main" val="2624498488"/>
                    </a:ext>
                  </a:extLst>
                </a:gridCol>
                <a:gridCol w="3733800">
                  <a:extLst>
                    <a:ext uri="{9D8B030D-6E8A-4147-A177-3AD203B41FA5}">
                      <a16:colId xmlns:a16="http://schemas.microsoft.com/office/drawing/2014/main" val="546108979"/>
                    </a:ext>
                  </a:extLst>
                </a:gridCol>
              </a:tblGrid>
              <a:tr h="282516">
                <a:tc>
                  <a:txBody>
                    <a:bodyPr/>
                    <a:lstStyle/>
                    <a:p>
                      <a:pPr algn="ctr">
                        <a:lnSpc>
                          <a:spcPct val="115000"/>
                        </a:lnSpc>
                        <a:spcAft>
                          <a:spcPts val="800"/>
                        </a:spcAft>
                      </a:pPr>
                      <a:r>
                        <a:rPr lang="fr-FR" sz="1200" kern="100">
                          <a:effectLst/>
                        </a:rPr>
                        <a:t>STAKEHOLDER</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ctr">
                        <a:lnSpc>
                          <a:spcPct val="115000"/>
                        </a:lnSpc>
                        <a:spcAft>
                          <a:spcPts val="800"/>
                        </a:spcAft>
                      </a:pPr>
                      <a:r>
                        <a:rPr lang="fr-FR" sz="1200" kern="100">
                          <a:effectLst/>
                        </a:rPr>
                        <a:t>HOW THEY CONTRIBUTE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ctr">
                        <a:lnSpc>
                          <a:spcPct val="115000"/>
                        </a:lnSpc>
                        <a:spcAft>
                          <a:spcPts val="800"/>
                        </a:spcAft>
                      </a:pPr>
                      <a:r>
                        <a:rPr lang="fr-FR" sz="1200" kern="100">
                          <a:effectLst/>
                        </a:rPr>
                        <a:t>POTENTIAL CHALLENGES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30206739"/>
                  </a:ext>
                </a:extLst>
              </a:tr>
              <a:tr h="555789">
                <a:tc>
                  <a:txBody>
                    <a:bodyPr/>
                    <a:lstStyle/>
                    <a:p>
                      <a:pPr algn="ctr">
                        <a:lnSpc>
                          <a:spcPct val="115000"/>
                        </a:lnSpc>
                        <a:spcAft>
                          <a:spcPts val="800"/>
                        </a:spcAft>
                      </a:pPr>
                      <a:r>
                        <a:rPr lang="fr-FR" sz="1200" kern="100">
                          <a:effectLst/>
                        </a:rPr>
                        <a:t>Government Institutions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Provide policy influence, funding, access to decision-makers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Risk of politicization, influence over research agenda, dependency on government funding</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35498448"/>
                  </a:ext>
                </a:extLst>
              </a:tr>
              <a:tr h="555789">
                <a:tc>
                  <a:txBody>
                    <a:bodyPr/>
                    <a:lstStyle/>
                    <a:p>
                      <a:pPr algn="ctr">
                        <a:lnSpc>
                          <a:spcPct val="115000"/>
                        </a:lnSpc>
                        <a:spcAft>
                          <a:spcPts val="800"/>
                        </a:spcAft>
                      </a:pPr>
                      <a:r>
                        <a:rPr lang="fr-FR" sz="1200" kern="100">
                          <a:effectLst/>
                        </a:rPr>
                        <a:t>Private Sector</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Offers financial support, industry expertise, and real-world data</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Potential conflicts of interest, Risk of Perceived Bias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57640367"/>
                  </a:ext>
                </a:extLst>
              </a:tr>
              <a:tr h="829063">
                <a:tc>
                  <a:txBody>
                    <a:bodyPr/>
                    <a:lstStyle/>
                    <a:p>
                      <a:pPr algn="ctr">
                        <a:lnSpc>
                          <a:spcPct val="115000"/>
                        </a:lnSpc>
                        <a:spcAft>
                          <a:spcPts val="800"/>
                        </a:spcAft>
                      </a:pPr>
                      <a:r>
                        <a:rPr lang="fr-FR" sz="1200" kern="100">
                          <a:effectLst/>
                        </a:rPr>
                        <a:t>NGOs &amp; Civil Society</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Bring grassroots perspectives and implementation capacity</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May push specific advocacy goals that conflict with think tank neutrality – may prioritize activism over research rigor</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60090030"/>
                  </a:ext>
                </a:extLst>
              </a:tr>
              <a:tr h="555789">
                <a:tc>
                  <a:txBody>
                    <a:bodyPr/>
                    <a:lstStyle/>
                    <a:p>
                      <a:pPr algn="ctr">
                        <a:lnSpc>
                          <a:spcPct val="115000"/>
                        </a:lnSpc>
                        <a:spcAft>
                          <a:spcPts val="800"/>
                        </a:spcAft>
                      </a:pPr>
                      <a:r>
                        <a:rPr lang="fr-FR" sz="1200" kern="100">
                          <a:effectLst/>
                        </a:rPr>
                        <a:t>Media Organizations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Amplify research findings and shape public discourse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Risk of misinterpretation, selective reporting</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23885502"/>
                  </a:ext>
                </a:extLst>
              </a:tr>
              <a:tr h="555789">
                <a:tc>
                  <a:txBody>
                    <a:bodyPr/>
                    <a:lstStyle/>
                    <a:p>
                      <a:pPr algn="ctr">
                        <a:lnSpc>
                          <a:spcPct val="115000"/>
                        </a:lnSpc>
                        <a:spcAft>
                          <a:spcPts val="800"/>
                        </a:spcAft>
                      </a:pPr>
                      <a:r>
                        <a:rPr lang="fr-FR" sz="1200" kern="100">
                          <a:effectLst/>
                        </a:rPr>
                        <a:t>Academic Institutions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Strengthen research credibility and provide methodological rigor</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May be too theoretical or slow-moving for policy impact</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14258250"/>
                  </a:ext>
                </a:extLst>
              </a:tr>
              <a:tr h="1102337">
                <a:tc>
                  <a:txBody>
                    <a:bodyPr/>
                    <a:lstStyle/>
                    <a:p>
                      <a:pPr algn="ctr">
                        <a:lnSpc>
                          <a:spcPct val="115000"/>
                        </a:lnSpc>
                        <a:spcAft>
                          <a:spcPts val="800"/>
                        </a:spcAft>
                      </a:pPr>
                      <a:r>
                        <a:rPr lang="fr-FR" sz="1200" kern="100">
                          <a:effectLst/>
                        </a:rPr>
                        <a:t>Think Tanks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Expanding expertise and Research Capacity, Strengthening Policy Influence, Enhancing Regional and Global Reach, Knowledge and Best Practice Exchange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dirty="0">
                          <a:effectLst/>
                        </a:rPr>
                        <a:t>Differing agendas &amp; priorities, maintaining independence, coordination &amp; logistics. </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32129025"/>
                  </a:ext>
                </a:extLst>
              </a:tr>
            </a:tbl>
          </a:graphicData>
        </a:graphic>
      </p:graphicFrame>
    </p:spTree>
    <p:extLst>
      <p:ext uri="{BB962C8B-B14F-4D97-AF65-F5344CB8AC3E}">
        <p14:creationId xmlns:p14="http://schemas.microsoft.com/office/powerpoint/2010/main" val="3209395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272F10-0014-A23D-635F-7CF7D750836B}"/>
              </a:ext>
            </a:extLst>
          </p:cNvPr>
          <p:cNvSpPr>
            <a:spLocks noGrp="1"/>
          </p:cNvSpPr>
          <p:nvPr>
            <p:ph type="title"/>
          </p:nvPr>
        </p:nvSpPr>
        <p:spPr/>
        <p:txBody>
          <a:bodyPr>
            <a:normAutofit fontScale="90000"/>
          </a:bodyPr>
          <a:lstStyle/>
          <a:p>
            <a:r>
              <a:rPr lang="fr-FR" dirty="0"/>
              <a:t>Part 1: </a:t>
            </a:r>
            <a:r>
              <a:rPr lang="fr-FR" dirty="0" err="1"/>
              <a:t>Examples</a:t>
            </a:r>
            <a:r>
              <a:rPr lang="fr-FR" dirty="0"/>
              <a:t> of Strategic and </a:t>
            </a:r>
            <a:r>
              <a:rPr lang="fr-FR" dirty="0" err="1"/>
              <a:t>Successful</a:t>
            </a:r>
            <a:r>
              <a:rPr lang="fr-FR" dirty="0"/>
              <a:t> </a:t>
            </a:r>
            <a:r>
              <a:rPr lang="fr-FR" dirty="0" err="1"/>
              <a:t>Think</a:t>
            </a:r>
            <a:r>
              <a:rPr lang="fr-FR" dirty="0"/>
              <a:t> Tank Partnerships</a:t>
            </a:r>
          </a:p>
        </p:txBody>
      </p:sp>
      <p:sp>
        <p:nvSpPr>
          <p:cNvPr id="3" name="Espace réservé du texte 2">
            <a:extLst>
              <a:ext uri="{FF2B5EF4-FFF2-40B4-BE49-F238E27FC236}">
                <a16:creationId xmlns:a16="http://schemas.microsoft.com/office/drawing/2014/main" id="{E03A3B66-AE00-0158-E587-1F5AA1D07D53}"/>
              </a:ext>
            </a:extLst>
          </p:cNvPr>
          <p:cNvSpPr>
            <a:spLocks noGrp="1"/>
          </p:cNvSpPr>
          <p:nvPr>
            <p:ph type="body" sz="quarter" idx="10"/>
          </p:nvPr>
        </p:nvSpPr>
        <p:spPr>
          <a:xfrm>
            <a:off x="1047751" y="1501541"/>
            <a:ext cx="10458450" cy="4664309"/>
          </a:xfrm>
        </p:spPr>
        <p:txBody>
          <a:bodyPr>
            <a:normAutofit fontScale="47500" lnSpcReduction="20000"/>
          </a:bodyPr>
          <a:lstStyle/>
          <a:p>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p>
            <a:r>
              <a:rPr lang="fr-FR" dirty="0"/>
              <a:t> </a:t>
            </a:r>
            <a:r>
              <a:rPr lang="fr-FR" sz="3300" dirty="0"/>
              <a:t>1)   A </a:t>
            </a:r>
            <a:r>
              <a:rPr lang="fr-FR" sz="3300" dirty="0" err="1"/>
              <a:t>Think</a:t>
            </a:r>
            <a:r>
              <a:rPr lang="fr-FR" sz="3300" dirty="0"/>
              <a:t> Tank </a:t>
            </a:r>
            <a:r>
              <a:rPr lang="fr-FR" sz="3300" dirty="0" err="1"/>
              <a:t>collaborating</a:t>
            </a:r>
            <a:r>
              <a:rPr lang="fr-FR" sz="3300" dirty="0"/>
              <a:t> </a:t>
            </a:r>
            <a:r>
              <a:rPr lang="fr-FR" sz="3300" dirty="0" err="1"/>
              <a:t>with</a:t>
            </a:r>
            <a:r>
              <a:rPr lang="fr-FR" sz="3300" dirty="0"/>
              <a:t> a </a:t>
            </a:r>
            <a:r>
              <a:rPr lang="fr-FR" sz="3300" dirty="0" err="1"/>
              <a:t>government</a:t>
            </a:r>
            <a:r>
              <a:rPr lang="fr-FR" sz="3300" dirty="0"/>
              <a:t> </a:t>
            </a:r>
            <a:r>
              <a:rPr lang="fr-FR" sz="3300" dirty="0" err="1"/>
              <a:t>ministry</a:t>
            </a:r>
            <a:r>
              <a:rPr lang="fr-FR" sz="3300" dirty="0"/>
              <a:t> to </a:t>
            </a:r>
            <a:r>
              <a:rPr lang="fr-FR" sz="3300" dirty="0" err="1"/>
              <a:t>shape</a:t>
            </a:r>
            <a:r>
              <a:rPr lang="fr-FR" sz="3300" dirty="0"/>
              <a:t> </a:t>
            </a:r>
            <a:r>
              <a:rPr lang="fr-FR" sz="3300" dirty="0" err="1"/>
              <a:t>economic</a:t>
            </a:r>
            <a:r>
              <a:rPr lang="fr-FR" sz="3300" dirty="0"/>
              <a:t> </a:t>
            </a:r>
            <a:r>
              <a:rPr lang="fr-FR" sz="3300" dirty="0" err="1"/>
              <a:t>reform</a:t>
            </a:r>
            <a:endParaRPr lang="fr-FR" sz="3300" dirty="0"/>
          </a:p>
          <a:p>
            <a:pPr marL="342900" indent="-342900">
              <a:buFontTx/>
              <a:buChar char="-"/>
            </a:pPr>
            <a:r>
              <a:rPr lang="fr-FR" sz="3300" b="1" dirty="0"/>
              <a:t>Example: </a:t>
            </a:r>
            <a:r>
              <a:rPr lang="fr-FR" sz="3300" dirty="0"/>
              <a:t>The Peterson Institute for International </a:t>
            </a:r>
            <a:r>
              <a:rPr lang="fr-FR" sz="3300" dirty="0" err="1"/>
              <a:t>Economics</a:t>
            </a:r>
            <a:r>
              <a:rPr lang="fr-FR" sz="3300" dirty="0"/>
              <a:t> </a:t>
            </a:r>
            <a:r>
              <a:rPr lang="fr-FR" sz="3300" dirty="0" err="1"/>
              <a:t>partnered</a:t>
            </a:r>
            <a:r>
              <a:rPr lang="fr-FR" sz="3300" dirty="0"/>
              <a:t> </a:t>
            </a:r>
            <a:r>
              <a:rPr lang="fr-FR" sz="3300" dirty="0" err="1"/>
              <a:t>with</a:t>
            </a:r>
            <a:r>
              <a:rPr lang="fr-FR" sz="3300" dirty="0"/>
              <a:t> the US </a:t>
            </a:r>
            <a:r>
              <a:rPr lang="fr-FR" sz="3300" dirty="0" err="1"/>
              <a:t>Treasury</a:t>
            </a:r>
            <a:r>
              <a:rPr lang="fr-FR" sz="3300" dirty="0"/>
              <a:t> to </a:t>
            </a:r>
            <a:r>
              <a:rPr lang="fr-FR" sz="3300" dirty="0" err="1"/>
              <a:t>analyze</a:t>
            </a:r>
            <a:r>
              <a:rPr lang="fr-FR" sz="3300" dirty="0"/>
              <a:t> </a:t>
            </a:r>
            <a:r>
              <a:rPr lang="fr-FR" sz="3300" dirty="0" err="1"/>
              <a:t>tax</a:t>
            </a:r>
            <a:r>
              <a:rPr lang="fr-FR" sz="3300" dirty="0"/>
              <a:t> </a:t>
            </a:r>
            <a:r>
              <a:rPr lang="fr-FR" sz="3300" dirty="0" err="1"/>
              <a:t>reform</a:t>
            </a:r>
            <a:r>
              <a:rPr lang="fr-FR" sz="3300" dirty="0"/>
              <a:t>, and </a:t>
            </a:r>
            <a:r>
              <a:rPr lang="fr-FR" sz="3300" dirty="0" err="1"/>
              <a:t>research</a:t>
            </a:r>
            <a:r>
              <a:rPr lang="fr-FR" sz="3300" dirty="0"/>
              <a:t> </a:t>
            </a:r>
            <a:r>
              <a:rPr lang="fr-FR" sz="3300" dirty="0" err="1"/>
              <a:t>findings</a:t>
            </a:r>
            <a:r>
              <a:rPr lang="fr-FR" sz="3300" dirty="0"/>
              <a:t> </a:t>
            </a:r>
            <a:r>
              <a:rPr lang="fr-FR" sz="3300" dirty="0" err="1"/>
              <a:t>directly</a:t>
            </a:r>
            <a:r>
              <a:rPr lang="fr-FR" sz="3300" dirty="0"/>
              <a:t> </a:t>
            </a:r>
            <a:r>
              <a:rPr lang="fr-FR" sz="3300" dirty="0" err="1"/>
              <a:t>influenced</a:t>
            </a:r>
            <a:r>
              <a:rPr lang="fr-FR" sz="3300" dirty="0"/>
              <a:t> the </a:t>
            </a:r>
            <a:r>
              <a:rPr lang="fr-FR" sz="3300" dirty="0" err="1"/>
              <a:t>structuring</a:t>
            </a:r>
            <a:r>
              <a:rPr lang="fr-FR" sz="3300" dirty="0"/>
              <a:t> of new </a:t>
            </a:r>
            <a:r>
              <a:rPr lang="fr-FR" sz="3300" dirty="0" err="1"/>
              <a:t>tax</a:t>
            </a:r>
            <a:r>
              <a:rPr lang="fr-FR" sz="3300" dirty="0"/>
              <a:t> </a:t>
            </a:r>
            <a:r>
              <a:rPr lang="fr-FR" sz="3300" dirty="0" err="1"/>
              <a:t>legislation</a:t>
            </a:r>
            <a:r>
              <a:rPr lang="fr-FR" sz="3300" dirty="0"/>
              <a:t>. </a:t>
            </a:r>
          </a:p>
          <a:p>
            <a:pPr marL="342900" indent="-342900">
              <a:buFontTx/>
              <a:buChar char="-"/>
            </a:pPr>
            <a:r>
              <a:rPr lang="fr-FR" sz="3300" b="1" dirty="0"/>
              <a:t>Key Lesson: </a:t>
            </a:r>
            <a:r>
              <a:rPr lang="fr-FR" sz="3300" dirty="0" err="1"/>
              <a:t>Managing</a:t>
            </a:r>
            <a:r>
              <a:rPr lang="fr-FR" sz="3300" dirty="0"/>
              <a:t> </a:t>
            </a:r>
            <a:r>
              <a:rPr lang="fr-FR" sz="3300" dirty="0" err="1"/>
              <a:t>Transparency</a:t>
            </a:r>
            <a:r>
              <a:rPr lang="fr-FR" sz="3300" dirty="0"/>
              <a:t> </a:t>
            </a:r>
            <a:r>
              <a:rPr lang="fr-FR" sz="3300" dirty="0" err="1"/>
              <a:t>is</a:t>
            </a:r>
            <a:r>
              <a:rPr lang="fr-FR" sz="3300" dirty="0"/>
              <a:t> crucial to </a:t>
            </a:r>
            <a:r>
              <a:rPr lang="fr-FR" sz="3300" dirty="0" err="1"/>
              <a:t>preserving</a:t>
            </a:r>
            <a:r>
              <a:rPr lang="fr-FR" sz="3300" dirty="0"/>
              <a:t> </a:t>
            </a:r>
            <a:r>
              <a:rPr lang="fr-FR" sz="3300" dirty="0" err="1"/>
              <a:t>credibility</a:t>
            </a:r>
            <a:r>
              <a:rPr lang="fr-FR" sz="3300" dirty="0"/>
              <a:t> </a:t>
            </a:r>
            <a:r>
              <a:rPr lang="fr-FR" sz="3300" dirty="0" err="1"/>
              <a:t>while</a:t>
            </a:r>
            <a:r>
              <a:rPr lang="fr-FR" sz="3300" dirty="0"/>
              <a:t> </a:t>
            </a:r>
            <a:r>
              <a:rPr lang="fr-FR" sz="3300" dirty="0" err="1"/>
              <a:t>collaborating</a:t>
            </a:r>
            <a:r>
              <a:rPr lang="fr-FR" sz="3300" dirty="0"/>
              <a:t> </a:t>
            </a:r>
            <a:r>
              <a:rPr lang="fr-FR" sz="3300" dirty="0" err="1"/>
              <a:t>with</a:t>
            </a:r>
            <a:r>
              <a:rPr lang="fr-FR" sz="3300" dirty="0"/>
              <a:t> </a:t>
            </a:r>
            <a:r>
              <a:rPr lang="fr-FR" sz="3300" dirty="0" err="1"/>
              <a:t>policymaker</a:t>
            </a:r>
            <a:endParaRPr lang="fr-FR" sz="3300" dirty="0"/>
          </a:p>
          <a:p>
            <a:pPr marL="342900" indent="-342900">
              <a:buFontTx/>
              <a:buChar char="-"/>
            </a:pPr>
            <a:endParaRPr lang="fr-FR" sz="3300" dirty="0"/>
          </a:p>
          <a:p>
            <a:pPr marL="457200" indent="-457200">
              <a:buAutoNum type="arabicParenR" startAt="2"/>
            </a:pPr>
            <a:r>
              <a:rPr lang="fr-FR" sz="3300" dirty="0" err="1"/>
              <a:t>Partnering</a:t>
            </a:r>
            <a:r>
              <a:rPr lang="fr-FR" sz="3300" dirty="0"/>
              <a:t> </a:t>
            </a:r>
            <a:r>
              <a:rPr lang="fr-FR" sz="3300" dirty="0" err="1"/>
              <a:t>with</a:t>
            </a:r>
            <a:r>
              <a:rPr lang="fr-FR" sz="3300" dirty="0"/>
              <a:t> a multinational </a:t>
            </a:r>
            <a:r>
              <a:rPr lang="fr-FR" sz="3300" dirty="0" err="1"/>
              <a:t>company</a:t>
            </a:r>
            <a:r>
              <a:rPr lang="fr-FR" sz="3300" dirty="0"/>
              <a:t> for </a:t>
            </a:r>
            <a:r>
              <a:rPr lang="fr-FR" sz="3300" dirty="0" err="1"/>
              <a:t>research</a:t>
            </a:r>
            <a:r>
              <a:rPr lang="fr-FR" sz="3300" dirty="0"/>
              <a:t> </a:t>
            </a:r>
            <a:r>
              <a:rPr lang="fr-FR" sz="3300" dirty="0" err="1"/>
              <a:t>funding</a:t>
            </a:r>
            <a:r>
              <a:rPr lang="fr-FR" sz="3300" dirty="0"/>
              <a:t> </a:t>
            </a:r>
            <a:r>
              <a:rPr lang="fr-FR" sz="3300" dirty="0" err="1"/>
              <a:t>while</a:t>
            </a:r>
            <a:r>
              <a:rPr lang="fr-FR" sz="3300" dirty="0"/>
              <a:t> </a:t>
            </a:r>
            <a:r>
              <a:rPr lang="fr-FR" sz="3300" dirty="0" err="1"/>
              <a:t>maintaining</a:t>
            </a:r>
            <a:r>
              <a:rPr lang="fr-FR" sz="3300" dirty="0"/>
              <a:t> </a:t>
            </a:r>
            <a:r>
              <a:rPr lang="fr-FR" sz="3300" dirty="0" err="1"/>
              <a:t>independence</a:t>
            </a:r>
            <a:endParaRPr lang="fr-FR" sz="3300" dirty="0"/>
          </a:p>
          <a:p>
            <a:pPr marL="457200" indent="-457200">
              <a:buFontTx/>
              <a:buChar char="-"/>
            </a:pPr>
            <a:r>
              <a:rPr lang="fr-FR" sz="3300" b="1" dirty="0"/>
              <a:t>Example: </a:t>
            </a:r>
            <a:r>
              <a:rPr lang="fr-FR" sz="3300" dirty="0" err="1"/>
              <a:t>TheBrookings</a:t>
            </a:r>
            <a:r>
              <a:rPr lang="fr-FR" sz="3300" dirty="0"/>
              <a:t> Institution </a:t>
            </a:r>
            <a:r>
              <a:rPr lang="fr-FR" sz="3300" dirty="0" err="1"/>
              <a:t>collaborated</a:t>
            </a:r>
            <a:r>
              <a:rPr lang="fr-FR" sz="3300" dirty="0"/>
              <a:t> </a:t>
            </a:r>
            <a:r>
              <a:rPr lang="fr-FR" sz="3300" dirty="0" err="1"/>
              <a:t>with</a:t>
            </a:r>
            <a:r>
              <a:rPr lang="fr-FR" sz="3300" dirty="0"/>
              <a:t> Google </a:t>
            </a:r>
            <a:r>
              <a:rPr lang="fr-FR" sz="3300" dirty="0" err="1"/>
              <a:t>ona</a:t>
            </a:r>
            <a:r>
              <a:rPr lang="fr-FR" sz="3300" dirty="0"/>
              <a:t> 	report 	about AI </a:t>
            </a:r>
            <a:r>
              <a:rPr lang="fr-FR" sz="3300" dirty="0" err="1"/>
              <a:t>governance</a:t>
            </a:r>
            <a:r>
              <a:rPr lang="fr-FR" sz="3300" dirty="0"/>
              <a:t>. The partnership </a:t>
            </a:r>
            <a:r>
              <a:rPr lang="fr-FR" sz="3300" dirty="0" err="1"/>
              <a:t>secured</a:t>
            </a:r>
            <a:r>
              <a:rPr lang="fr-FR" sz="3300" dirty="0"/>
              <a:t> </a:t>
            </a:r>
            <a:r>
              <a:rPr lang="fr-FR" sz="3300" dirty="0" err="1"/>
              <a:t>funding</a:t>
            </a:r>
            <a:r>
              <a:rPr lang="fr-FR" sz="3300" dirty="0"/>
              <a:t> but </a:t>
            </a:r>
            <a:r>
              <a:rPr lang="fr-FR" sz="3300" dirty="0" err="1"/>
              <a:t>was</a:t>
            </a:r>
            <a:r>
              <a:rPr lang="fr-FR" sz="3300" dirty="0"/>
              <a:t> 	</a:t>
            </a:r>
            <a:r>
              <a:rPr lang="fr-FR" sz="3300" dirty="0" err="1"/>
              <a:t>structured</a:t>
            </a:r>
            <a:r>
              <a:rPr lang="fr-FR" sz="3300" dirty="0"/>
              <a:t> 	to </a:t>
            </a:r>
            <a:r>
              <a:rPr lang="fr-FR" sz="3300" dirty="0" err="1"/>
              <a:t>ensure</a:t>
            </a:r>
            <a:r>
              <a:rPr lang="fr-FR" sz="3300" dirty="0"/>
              <a:t> no </a:t>
            </a:r>
            <a:r>
              <a:rPr lang="fr-FR" sz="3300" dirty="0" err="1"/>
              <a:t>editorial</a:t>
            </a:r>
            <a:r>
              <a:rPr lang="fr-FR" sz="3300" dirty="0"/>
              <a:t> </a:t>
            </a:r>
            <a:r>
              <a:rPr lang="fr-FR" sz="3300" dirty="0" err="1"/>
              <a:t>interference</a:t>
            </a:r>
            <a:r>
              <a:rPr lang="fr-FR" sz="3300" dirty="0"/>
              <a:t> </a:t>
            </a:r>
            <a:r>
              <a:rPr lang="fr-FR" sz="3300" dirty="0" err="1"/>
              <a:t>from</a:t>
            </a:r>
            <a:r>
              <a:rPr lang="fr-FR" sz="3300" dirty="0"/>
              <a:t> Google. </a:t>
            </a:r>
          </a:p>
          <a:p>
            <a:pPr marL="457200" indent="-457200">
              <a:buFontTx/>
              <a:buChar char="-"/>
            </a:pPr>
            <a:r>
              <a:rPr lang="fr-FR" sz="3300" b="1" dirty="0"/>
              <a:t>Key Lesson : </a:t>
            </a:r>
            <a:r>
              <a:rPr lang="fr-FR" sz="3300" dirty="0"/>
              <a:t>Clear </a:t>
            </a:r>
            <a:r>
              <a:rPr lang="fr-FR" sz="3300" dirty="0" err="1"/>
              <a:t>boundaries</a:t>
            </a:r>
            <a:r>
              <a:rPr lang="fr-FR" sz="3300" dirty="0"/>
              <a:t> </a:t>
            </a:r>
            <a:r>
              <a:rPr lang="fr-FR" sz="3300" dirty="0" err="1"/>
              <a:t>between</a:t>
            </a:r>
            <a:r>
              <a:rPr lang="fr-FR" sz="3300" dirty="0"/>
              <a:t> </a:t>
            </a:r>
            <a:r>
              <a:rPr lang="fr-FR" sz="3300" dirty="0" err="1"/>
              <a:t>funders</a:t>
            </a:r>
            <a:r>
              <a:rPr lang="fr-FR" sz="3300" dirty="0"/>
              <a:t> and </a:t>
            </a:r>
            <a:r>
              <a:rPr lang="fr-FR" sz="3300" dirty="0" err="1"/>
              <a:t>research</a:t>
            </a:r>
            <a:r>
              <a:rPr lang="fr-FR" sz="3300" dirty="0"/>
              <a:t> 	</a:t>
            </a:r>
            <a:r>
              <a:rPr lang="fr-FR" sz="3300" dirty="0" err="1"/>
              <a:t>outcomes</a:t>
            </a:r>
            <a:r>
              <a:rPr lang="fr-FR" sz="3300" dirty="0"/>
              <a:t> 	</a:t>
            </a:r>
            <a:r>
              <a:rPr lang="fr-FR" sz="3300" dirty="0" err="1"/>
              <a:t>protect</a:t>
            </a:r>
            <a:r>
              <a:rPr lang="fr-FR" sz="3300" dirty="0"/>
              <a:t> </a:t>
            </a:r>
            <a:r>
              <a:rPr lang="fr-FR" sz="3300" dirty="0" err="1"/>
              <a:t>credibility</a:t>
            </a:r>
            <a:r>
              <a:rPr lang="fr-FR" sz="3300" dirty="0"/>
              <a:t>.</a:t>
            </a:r>
          </a:p>
          <a:p>
            <a:pPr marL="457200" indent="-457200">
              <a:buFontTx/>
              <a:buChar char="-"/>
            </a:pPr>
            <a:endParaRPr lang="fr-FR" sz="3300" dirty="0"/>
          </a:p>
          <a:p>
            <a:r>
              <a:rPr lang="fr-FR" sz="3300" dirty="0"/>
              <a:t>3)    A media collaboration translates </a:t>
            </a:r>
            <a:r>
              <a:rPr lang="fr-FR" sz="3300" dirty="0" err="1"/>
              <a:t>policy</a:t>
            </a:r>
            <a:r>
              <a:rPr lang="fr-FR" sz="3300" dirty="0"/>
              <a:t> </a:t>
            </a:r>
            <a:r>
              <a:rPr lang="fr-FR" sz="3300" dirty="0" err="1"/>
              <a:t>research</a:t>
            </a:r>
            <a:r>
              <a:rPr lang="fr-FR" sz="3300" dirty="0"/>
              <a:t> </a:t>
            </a:r>
            <a:r>
              <a:rPr lang="fr-FR" sz="3300" dirty="0" err="1"/>
              <a:t>into</a:t>
            </a:r>
            <a:r>
              <a:rPr lang="fr-FR" sz="3300" dirty="0"/>
              <a:t> accessible content</a:t>
            </a:r>
          </a:p>
          <a:p>
            <a:pPr marL="342900" indent="-342900">
              <a:buFontTx/>
              <a:buChar char="-"/>
            </a:pPr>
            <a:r>
              <a:rPr lang="fr-FR" sz="3300" b="1" dirty="0"/>
              <a:t>Example: </a:t>
            </a:r>
            <a:r>
              <a:rPr lang="fr-FR" sz="3300" dirty="0"/>
              <a:t>the Chatham House </a:t>
            </a:r>
            <a:r>
              <a:rPr lang="fr-FR" sz="3300" dirty="0" err="1"/>
              <a:t>Africa</a:t>
            </a:r>
            <a:r>
              <a:rPr lang="fr-FR" sz="3300" dirty="0"/>
              <a:t> Program </a:t>
            </a:r>
            <a:r>
              <a:rPr lang="fr-FR" sz="3300" dirty="0" err="1"/>
              <a:t>partnered</a:t>
            </a:r>
            <a:r>
              <a:rPr lang="fr-FR" sz="3300" dirty="0"/>
              <a:t> </a:t>
            </a:r>
            <a:r>
              <a:rPr lang="fr-FR" sz="3300" dirty="0" err="1"/>
              <a:t>with</a:t>
            </a:r>
            <a:r>
              <a:rPr lang="fr-FR" sz="3300" dirty="0"/>
              <a:t> BBC </a:t>
            </a:r>
            <a:r>
              <a:rPr lang="fr-FR" sz="3300" dirty="0" err="1"/>
              <a:t>Africa</a:t>
            </a:r>
            <a:r>
              <a:rPr lang="fr-FR" sz="3300" dirty="0"/>
              <a:t> to </a:t>
            </a:r>
            <a:r>
              <a:rPr lang="fr-FR" sz="3300" dirty="0" err="1"/>
              <a:t>communicate</a:t>
            </a:r>
            <a:r>
              <a:rPr lang="fr-FR" sz="3300" dirty="0"/>
              <a:t> </a:t>
            </a:r>
            <a:r>
              <a:rPr lang="fr-FR" sz="3300" dirty="0" err="1"/>
              <a:t>policy</a:t>
            </a:r>
            <a:r>
              <a:rPr lang="fr-FR" sz="3300" dirty="0"/>
              <a:t> </a:t>
            </a:r>
            <a:r>
              <a:rPr lang="fr-FR" sz="3300" dirty="0" err="1"/>
              <a:t>research</a:t>
            </a:r>
            <a:r>
              <a:rPr lang="fr-FR" sz="3300" dirty="0"/>
              <a:t> on </a:t>
            </a:r>
            <a:r>
              <a:rPr lang="fr-FR" sz="3300" dirty="0" err="1"/>
              <a:t>climate</a:t>
            </a:r>
            <a:r>
              <a:rPr lang="fr-FR" sz="3300" dirty="0"/>
              <a:t> change. Research </a:t>
            </a:r>
            <a:r>
              <a:rPr lang="fr-FR" sz="3300" dirty="0" err="1"/>
              <a:t>findings</a:t>
            </a:r>
            <a:r>
              <a:rPr lang="fr-FR" sz="3300" dirty="0"/>
              <a:t> </a:t>
            </a:r>
            <a:r>
              <a:rPr lang="fr-FR" sz="3300" dirty="0" err="1"/>
              <a:t>reached</a:t>
            </a:r>
            <a:r>
              <a:rPr lang="fr-FR" sz="3300" dirty="0"/>
              <a:t> a </a:t>
            </a:r>
            <a:r>
              <a:rPr lang="fr-FR" sz="3300" dirty="0" err="1"/>
              <a:t>wider</a:t>
            </a:r>
            <a:r>
              <a:rPr lang="fr-FR" sz="3300" dirty="0"/>
              <a:t> audience, </a:t>
            </a:r>
            <a:r>
              <a:rPr lang="fr-FR" sz="3300" dirty="0" err="1"/>
              <a:t>shaping</a:t>
            </a:r>
            <a:r>
              <a:rPr lang="fr-FR" sz="3300" dirty="0"/>
              <a:t> the public </a:t>
            </a:r>
            <a:r>
              <a:rPr lang="fr-FR" sz="3300" dirty="0" err="1"/>
              <a:t>debate</a:t>
            </a:r>
            <a:r>
              <a:rPr lang="fr-FR" sz="3300" dirty="0"/>
              <a:t>. </a:t>
            </a:r>
          </a:p>
          <a:p>
            <a:pPr marL="342900" indent="-342900">
              <a:buFontTx/>
              <a:buChar char="-"/>
            </a:pPr>
            <a:r>
              <a:rPr lang="fr-FR" sz="3300" b="1" dirty="0"/>
              <a:t>Key Lesson: </a:t>
            </a:r>
            <a:r>
              <a:rPr lang="fr-FR" sz="3300" dirty="0" err="1"/>
              <a:t>Working</a:t>
            </a:r>
            <a:r>
              <a:rPr lang="fr-FR" sz="3300" dirty="0"/>
              <a:t> </a:t>
            </a:r>
            <a:r>
              <a:rPr lang="fr-FR" sz="3300" dirty="0" err="1"/>
              <a:t>with</a:t>
            </a:r>
            <a:r>
              <a:rPr lang="fr-FR" sz="3300" dirty="0"/>
              <a:t> media </a:t>
            </a:r>
            <a:r>
              <a:rPr lang="fr-FR" sz="3300" dirty="0" err="1"/>
              <a:t>requires</a:t>
            </a:r>
            <a:r>
              <a:rPr lang="fr-FR" sz="3300" dirty="0"/>
              <a:t> message control to </a:t>
            </a:r>
            <a:r>
              <a:rPr lang="fr-FR" sz="3300" dirty="0" err="1"/>
              <a:t>avoid</a:t>
            </a:r>
            <a:r>
              <a:rPr lang="fr-FR" sz="3300" dirty="0"/>
              <a:t> </a:t>
            </a:r>
            <a:r>
              <a:rPr lang="fr-FR" sz="3300" dirty="0" err="1"/>
              <a:t>misrepresentation</a:t>
            </a:r>
            <a:r>
              <a:rPr lang="fr-FR" sz="3300" dirty="0"/>
              <a:t> </a:t>
            </a:r>
          </a:p>
          <a:p>
            <a:pPr marL="457200" indent="-457200">
              <a:buAutoNum type="arabicParenR" startAt="2"/>
            </a:pPr>
            <a:endParaRPr lang="fr-FR" dirty="0"/>
          </a:p>
          <a:p>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413595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002122-9AE3-A949-FF53-4CF53C123B12}"/>
              </a:ext>
            </a:extLst>
          </p:cNvPr>
          <p:cNvSpPr>
            <a:spLocks noGrp="1"/>
          </p:cNvSpPr>
          <p:nvPr>
            <p:ph type="title"/>
          </p:nvPr>
        </p:nvSpPr>
        <p:spPr/>
        <p:txBody>
          <a:bodyPr/>
          <a:lstStyle/>
          <a:p>
            <a:r>
              <a:rPr lang="fr-FR" dirty="0"/>
              <a:t>Part 1: Activity</a:t>
            </a:r>
            <a:r>
              <a:rPr lang="fr-FR" dirty="0">
                <a:sym typeface="Wingdings" panose="05000000000000000000" pitchFamily="2" charset="2"/>
              </a:rPr>
              <a:t> Stakeholder Mapping Tool</a:t>
            </a:r>
            <a:endParaRPr lang="fr-FR" dirty="0"/>
          </a:p>
        </p:txBody>
      </p:sp>
      <p:sp>
        <p:nvSpPr>
          <p:cNvPr id="3" name="Espace réservé du texte 2">
            <a:extLst>
              <a:ext uri="{FF2B5EF4-FFF2-40B4-BE49-F238E27FC236}">
                <a16:creationId xmlns:a16="http://schemas.microsoft.com/office/drawing/2014/main" id="{5E573148-0E80-590B-35C8-582D85593238}"/>
              </a:ext>
            </a:extLst>
          </p:cNvPr>
          <p:cNvSpPr>
            <a:spLocks noGrp="1"/>
          </p:cNvSpPr>
          <p:nvPr>
            <p:ph type="body" sz="quarter" idx="10"/>
          </p:nvPr>
        </p:nvSpPr>
        <p:spPr/>
        <p:txBody>
          <a:bodyPr>
            <a:normAutofit fontScale="92500" lnSpcReduction="10000"/>
          </a:bodyPr>
          <a:lstStyle/>
          <a:p>
            <a:r>
              <a:rPr lang="fr-FR" dirty="0"/>
              <a:t>In </a:t>
            </a:r>
            <a:r>
              <a:rPr lang="fr-FR" dirty="0" err="1"/>
              <a:t>this</a:t>
            </a:r>
            <a:r>
              <a:rPr lang="fr-FR" dirty="0"/>
              <a:t> </a:t>
            </a:r>
            <a:r>
              <a:rPr lang="fr-FR" dirty="0" err="1"/>
              <a:t>activity</a:t>
            </a:r>
            <a:r>
              <a:rPr lang="fr-FR" dirty="0"/>
              <a:t>, </a:t>
            </a:r>
            <a:r>
              <a:rPr lang="fr-FR" dirty="0" err="1"/>
              <a:t>you</a:t>
            </a:r>
            <a:r>
              <a:rPr lang="fr-FR" dirty="0"/>
              <a:t> </a:t>
            </a:r>
            <a:r>
              <a:rPr lang="fr-FR" dirty="0" err="1"/>
              <a:t>will</a:t>
            </a:r>
            <a:r>
              <a:rPr lang="fr-FR" dirty="0"/>
              <a:t> </a:t>
            </a:r>
            <a:r>
              <a:rPr lang="fr-FR" dirty="0" err="1"/>
              <a:t>list</a:t>
            </a:r>
            <a:r>
              <a:rPr lang="fr-FR" dirty="0"/>
              <a:t> the key stakeholders </a:t>
            </a:r>
            <a:r>
              <a:rPr lang="fr-FR" dirty="0" err="1"/>
              <a:t>your</a:t>
            </a:r>
            <a:r>
              <a:rPr lang="fr-FR" dirty="0"/>
              <a:t> </a:t>
            </a:r>
            <a:r>
              <a:rPr lang="fr-FR" dirty="0" err="1"/>
              <a:t>think</a:t>
            </a:r>
            <a:r>
              <a:rPr lang="fr-FR" dirty="0"/>
              <a:t> tank </a:t>
            </a:r>
            <a:r>
              <a:rPr lang="fr-FR" dirty="0" err="1"/>
              <a:t>interacts</a:t>
            </a:r>
            <a:r>
              <a:rPr lang="fr-FR" dirty="0"/>
              <a:t> </a:t>
            </a:r>
            <a:r>
              <a:rPr lang="fr-FR" dirty="0" err="1"/>
              <a:t>with</a:t>
            </a:r>
            <a:r>
              <a:rPr lang="fr-FR" dirty="0"/>
              <a:t> and </a:t>
            </a:r>
            <a:r>
              <a:rPr lang="fr-FR" dirty="0" err="1"/>
              <a:t>discuss</a:t>
            </a:r>
            <a:r>
              <a:rPr lang="fr-FR" dirty="0"/>
              <a:t> gaps in </a:t>
            </a:r>
            <a:r>
              <a:rPr lang="fr-FR" dirty="0" err="1"/>
              <a:t>your</a:t>
            </a:r>
            <a:r>
              <a:rPr lang="fr-FR" dirty="0"/>
              <a:t> </a:t>
            </a:r>
            <a:r>
              <a:rPr lang="fr-FR" dirty="0" err="1"/>
              <a:t>current</a:t>
            </a:r>
            <a:r>
              <a:rPr lang="fr-FR" dirty="0"/>
              <a:t> partnerships.</a:t>
            </a:r>
          </a:p>
          <a:p>
            <a:endParaRPr lang="fr-FR" dirty="0"/>
          </a:p>
          <a:p>
            <a:r>
              <a:rPr lang="fr-FR" b="1" dirty="0" err="1"/>
              <a:t>Step</a:t>
            </a:r>
            <a:r>
              <a:rPr lang="fr-FR" b="1" dirty="0"/>
              <a:t> 1: </a:t>
            </a:r>
            <a:r>
              <a:rPr lang="fr-FR" dirty="0" err="1"/>
              <a:t>Identify</a:t>
            </a:r>
            <a:r>
              <a:rPr lang="fr-FR" dirty="0"/>
              <a:t> key stakeholders</a:t>
            </a:r>
            <a:r>
              <a:rPr lang="fr-FR" dirty="0">
                <a:sym typeface="Wingdings" panose="05000000000000000000" pitchFamily="2" charset="2"/>
              </a:rPr>
              <a:t> List 5 to 7 key stakeholders </a:t>
            </a:r>
            <a:r>
              <a:rPr lang="fr-FR" dirty="0" err="1">
                <a:sym typeface="Wingdings" panose="05000000000000000000" pitchFamily="2" charset="2"/>
              </a:rPr>
              <a:t>your</a:t>
            </a:r>
            <a:r>
              <a:rPr lang="fr-FR" dirty="0">
                <a:sym typeface="Wingdings" panose="05000000000000000000" pitchFamily="2" charset="2"/>
              </a:rPr>
              <a:t> </a:t>
            </a:r>
            <a:r>
              <a:rPr lang="fr-FR" dirty="0" err="1">
                <a:sym typeface="Wingdings" panose="05000000000000000000" pitchFamily="2" charset="2"/>
              </a:rPr>
              <a:t>think</a:t>
            </a:r>
            <a:r>
              <a:rPr lang="fr-FR" dirty="0">
                <a:sym typeface="Wingdings" panose="05000000000000000000" pitchFamily="2" charset="2"/>
              </a:rPr>
              <a:t> tank </a:t>
            </a:r>
            <a:r>
              <a:rPr lang="fr-FR" dirty="0" err="1">
                <a:sym typeface="Wingdings" panose="05000000000000000000" pitchFamily="2" charset="2"/>
              </a:rPr>
              <a:t>currently</a:t>
            </a:r>
            <a:r>
              <a:rPr lang="fr-FR" dirty="0">
                <a:sym typeface="Wingdings" panose="05000000000000000000" pitchFamily="2" charset="2"/>
              </a:rPr>
              <a:t> engages </a:t>
            </a:r>
            <a:r>
              <a:rPr lang="fr-FR" dirty="0" err="1">
                <a:sym typeface="Wingdings" panose="05000000000000000000" pitchFamily="2" charset="2"/>
              </a:rPr>
              <a:t>with</a:t>
            </a:r>
            <a:r>
              <a:rPr lang="fr-FR" dirty="0">
                <a:sym typeface="Wingdings" panose="05000000000000000000" pitchFamily="2" charset="2"/>
              </a:rPr>
              <a:t> or </a:t>
            </a:r>
            <a:r>
              <a:rPr lang="fr-FR" dirty="0" err="1">
                <a:sym typeface="Wingdings" panose="05000000000000000000" pitchFamily="2" charset="2"/>
              </a:rPr>
              <a:t>perhaps</a:t>
            </a:r>
            <a:r>
              <a:rPr lang="fr-FR" dirty="0">
                <a:sym typeface="Wingdings" panose="05000000000000000000" pitchFamily="2" charset="2"/>
              </a:rPr>
              <a:t> </a:t>
            </a:r>
            <a:r>
              <a:rPr lang="fr-FR" dirty="0" err="1">
                <a:sym typeface="Wingdings" panose="05000000000000000000" pitchFamily="2" charset="2"/>
              </a:rPr>
              <a:t>would</a:t>
            </a:r>
            <a:r>
              <a:rPr lang="fr-FR" dirty="0">
                <a:sym typeface="Wingdings" panose="05000000000000000000" pitchFamily="2" charset="2"/>
              </a:rPr>
              <a:t> like to engage </a:t>
            </a:r>
            <a:r>
              <a:rPr lang="fr-FR" dirty="0" err="1">
                <a:sym typeface="Wingdings" panose="05000000000000000000" pitchFamily="2" charset="2"/>
              </a:rPr>
              <a:t>with</a:t>
            </a:r>
            <a:r>
              <a:rPr lang="fr-FR" dirty="0">
                <a:sym typeface="Wingdings" panose="05000000000000000000" pitchFamily="2" charset="2"/>
              </a:rPr>
              <a:t>.</a:t>
            </a:r>
          </a:p>
          <a:p>
            <a:endParaRPr lang="fr-FR" dirty="0">
              <a:sym typeface="Wingdings" panose="05000000000000000000" pitchFamily="2" charset="2"/>
            </a:endParaRPr>
          </a:p>
          <a:p>
            <a:r>
              <a:rPr lang="fr-FR" b="1" dirty="0" err="1">
                <a:sym typeface="Wingdings" panose="05000000000000000000" pitchFamily="2" charset="2"/>
              </a:rPr>
              <a:t>Step</a:t>
            </a:r>
            <a:r>
              <a:rPr lang="fr-FR" b="1" dirty="0">
                <a:sym typeface="Wingdings" panose="05000000000000000000" pitchFamily="2" charset="2"/>
              </a:rPr>
              <a:t> 2: </a:t>
            </a:r>
            <a:r>
              <a:rPr lang="fr-FR" dirty="0">
                <a:sym typeface="Wingdings" panose="05000000000000000000" pitchFamily="2" charset="2"/>
              </a:rPr>
              <a:t>Stakeholder Mapping </a:t>
            </a:r>
            <a:r>
              <a:rPr lang="fr-FR" dirty="0" err="1">
                <a:sym typeface="Wingdings" panose="05000000000000000000" pitchFamily="2" charset="2"/>
              </a:rPr>
              <a:t>Grid</a:t>
            </a:r>
            <a:r>
              <a:rPr lang="fr-FR" dirty="0">
                <a:sym typeface="Wingdings" panose="05000000000000000000" pitchFamily="2" charset="2"/>
              </a:rPr>
              <a:t>  Plot stakeholders on the </a:t>
            </a:r>
            <a:r>
              <a:rPr lang="fr-FR" dirty="0" err="1">
                <a:sym typeface="Wingdings" panose="05000000000000000000" pitchFamily="2" charset="2"/>
              </a:rPr>
              <a:t>following</a:t>
            </a:r>
            <a:r>
              <a:rPr lang="fr-FR" dirty="0">
                <a:sym typeface="Wingdings" panose="05000000000000000000" pitchFamily="2" charset="2"/>
              </a:rPr>
              <a:t> matrix </a:t>
            </a:r>
            <a:r>
              <a:rPr lang="fr-FR" dirty="0" err="1">
                <a:sym typeface="Wingdings" panose="05000000000000000000" pitchFamily="2" charset="2"/>
              </a:rPr>
              <a:t>based</a:t>
            </a:r>
            <a:r>
              <a:rPr lang="fr-FR" dirty="0">
                <a:sym typeface="Wingdings" panose="05000000000000000000" pitchFamily="2" charset="2"/>
              </a:rPr>
              <a:t> on </a:t>
            </a:r>
            <a:r>
              <a:rPr lang="fr-FR" dirty="0" err="1">
                <a:sym typeface="Wingdings" panose="05000000000000000000" pitchFamily="2" charset="2"/>
              </a:rPr>
              <a:t>their</a:t>
            </a:r>
            <a:r>
              <a:rPr lang="fr-FR" dirty="0">
                <a:sym typeface="Wingdings" panose="05000000000000000000" pitchFamily="2" charset="2"/>
              </a:rPr>
              <a:t> </a:t>
            </a:r>
            <a:r>
              <a:rPr lang="fr-FR" dirty="0" err="1">
                <a:sym typeface="Wingdings" panose="05000000000000000000" pitchFamily="2" charset="2"/>
              </a:rPr>
              <a:t>level</a:t>
            </a:r>
            <a:r>
              <a:rPr lang="fr-FR" dirty="0">
                <a:sym typeface="Wingdings" panose="05000000000000000000" pitchFamily="2" charset="2"/>
              </a:rPr>
              <a:t> of influence and </a:t>
            </a:r>
            <a:r>
              <a:rPr lang="fr-FR" dirty="0" err="1">
                <a:sym typeface="Wingdings" panose="05000000000000000000" pitchFamily="2" charset="2"/>
              </a:rPr>
              <a:t>interest</a:t>
            </a:r>
            <a:r>
              <a:rPr lang="fr-FR" dirty="0">
                <a:sym typeface="Wingdings" panose="05000000000000000000" pitchFamily="2" charset="2"/>
              </a:rPr>
              <a:t> in </a:t>
            </a:r>
            <a:r>
              <a:rPr lang="fr-FR" dirty="0" err="1">
                <a:sym typeface="Wingdings" panose="05000000000000000000" pitchFamily="2" charset="2"/>
              </a:rPr>
              <a:t>your</a:t>
            </a:r>
            <a:r>
              <a:rPr lang="fr-FR" dirty="0">
                <a:sym typeface="Wingdings" panose="05000000000000000000" pitchFamily="2" charset="2"/>
              </a:rPr>
              <a:t> </a:t>
            </a:r>
            <a:r>
              <a:rPr lang="fr-FR" dirty="0" err="1">
                <a:sym typeface="Wingdings" panose="05000000000000000000" pitchFamily="2" charset="2"/>
              </a:rPr>
              <a:t>work</a:t>
            </a:r>
            <a:r>
              <a:rPr lang="fr-FR" dirty="0">
                <a:sym typeface="Wingdings" panose="05000000000000000000" pitchFamily="2" charset="2"/>
              </a:rPr>
              <a:t>, and </a:t>
            </a:r>
            <a:r>
              <a:rPr lang="fr-FR" dirty="0" err="1">
                <a:sym typeface="Wingdings" panose="05000000000000000000" pitchFamily="2" charset="2"/>
              </a:rPr>
              <a:t>identify</a:t>
            </a:r>
            <a:r>
              <a:rPr lang="fr-FR" dirty="0">
                <a:sym typeface="Wingdings" panose="05000000000000000000" pitchFamily="2" charset="2"/>
              </a:rPr>
              <a:t> </a:t>
            </a:r>
            <a:r>
              <a:rPr lang="fr-FR" dirty="0" err="1">
                <a:sym typeface="Wingdings" panose="05000000000000000000" pitchFamily="2" charset="2"/>
              </a:rPr>
              <a:t>where</a:t>
            </a:r>
            <a:r>
              <a:rPr lang="fr-FR" dirty="0">
                <a:sym typeface="Wingdings" panose="05000000000000000000" pitchFamily="2" charset="2"/>
              </a:rPr>
              <a:t> </a:t>
            </a:r>
            <a:r>
              <a:rPr lang="fr-FR" dirty="0" err="1">
                <a:sym typeface="Wingdings" panose="05000000000000000000" pitchFamily="2" charset="2"/>
              </a:rPr>
              <a:t>you</a:t>
            </a:r>
            <a:r>
              <a:rPr lang="fr-FR" dirty="0">
                <a:sym typeface="Wingdings" panose="05000000000000000000" pitchFamily="2" charset="2"/>
              </a:rPr>
              <a:t> </a:t>
            </a:r>
            <a:r>
              <a:rPr lang="fr-FR" dirty="0" err="1">
                <a:sym typeface="Wingdings" panose="05000000000000000000" pitchFamily="2" charset="2"/>
              </a:rPr>
              <a:t>need</a:t>
            </a:r>
            <a:r>
              <a:rPr lang="fr-FR" dirty="0">
                <a:sym typeface="Wingdings" panose="05000000000000000000" pitchFamily="2" charset="2"/>
              </a:rPr>
              <a:t> to </a:t>
            </a:r>
            <a:r>
              <a:rPr lang="fr-FR" dirty="0" err="1">
                <a:sym typeface="Wingdings" panose="05000000000000000000" pitchFamily="2" charset="2"/>
              </a:rPr>
              <a:t>strengthen</a:t>
            </a:r>
            <a:r>
              <a:rPr lang="fr-FR" dirty="0">
                <a:sym typeface="Wingdings" panose="05000000000000000000" pitchFamily="2" charset="2"/>
              </a:rPr>
              <a:t> </a:t>
            </a:r>
            <a:r>
              <a:rPr lang="fr-FR" dirty="0" err="1">
                <a:sym typeface="Wingdings" panose="05000000000000000000" pitchFamily="2" charset="2"/>
              </a:rPr>
              <a:t>relationships</a:t>
            </a:r>
            <a:r>
              <a:rPr lang="fr-FR" dirty="0">
                <a:sym typeface="Wingdings" panose="05000000000000000000" pitchFamily="2" charset="2"/>
              </a:rPr>
              <a:t>. </a:t>
            </a:r>
            <a:r>
              <a:rPr lang="fr-FR" dirty="0" err="1">
                <a:sym typeface="Wingdings" panose="05000000000000000000" pitchFamily="2" charset="2"/>
              </a:rPr>
              <a:t>Also</a:t>
            </a:r>
            <a:r>
              <a:rPr lang="fr-FR" dirty="0">
                <a:sym typeface="Wingdings" panose="05000000000000000000" pitchFamily="2" charset="2"/>
              </a:rPr>
              <a:t> </a:t>
            </a:r>
            <a:r>
              <a:rPr lang="fr-FR" dirty="0" err="1">
                <a:sym typeface="Wingdings" panose="05000000000000000000" pitchFamily="2" charset="2"/>
              </a:rPr>
              <a:t>try</a:t>
            </a:r>
            <a:r>
              <a:rPr lang="fr-FR" dirty="0">
                <a:sym typeface="Wingdings" panose="05000000000000000000" pitchFamily="2" charset="2"/>
              </a:rPr>
              <a:t> to </a:t>
            </a:r>
            <a:r>
              <a:rPr lang="fr-FR" dirty="0" err="1">
                <a:sym typeface="Wingdings" panose="05000000000000000000" pitchFamily="2" charset="2"/>
              </a:rPr>
              <a:t>think</a:t>
            </a:r>
            <a:r>
              <a:rPr lang="fr-FR" dirty="0">
                <a:sym typeface="Wingdings" panose="05000000000000000000" pitchFamily="2" charset="2"/>
              </a:rPr>
              <a:t> if </a:t>
            </a:r>
            <a:r>
              <a:rPr lang="fr-FR" dirty="0" err="1">
                <a:sym typeface="Wingdings" panose="05000000000000000000" pitchFamily="2" charset="2"/>
              </a:rPr>
              <a:t>these</a:t>
            </a:r>
            <a:r>
              <a:rPr lang="fr-FR" dirty="0">
                <a:sym typeface="Wingdings" panose="05000000000000000000" pitchFamily="2" charset="2"/>
              </a:rPr>
              <a:t> </a:t>
            </a:r>
            <a:r>
              <a:rPr lang="fr-FR" dirty="0" err="1">
                <a:sym typeface="Wingdings" panose="05000000000000000000" pitchFamily="2" charset="2"/>
              </a:rPr>
              <a:t>relationships</a:t>
            </a:r>
            <a:r>
              <a:rPr lang="fr-FR" dirty="0">
                <a:sym typeface="Wingdings" panose="05000000000000000000" pitchFamily="2" charset="2"/>
              </a:rPr>
              <a:t> are more </a:t>
            </a:r>
            <a:r>
              <a:rPr lang="fr-FR" dirty="0" err="1">
                <a:sym typeface="Wingdings" panose="05000000000000000000" pitchFamily="2" charset="2"/>
              </a:rPr>
              <a:t>transactional</a:t>
            </a:r>
            <a:r>
              <a:rPr lang="fr-FR" dirty="0">
                <a:sym typeface="Wingdings" panose="05000000000000000000" pitchFamily="2" charset="2"/>
              </a:rPr>
              <a:t> or </a:t>
            </a:r>
            <a:r>
              <a:rPr lang="fr-FR" dirty="0" err="1">
                <a:sym typeface="Wingdings" panose="05000000000000000000" pitchFamily="2" charset="2"/>
              </a:rPr>
              <a:t>strategic</a:t>
            </a:r>
            <a:r>
              <a:rPr lang="fr-FR" dirty="0">
                <a:sym typeface="Wingdings" panose="05000000000000000000" pitchFamily="2" charset="2"/>
              </a:rPr>
              <a:t>. </a:t>
            </a:r>
          </a:p>
          <a:p>
            <a:endParaRPr lang="fr-FR" b="1" dirty="0">
              <a:sym typeface="Wingdings" panose="05000000000000000000" pitchFamily="2" charset="2"/>
            </a:endParaRPr>
          </a:p>
          <a:p>
            <a:r>
              <a:rPr lang="fr-FR" b="1" dirty="0" err="1">
                <a:sym typeface="Wingdings" panose="05000000000000000000" pitchFamily="2" charset="2"/>
              </a:rPr>
              <a:t>Step</a:t>
            </a:r>
            <a:r>
              <a:rPr lang="fr-FR" b="1" dirty="0">
                <a:sym typeface="Wingdings" panose="05000000000000000000" pitchFamily="2" charset="2"/>
              </a:rPr>
              <a:t> 3: </a:t>
            </a:r>
            <a:r>
              <a:rPr lang="fr-FR" dirty="0" err="1">
                <a:sym typeface="Wingdings" panose="05000000000000000000" pitchFamily="2" charset="2"/>
              </a:rPr>
              <a:t>Choose</a:t>
            </a:r>
            <a:r>
              <a:rPr lang="fr-FR" dirty="0">
                <a:sym typeface="Wingdings" panose="05000000000000000000" pitchFamily="2" charset="2"/>
              </a:rPr>
              <a:t> 2 stakeholders and </a:t>
            </a:r>
            <a:r>
              <a:rPr lang="fr-FR" dirty="0" err="1">
                <a:sym typeface="Wingdings" panose="05000000000000000000" pitchFamily="2" charset="2"/>
              </a:rPr>
              <a:t>fill</a:t>
            </a:r>
            <a:r>
              <a:rPr lang="fr-FR" dirty="0">
                <a:sym typeface="Wingdings" panose="05000000000000000000" pitchFamily="2" charset="2"/>
              </a:rPr>
              <a:t> in the table for </a:t>
            </a:r>
            <a:r>
              <a:rPr lang="fr-FR" dirty="0" err="1">
                <a:sym typeface="Wingdings" panose="05000000000000000000" pitchFamily="2" charset="2"/>
              </a:rPr>
              <a:t>your</a:t>
            </a:r>
            <a:r>
              <a:rPr lang="fr-FR" dirty="0">
                <a:sym typeface="Wingdings" panose="05000000000000000000" pitchFamily="2" charset="2"/>
              </a:rPr>
              <a:t> </a:t>
            </a:r>
            <a:r>
              <a:rPr lang="fr-FR" dirty="0" err="1">
                <a:sym typeface="Wingdings" panose="05000000000000000000" pitchFamily="2" charset="2"/>
              </a:rPr>
              <a:t>think</a:t>
            </a:r>
            <a:r>
              <a:rPr lang="fr-FR" dirty="0">
                <a:sym typeface="Wingdings" panose="05000000000000000000" pitchFamily="2" charset="2"/>
              </a:rPr>
              <a:t> tank</a:t>
            </a:r>
            <a:endParaRPr lang="fr-FR" b="1" dirty="0"/>
          </a:p>
        </p:txBody>
      </p:sp>
    </p:spTree>
    <p:extLst>
      <p:ext uri="{BB962C8B-B14F-4D97-AF65-F5344CB8AC3E}">
        <p14:creationId xmlns:p14="http://schemas.microsoft.com/office/powerpoint/2010/main" val="3094723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064E6-22F0-ADDB-260D-D7FB02AAA85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67FB54B-92CA-E766-F324-8C362AE7FE60}"/>
              </a:ext>
            </a:extLst>
          </p:cNvPr>
          <p:cNvSpPr>
            <a:spLocks noGrp="1"/>
          </p:cNvSpPr>
          <p:nvPr>
            <p:ph type="title"/>
          </p:nvPr>
        </p:nvSpPr>
        <p:spPr/>
        <p:txBody>
          <a:bodyPr/>
          <a:lstStyle/>
          <a:p>
            <a:r>
              <a:rPr lang="fr-FR" dirty="0"/>
              <a:t>Part 1: Activity</a:t>
            </a:r>
            <a:r>
              <a:rPr lang="fr-FR" dirty="0">
                <a:sym typeface="Wingdings" panose="05000000000000000000" pitchFamily="2" charset="2"/>
              </a:rPr>
              <a:t> Stakeholder Mapping Tool</a:t>
            </a:r>
            <a:endParaRPr lang="fr-FR" dirty="0"/>
          </a:p>
        </p:txBody>
      </p:sp>
      <p:sp>
        <p:nvSpPr>
          <p:cNvPr id="3" name="Espace réservé du texte 2">
            <a:extLst>
              <a:ext uri="{FF2B5EF4-FFF2-40B4-BE49-F238E27FC236}">
                <a16:creationId xmlns:a16="http://schemas.microsoft.com/office/drawing/2014/main" id="{4F030905-3111-9267-8E0C-19B771F6ED09}"/>
              </a:ext>
            </a:extLst>
          </p:cNvPr>
          <p:cNvSpPr>
            <a:spLocks noGrp="1"/>
          </p:cNvSpPr>
          <p:nvPr>
            <p:ph type="body" sz="quarter" idx="10"/>
          </p:nvPr>
        </p:nvSpPr>
        <p:spPr>
          <a:xfrm>
            <a:off x="1631949" y="1501541"/>
            <a:ext cx="9726613" cy="4814853"/>
          </a:xfrm>
        </p:spPr>
        <p:txBody>
          <a:bodyPr>
            <a:normAutofit lnSpcReduction="10000"/>
          </a:bodyPr>
          <a:lstStyle/>
          <a:p>
            <a:r>
              <a:rPr lang="fr-FR" sz="1800" b="1" dirty="0" err="1">
                <a:sym typeface="Wingdings" panose="05000000000000000000" pitchFamily="2" charset="2"/>
              </a:rPr>
              <a:t>Step</a:t>
            </a:r>
            <a:r>
              <a:rPr lang="fr-FR" sz="1800" b="1" dirty="0">
                <a:sym typeface="Wingdings" panose="05000000000000000000" pitchFamily="2" charset="2"/>
              </a:rPr>
              <a:t> 2: </a:t>
            </a:r>
            <a:r>
              <a:rPr lang="fr-FR" sz="1800" dirty="0">
                <a:sym typeface="Wingdings" panose="05000000000000000000" pitchFamily="2" charset="2"/>
              </a:rPr>
              <a:t>Stakeholder Mapping </a:t>
            </a:r>
            <a:r>
              <a:rPr lang="fr-FR" sz="1800" dirty="0" err="1">
                <a:sym typeface="Wingdings" panose="05000000000000000000" pitchFamily="2" charset="2"/>
              </a:rPr>
              <a:t>Grid</a:t>
            </a:r>
            <a:r>
              <a:rPr lang="fr-FR" sz="1800" dirty="0">
                <a:sym typeface="Wingdings" panose="05000000000000000000" pitchFamily="2" charset="2"/>
              </a:rPr>
              <a:t>  Plot stakeholders on the </a:t>
            </a:r>
            <a:r>
              <a:rPr lang="fr-FR" sz="1800" dirty="0" err="1">
                <a:sym typeface="Wingdings" panose="05000000000000000000" pitchFamily="2" charset="2"/>
              </a:rPr>
              <a:t>following</a:t>
            </a:r>
            <a:r>
              <a:rPr lang="fr-FR" sz="1800" dirty="0">
                <a:sym typeface="Wingdings" panose="05000000000000000000" pitchFamily="2" charset="2"/>
              </a:rPr>
              <a:t> matrix </a:t>
            </a:r>
            <a:r>
              <a:rPr lang="fr-FR" sz="1800" dirty="0" err="1">
                <a:sym typeface="Wingdings" panose="05000000000000000000" pitchFamily="2" charset="2"/>
              </a:rPr>
              <a:t>based</a:t>
            </a:r>
            <a:r>
              <a:rPr lang="fr-FR" sz="1800" dirty="0">
                <a:sym typeface="Wingdings" panose="05000000000000000000" pitchFamily="2" charset="2"/>
              </a:rPr>
              <a:t> on </a:t>
            </a:r>
            <a:r>
              <a:rPr lang="fr-FR" sz="1800" dirty="0" err="1">
                <a:sym typeface="Wingdings" panose="05000000000000000000" pitchFamily="2" charset="2"/>
              </a:rPr>
              <a:t>their</a:t>
            </a:r>
            <a:r>
              <a:rPr lang="fr-FR" sz="1800" dirty="0">
                <a:sym typeface="Wingdings" panose="05000000000000000000" pitchFamily="2" charset="2"/>
              </a:rPr>
              <a:t> </a:t>
            </a:r>
            <a:r>
              <a:rPr lang="fr-FR" sz="1800" dirty="0" err="1">
                <a:sym typeface="Wingdings" panose="05000000000000000000" pitchFamily="2" charset="2"/>
              </a:rPr>
              <a:t>level</a:t>
            </a:r>
            <a:r>
              <a:rPr lang="fr-FR" sz="1800" dirty="0">
                <a:sym typeface="Wingdings" panose="05000000000000000000" pitchFamily="2" charset="2"/>
              </a:rPr>
              <a:t> of </a:t>
            </a:r>
            <a:r>
              <a:rPr lang="fr-FR" sz="1800" b="1" dirty="0">
                <a:sym typeface="Wingdings" panose="05000000000000000000" pitchFamily="2" charset="2"/>
              </a:rPr>
              <a:t>influence and </a:t>
            </a:r>
            <a:r>
              <a:rPr lang="fr-FR" sz="1800" b="1" dirty="0" err="1">
                <a:sym typeface="Wingdings" panose="05000000000000000000" pitchFamily="2" charset="2"/>
              </a:rPr>
              <a:t>interest</a:t>
            </a:r>
            <a:r>
              <a:rPr lang="fr-FR" sz="1800" b="1" dirty="0">
                <a:sym typeface="Wingdings" panose="05000000000000000000" pitchFamily="2" charset="2"/>
              </a:rPr>
              <a:t> in </a:t>
            </a:r>
            <a:r>
              <a:rPr lang="fr-FR" sz="1800" b="1" dirty="0" err="1">
                <a:sym typeface="Wingdings" panose="05000000000000000000" pitchFamily="2" charset="2"/>
              </a:rPr>
              <a:t>your</a:t>
            </a:r>
            <a:r>
              <a:rPr lang="fr-FR" sz="1800" b="1" dirty="0">
                <a:sym typeface="Wingdings" panose="05000000000000000000" pitchFamily="2" charset="2"/>
              </a:rPr>
              <a:t> </a:t>
            </a:r>
            <a:r>
              <a:rPr lang="fr-FR" sz="1800" b="1" dirty="0" err="1">
                <a:sym typeface="Wingdings" panose="05000000000000000000" pitchFamily="2" charset="2"/>
              </a:rPr>
              <a:t>work</a:t>
            </a:r>
            <a:r>
              <a:rPr lang="fr-FR" sz="1800" dirty="0">
                <a:sym typeface="Wingdings" panose="05000000000000000000" pitchFamily="2" charset="2"/>
              </a:rPr>
              <a:t>, and </a:t>
            </a:r>
            <a:r>
              <a:rPr lang="fr-FR" sz="1800" dirty="0" err="1">
                <a:sym typeface="Wingdings" panose="05000000000000000000" pitchFamily="2" charset="2"/>
              </a:rPr>
              <a:t>identify</a:t>
            </a:r>
            <a:r>
              <a:rPr lang="fr-FR" sz="1800" dirty="0">
                <a:sym typeface="Wingdings" panose="05000000000000000000" pitchFamily="2" charset="2"/>
              </a:rPr>
              <a:t> </a:t>
            </a:r>
            <a:r>
              <a:rPr lang="fr-FR" sz="1800" dirty="0" err="1">
                <a:sym typeface="Wingdings" panose="05000000000000000000" pitchFamily="2" charset="2"/>
              </a:rPr>
              <a:t>where</a:t>
            </a:r>
            <a:r>
              <a:rPr lang="fr-FR" sz="1800" dirty="0">
                <a:sym typeface="Wingdings" panose="05000000000000000000" pitchFamily="2" charset="2"/>
              </a:rPr>
              <a:t> </a:t>
            </a:r>
            <a:r>
              <a:rPr lang="fr-FR" sz="1800" dirty="0" err="1">
                <a:sym typeface="Wingdings" panose="05000000000000000000" pitchFamily="2" charset="2"/>
              </a:rPr>
              <a:t>you</a:t>
            </a:r>
            <a:r>
              <a:rPr lang="fr-FR" sz="1800" dirty="0">
                <a:sym typeface="Wingdings" panose="05000000000000000000" pitchFamily="2" charset="2"/>
              </a:rPr>
              <a:t> </a:t>
            </a:r>
            <a:r>
              <a:rPr lang="fr-FR" sz="1800" dirty="0" err="1">
                <a:sym typeface="Wingdings" panose="05000000000000000000" pitchFamily="2" charset="2"/>
              </a:rPr>
              <a:t>need</a:t>
            </a:r>
            <a:r>
              <a:rPr lang="fr-FR" sz="1800" dirty="0">
                <a:sym typeface="Wingdings" panose="05000000000000000000" pitchFamily="2" charset="2"/>
              </a:rPr>
              <a:t> to </a:t>
            </a:r>
            <a:r>
              <a:rPr lang="fr-FR" sz="1800" dirty="0" err="1">
                <a:sym typeface="Wingdings" panose="05000000000000000000" pitchFamily="2" charset="2"/>
              </a:rPr>
              <a:t>strengthen</a:t>
            </a:r>
            <a:r>
              <a:rPr lang="fr-FR" sz="1800" dirty="0">
                <a:sym typeface="Wingdings" panose="05000000000000000000" pitchFamily="2" charset="2"/>
              </a:rPr>
              <a:t> </a:t>
            </a:r>
            <a:r>
              <a:rPr lang="fr-FR" sz="1800" dirty="0" err="1">
                <a:sym typeface="Wingdings" panose="05000000000000000000" pitchFamily="2" charset="2"/>
              </a:rPr>
              <a:t>relationships</a:t>
            </a:r>
            <a:r>
              <a:rPr lang="fr-FR" sz="1800" dirty="0">
                <a:sym typeface="Wingdings" panose="05000000000000000000" pitchFamily="2" charset="2"/>
              </a:rPr>
              <a:t>. </a:t>
            </a:r>
            <a:r>
              <a:rPr lang="fr-FR" sz="1800" dirty="0" err="1">
                <a:sym typeface="Wingdings" panose="05000000000000000000" pitchFamily="2" charset="2"/>
              </a:rPr>
              <a:t>Also</a:t>
            </a:r>
            <a:r>
              <a:rPr lang="fr-FR" sz="1800" dirty="0">
                <a:sym typeface="Wingdings" panose="05000000000000000000" pitchFamily="2" charset="2"/>
              </a:rPr>
              <a:t> </a:t>
            </a:r>
            <a:r>
              <a:rPr lang="fr-FR" sz="1800" dirty="0" err="1">
                <a:sym typeface="Wingdings" panose="05000000000000000000" pitchFamily="2" charset="2"/>
              </a:rPr>
              <a:t>try</a:t>
            </a:r>
            <a:r>
              <a:rPr lang="fr-FR" sz="1800" dirty="0">
                <a:sym typeface="Wingdings" panose="05000000000000000000" pitchFamily="2" charset="2"/>
              </a:rPr>
              <a:t> to </a:t>
            </a:r>
            <a:r>
              <a:rPr lang="fr-FR" sz="1800" dirty="0" err="1">
                <a:sym typeface="Wingdings" panose="05000000000000000000" pitchFamily="2" charset="2"/>
              </a:rPr>
              <a:t>think</a:t>
            </a:r>
            <a:r>
              <a:rPr lang="fr-FR" sz="1800" dirty="0">
                <a:sym typeface="Wingdings" panose="05000000000000000000" pitchFamily="2" charset="2"/>
              </a:rPr>
              <a:t> if </a:t>
            </a:r>
            <a:r>
              <a:rPr lang="fr-FR" sz="1800" dirty="0" err="1">
                <a:sym typeface="Wingdings" panose="05000000000000000000" pitchFamily="2" charset="2"/>
              </a:rPr>
              <a:t>these</a:t>
            </a:r>
            <a:r>
              <a:rPr lang="fr-FR" sz="1800" dirty="0">
                <a:sym typeface="Wingdings" panose="05000000000000000000" pitchFamily="2" charset="2"/>
              </a:rPr>
              <a:t> </a:t>
            </a:r>
            <a:r>
              <a:rPr lang="fr-FR" sz="1800" dirty="0" err="1">
                <a:sym typeface="Wingdings" panose="05000000000000000000" pitchFamily="2" charset="2"/>
              </a:rPr>
              <a:t>relationships</a:t>
            </a:r>
            <a:r>
              <a:rPr lang="fr-FR" sz="1800" dirty="0">
                <a:sym typeface="Wingdings" panose="05000000000000000000" pitchFamily="2" charset="2"/>
              </a:rPr>
              <a:t> are more </a:t>
            </a:r>
            <a:r>
              <a:rPr lang="fr-FR" sz="1800" dirty="0" err="1">
                <a:sym typeface="Wingdings" panose="05000000000000000000" pitchFamily="2" charset="2"/>
              </a:rPr>
              <a:t>transactional</a:t>
            </a:r>
            <a:r>
              <a:rPr lang="fr-FR" sz="1800" dirty="0">
                <a:sym typeface="Wingdings" panose="05000000000000000000" pitchFamily="2" charset="2"/>
              </a:rPr>
              <a:t> or </a:t>
            </a:r>
            <a:r>
              <a:rPr lang="fr-FR" sz="1800" dirty="0" err="1">
                <a:sym typeface="Wingdings" panose="05000000000000000000" pitchFamily="2" charset="2"/>
              </a:rPr>
              <a:t>strategic</a:t>
            </a:r>
            <a:r>
              <a:rPr lang="fr-FR" sz="1800" dirty="0">
                <a:sym typeface="Wingdings" panose="05000000000000000000" pitchFamily="2" charset="2"/>
              </a:rPr>
              <a:t>. </a:t>
            </a:r>
          </a:p>
          <a:p>
            <a:endParaRPr lang="fr-FR" sz="1800" dirty="0">
              <a:sym typeface="Wingdings" panose="05000000000000000000" pitchFamily="2" charset="2"/>
            </a:endParaRPr>
          </a:p>
          <a:p>
            <a:endParaRPr lang="fr-FR" sz="1800" dirty="0">
              <a:sym typeface="Wingdings" panose="05000000000000000000" pitchFamily="2" charset="2"/>
            </a:endParaRPr>
          </a:p>
          <a:p>
            <a:endParaRPr lang="fr-FR" sz="1800" dirty="0">
              <a:sym typeface="Wingdings" panose="05000000000000000000" pitchFamily="2" charset="2"/>
            </a:endParaRPr>
          </a:p>
          <a:p>
            <a:endParaRPr lang="fr-FR" sz="1800" dirty="0">
              <a:sym typeface="Wingdings" panose="05000000000000000000" pitchFamily="2" charset="2"/>
            </a:endParaRPr>
          </a:p>
          <a:p>
            <a:endParaRPr lang="fr-FR" sz="1800" dirty="0">
              <a:sym typeface="Wingdings" panose="05000000000000000000" pitchFamily="2" charset="2"/>
            </a:endParaRPr>
          </a:p>
          <a:p>
            <a:endParaRPr lang="fr-FR" sz="1800" dirty="0">
              <a:sym typeface="Wingdings" panose="05000000000000000000" pitchFamily="2" charset="2"/>
            </a:endParaRPr>
          </a:p>
          <a:p>
            <a:endParaRPr lang="fr-FR" sz="1800" dirty="0">
              <a:sym typeface="Wingdings" panose="05000000000000000000" pitchFamily="2" charset="2"/>
            </a:endParaRPr>
          </a:p>
          <a:p>
            <a:endParaRPr lang="fr-FR" sz="1800" dirty="0">
              <a:sym typeface="Wingdings" panose="05000000000000000000" pitchFamily="2" charset="2"/>
            </a:endParaRPr>
          </a:p>
          <a:p>
            <a:endParaRPr lang="fr-FR" sz="1800" dirty="0">
              <a:sym typeface="Wingdings" panose="05000000000000000000" pitchFamily="2" charset="2"/>
            </a:endParaRPr>
          </a:p>
          <a:p>
            <a:r>
              <a:rPr lang="en-US" sz="1800" b="1" dirty="0">
                <a:effectLst/>
                <a:latin typeface="Aptos" panose="020B0004020202020204" pitchFamily="34" charset="0"/>
                <a:ea typeface="Aptos" panose="020B0004020202020204" pitchFamily="34" charset="0"/>
                <a:cs typeface="Times New Roman" panose="02020603050405020304" pitchFamily="18" charset="0"/>
              </a:rPr>
              <a:t>Exercise:</a:t>
            </a:r>
            <a:r>
              <a:rPr lang="en-US" sz="1800" dirty="0">
                <a:effectLst/>
                <a:latin typeface="Aptos" panose="020B0004020202020204" pitchFamily="34" charset="0"/>
                <a:ea typeface="Aptos" panose="020B0004020202020204" pitchFamily="34" charset="0"/>
                <a:cs typeface="Times New Roman" panose="02020603050405020304" pitchFamily="18" charset="0"/>
              </a:rPr>
              <a:t> Plot your key stakeholders on the grid above and identify where you need to strengthen relationships.</a:t>
            </a:r>
            <a:endParaRPr lang="fr-FR" b="1" dirty="0">
              <a:sym typeface="Wingdings" panose="05000000000000000000" pitchFamily="2" charset="2"/>
            </a:endParaRPr>
          </a:p>
        </p:txBody>
      </p:sp>
      <p:graphicFrame>
        <p:nvGraphicFramePr>
          <p:cNvPr id="4" name="Tableau 3">
            <a:extLst>
              <a:ext uri="{FF2B5EF4-FFF2-40B4-BE49-F238E27FC236}">
                <a16:creationId xmlns:a16="http://schemas.microsoft.com/office/drawing/2014/main" id="{C8895921-8E7B-E0B2-20CC-74B2FCDE6785}"/>
              </a:ext>
            </a:extLst>
          </p:cNvPr>
          <p:cNvGraphicFramePr>
            <a:graphicFrameLocks noGrp="1"/>
          </p:cNvGraphicFramePr>
          <p:nvPr>
            <p:extLst>
              <p:ext uri="{D42A27DB-BD31-4B8C-83A1-F6EECF244321}">
                <p14:modId xmlns:p14="http://schemas.microsoft.com/office/powerpoint/2010/main" val="2704679716"/>
              </p:ext>
            </p:extLst>
          </p:nvPr>
        </p:nvGraphicFramePr>
        <p:xfrm>
          <a:off x="717234" y="2793992"/>
          <a:ext cx="10627042" cy="1222396"/>
        </p:xfrm>
        <a:graphic>
          <a:graphicData uri="http://schemas.openxmlformats.org/drawingml/2006/table">
            <a:tbl>
              <a:tblPr firstRow="1" firstCol="1" bandRow="1">
                <a:tableStyleId>{5C22544A-7EE6-4342-B048-85BDC9FD1C3A}</a:tableStyleId>
              </a:tblPr>
              <a:tblGrid>
                <a:gridCol w="5313521">
                  <a:extLst>
                    <a:ext uri="{9D8B030D-6E8A-4147-A177-3AD203B41FA5}">
                      <a16:colId xmlns:a16="http://schemas.microsoft.com/office/drawing/2014/main" val="3206001287"/>
                    </a:ext>
                  </a:extLst>
                </a:gridCol>
                <a:gridCol w="5313521">
                  <a:extLst>
                    <a:ext uri="{9D8B030D-6E8A-4147-A177-3AD203B41FA5}">
                      <a16:colId xmlns:a16="http://schemas.microsoft.com/office/drawing/2014/main" val="3528448378"/>
                    </a:ext>
                  </a:extLst>
                </a:gridCol>
              </a:tblGrid>
              <a:tr h="611198">
                <a:tc>
                  <a:txBody>
                    <a:bodyPr/>
                    <a:lstStyle/>
                    <a:p>
                      <a:pPr marL="0" algn="l" defTabSz="914400" rtl="0" eaLnBrk="1" latinLnBrk="0" hangingPunct="1">
                        <a:lnSpc>
                          <a:spcPct val="115000"/>
                        </a:lnSpc>
                        <a:spcAft>
                          <a:spcPts val="800"/>
                        </a:spcAft>
                      </a:pPr>
                      <a:r>
                        <a:rPr lang="fr-FR" sz="2000" b="1" kern="100" dirty="0">
                          <a:solidFill>
                            <a:schemeClr val="lt1"/>
                          </a:solidFill>
                          <a:effectLst/>
                          <a:latin typeface="+mn-lt"/>
                          <a:ea typeface="+mn-ea"/>
                          <a:cs typeface="+mn-cs"/>
                        </a:rPr>
                        <a:t>High Influence / High </a:t>
                      </a:r>
                      <a:r>
                        <a:rPr lang="fr-FR" sz="2000" b="1" kern="100" dirty="0" err="1">
                          <a:solidFill>
                            <a:schemeClr val="lt1"/>
                          </a:solidFill>
                          <a:effectLst/>
                          <a:latin typeface="+mn-lt"/>
                          <a:ea typeface="+mn-ea"/>
                          <a:cs typeface="+mn-cs"/>
                        </a:rPr>
                        <a:t>Interest</a:t>
                      </a:r>
                      <a:endParaRPr lang="fr-FR" sz="2000" b="1" kern="100" dirty="0">
                        <a:solidFill>
                          <a:schemeClr val="lt1"/>
                        </a:solidFill>
                        <a:effectLst/>
                        <a:latin typeface="+mn-lt"/>
                        <a:ea typeface="+mn-ea"/>
                        <a:cs typeface="+mn-cs"/>
                      </a:endParaRPr>
                    </a:p>
                  </a:txBody>
                  <a:tcPr marL="9525" marR="9525" marT="9525" marB="9525" anchor="ctr"/>
                </a:tc>
                <a:tc>
                  <a:txBody>
                    <a:bodyPr/>
                    <a:lstStyle/>
                    <a:p>
                      <a:pPr marL="0" algn="l" defTabSz="914400" rtl="0" eaLnBrk="1" latinLnBrk="0" hangingPunct="1">
                        <a:lnSpc>
                          <a:spcPct val="115000"/>
                        </a:lnSpc>
                        <a:spcAft>
                          <a:spcPts val="800"/>
                        </a:spcAft>
                      </a:pPr>
                      <a:r>
                        <a:rPr lang="fr-FR" sz="2000" b="1" kern="100" dirty="0">
                          <a:solidFill>
                            <a:schemeClr val="lt1"/>
                          </a:solidFill>
                          <a:effectLst/>
                          <a:latin typeface="+mn-lt"/>
                          <a:ea typeface="+mn-ea"/>
                          <a:cs typeface="+mn-cs"/>
                        </a:rPr>
                        <a:t>High Influence / Low </a:t>
                      </a:r>
                      <a:r>
                        <a:rPr lang="fr-FR" sz="2000" b="1" kern="100" dirty="0" err="1">
                          <a:solidFill>
                            <a:schemeClr val="lt1"/>
                          </a:solidFill>
                          <a:effectLst/>
                          <a:latin typeface="+mn-lt"/>
                          <a:ea typeface="+mn-ea"/>
                          <a:cs typeface="+mn-cs"/>
                        </a:rPr>
                        <a:t>Interest</a:t>
                      </a:r>
                      <a:endParaRPr lang="fr-FR" sz="2000" b="1" kern="100" dirty="0">
                        <a:solidFill>
                          <a:schemeClr val="lt1"/>
                        </a:solidFill>
                        <a:effectLst/>
                        <a:latin typeface="+mn-lt"/>
                        <a:ea typeface="+mn-ea"/>
                        <a:cs typeface="+mn-cs"/>
                      </a:endParaRPr>
                    </a:p>
                  </a:txBody>
                  <a:tcPr marL="9525" marR="9525" marT="9525" marB="9525" anchor="ctr"/>
                </a:tc>
                <a:extLst>
                  <a:ext uri="{0D108BD9-81ED-4DB2-BD59-A6C34878D82A}">
                    <a16:rowId xmlns:a16="http://schemas.microsoft.com/office/drawing/2014/main" val="3908341392"/>
                  </a:ext>
                </a:extLst>
              </a:tr>
              <a:tr h="611198">
                <a:tc>
                  <a:txBody>
                    <a:bodyPr/>
                    <a:lstStyle/>
                    <a:p>
                      <a:pPr>
                        <a:lnSpc>
                          <a:spcPct val="115000"/>
                        </a:lnSpc>
                        <a:spcAft>
                          <a:spcPts val="800"/>
                        </a:spcAft>
                      </a:pPr>
                      <a:r>
                        <a:rPr lang="fr-FR" sz="1400" b="0" kern="1200" dirty="0">
                          <a:solidFill>
                            <a:schemeClr val="lt1"/>
                          </a:solidFill>
                          <a:effectLst/>
                          <a:latin typeface="+mn-lt"/>
                          <a:ea typeface="+mn-ea"/>
                          <a:cs typeface="+mn-cs"/>
                        </a:rPr>
                        <a:t>Strategic </a:t>
                      </a:r>
                      <a:r>
                        <a:rPr lang="fr-FR" sz="1400" b="0" kern="1200" dirty="0" err="1">
                          <a:solidFill>
                            <a:schemeClr val="lt1"/>
                          </a:solidFill>
                          <a:effectLst/>
                          <a:latin typeface="+mn-lt"/>
                          <a:ea typeface="+mn-ea"/>
                          <a:cs typeface="+mn-cs"/>
                        </a:rPr>
                        <a:t>partners</a:t>
                      </a:r>
                      <a:r>
                        <a:rPr lang="fr-FR" sz="1400" b="0" kern="1200" dirty="0">
                          <a:solidFill>
                            <a:schemeClr val="lt1"/>
                          </a:solidFill>
                          <a:effectLst/>
                          <a:latin typeface="+mn-lt"/>
                          <a:ea typeface="+mn-ea"/>
                          <a:cs typeface="+mn-cs"/>
                        </a:rPr>
                        <a:t>, </a:t>
                      </a:r>
                      <a:r>
                        <a:rPr lang="fr-FR" sz="1400" b="0" kern="1200" dirty="0" err="1">
                          <a:solidFill>
                            <a:schemeClr val="lt1"/>
                          </a:solidFill>
                          <a:effectLst/>
                          <a:latin typeface="+mn-lt"/>
                          <a:ea typeface="+mn-ea"/>
                          <a:cs typeface="+mn-cs"/>
                        </a:rPr>
                        <a:t>funders</a:t>
                      </a:r>
                      <a:r>
                        <a:rPr lang="fr-FR" sz="1400" b="0" kern="1200" dirty="0">
                          <a:solidFill>
                            <a:schemeClr val="lt1"/>
                          </a:solidFill>
                          <a:effectLst/>
                          <a:latin typeface="+mn-lt"/>
                          <a:ea typeface="+mn-ea"/>
                          <a:cs typeface="+mn-cs"/>
                        </a:rPr>
                        <a:t>, </a:t>
                      </a:r>
                      <a:r>
                        <a:rPr lang="fr-FR" sz="1400" b="0" kern="1200" dirty="0" err="1">
                          <a:solidFill>
                            <a:schemeClr val="lt1"/>
                          </a:solidFill>
                          <a:effectLst/>
                          <a:latin typeface="+mn-lt"/>
                          <a:ea typeface="+mn-ea"/>
                          <a:cs typeface="+mn-cs"/>
                        </a:rPr>
                        <a:t>policymakers</a:t>
                      </a:r>
                      <a:endParaRPr lang="fr-FR" sz="1400" b="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600" kern="1200" dirty="0">
                          <a:solidFill>
                            <a:schemeClr val="dk1"/>
                          </a:solidFill>
                          <a:effectLst/>
                          <a:latin typeface="+mn-lt"/>
                          <a:ea typeface="+mn-ea"/>
                          <a:cs typeface="+mn-cs"/>
                        </a:rPr>
                        <a:t>Potential advocates, senior government officials</a:t>
                      </a:r>
                      <a:endParaRPr lang="fr-FR" sz="11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52549055"/>
                  </a:ext>
                </a:extLst>
              </a:tr>
            </a:tbl>
          </a:graphicData>
        </a:graphic>
      </p:graphicFrame>
      <p:graphicFrame>
        <p:nvGraphicFramePr>
          <p:cNvPr id="5" name="Tableau 4">
            <a:extLst>
              <a:ext uri="{FF2B5EF4-FFF2-40B4-BE49-F238E27FC236}">
                <a16:creationId xmlns:a16="http://schemas.microsoft.com/office/drawing/2014/main" id="{86371816-6433-E77C-6600-16168F61CB40}"/>
              </a:ext>
            </a:extLst>
          </p:cNvPr>
          <p:cNvGraphicFramePr>
            <a:graphicFrameLocks noGrp="1"/>
          </p:cNvGraphicFramePr>
          <p:nvPr>
            <p:extLst>
              <p:ext uri="{D42A27DB-BD31-4B8C-83A1-F6EECF244321}">
                <p14:modId xmlns:p14="http://schemas.microsoft.com/office/powerpoint/2010/main" val="3387678822"/>
              </p:ext>
            </p:extLst>
          </p:nvPr>
        </p:nvGraphicFramePr>
        <p:xfrm>
          <a:off x="717234" y="4185077"/>
          <a:ext cx="10622280" cy="1123762"/>
        </p:xfrm>
        <a:graphic>
          <a:graphicData uri="http://schemas.openxmlformats.org/drawingml/2006/table">
            <a:tbl>
              <a:tblPr firstRow="1" firstCol="1" bandRow="1">
                <a:tableStyleId>{5C22544A-7EE6-4342-B048-85BDC9FD1C3A}</a:tableStyleId>
              </a:tblPr>
              <a:tblGrid>
                <a:gridCol w="5311140">
                  <a:extLst>
                    <a:ext uri="{9D8B030D-6E8A-4147-A177-3AD203B41FA5}">
                      <a16:colId xmlns:a16="http://schemas.microsoft.com/office/drawing/2014/main" val="1303606517"/>
                    </a:ext>
                  </a:extLst>
                </a:gridCol>
                <a:gridCol w="5311140">
                  <a:extLst>
                    <a:ext uri="{9D8B030D-6E8A-4147-A177-3AD203B41FA5}">
                      <a16:colId xmlns:a16="http://schemas.microsoft.com/office/drawing/2014/main" val="870128514"/>
                    </a:ext>
                  </a:extLst>
                </a:gridCol>
              </a:tblGrid>
              <a:tr h="561881">
                <a:tc>
                  <a:txBody>
                    <a:bodyPr/>
                    <a:lstStyle/>
                    <a:p>
                      <a:pPr marL="0" algn="l" defTabSz="914400" rtl="0" eaLnBrk="1" latinLnBrk="0" hangingPunct="1">
                        <a:lnSpc>
                          <a:spcPct val="115000"/>
                        </a:lnSpc>
                        <a:spcAft>
                          <a:spcPts val="800"/>
                        </a:spcAft>
                      </a:pPr>
                      <a:r>
                        <a:rPr lang="fr-FR" sz="2000" b="1" kern="100" dirty="0">
                          <a:solidFill>
                            <a:schemeClr val="lt1"/>
                          </a:solidFill>
                          <a:effectLst/>
                          <a:latin typeface="+mn-lt"/>
                          <a:ea typeface="+mn-ea"/>
                          <a:cs typeface="+mn-cs"/>
                        </a:rPr>
                        <a:t>Low Influence / High </a:t>
                      </a:r>
                      <a:r>
                        <a:rPr lang="fr-FR" sz="2000" b="1" kern="100" dirty="0" err="1">
                          <a:solidFill>
                            <a:schemeClr val="lt1"/>
                          </a:solidFill>
                          <a:effectLst/>
                          <a:latin typeface="+mn-lt"/>
                          <a:ea typeface="+mn-ea"/>
                          <a:cs typeface="+mn-cs"/>
                        </a:rPr>
                        <a:t>Interest</a:t>
                      </a:r>
                      <a:endParaRPr lang="fr-FR" sz="2000" b="1" kern="100" dirty="0">
                        <a:solidFill>
                          <a:schemeClr val="lt1"/>
                        </a:solidFill>
                        <a:effectLst/>
                        <a:latin typeface="+mn-lt"/>
                        <a:ea typeface="+mn-ea"/>
                        <a:cs typeface="+mn-cs"/>
                      </a:endParaRPr>
                    </a:p>
                  </a:txBody>
                  <a:tcPr marL="9525" marR="9525" marT="9525" marB="9525" anchor="ctr"/>
                </a:tc>
                <a:tc>
                  <a:txBody>
                    <a:bodyPr/>
                    <a:lstStyle/>
                    <a:p>
                      <a:pPr marL="0" algn="l" defTabSz="914400" rtl="0" eaLnBrk="1" latinLnBrk="0" hangingPunct="1">
                        <a:lnSpc>
                          <a:spcPct val="115000"/>
                        </a:lnSpc>
                        <a:spcAft>
                          <a:spcPts val="800"/>
                        </a:spcAft>
                      </a:pPr>
                      <a:r>
                        <a:rPr lang="fr-FR" sz="2000" b="1" kern="100" dirty="0">
                          <a:solidFill>
                            <a:schemeClr val="lt1"/>
                          </a:solidFill>
                          <a:effectLst/>
                          <a:latin typeface="+mn-lt"/>
                          <a:ea typeface="+mn-ea"/>
                          <a:cs typeface="+mn-cs"/>
                        </a:rPr>
                        <a:t>Low Influence / Low </a:t>
                      </a:r>
                      <a:r>
                        <a:rPr lang="fr-FR" sz="2000" b="1" kern="100" dirty="0" err="1">
                          <a:solidFill>
                            <a:schemeClr val="lt1"/>
                          </a:solidFill>
                          <a:effectLst/>
                          <a:latin typeface="+mn-lt"/>
                          <a:ea typeface="+mn-ea"/>
                          <a:cs typeface="+mn-cs"/>
                        </a:rPr>
                        <a:t>Interest</a:t>
                      </a:r>
                      <a:endParaRPr lang="fr-FR" sz="2000" b="1" kern="100" dirty="0">
                        <a:solidFill>
                          <a:schemeClr val="lt1"/>
                        </a:solidFill>
                        <a:effectLst/>
                        <a:latin typeface="+mn-lt"/>
                        <a:ea typeface="+mn-ea"/>
                        <a:cs typeface="+mn-cs"/>
                      </a:endParaRPr>
                    </a:p>
                  </a:txBody>
                  <a:tcPr marL="9525" marR="9525" marT="9525" marB="9525" anchor="ctr"/>
                </a:tc>
                <a:extLst>
                  <a:ext uri="{0D108BD9-81ED-4DB2-BD59-A6C34878D82A}">
                    <a16:rowId xmlns:a16="http://schemas.microsoft.com/office/drawing/2014/main" val="1789519805"/>
                  </a:ext>
                </a:extLst>
              </a:tr>
              <a:tr h="561881">
                <a:tc>
                  <a:txBody>
                    <a:bodyPr/>
                    <a:lstStyle/>
                    <a:p>
                      <a:pPr>
                        <a:lnSpc>
                          <a:spcPct val="115000"/>
                        </a:lnSpc>
                        <a:spcAft>
                          <a:spcPts val="800"/>
                        </a:spcAft>
                      </a:pPr>
                      <a:r>
                        <a:rPr lang="en-US" sz="1400" b="0" kern="1200" dirty="0">
                          <a:solidFill>
                            <a:schemeClr val="lt1"/>
                          </a:solidFill>
                          <a:effectLst/>
                          <a:latin typeface="+mn-lt"/>
                          <a:ea typeface="+mn-ea"/>
                          <a:cs typeface="+mn-cs"/>
                        </a:rPr>
                        <a:t>Grassroots organizations, students, small NGOs</a:t>
                      </a:r>
                      <a:endParaRPr lang="fr-FR" sz="1050" b="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400" kern="1200" dirty="0">
                          <a:solidFill>
                            <a:schemeClr val="dk1"/>
                          </a:solidFill>
                          <a:effectLst/>
                          <a:latin typeface="+mn-lt"/>
                          <a:ea typeface="+mn-ea"/>
                          <a:cs typeface="+mn-cs"/>
                        </a:rPr>
                        <a:t>Peripheral stakeholders with minimal impact</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99873771"/>
                  </a:ext>
                </a:extLst>
              </a:tr>
            </a:tbl>
          </a:graphicData>
        </a:graphic>
      </p:graphicFrame>
    </p:spTree>
    <p:extLst>
      <p:ext uri="{BB962C8B-B14F-4D97-AF65-F5344CB8AC3E}">
        <p14:creationId xmlns:p14="http://schemas.microsoft.com/office/powerpoint/2010/main" val="2444229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C0A1CD-21CB-1B0C-DCE3-4EB3E85BA46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82538D8-B839-C2FD-E57B-C26DC53B1A82}"/>
              </a:ext>
            </a:extLst>
          </p:cNvPr>
          <p:cNvSpPr>
            <a:spLocks noGrp="1"/>
          </p:cNvSpPr>
          <p:nvPr>
            <p:ph type="title"/>
          </p:nvPr>
        </p:nvSpPr>
        <p:spPr/>
        <p:txBody>
          <a:bodyPr/>
          <a:lstStyle/>
          <a:p>
            <a:r>
              <a:rPr lang="fr-FR" dirty="0"/>
              <a:t>Part 1: Activity</a:t>
            </a:r>
            <a:r>
              <a:rPr lang="fr-FR" dirty="0">
                <a:sym typeface="Wingdings" panose="05000000000000000000" pitchFamily="2" charset="2"/>
              </a:rPr>
              <a:t> Stakeholder Mapping Tool</a:t>
            </a:r>
            <a:endParaRPr lang="fr-FR" dirty="0"/>
          </a:p>
        </p:txBody>
      </p:sp>
      <p:sp>
        <p:nvSpPr>
          <p:cNvPr id="3" name="Espace réservé du texte 2">
            <a:extLst>
              <a:ext uri="{FF2B5EF4-FFF2-40B4-BE49-F238E27FC236}">
                <a16:creationId xmlns:a16="http://schemas.microsoft.com/office/drawing/2014/main" id="{4E093844-BAF5-1F97-A093-247D496FFF52}"/>
              </a:ext>
            </a:extLst>
          </p:cNvPr>
          <p:cNvSpPr>
            <a:spLocks noGrp="1"/>
          </p:cNvSpPr>
          <p:nvPr>
            <p:ph type="body" sz="quarter" idx="10"/>
          </p:nvPr>
        </p:nvSpPr>
        <p:spPr/>
        <p:txBody>
          <a:bodyPr>
            <a:normAutofit/>
          </a:bodyPr>
          <a:lstStyle/>
          <a:p>
            <a:r>
              <a:rPr lang="fr-FR" b="1" dirty="0" err="1">
                <a:sym typeface="Wingdings" panose="05000000000000000000" pitchFamily="2" charset="2"/>
              </a:rPr>
              <a:t>Step</a:t>
            </a:r>
            <a:r>
              <a:rPr lang="fr-FR" b="1" dirty="0">
                <a:sym typeface="Wingdings" panose="05000000000000000000" pitchFamily="2" charset="2"/>
              </a:rPr>
              <a:t> 3: </a:t>
            </a:r>
            <a:r>
              <a:rPr lang="fr-FR" dirty="0" err="1">
                <a:sym typeface="Wingdings" panose="05000000000000000000" pitchFamily="2" charset="2"/>
              </a:rPr>
              <a:t>Choose</a:t>
            </a:r>
            <a:r>
              <a:rPr lang="fr-FR" dirty="0">
                <a:sym typeface="Wingdings" panose="05000000000000000000" pitchFamily="2" charset="2"/>
              </a:rPr>
              <a:t> 2 stakeholders </a:t>
            </a:r>
            <a:r>
              <a:rPr lang="fr-FR" dirty="0" err="1">
                <a:sym typeface="Wingdings" panose="05000000000000000000" pitchFamily="2" charset="2"/>
              </a:rPr>
              <a:t>you</a:t>
            </a:r>
            <a:r>
              <a:rPr lang="fr-FR" dirty="0">
                <a:sym typeface="Wingdings" panose="05000000000000000000" pitchFamily="2" charset="2"/>
              </a:rPr>
              <a:t> </a:t>
            </a:r>
            <a:r>
              <a:rPr lang="fr-FR" dirty="0" err="1">
                <a:sym typeface="Wingdings" panose="05000000000000000000" pitchFamily="2" charset="2"/>
              </a:rPr>
              <a:t>would</a:t>
            </a:r>
            <a:r>
              <a:rPr lang="fr-FR" dirty="0">
                <a:sym typeface="Wingdings" panose="05000000000000000000" pitchFamily="2" charset="2"/>
              </a:rPr>
              <a:t> like to engage </a:t>
            </a:r>
            <a:r>
              <a:rPr lang="fr-FR" dirty="0" err="1">
                <a:sym typeface="Wingdings" panose="05000000000000000000" pitchFamily="2" charset="2"/>
              </a:rPr>
              <a:t>with</a:t>
            </a:r>
            <a:r>
              <a:rPr lang="fr-FR" dirty="0">
                <a:sym typeface="Wingdings" panose="05000000000000000000" pitchFamily="2" charset="2"/>
              </a:rPr>
              <a:t> and </a:t>
            </a:r>
            <a:r>
              <a:rPr lang="fr-FR" dirty="0" err="1">
                <a:sym typeface="Wingdings" panose="05000000000000000000" pitchFamily="2" charset="2"/>
              </a:rPr>
              <a:t>fill</a:t>
            </a:r>
            <a:r>
              <a:rPr lang="fr-FR" dirty="0">
                <a:sym typeface="Wingdings" panose="05000000000000000000" pitchFamily="2" charset="2"/>
              </a:rPr>
              <a:t> in the table for </a:t>
            </a:r>
            <a:r>
              <a:rPr lang="fr-FR" dirty="0" err="1">
                <a:sym typeface="Wingdings" panose="05000000000000000000" pitchFamily="2" charset="2"/>
              </a:rPr>
              <a:t>your</a:t>
            </a:r>
            <a:r>
              <a:rPr lang="fr-FR" dirty="0">
                <a:sym typeface="Wingdings" panose="05000000000000000000" pitchFamily="2" charset="2"/>
              </a:rPr>
              <a:t> </a:t>
            </a:r>
            <a:r>
              <a:rPr lang="fr-FR" dirty="0" err="1">
                <a:sym typeface="Wingdings" panose="05000000000000000000" pitchFamily="2" charset="2"/>
              </a:rPr>
              <a:t>think</a:t>
            </a:r>
            <a:r>
              <a:rPr lang="fr-FR" dirty="0">
                <a:sym typeface="Wingdings" panose="05000000000000000000" pitchFamily="2" charset="2"/>
              </a:rPr>
              <a:t> tank.</a:t>
            </a:r>
            <a:endParaRPr lang="fr-FR" b="1" dirty="0">
              <a:sym typeface="Wingdings" panose="05000000000000000000" pitchFamily="2" charset="2"/>
            </a:endParaRPr>
          </a:p>
        </p:txBody>
      </p:sp>
      <p:graphicFrame>
        <p:nvGraphicFramePr>
          <p:cNvPr id="6" name="Tableau 5">
            <a:extLst>
              <a:ext uri="{FF2B5EF4-FFF2-40B4-BE49-F238E27FC236}">
                <a16:creationId xmlns:a16="http://schemas.microsoft.com/office/drawing/2014/main" id="{9FC3C1D5-D73B-C034-0B99-A23FA0C81572}"/>
              </a:ext>
            </a:extLst>
          </p:cNvPr>
          <p:cNvGraphicFramePr>
            <a:graphicFrameLocks noGrp="1"/>
          </p:cNvGraphicFramePr>
          <p:nvPr>
            <p:extLst>
              <p:ext uri="{D42A27DB-BD31-4B8C-83A1-F6EECF244321}">
                <p14:modId xmlns:p14="http://schemas.microsoft.com/office/powerpoint/2010/main" val="890983260"/>
              </p:ext>
            </p:extLst>
          </p:nvPr>
        </p:nvGraphicFramePr>
        <p:xfrm>
          <a:off x="833438" y="2321169"/>
          <a:ext cx="10525124" cy="3656354"/>
        </p:xfrm>
        <a:graphic>
          <a:graphicData uri="http://schemas.openxmlformats.org/drawingml/2006/table">
            <a:tbl>
              <a:tblPr firstRow="1" firstCol="1" bandRow="1">
                <a:tableStyleId>{5C22544A-7EE6-4342-B048-85BDC9FD1C3A}</a:tableStyleId>
              </a:tblPr>
              <a:tblGrid>
                <a:gridCol w="2631281">
                  <a:extLst>
                    <a:ext uri="{9D8B030D-6E8A-4147-A177-3AD203B41FA5}">
                      <a16:colId xmlns:a16="http://schemas.microsoft.com/office/drawing/2014/main" val="44619399"/>
                    </a:ext>
                  </a:extLst>
                </a:gridCol>
                <a:gridCol w="2631281">
                  <a:extLst>
                    <a:ext uri="{9D8B030D-6E8A-4147-A177-3AD203B41FA5}">
                      <a16:colId xmlns:a16="http://schemas.microsoft.com/office/drawing/2014/main" val="3174044099"/>
                    </a:ext>
                  </a:extLst>
                </a:gridCol>
                <a:gridCol w="2631281">
                  <a:extLst>
                    <a:ext uri="{9D8B030D-6E8A-4147-A177-3AD203B41FA5}">
                      <a16:colId xmlns:a16="http://schemas.microsoft.com/office/drawing/2014/main" val="176669416"/>
                    </a:ext>
                  </a:extLst>
                </a:gridCol>
                <a:gridCol w="2631281">
                  <a:extLst>
                    <a:ext uri="{9D8B030D-6E8A-4147-A177-3AD203B41FA5}">
                      <a16:colId xmlns:a16="http://schemas.microsoft.com/office/drawing/2014/main" val="2976402395"/>
                    </a:ext>
                  </a:extLst>
                </a:gridCol>
              </a:tblGrid>
              <a:tr h="736086">
                <a:tc>
                  <a:txBody>
                    <a:bodyPr/>
                    <a:lstStyle/>
                    <a:p>
                      <a:pPr>
                        <a:lnSpc>
                          <a:spcPct val="115000"/>
                        </a:lnSpc>
                        <a:spcAft>
                          <a:spcPts val="800"/>
                        </a:spcAft>
                      </a:pPr>
                      <a:r>
                        <a:rPr lang="fr-FR" sz="1200" kern="100" dirty="0">
                          <a:effectLst/>
                        </a:rPr>
                        <a:t>Stakeholder</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dirty="0" err="1">
                          <a:effectLst/>
                        </a:rPr>
                        <a:t>Potential</a:t>
                      </a:r>
                      <a:r>
                        <a:rPr lang="fr-FR" sz="1200" kern="100" dirty="0">
                          <a:effectLst/>
                        </a:rPr>
                        <a:t> </a:t>
                      </a:r>
                      <a:r>
                        <a:rPr lang="fr-FR" sz="1200" kern="100" dirty="0" err="1">
                          <a:effectLst/>
                        </a:rPr>
                        <a:t>Benefits</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dirty="0">
                          <a:effectLst/>
                        </a:rPr>
                        <a:t>Possible Risks</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a:effectLst/>
                        </a:rPr>
                        <a:t>Engagement Strategy</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631232319"/>
                  </a:ext>
                </a:extLst>
              </a:tr>
              <a:tr h="736086">
                <a:tc>
                  <a:txBody>
                    <a:bodyPr/>
                    <a:lstStyle/>
                    <a:p>
                      <a:pPr>
                        <a:lnSpc>
                          <a:spcPct val="115000"/>
                        </a:lnSpc>
                        <a:spcAft>
                          <a:spcPts val="800"/>
                        </a:spcAft>
                      </a:pPr>
                      <a:r>
                        <a:rPr lang="fr-FR" sz="1200" kern="100" dirty="0" err="1">
                          <a:effectLst/>
                        </a:rPr>
                        <a:t>Government</a:t>
                      </a:r>
                      <a:r>
                        <a:rPr lang="fr-FR" sz="1200" kern="100" dirty="0">
                          <a:effectLst/>
                        </a:rPr>
                        <a:t> Ministry</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dirty="0">
                          <a:effectLst/>
                        </a:rPr>
                        <a:t>Access to </a:t>
                      </a:r>
                      <a:r>
                        <a:rPr lang="fr-FR" sz="1200" kern="100" dirty="0" err="1">
                          <a:effectLst/>
                        </a:rPr>
                        <a:t>policymakers</a:t>
                      </a:r>
                      <a:r>
                        <a:rPr lang="fr-FR" sz="1200" kern="100" dirty="0">
                          <a:effectLst/>
                        </a:rPr>
                        <a:t>, </a:t>
                      </a:r>
                      <a:r>
                        <a:rPr lang="fr-FR" sz="1200" kern="100" dirty="0" err="1">
                          <a:effectLst/>
                        </a:rPr>
                        <a:t>funding</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dirty="0" err="1">
                          <a:effectLst/>
                        </a:rPr>
                        <a:t>Political</a:t>
                      </a:r>
                      <a:r>
                        <a:rPr lang="fr-FR" sz="1200" kern="100" dirty="0">
                          <a:effectLst/>
                        </a:rPr>
                        <a:t> influence </a:t>
                      </a:r>
                      <a:r>
                        <a:rPr lang="fr-FR" sz="1200" kern="100" dirty="0" err="1">
                          <a:effectLst/>
                        </a:rPr>
                        <a:t>risk</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a:effectLst/>
                        </a:rPr>
                        <a:t>Formal MoUs, transparency policies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132582"/>
                  </a:ext>
                </a:extLst>
              </a:tr>
              <a:tr h="1448096">
                <a:tc>
                  <a:txBody>
                    <a:bodyPr/>
                    <a:lstStyle/>
                    <a:p>
                      <a:pPr>
                        <a:lnSpc>
                          <a:spcPct val="115000"/>
                        </a:lnSpc>
                        <a:spcAft>
                          <a:spcPts val="800"/>
                        </a:spcAft>
                      </a:pPr>
                      <a:r>
                        <a:rPr lang="fr-FR" sz="1200" kern="100" dirty="0" err="1">
                          <a:effectLst/>
                        </a:rPr>
                        <a:t>Private</a:t>
                      </a:r>
                      <a:r>
                        <a:rPr lang="fr-FR" sz="1200" kern="100" dirty="0">
                          <a:effectLst/>
                        </a:rPr>
                        <a:t> Corporation</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dirty="0">
                          <a:effectLst/>
                        </a:rPr>
                        <a:t>Financial support, real-world data</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dirty="0" err="1">
                          <a:effectLst/>
                        </a:rPr>
                        <a:t>Perceived</a:t>
                      </a:r>
                      <a:r>
                        <a:rPr lang="fr-FR" sz="1200" kern="100" dirty="0">
                          <a:effectLst/>
                        </a:rPr>
                        <a:t> </a:t>
                      </a:r>
                      <a:r>
                        <a:rPr lang="fr-FR" sz="1200" kern="100" dirty="0" err="1">
                          <a:effectLst/>
                        </a:rPr>
                        <a:t>bias</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a:effectLst/>
                        </a:rPr>
                        <a:t>Clear governance, independent research review</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71639013"/>
                  </a:ext>
                </a:extLst>
              </a:tr>
              <a:tr h="736086">
                <a:tc>
                  <a:txBody>
                    <a:bodyPr/>
                    <a:lstStyle/>
                    <a:p>
                      <a:pPr>
                        <a:lnSpc>
                          <a:spcPct val="115000"/>
                        </a:lnSpc>
                        <a:spcAft>
                          <a:spcPts val="800"/>
                        </a:spcAft>
                      </a:pPr>
                      <a:r>
                        <a:rPr lang="fr-FR" sz="1200" kern="100" dirty="0">
                          <a:effectLst/>
                        </a:rPr>
                        <a:t>Media </a:t>
                      </a:r>
                      <a:r>
                        <a:rPr lang="fr-FR" sz="1200" kern="100" dirty="0" err="1">
                          <a:effectLst/>
                        </a:rPr>
                        <a:t>Outlet</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dirty="0" err="1">
                          <a:effectLst/>
                        </a:rPr>
                        <a:t>Wider</a:t>
                      </a:r>
                      <a:r>
                        <a:rPr lang="fr-FR" sz="1200" kern="100" dirty="0">
                          <a:effectLst/>
                        </a:rPr>
                        <a:t> </a:t>
                      </a:r>
                      <a:r>
                        <a:rPr lang="fr-FR" sz="1200" kern="100" dirty="0" err="1">
                          <a:effectLst/>
                        </a:rPr>
                        <a:t>visibility</a:t>
                      </a:r>
                      <a:r>
                        <a:rPr lang="fr-FR" sz="1200" kern="100" dirty="0">
                          <a:effectLst/>
                        </a:rPr>
                        <a:t>, public engagement</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100" dirty="0">
                          <a:effectLst/>
                        </a:rPr>
                        <a:t>Risk of </a:t>
                      </a:r>
                      <a:r>
                        <a:rPr lang="fr-FR" sz="1200" kern="100" dirty="0" err="1">
                          <a:effectLst/>
                        </a:rPr>
                        <a:t>misrepresentation</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100" dirty="0">
                          <a:effectLst/>
                        </a:rPr>
                        <a:t>Pre-agreed messaging, media training</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42966654"/>
                  </a:ext>
                </a:extLst>
              </a:tr>
            </a:tbl>
          </a:graphicData>
        </a:graphic>
      </p:graphicFrame>
    </p:spTree>
    <p:extLst>
      <p:ext uri="{BB962C8B-B14F-4D97-AF65-F5344CB8AC3E}">
        <p14:creationId xmlns:p14="http://schemas.microsoft.com/office/powerpoint/2010/main" val="4013716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E4B49E4-BA27-2B89-2DDB-844AE0EF7D1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9E108C-B482-8BA2-414C-AA372BED19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A5074A6-4F4F-EBC8-6074-56192A62B9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0048624F-0551-5F0B-1E98-1696800B0D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9440C84C-BD79-FE9A-6275-0387A933FD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C793BD8E-55EF-2782-A128-97C3801872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21681849-1BF7-6DE7-5D32-4D3AABA7A007}"/>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5100" kern="1200" dirty="0">
                <a:solidFill>
                  <a:schemeClr val="tx1"/>
                </a:solidFill>
                <a:latin typeface="+mj-lt"/>
                <a:ea typeface="+mj-ea"/>
                <a:cs typeface="+mj-cs"/>
              </a:rPr>
              <a:t>Part 2:</a:t>
            </a:r>
            <a:r>
              <a:rPr lang="en-US" sz="5100" dirty="0">
                <a:solidFill>
                  <a:schemeClr val="tx1"/>
                </a:solidFill>
                <a:latin typeface="+mj-lt"/>
              </a:rPr>
              <a:t> Identifying and Approaching Potential Partners</a:t>
            </a:r>
            <a:endParaRPr lang="en-US" sz="5100" kern="1200" dirty="0">
              <a:solidFill>
                <a:schemeClr val="tx1"/>
              </a:solidFill>
              <a:latin typeface="+mj-lt"/>
              <a:ea typeface="+mj-ea"/>
              <a:cs typeface="+mj-cs"/>
            </a:endParaRPr>
          </a:p>
        </p:txBody>
      </p:sp>
    </p:spTree>
    <p:extLst>
      <p:ext uri="{BB962C8B-B14F-4D97-AF65-F5344CB8AC3E}">
        <p14:creationId xmlns:p14="http://schemas.microsoft.com/office/powerpoint/2010/main" val="1924253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AF323-9C40-4FBA-A4D9-4DC229CB3891}"/>
              </a:ext>
            </a:extLst>
          </p:cNvPr>
          <p:cNvSpPr>
            <a:spLocks noGrp="1"/>
          </p:cNvSpPr>
          <p:nvPr>
            <p:ph type="ctrTitle"/>
          </p:nvPr>
        </p:nvSpPr>
        <p:spPr/>
        <p:txBody>
          <a:bodyPr>
            <a:normAutofit fontScale="90000"/>
          </a:bodyPr>
          <a:lstStyle/>
          <a:p>
            <a:r>
              <a:rPr lang="en-GB" dirty="0"/>
              <a:t>Building Strategic Partnerships for Change and Think Tank Impact</a:t>
            </a:r>
          </a:p>
        </p:txBody>
      </p:sp>
      <p:sp>
        <p:nvSpPr>
          <p:cNvPr id="3" name="Text Placeholder 2">
            <a:extLst>
              <a:ext uri="{FF2B5EF4-FFF2-40B4-BE49-F238E27FC236}">
                <a16:creationId xmlns:a16="http://schemas.microsoft.com/office/drawing/2014/main" id="{289DFB9D-A92B-41BF-8EA5-DC182655CDF3}"/>
              </a:ext>
            </a:extLst>
          </p:cNvPr>
          <p:cNvSpPr>
            <a:spLocks noGrp="1"/>
          </p:cNvSpPr>
          <p:nvPr>
            <p:ph type="body" sz="quarter" idx="11"/>
          </p:nvPr>
        </p:nvSpPr>
        <p:spPr/>
        <p:txBody>
          <a:bodyPr/>
          <a:lstStyle/>
          <a:p>
            <a:r>
              <a:rPr lang="en-GB" dirty="0"/>
              <a:t>Lilia Rizk – Policy Center for the New South</a:t>
            </a:r>
          </a:p>
        </p:txBody>
      </p:sp>
    </p:spTree>
    <p:extLst>
      <p:ext uri="{BB962C8B-B14F-4D97-AF65-F5344CB8AC3E}">
        <p14:creationId xmlns:p14="http://schemas.microsoft.com/office/powerpoint/2010/main" val="557376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EC32E96-F48A-B61B-8214-52404DD8D7E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411778-0698-3DEA-6B15-836C58BCF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BC1BA93C-E3E3-01B7-3A77-6F390474C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6D717E2-5F7E-FBC0-2A6C-9F6EBFB5F88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kern="1200" dirty="0">
                <a:solidFill>
                  <a:schemeClr val="tx1"/>
                </a:solidFill>
                <a:latin typeface="+mj-lt"/>
                <a:ea typeface="+mj-ea"/>
                <a:cs typeface="+mj-cs"/>
              </a:rPr>
              <a:t>Part 2: </a:t>
            </a:r>
            <a:r>
              <a:rPr lang="en-US" sz="4400" kern="1200" dirty="0">
                <a:solidFill>
                  <a:schemeClr val="tx1"/>
                </a:solidFill>
                <a:latin typeface="+mj-lt"/>
                <a:ea typeface="+mj-ea"/>
                <a:cs typeface="+mj-cs"/>
              </a:rPr>
              <a:t>Objectives</a:t>
            </a:r>
          </a:p>
        </p:txBody>
      </p:sp>
      <p:sp>
        <p:nvSpPr>
          <p:cNvPr id="12" name="Arc 11">
            <a:extLst>
              <a:ext uri="{FF2B5EF4-FFF2-40B4-BE49-F238E27FC236}">
                <a16:creationId xmlns:a16="http://schemas.microsoft.com/office/drawing/2014/main" id="{4726CDC6-2990-1A96-D716-16E69F418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BB1229DF-0C8D-E3E4-F47D-5B2DE22B7748}"/>
              </a:ext>
            </a:extLst>
          </p:cNvPr>
          <p:cNvSpPr>
            <a:spLocks noGrp="1"/>
          </p:cNvSpPr>
          <p:nvPr>
            <p:ph type="body" sz="quarter" idx="10"/>
          </p:nvPr>
        </p:nvSpPr>
        <p:spPr>
          <a:xfrm>
            <a:off x="838200" y="1825625"/>
            <a:ext cx="10515600" cy="4351338"/>
          </a:xfrm>
        </p:spPr>
        <p:txBody>
          <a:bodyPr vert="horz" lIns="91440" tIns="45720" rIns="91440" bIns="45720" rtlCol="0">
            <a:normAutofit/>
          </a:bodyPr>
          <a:lstStyle/>
          <a:p>
            <a:pPr indent="-228600">
              <a:buFont typeface="Arial" panose="020B0604020202020204" pitchFamily="34" charset="0"/>
              <a:buChar char="•"/>
            </a:pPr>
            <a:r>
              <a:rPr lang="en-US" dirty="0">
                <a:solidFill>
                  <a:schemeClr val="tx1"/>
                </a:solidFill>
                <a:latin typeface="+mn-lt"/>
              </a:rPr>
              <a:t>This second part will explore: Structured approach to identify, evaluate and engage potential partners</a:t>
            </a:r>
          </a:p>
          <a:p>
            <a:pPr marL="457200" indent="-228600">
              <a:buFont typeface="Arial" panose="020B0604020202020204" pitchFamily="34" charset="0"/>
              <a:buChar char="•"/>
            </a:pPr>
            <a:endParaRPr lang="en-US" dirty="0">
              <a:solidFill>
                <a:schemeClr val="tx1"/>
              </a:solidFill>
              <a:latin typeface="+mn-lt"/>
            </a:endParaRPr>
          </a:p>
          <a:p>
            <a:pPr indent="-228600">
              <a:buFont typeface="Arial" panose="020B0604020202020204" pitchFamily="34" charset="0"/>
              <a:buChar char="•"/>
            </a:pPr>
            <a:r>
              <a:rPr lang="en-US" b="1" dirty="0">
                <a:solidFill>
                  <a:schemeClr val="tx1"/>
                </a:solidFill>
                <a:latin typeface="+mn-lt"/>
              </a:rPr>
              <a:t>Goal: </a:t>
            </a:r>
            <a:r>
              <a:rPr lang="en-US" dirty="0">
                <a:solidFill>
                  <a:schemeClr val="tx1"/>
                </a:solidFill>
                <a:latin typeface="+mn-lt"/>
              </a:rPr>
              <a:t>Better understand how to select the right partners, develop a compelling value proposition, and initiate meaningful collaboration discussions. </a:t>
            </a:r>
          </a:p>
        </p:txBody>
      </p:sp>
    </p:spTree>
    <p:extLst>
      <p:ext uri="{BB962C8B-B14F-4D97-AF65-F5344CB8AC3E}">
        <p14:creationId xmlns:p14="http://schemas.microsoft.com/office/powerpoint/2010/main" val="127396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46C032-C6A8-7DA8-2CC9-06316D5928B6}"/>
            </a:ext>
          </a:extLst>
        </p:cNvPr>
        <p:cNvGrpSpPr/>
        <p:nvPr/>
      </p:nvGrpSpPr>
      <p:grpSpPr>
        <a:xfrm>
          <a:off x="0" y="0"/>
          <a:ext cx="0" cy="0"/>
          <a:chOff x="0" y="0"/>
          <a:chExt cx="0" cy="0"/>
        </a:xfrm>
      </p:grpSpPr>
      <p:pic>
        <p:nvPicPr>
          <p:cNvPr id="20" name="Picture 14">
            <a:extLst>
              <a:ext uri="{FF2B5EF4-FFF2-40B4-BE49-F238E27FC236}">
                <a16:creationId xmlns:a16="http://schemas.microsoft.com/office/drawing/2014/main" id="{896C0A88-D0B3-A61B-34B9-FFD0671A8509}"/>
              </a:ext>
            </a:extLst>
          </p:cNvPr>
          <p:cNvPicPr>
            <a:picLocks noChangeAspect="1"/>
          </p:cNvPicPr>
          <p:nvPr/>
        </p:nvPicPr>
        <p:blipFill>
          <a:blip r:embed="rId3">
            <a:duotone>
              <a:schemeClr val="bg2">
                <a:shade val="45000"/>
                <a:satMod val="135000"/>
              </a:schemeClr>
              <a:prstClr val="white"/>
            </a:duotone>
          </a:blip>
          <a:srcRect t="15279" b="451"/>
          <a:stretch/>
        </p:blipFill>
        <p:spPr>
          <a:xfrm>
            <a:off x="0" y="0"/>
            <a:ext cx="12191980" cy="6857990"/>
          </a:xfrm>
          <a:prstGeom prst="rect">
            <a:avLst/>
          </a:prstGeom>
        </p:spPr>
      </p:pic>
      <p:sp>
        <p:nvSpPr>
          <p:cNvPr id="21" name="Rectangle 20">
            <a:extLst>
              <a:ext uri="{FF2B5EF4-FFF2-40B4-BE49-F238E27FC236}">
                <a16:creationId xmlns:a16="http://schemas.microsoft.com/office/drawing/2014/main" id="{0855377B-A279-9AC5-2913-76B5E80D92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C42AC7-2A85-C322-7BDE-837F627B642E}"/>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dirty="0">
                <a:latin typeface="+mj-lt"/>
              </a:rPr>
              <a:t>Part 2: Identifying and Approaching Potential Partners</a:t>
            </a:r>
            <a:endParaRPr lang="en-US" sz="4400" dirty="0">
              <a:latin typeface="+mj-lt"/>
            </a:endParaRPr>
          </a:p>
        </p:txBody>
      </p:sp>
      <p:sp>
        <p:nvSpPr>
          <p:cNvPr id="4" name="Title 1">
            <a:extLst>
              <a:ext uri="{FF2B5EF4-FFF2-40B4-BE49-F238E27FC236}">
                <a16:creationId xmlns:a16="http://schemas.microsoft.com/office/drawing/2014/main" id="{7FB3BA83-64CA-0C1A-D12B-A01EA3E6188F}"/>
              </a:ext>
            </a:extLst>
          </p:cNvPr>
          <p:cNvSpPr txBox="1">
            <a:spLocks/>
          </p:cNvSpPr>
          <p:nvPr/>
        </p:nvSpPr>
        <p:spPr>
          <a:xfrm>
            <a:off x="1085850" y="294877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Trebuchet MS" panose="020B0603020202020204" pitchFamily="34" charset="0"/>
                <a:ea typeface="+mj-ea"/>
                <a:cs typeface="+mj-cs"/>
              </a:defRPr>
            </a:lvl1pPr>
          </a:lstStyle>
          <a:p>
            <a:pPr algn="ctr"/>
            <a:r>
              <a:rPr lang="en-US" sz="4400" b="1" dirty="0">
                <a:latin typeface="+mj-lt"/>
              </a:rPr>
              <a:t>Question to you: What are the main criteria in selecting strategic partners?</a:t>
            </a:r>
            <a:endParaRPr lang="en-US" sz="4400" dirty="0">
              <a:latin typeface="+mj-lt"/>
            </a:endParaRPr>
          </a:p>
        </p:txBody>
      </p:sp>
    </p:spTree>
    <p:extLst>
      <p:ext uri="{BB962C8B-B14F-4D97-AF65-F5344CB8AC3E}">
        <p14:creationId xmlns:p14="http://schemas.microsoft.com/office/powerpoint/2010/main" val="340545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83CD9-42A4-F08A-1F35-0AA0BD82C47F}"/>
              </a:ext>
            </a:extLst>
          </p:cNvPr>
          <p:cNvSpPr>
            <a:spLocks noGrp="1"/>
          </p:cNvSpPr>
          <p:nvPr>
            <p:ph type="title"/>
          </p:nvPr>
        </p:nvSpPr>
        <p:spPr/>
        <p:txBody>
          <a:bodyPr/>
          <a:lstStyle/>
          <a:p>
            <a:r>
              <a:rPr lang="fr-FR" dirty="0"/>
              <a:t>Part 2: </a:t>
            </a:r>
            <a:r>
              <a:rPr lang="fr-FR" dirty="0" err="1"/>
              <a:t>Criteria</a:t>
            </a:r>
            <a:r>
              <a:rPr lang="fr-FR" dirty="0"/>
              <a:t> for </a:t>
            </a:r>
            <a:r>
              <a:rPr lang="fr-FR" dirty="0" err="1"/>
              <a:t>selecting</a:t>
            </a:r>
            <a:r>
              <a:rPr lang="fr-FR" dirty="0"/>
              <a:t> </a:t>
            </a:r>
            <a:r>
              <a:rPr lang="fr-FR" dirty="0" err="1"/>
              <a:t>strategic</a:t>
            </a:r>
            <a:r>
              <a:rPr lang="fr-FR" dirty="0"/>
              <a:t> </a:t>
            </a:r>
            <a:r>
              <a:rPr lang="fr-FR" dirty="0" err="1"/>
              <a:t>partners</a:t>
            </a:r>
            <a:endParaRPr lang="fr-FR" dirty="0"/>
          </a:p>
        </p:txBody>
      </p:sp>
      <p:sp>
        <p:nvSpPr>
          <p:cNvPr id="3" name="Espace réservé du texte 2">
            <a:extLst>
              <a:ext uri="{FF2B5EF4-FFF2-40B4-BE49-F238E27FC236}">
                <a16:creationId xmlns:a16="http://schemas.microsoft.com/office/drawing/2014/main" id="{D8556B1E-F82F-2481-8DB8-1B98EC6DEF07}"/>
              </a:ext>
            </a:extLst>
          </p:cNvPr>
          <p:cNvSpPr>
            <a:spLocks noGrp="1"/>
          </p:cNvSpPr>
          <p:nvPr>
            <p:ph type="body" sz="quarter" idx="10"/>
          </p:nvPr>
        </p:nvSpPr>
        <p:spPr/>
        <p:txBody>
          <a:bodyPr>
            <a:normAutofit lnSpcReduction="10000"/>
          </a:bodyPr>
          <a:lstStyle/>
          <a:p>
            <a:r>
              <a:rPr lang="fr-FR" dirty="0" err="1"/>
              <a:t>Selecting</a:t>
            </a:r>
            <a:r>
              <a:rPr lang="fr-FR" dirty="0"/>
              <a:t> </a:t>
            </a:r>
            <a:r>
              <a:rPr lang="fr-FR" dirty="0" err="1"/>
              <a:t>strategic</a:t>
            </a:r>
            <a:r>
              <a:rPr lang="fr-FR" dirty="0"/>
              <a:t> </a:t>
            </a:r>
            <a:r>
              <a:rPr lang="fr-FR" dirty="0" err="1"/>
              <a:t>partners</a:t>
            </a:r>
            <a:r>
              <a:rPr lang="fr-FR" dirty="0"/>
              <a:t> </a:t>
            </a:r>
            <a:r>
              <a:rPr lang="fr-FR" dirty="0" err="1"/>
              <a:t>is</a:t>
            </a:r>
            <a:r>
              <a:rPr lang="fr-FR" dirty="0"/>
              <a:t> </a:t>
            </a:r>
            <a:r>
              <a:rPr lang="fr-FR" dirty="0" err="1"/>
              <a:t>curcial</a:t>
            </a:r>
            <a:r>
              <a:rPr lang="fr-FR" dirty="0"/>
              <a:t> for long-</a:t>
            </a:r>
            <a:r>
              <a:rPr lang="fr-FR" dirty="0" err="1"/>
              <a:t>term</a:t>
            </a:r>
            <a:r>
              <a:rPr lang="fr-FR" dirty="0"/>
              <a:t> </a:t>
            </a:r>
            <a:r>
              <a:rPr lang="fr-FR" dirty="0" err="1"/>
              <a:t>success</a:t>
            </a:r>
            <a:r>
              <a:rPr lang="fr-FR" dirty="0"/>
              <a:t>. A </a:t>
            </a:r>
            <a:r>
              <a:rPr lang="fr-FR" dirty="0" err="1"/>
              <a:t>strong</a:t>
            </a:r>
            <a:r>
              <a:rPr lang="fr-FR" dirty="0"/>
              <a:t> partnership </a:t>
            </a:r>
            <a:r>
              <a:rPr lang="fr-FR" dirty="0" err="1"/>
              <a:t>should</a:t>
            </a:r>
            <a:r>
              <a:rPr lang="fr-FR" dirty="0"/>
              <a:t> </a:t>
            </a:r>
            <a:r>
              <a:rPr lang="fr-FR" dirty="0" err="1"/>
              <a:t>be</a:t>
            </a:r>
            <a:r>
              <a:rPr lang="fr-FR" dirty="0"/>
              <a:t> </a:t>
            </a:r>
            <a:r>
              <a:rPr lang="fr-FR" dirty="0" err="1"/>
              <a:t>based</a:t>
            </a:r>
            <a:r>
              <a:rPr lang="fr-FR" dirty="0"/>
              <a:t> on </a:t>
            </a:r>
            <a:r>
              <a:rPr lang="fr-FR" b="1" dirty="0" err="1"/>
              <a:t>mutual</a:t>
            </a:r>
            <a:r>
              <a:rPr lang="fr-FR" b="1" dirty="0"/>
              <a:t> </a:t>
            </a:r>
            <a:r>
              <a:rPr lang="fr-FR" b="1" dirty="0" err="1"/>
              <a:t>alignment</a:t>
            </a:r>
            <a:r>
              <a:rPr lang="fr-FR" b="1" dirty="0"/>
              <a:t>, </a:t>
            </a:r>
            <a:r>
              <a:rPr lang="fr-FR" b="1" dirty="0" err="1"/>
              <a:t>credibilty</a:t>
            </a:r>
            <a:r>
              <a:rPr lang="fr-FR" dirty="0"/>
              <a:t>, and </a:t>
            </a:r>
            <a:r>
              <a:rPr lang="fr-FR" b="1" dirty="0"/>
              <a:t>value </a:t>
            </a:r>
            <a:r>
              <a:rPr lang="fr-FR" b="1" dirty="0" err="1"/>
              <a:t>creation</a:t>
            </a:r>
            <a:r>
              <a:rPr lang="fr-FR" dirty="0"/>
              <a:t>. </a:t>
            </a:r>
          </a:p>
          <a:p>
            <a:endParaRPr lang="fr-FR" dirty="0"/>
          </a:p>
          <a:p>
            <a:pPr marL="457200" indent="-457200">
              <a:buAutoNum type="arabicParenR"/>
            </a:pPr>
            <a:r>
              <a:rPr lang="fr-FR" b="1" dirty="0" err="1"/>
              <a:t>Alignment</a:t>
            </a:r>
            <a:r>
              <a:rPr lang="fr-FR" b="1" dirty="0"/>
              <a:t> of mission and values: </a:t>
            </a:r>
            <a:r>
              <a:rPr lang="fr-FR" dirty="0" err="1"/>
              <a:t>ensure</a:t>
            </a:r>
            <a:r>
              <a:rPr lang="fr-FR" dirty="0"/>
              <a:t> </a:t>
            </a:r>
            <a:r>
              <a:rPr lang="fr-FR" dirty="0" err="1"/>
              <a:t>that</a:t>
            </a:r>
            <a:r>
              <a:rPr lang="fr-FR" dirty="0"/>
              <a:t> </a:t>
            </a:r>
            <a:r>
              <a:rPr lang="fr-FR" dirty="0" err="1"/>
              <a:t>both</a:t>
            </a:r>
            <a:r>
              <a:rPr lang="fr-FR" dirty="0"/>
              <a:t> </a:t>
            </a:r>
            <a:r>
              <a:rPr lang="fr-FR" dirty="0" err="1"/>
              <a:t>oganizations</a:t>
            </a:r>
            <a:r>
              <a:rPr lang="fr-FR" dirty="0"/>
              <a:t> </a:t>
            </a:r>
            <a:r>
              <a:rPr lang="fr-FR" dirty="0" err="1"/>
              <a:t>share</a:t>
            </a:r>
            <a:r>
              <a:rPr lang="fr-FR" dirty="0"/>
              <a:t> </a:t>
            </a:r>
            <a:r>
              <a:rPr lang="fr-FR" dirty="0" err="1"/>
              <a:t>commong</a:t>
            </a:r>
            <a:r>
              <a:rPr lang="fr-FR" dirty="0"/>
              <a:t> goals and </a:t>
            </a:r>
            <a:r>
              <a:rPr lang="fr-FR" dirty="0" err="1"/>
              <a:t>ethical</a:t>
            </a:r>
            <a:r>
              <a:rPr lang="fr-FR" dirty="0"/>
              <a:t> standards</a:t>
            </a:r>
          </a:p>
          <a:p>
            <a:pPr marL="457200" indent="-457200">
              <a:buAutoNum type="arabicParenR"/>
            </a:pPr>
            <a:r>
              <a:rPr lang="fr-FR" b="1" dirty="0" err="1"/>
              <a:t>Complementary</a:t>
            </a:r>
            <a:r>
              <a:rPr lang="fr-FR" b="1" dirty="0"/>
              <a:t> expertise and </a:t>
            </a:r>
            <a:r>
              <a:rPr lang="fr-FR" b="1" dirty="0" err="1"/>
              <a:t>resources</a:t>
            </a:r>
            <a:r>
              <a:rPr lang="fr-FR" b="1" dirty="0"/>
              <a:t>: </a:t>
            </a:r>
            <a:r>
              <a:rPr lang="fr-FR" dirty="0"/>
              <a:t>look for </a:t>
            </a:r>
            <a:r>
              <a:rPr lang="fr-FR" dirty="0" err="1"/>
              <a:t>partners</a:t>
            </a:r>
            <a:r>
              <a:rPr lang="fr-FR" dirty="0"/>
              <a:t> </a:t>
            </a:r>
            <a:r>
              <a:rPr lang="fr-FR" dirty="0" err="1"/>
              <a:t>who</a:t>
            </a:r>
            <a:r>
              <a:rPr lang="fr-FR" dirty="0"/>
              <a:t> </a:t>
            </a:r>
            <a:r>
              <a:rPr lang="fr-FR" dirty="0" err="1"/>
              <a:t>bring</a:t>
            </a:r>
            <a:r>
              <a:rPr lang="fr-FR" dirty="0"/>
              <a:t> </a:t>
            </a:r>
            <a:r>
              <a:rPr lang="fr-FR" dirty="0" err="1"/>
              <a:t>skills</a:t>
            </a:r>
            <a:r>
              <a:rPr lang="fr-FR" dirty="0"/>
              <a:t>, networks, or </a:t>
            </a:r>
            <a:r>
              <a:rPr lang="fr-FR" dirty="0" err="1"/>
              <a:t>funding</a:t>
            </a:r>
            <a:r>
              <a:rPr lang="fr-FR" dirty="0"/>
              <a:t> </a:t>
            </a:r>
            <a:r>
              <a:rPr lang="fr-FR" dirty="0" err="1"/>
              <a:t>that</a:t>
            </a:r>
            <a:r>
              <a:rPr lang="fr-FR" dirty="0"/>
              <a:t> </a:t>
            </a:r>
            <a:r>
              <a:rPr lang="fr-FR" dirty="0" err="1"/>
              <a:t>your</a:t>
            </a:r>
            <a:r>
              <a:rPr lang="fr-FR" dirty="0"/>
              <a:t> </a:t>
            </a:r>
            <a:r>
              <a:rPr lang="fr-FR" dirty="0" err="1"/>
              <a:t>think</a:t>
            </a:r>
            <a:r>
              <a:rPr lang="fr-FR" dirty="0"/>
              <a:t> tank </a:t>
            </a:r>
            <a:r>
              <a:rPr lang="fr-FR" dirty="0" err="1"/>
              <a:t>lacks</a:t>
            </a:r>
            <a:endParaRPr lang="fr-FR" dirty="0"/>
          </a:p>
          <a:p>
            <a:pPr marL="457200" indent="-457200">
              <a:buAutoNum type="arabicParenR"/>
            </a:pPr>
            <a:r>
              <a:rPr lang="fr-FR" b="1" dirty="0" err="1"/>
              <a:t>Credibility</a:t>
            </a:r>
            <a:r>
              <a:rPr lang="fr-FR" b="1" dirty="0"/>
              <a:t> and </a:t>
            </a:r>
            <a:r>
              <a:rPr lang="fr-FR" b="1" dirty="0" err="1"/>
              <a:t>reputation</a:t>
            </a:r>
            <a:r>
              <a:rPr lang="fr-FR" b="1" dirty="0"/>
              <a:t>: </a:t>
            </a:r>
            <a:r>
              <a:rPr lang="fr-FR" dirty="0" err="1"/>
              <a:t>Evaluate</a:t>
            </a:r>
            <a:r>
              <a:rPr lang="fr-FR" dirty="0"/>
              <a:t> the </a:t>
            </a:r>
            <a:r>
              <a:rPr lang="fr-FR" dirty="0" err="1"/>
              <a:t>track</a:t>
            </a:r>
            <a:r>
              <a:rPr lang="fr-FR" dirty="0"/>
              <a:t> record, influence and public perception of </a:t>
            </a:r>
            <a:r>
              <a:rPr lang="fr-FR" dirty="0" err="1"/>
              <a:t>potential</a:t>
            </a:r>
            <a:r>
              <a:rPr lang="fr-FR" dirty="0"/>
              <a:t> </a:t>
            </a:r>
            <a:r>
              <a:rPr lang="fr-FR" dirty="0" err="1"/>
              <a:t>partners</a:t>
            </a:r>
            <a:endParaRPr lang="fr-FR" dirty="0"/>
          </a:p>
          <a:p>
            <a:pPr marL="457200" indent="-457200">
              <a:buAutoNum type="arabicParenR"/>
            </a:pPr>
            <a:r>
              <a:rPr lang="fr-FR" b="1" dirty="0"/>
              <a:t>Long </a:t>
            </a:r>
            <a:r>
              <a:rPr lang="fr-FR" b="1" dirty="0" err="1"/>
              <a:t>term</a:t>
            </a:r>
            <a:r>
              <a:rPr lang="fr-FR" b="1" dirty="0"/>
              <a:t> </a:t>
            </a:r>
            <a:r>
              <a:rPr lang="fr-FR" b="1" dirty="0" err="1"/>
              <a:t>commitment</a:t>
            </a:r>
            <a:r>
              <a:rPr lang="fr-FR" b="1" dirty="0"/>
              <a:t> vs short </a:t>
            </a:r>
            <a:r>
              <a:rPr lang="fr-FR" b="1" dirty="0" err="1"/>
              <a:t>term</a:t>
            </a:r>
            <a:r>
              <a:rPr lang="fr-FR" b="1" dirty="0"/>
              <a:t> engagement: </a:t>
            </a:r>
            <a:r>
              <a:rPr lang="fr-FR" dirty="0" err="1"/>
              <a:t>Define</a:t>
            </a:r>
            <a:r>
              <a:rPr lang="fr-FR" dirty="0"/>
              <a:t> the duration and </a:t>
            </a:r>
            <a:r>
              <a:rPr lang="fr-FR" dirty="0" err="1"/>
              <a:t>depth</a:t>
            </a:r>
            <a:r>
              <a:rPr lang="fr-FR" dirty="0"/>
              <a:t> of the partnership </a:t>
            </a:r>
            <a:r>
              <a:rPr lang="fr-FR" dirty="0" err="1"/>
              <a:t>early</a:t>
            </a:r>
            <a:r>
              <a:rPr lang="fr-FR" dirty="0"/>
              <a:t> on</a:t>
            </a:r>
          </a:p>
        </p:txBody>
      </p:sp>
    </p:spTree>
    <p:extLst>
      <p:ext uri="{BB962C8B-B14F-4D97-AF65-F5344CB8AC3E}">
        <p14:creationId xmlns:p14="http://schemas.microsoft.com/office/powerpoint/2010/main" val="42563318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506BC-38F5-F387-4904-4C1BA32F6A5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00FD7F9-DF6E-83D2-4F6E-ABA1B783745A}"/>
              </a:ext>
            </a:extLst>
          </p:cNvPr>
          <p:cNvSpPr>
            <a:spLocks noGrp="1"/>
          </p:cNvSpPr>
          <p:nvPr>
            <p:ph type="title"/>
          </p:nvPr>
        </p:nvSpPr>
        <p:spPr/>
        <p:txBody>
          <a:bodyPr>
            <a:normAutofit fontScale="90000"/>
          </a:bodyPr>
          <a:lstStyle/>
          <a:p>
            <a:r>
              <a:rPr lang="fr-FR" dirty="0"/>
              <a:t>Part 2: Activity</a:t>
            </a:r>
            <a:r>
              <a:rPr lang="fr-FR" dirty="0">
                <a:sym typeface="Wingdings" panose="05000000000000000000" pitchFamily="2" charset="2"/>
              </a:rPr>
              <a:t> </a:t>
            </a:r>
            <a:r>
              <a:rPr lang="fr-FR" dirty="0" err="1">
                <a:sym typeface="Wingdings" panose="05000000000000000000" pitchFamily="2" charset="2"/>
              </a:rPr>
              <a:t>Creating</a:t>
            </a:r>
            <a:r>
              <a:rPr lang="fr-FR" dirty="0">
                <a:sym typeface="Wingdings" panose="05000000000000000000" pitchFamily="2" charset="2"/>
              </a:rPr>
              <a:t> a </a:t>
            </a:r>
            <a:r>
              <a:rPr lang="fr-FR" dirty="0" err="1">
                <a:sym typeface="Wingdings" panose="05000000000000000000" pitchFamily="2" charset="2"/>
              </a:rPr>
              <a:t>Think</a:t>
            </a:r>
            <a:r>
              <a:rPr lang="fr-FR" dirty="0">
                <a:sym typeface="Wingdings" panose="05000000000000000000" pitchFamily="2" charset="2"/>
              </a:rPr>
              <a:t> Tank Partnership </a:t>
            </a:r>
            <a:r>
              <a:rPr lang="fr-FR" dirty="0" err="1">
                <a:sym typeface="Wingdings" panose="05000000000000000000" pitchFamily="2" charset="2"/>
              </a:rPr>
              <a:t>Selection</a:t>
            </a:r>
            <a:r>
              <a:rPr lang="fr-FR" dirty="0">
                <a:sym typeface="Wingdings" panose="05000000000000000000" pitchFamily="2" charset="2"/>
              </a:rPr>
              <a:t> Checklist</a:t>
            </a:r>
            <a:endParaRPr lang="fr-FR" dirty="0"/>
          </a:p>
        </p:txBody>
      </p:sp>
      <p:sp>
        <p:nvSpPr>
          <p:cNvPr id="3" name="Espace réservé du texte 2">
            <a:extLst>
              <a:ext uri="{FF2B5EF4-FFF2-40B4-BE49-F238E27FC236}">
                <a16:creationId xmlns:a16="http://schemas.microsoft.com/office/drawing/2014/main" id="{D392DE4E-127D-7B61-DB01-1A8D8676C227}"/>
              </a:ext>
            </a:extLst>
          </p:cNvPr>
          <p:cNvSpPr>
            <a:spLocks noGrp="1"/>
          </p:cNvSpPr>
          <p:nvPr>
            <p:ph type="body" sz="quarter" idx="10"/>
          </p:nvPr>
        </p:nvSpPr>
        <p:spPr/>
        <p:txBody>
          <a:bodyPr>
            <a:normAutofit fontScale="92500" lnSpcReduction="20000"/>
          </a:bodyPr>
          <a:lstStyle/>
          <a:p>
            <a:r>
              <a:rPr lang="fr-FR" dirty="0"/>
              <a:t>Goal: </a:t>
            </a:r>
            <a:r>
              <a:rPr lang="fr-FR" dirty="0" err="1"/>
              <a:t>Develop</a:t>
            </a:r>
            <a:r>
              <a:rPr lang="fr-FR" dirty="0"/>
              <a:t> a </a:t>
            </a:r>
            <a:r>
              <a:rPr lang="fr-FR" dirty="0" err="1"/>
              <a:t>tailored</a:t>
            </a:r>
            <a:r>
              <a:rPr lang="fr-FR" dirty="0"/>
              <a:t> checklist to </a:t>
            </a:r>
            <a:r>
              <a:rPr lang="fr-FR" dirty="0" err="1"/>
              <a:t>assess</a:t>
            </a:r>
            <a:r>
              <a:rPr lang="fr-FR" dirty="0"/>
              <a:t> </a:t>
            </a:r>
            <a:r>
              <a:rPr lang="fr-FR" dirty="0" err="1"/>
              <a:t>potential</a:t>
            </a:r>
            <a:r>
              <a:rPr lang="fr-FR" dirty="0"/>
              <a:t> </a:t>
            </a:r>
            <a:r>
              <a:rPr lang="fr-FR" dirty="0" err="1"/>
              <a:t>partners</a:t>
            </a:r>
            <a:r>
              <a:rPr lang="fr-FR" dirty="0"/>
              <a:t> </a:t>
            </a:r>
            <a:r>
              <a:rPr lang="fr-FR" dirty="0" err="1"/>
              <a:t>based</a:t>
            </a:r>
            <a:r>
              <a:rPr lang="fr-FR" dirty="0"/>
              <a:t> on </a:t>
            </a:r>
            <a:r>
              <a:rPr lang="fr-FR" dirty="0" err="1"/>
              <a:t>their</a:t>
            </a:r>
            <a:r>
              <a:rPr lang="fr-FR" dirty="0"/>
              <a:t> </a:t>
            </a:r>
            <a:r>
              <a:rPr lang="fr-FR" dirty="0" err="1"/>
              <a:t>think</a:t>
            </a:r>
            <a:r>
              <a:rPr lang="fr-FR" dirty="0"/>
              <a:t> </a:t>
            </a:r>
            <a:r>
              <a:rPr lang="fr-FR" dirty="0" err="1"/>
              <a:t>tank’s</a:t>
            </a:r>
            <a:r>
              <a:rPr lang="fr-FR" dirty="0"/>
              <a:t> </a:t>
            </a:r>
            <a:r>
              <a:rPr lang="fr-FR" dirty="0" err="1"/>
              <a:t>priorities</a:t>
            </a:r>
            <a:r>
              <a:rPr lang="fr-FR" dirty="0"/>
              <a:t>, mission and </a:t>
            </a:r>
            <a:r>
              <a:rPr lang="fr-FR" dirty="0" err="1"/>
              <a:t>operational</a:t>
            </a:r>
            <a:r>
              <a:rPr lang="fr-FR" dirty="0"/>
              <a:t> </a:t>
            </a:r>
            <a:r>
              <a:rPr lang="fr-FR" dirty="0" err="1"/>
              <a:t>needs</a:t>
            </a:r>
            <a:r>
              <a:rPr lang="fr-FR" dirty="0"/>
              <a:t>.</a:t>
            </a:r>
          </a:p>
          <a:p>
            <a:r>
              <a:rPr lang="fr-FR" b="1" dirty="0" err="1"/>
              <a:t>Step</a:t>
            </a:r>
            <a:r>
              <a:rPr lang="fr-FR" b="1" dirty="0"/>
              <a:t> 1</a:t>
            </a:r>
            <a:r>
              <a:rPr lang="fr-FR" dirty="0"/>
              <a:t>: </a:t>
            </a:r>
            <a:r>
              <a:rPr lang="fr-FR" dirty="0" err="1"/>
              <a:t>Identify</a:t>
            </a:r>
            <a:r>
              <a:rPr lang="fr-FR" dirty="0"/>
              <a:t> </a:t>
            </a:r>
            <a:r>
              <a:rPr lang="fr-FR" dirty="0" err="1"/>
              <a:t>your</a:t>
            </a:r>
            <a:r>
              <a:rPr lang="fr-FR" dirty="0"/>
              <a:t> </a:t>
            </a:r>
            <a:r>
              <a:rPr lang="fr-FR" dirty="0" err="1"/>
              <a:t>core</a:t>
            </a:r>
            <a:r>
              <a:rPr lang="fr-FR" dirty="0"/>
              <a:t> </a:t>
            </a:r>
            <a:r>
              <a:rPr lang="fr-FR" dirty="0" err="1"/>
              <a:t>partnerhip</a:t>
            </a:r>
            <a:r>
              <a:rPr lang="fr-FR" dirty="0"/>
              <a:t> </a:t>
            </a:r>
            <a:r>
              <a:rPr lang="fr-FR" dirty="0" err="1"/>
              <a:t>Criteria</a:t>
            </a:r>
            <a:r>
              <a:rPr lang="fr-FR" dirty="0">
                <a:sym typeface="Wingdings" panose="05000000000000000000" pitchFamily="2" charset="2"/>
              </a:rPr>
              <a:t> </a:t>
            </a:r>
            <a:r>
              <a:rPr lang="fr-FR" dirty="0" err="1">
                <a:sym typeface="Wingdings" panose="05000000000000000000" pitchFamily="2" charset="2"/>
              </a:rPr>
              <a:t>Reflect</a:t>
            </a:r>
            <a:r>
              <a:rPr lang="fr-FR" dirty="0">
                <a:sym typeface="Wingdings" panose="05000000000000000000" pitchFamily="2" charset="2"/>
              </a:rPr>
              <a:t> on </a:t>
            </a:r>
            <a:r>
              <a:rPr lang="fr-FR" dirty="0" err="1">
                <a:sym typeface="Wingdings" panose="05000000000000000000" pitchFamily="2" charset="2"/>
              </a:rPr>
              <a:t>your</a:t>
            </a:r>
            <a:r>
              <a:rPr lang="fr-FR" dirty="0">
                <a:sym typeface="Wingdings" panose="05000000000000000000" pitchFamily="2" charset="2"/>
              </a:rPr>
              <a:t> </a:t>
            </a:r>
            <a:r>
              <a:rPr lang="fr-FR" dirty="0" err="1">
                <a:sym typeface="Wingdings" panose="05000000000000000000" pitchFamily="2" charset="2"/>
              </a:rPr>
              <a:t>think</a:t>
            </a:r>
            <a:r>
              <a:rPr lang="fr-FR" dirty="0">
                <a:sym typeface="Wingdings" panose="05000000000000000000" pitchFamily="2" charset="2"/>
              </a:rPr>
              <a:t> </a:t>
            </a:r>
            <a:r>
              <a:rPr lang="fr-FR" dirty="0" err="1">
                <a:sym typeface="Wingdings" panose="05000000000000000000" pitchFamily="2" charset="2"/>
              </a:rPr>
              <a:t>tank’s</a:t>
            </a:r>
            <a:r>
              <a:rPr lang="fr-FR" dirty="0">
                <a:sym typeface="Wingdings" panose="05000000000000000000" pitchFamily="2" charset="2"/>
              </a:rPr>
              <a:t> goals and challenges and </a:t>
            </a:r>
            <a:r>
              <a:rPr lang="fr-FR" dirty="0" err="1">
                <a:sym typeface="Wingdings" panose="05000000000000000000" pitchFamily="2" charset="2"/>
              </a:rPr>
              <a:t>answer</a:t>
            </a:r>
            <a:r>
              <a:rPr lang="fr-FR" dirty="0">
                <a:sym typeface="Wingdings" panose="05000000000000000000" pitchFamily="2" charset="2"/>
              </a:rPr>
              <a:t> the </a:t>
            </a:r>
            <a:r>
              <a:rPr lang="fr-FR" dirty="0" err="1">
                <a:sym typeface="Wingdings" panose="05000000000000000000" pitchFamily="2" charset="2"/>
              </a:rPr>
              <a:t>following</a:t>
            </a:r>
            <a:r>
              <a:rPr lang="fr-FR" dirty="0">
                <a:sym typeface="Wingdings" panose="05000000000000000000" pitchFamily="2" charset="2"/>
              </a:rPr>
              <a:t>:</a:t>
            </a:r>
          </a:p>
          <a:p>
            <a:pPr marL="457200" indent="-457200">
              <a:buAutoNum type="arabicParenR"/>
            </a:pPr>
            <a:r>
              <a:rPr lang="fr-FR" dirty="0" err="1">
                <a:sym typeface="Wingdings" panose="05000000000000000000" pitchFamily="2" charset="2"/>
              </a:rPr>
              <a:t>What</a:t>
            </a:r>
            <a:r>
              <a:rPr lang="fr-FR" dirty="0">
                <a:sym typeface="Wingdings" panose="05000000000000000000" pitchFamily="2" charset="2"/>
              </a:rPr>
              <a:t> are the top </a:t>
            </a:r>
            <a:r>
              <a:rPr lang="fr-FR" dirty="0" err="1">
                <a:sym typeface="Wingdings" panose="05000000000000000000" pitchFamily="2" charset="2"/>
              </a:rPr>
              <a:t>three</a:t>
            </a:r>
            <a:r>
              <a:rPr lang="fr-FR" dirty="0">
                <a:sym typeface="Wingdings" panose="05000000000000000000" pitchFamily="2" charset="2"/>
              </a:rPr>
              <a:t> objectives </a:t>
            </a:r>
            <a:r>
              <a:rPr lang="fr-FR" dirty="0" err="1">
                <a:sym typeface="Wingdings" panose="05000000000000000000" pitchFamily="2" charset="2"/>
              </a:rPr>
              <a:t>you</a:t>
            </a:r>
            <a:r>
              <a:rPr lang="fr-FR" dirty="0">
                <a:sym typeface="Wingdings" panose="05000000000000000000" pitchFamily="2" charset="2"/>
              </a:rPr>
              <a:t> </a:t>
            </a:r>
            <a:r>
              <a:rPr lang="fr-FR" dirty="0" err="1">
                <a:sym typeface="Wingdings" panose="05000000000000000000" pitchFamily="2" charset="2"/>
              </a:rPr>
              <a:t>seein</a:t>
            </a:r>
            <a:r>
              <a:rPr lang="fr-FR" dirty="0">
                <a:sym typeface="Wingdings" panose="05000000000000000000" pitchFamily="2" charset="2"/>
              </a:rPr>
              <a:t> in a partnership? (</a:t>
            </a:r>
            <a:r>
              <a:rPr lang="fr-FR" dirty="0" err="1">
                <a:sym typeface="Wingdings" panose="05000000000000000000" pitchFamily="2" charset="2"/>
              </a:rPr>
              <a:t>funding</a:t>
            </a:r>
            <a:r>
              <a:rPr lang="fr-FR" dirty="0">
                <a:sym typeface="Wingdings" panose="05000000000000000000" pitchFamily="2" charset="2"/>
              </a:rPr>
              <a:t>? Policy influence? Research collaboration?)</a:t>
            </a:r>
          </a:p>
          <a:p>
            <a:pPr marL="457200" indent="-457200">
              <a:buAutoNum type="arabicParenR"/>
            </a:pPr>
            <a:r>
              <a:rPr lang="fr-FR" dirty="0" err="1">
                <a:sym typeface="Wingdings" panose="05000000000000000000" pitchFamily="2" charset="2"/>
              </a:rPr>
              <a:t>What</a:t>
            </a:r>
            <a:r>
              <a:rPr lang="fr-FR" dirty="0">
                <a:sym typeface="Wingdings" panose="05000000000000000000" pitchFamily="2" charset="2"/>
              </a:rPr>
              <a:t> values or </a:t>
            </a:r>
            <a:r>
              <a:rPr lang="fr-FR" dirty="0" err="1">
                <a:sym typeface="Wingdings" panose="05000000000000000000" pitchFamily="2" charset="2"/>
              </a:rPr>
              <a:t>ethical</a:t>
            </a:r>
            <a:r>
              <a:rPr lang="fr-FR" dirty="0">
                <a:sym typeface="Wingdings" panose="05000000000000000000" pitchFamily="2" charset="2"/>
              </a:rPr>
              <a:t> </a:t>
            </a:r>
            <a:r>
              <a:rPr lang="fr-FR" dirty="0" err="1">
                <a:sym typeface="Wingdings" panose="05000000000000000000" pitchFamily="2" charset="2"/>
              </a:rPr>
              <a:t>considerations</a:t>
            </a:r>
            <a:r>
              <a:rPr lang="fr-FR" dirty="0">
                <a:sym typeface="Wingdings" panose="05000000000000000000" pitchFamily="2" charset="2"/>
              </a:rPr>
              <a:t> are non-</a:t>
            </a:r>
            <a:r>
              <a:rPr lang="fr-FR" dirty="0" err="1">
                <a:sym typeface="Wingdings" panose="05000000000000000000" pitchFamily="2" charset="2"/>
              </a:rPr>
              <a:t>negotiable</a:t>
            </a:r>
            <a:r>
              <a:rPr lang="fr-FR" dirty="0">
                <a:sym typeface="Wingdings" panose="05000000000000000000" pitchFamily="2" charset="2"/>
              </a:rPr>
              <a:t> for </a:t>
            </a:r>
            <a:r>
              <a:rPr lang="fr-FR" dirty="0" err="1">
                <a:sym typeface="Wingdings" panose="05000000000000000000" pitchFamily="2" charset="2"/>
              </a:rPr>
              <a:t>you</a:t>
            </a:r>
            <a:r>
              <a:rPr lang="fr-FR" dirty="0">
                <a:sym typeface="Wingdings" panose="05000000000000000000" pitchFamily="2" charset="2"/>
              </a:rPr>
              <a:t>?</a:t>
            </a:r>
          </a:p>
          <a:p>
            <a:pPr marL="457200" indent="-457200">
              <a:buAutoNum type="arabicParenR"/>
            </a:pPr>
            <a:r>
              <a:rPr lang="fr-FR" dirty="0" err="1">
                <a:sym typeface="Wingdings" panose="05000000000000000000" pitchFamily="2" charset="2"/>
              </a:rPr>
              <a:t>Think</a:t>
            </a:r>
            <a:r>
              <a:rPr lang="fr-FR" dirty="0">
                <a:sym typeface="Wingdings" panose="05000000000000000000" pitchFamily="2" charset="2"/>
              </a:rPr>
              <a:t> about partnership challenges </a:t>
            </a:r>
            <a:r>
              <a:rPr lang="fr-FR" dirty="0" err="1">
                <a:sym typeface="Wingdings" panose="05000000000000000000" pitchFamily="2" charset="2"/>
              </a:rPr>
              <a:t>you</a:t>
            </a:r>
            <a:r>
              <a:rPr lang="fr-FR" dirty="0">
                <a:sym typeface="Wingdings" panose="05000000000000000000" pitchFamily="2" charset="2"/>
              </a:rPr>
              <a:t> have </a:t>
            </a:r>
            <a:r>
              <a:rPr lang="fr-FR" dirty="0" err="1">
                <a:sym typeface="Wingdings" panose="05000000000000000000" pitchFamily="2" charset="2"/>
              </a:rPr>
              <a:t>faced</a:t>
            </a:r>
            <a:r>
              <a:rPr lang="fr-FR" dirty="0">
                <a:sym typeface="Wingdings" panose="05000000000000000000" pitchFamily="2" charset="2"/>
              </a:rPr>
              <a:t> in the </a:t>
            </a:r>
            <a:r>
              <a:rPr lang="fr-FR" dirty="0" err="1">
                <a:sym typeface="Wingdings" panose="05000000000000000000" pitchFamily="2" charset="2"/>
              </a:rPr>
              <a:t>past</a:t>
            </a:r>
            <a:r>
              <a:rPr lang="fr-FR" dirty="0">
                <a:sym typeface="Wingdings" panose="05000000000000000000" pitchFamily="2" charset="2"/>
              </a:rPr>
              <a:t>. </a:t>
            </a:r>
            <a:r>
              <a:rPr lang="fr-FR" dirty="0" err="1">
                <a:sym typeface="Wingdings" panose="05000000000000000000" pitchFamily="2" charset="2"/>
              </a:rPr>
              <a:t>What</a:t>
            </a:r>
            <a:r>
              <a:rPr lang="fr-FR" dirty="0">
                <a:sym typeface="Wingdings" panose="05000000000000000000" pitchFamily="2" charset="2"/>
              </a:rPr>
              <a:t> </a:t>
            </a:r>
            <a:r>
              <a:rPr lang="fr-FR" dirty="0" err="1">
                <a:sym typeface="Wingdings" panose="05000000000000000000" pitchFamily="2" charset="2"/>
              </a:rPr>
              <a:t>lessons</a:t>
            </a:r>
            <a:r>
              <a:rPr lang="fr-FR" dirty="0">
                <a:sym typeface="Wingdings" panose="05000000000000000000" pitchFamily="2" charset="2"/>
              </a:rPr>
              <a:t> can </a:t>
            </a:r>
            <a:r>
              <a:rPr lang="fr-FR" dirty="0" err="1">
                <a:sym typeface="Wingdings" panose="05000000000000000000" pitchFamily="2" charset="2"/>
              </a:rPr>
              <a:t>inform</a:t>
            </a:r>
            <a:r>
              <a:rPr lang="fr-FR" dirty="0">
                <a:sym typeface="Wingdings" panose="05000000000000000000" pitchFamily="2" charset="2"/>
              </a:rPr>
              <a:t> </a:t>
            </a:r>
            <a:r>
              <a:rPr lang="fr-FR" dirty="0" err="1">
                <a:sym typeface="Wingdings" panose="05000000000000000000" pitchFamily="2" charset="2"/>
              </a:rPr>
              <a:t>your</a:t>
            </a:r>
            <a:r>
              <a:rPr lang="fr-FR" dirty="0">
                <a:sym typeface="Wingdings" panose="05000000000000000000" pitchFamily="2" charset="2"/>
              </a:rPr>
              <a:t> </a:t>
            </a:r>
            <a:r>
              <a:rPr lang="fr-FR" dirty="0" err="1">
                <a:sym typeface="Wingdings" panose="05000000000000000000" pitchFamily="2" charset="2"/>
              </a:rPr>
              <a:t>criteria</a:t>
            </a:r>
            <a:r>
              <a:rPr lang="fr-FR" dirty="0">
                <a:sym typeface="Wingdings" panose="05000000000000000000" pitchFamily="2" charset="2"/>
              </a:rPr>
              <a:t>? </a:t>
            </a:r>
          </a:p>
          <a:p>
            <a:r>
              <a:rPr lang="fr-FR" b="1" dirty="0" err="1">
                <a:sym typeface="Wingdings" panose="05000000000000000000" pitchFamily="2" charset="2"/>
              </a:rPr>
              <a:t>Step</a:t>
            </a:r>
            <a:r>
              <a:rPr lang="fr-FR" b="1" dirty="0">
                <a:sym typeface="Wingdings" panose="05000000000000000000" pitchFamily="2" charset="2"/>
              </a:rPr>
              <a:t> 2: </a:t>
            </a:r>
            <a:r>
              <a:rPr lang="fr-FR" dirty="0" err="1">
                <a:sym typeface="Wingdings" panose="05000000000000000000" pitchFamily="2" charset="2"/>
              </a:rPr>
              <a:t>Based</a:t>
            </a:r>
            <a:r>
              <a:rPr lang="fr-FR" dirty="0">
                <a:sym typeface="Wingdings" panose="05000000000000000000" pitchFamily="2" charset="2"/>
              </a:rPr>
              <a:t> on </a:t>
            </a:r>
            <a:r>
              <a:rPr lang="fr-FR" dirty="0" err="1">
                <a:sym typeface="Wingdings" panose="05000000000000000000" pitchFamily="2" charset="2"/>
              </a:rPr>
              <a:t>your</a:t>
            </a:r>
            <a:r>
              <a:rPr lang="fr-FR" dirty="0">
                <a:sym typeface="Wingdings" panose="05000000000000000000" pitchFamily="2" charset="2"/>
              </a:rPr>
              <a:t> </a:t>
            </a:r>
            <a:r>
              <a:rPr lang="fr-FR" dirty="0" err="1">
                <a:sym typeface="Wingdings" panose="05000000000000000000" pitchFamily="2" charset="2"/>
              </a:rPr>
              <a:t>answers</a:t>
            </a:r>
            <a:r>
              <a:rPr lang="fr-FR" dirty="0">
                <a:sym typeface="Wingdings" panose="05000000000000000000" pitchFamily="2" charset="2"/>
              </a:rPr>
              <a:t>, </a:t>
            </a:r>
            <a:r>
              <a:rPr lang="fr-FR" dirty="0" err="1">
                <a:sym typeface="Wingdings" panose="05000000000000000000" pitchFamily="2" charset="2"/>
              </a:rPr>
              <a:t>create</a:t>
            </a:r>
            <a:r>
              <a:rPr lang="fr-FR" dirty="0">
                <a:sym typeface="Wingdings" panose="05000000000000000000" pitchFamily="2" charset="2"/>
              </a:rPr>
              <a:t> a 5 to 10 point checklist to </a:t>
            </a:r>
            <a:r>
              <a:rPr lang="fr-FR" dirty="0" err="1">
                <a:sym typeface="Wingdings" panose="05000000000000000000" pitchFamily="2" charset="2"/>
              </a:rPr>
              <a:t>evaluate</a:t>
            </a:r>
            <a:r>
              <a:rPr lang="fr-FR" dirty="0">
                <a:sym typeface="Wingdings" panose="05000000000000000000" pitchFamily="2" charset="2"/>
              </a:rPr>
              <a:t> </a:t>
            </a:r>
            <a:r>
              <a:rPr lang="fr-FR" dirty="0" err="1">
                <a:sym typeface="Wingdings" panose="05000000000000000000" pitchFamily="2" charset="2"/>
              </a:rPr>
              <a:t>potential</a:t>
            </a:r>
            <a:r>
              <a:rPr lang="fr-FR" dirty="0">
                <a:sym typeface="Wingdings" panose="05000000000000000000" pitchFamily="2" charset="2"/>
              </a:rPr>
              <a:t> </a:t>
            </a:r>
            <a:r>
              <a:rPr lang="fr-FR" dirty="0" err="1">
                <a:sym typeface="Wingdings" panose="05000000000000000000" pitchFamily="2" charset="2"/>
              </a:rPr>
              <a:t>partners</a:t>
            </a:r>
            <a:endParaRPr lang="fr-FR" dirty="0">
              <a:sym typeface="Wingdings" panose="05000000000000000000" pitchFamily="2" charset="2"/>
            </a:endParaRPr>
          </a:p>
          <a:p>
            <a:r>
              <a:rPr lang="fr-FR" dirty="0">
                <a:sym typeface="Wingdings" panose="05000000000000000000" pitchFamily="2" charset="2"/>
              </a:rPr>
              <a:t>Ex: Strategic </a:t>
            </a:r>
            <a:r>
              <a:rPr lang="fr-FR" dirty="0" err="1">
                <a:sym typeface="Wingdings" panose="05000000000000000000" pitchFamily="2" charset="2"/>
              </a:rPr>
              <a:t>Alignment</a:t>
            </a:r>
            <a:r>
              <a:rPr lang="fr-FR" dirty="0">
                <a:sym typeface="Wingdings" panose="05000000000000000000" pitchFamily="2" charset="2"/>
              </a:rPr>
              <a:t> (</a:t>
            </a:r>
            <a:r>
              <a:rPr lang="fr-FR" dirty="0" err="1">
                <a:sym typeface="Wingdings" panose="05000000000000000000" pitchFamily="2" charset="2"/>
              </a:rPr>
              <a:t>does</a:t>
            </a:r>
            <a:r>
              <a:rPr lang="fr-FR" dirty="0">
                <a:sym typeface="Wingdings" panose="05000000000000000000" pitchFamily="2" charset="2"/>
              </a:rPr>
              <a:t> </a:t>
            </a:r>
            <a:r>
              <a:rPr lang="fr-FR" dirty="0" err="1">
                <a:sym typeface="Wingdings" panose="05000000000000000000" pitchFamily="2" charset="2"/>
              </a:rPr>
              <a:t>this</a:t>
            </a:r>
            <a:r>
              <a:rPr lang="fr-FR" dirty="0">
                <a:sym typeface="Wingdings" panose="05000000000000000000" pitchFamily="2" charset="2"/>
              </a:rPr>
              <a:t> </a:t>
            </a:r>
            <a:r>
              <a:rPr lang="fr-FR" dirty="0" err="1">
                <a:sym typeface="Wingdings" panose="05000000000000000000" pitchFamily="2" charset="2"/>
              </a:rPr>
              <a:t>partner</a:t>
            </a:r>
            <a:r>
              <a:rPr lang="fr-FR" dirty="0">
                <a:sym typeface="Wingdings" panose="05000000000000000000" pitchFamily="2" charset="2"/>
              </a:rPr>
              <a:t> </a:t>
            </a:r>
            <a:r>
              <a:rPr lang="fr-FR" dirty="0" err="1">
                <a:sym typeface="Wingdings" panose="05000000000000000000" pitchFamily="2" charset="2"/>
              </a:rPr>
              <a:t>share</a:t>
            </a:r>
            <a:r>
              <a:rPr lang="fr-FR" dirty="0">
                <a:sym typeface="Wingdings" panose="05000000000000000000" pitchFamily="2" charset="2"/>
              </a:rPr>
              <a:t> </a:t>
            </a:r>
            <a:r>
              <a:rPr lang="fr-FR" dirty="0" err="1">
                <a:sym typeface="Wingdings" panose="05000000000000000000" pitchFamily="2" charset="2"/>
              </a:rPr>
              <a:t>our</a:t>
            </a:r>
            <a:r>
              <a:rPr lang="fr-FR" dirty="0">
                <a:sym typeface="Wingdings" panose="05000000000000000000" pitchFamily="2" charset="2"/>
              </a:rPr>
              <a:t> vision for </a:t>
            </a:r>
            <a:r>
              <a:rPr lang="fr-FR" dirty="0" err="1">
                <a:sym typeface="Wingdings" panose="05000000000000000000" pitchFamily="2" charset="2"/>
              </a:rPr>
              <a:t>evidence-based</a:t>
            </a:r>
            <a:r>
              <a:rPr lang="fr-FR" dirty="0">
                <a:sym typeface="Wingdings" panose="05000000000000000000" pitchFamily="2" charset="2"/>
              </a:rPr>
              <a:t> </a:t>
            </a:r>
            <a:r>
              <a:rPr lang="fr-FR" dirty="0" err="1">
                <a:sym typeface="Wingdings" panose="05000000000000000000" pitchFamily="2" charset="2"/>
              </a:rPr>
              <a:t>policymaking</a:t>
            </a:r>
            <a:r>
              <a:rPr lang="fr-FR" dirty="0">
                <a:sym typeface="Wingdings" panose="05000000000000000000" pitchFamily="2" charset="2"/>
              </a:rPr>
              <a:t>?), Research &amp; Expertise Fit (</a:t>
            </a:r>
            <a:r>
              <a:rPr lang="fr-FR" dirty="0" err="1">
                <a:sym typeface="Wingdings" panose="05000000000000000000" pitchFamily="2" charset="2"/>
              </a:rPr>
              <a:t>does</a:t>
            </a:r>
            <a:r>
              <a:rPr lang="fr-FR" dirty="0">
                <a:sym typeface="Wingdings" panose="05000000000000000000" pitchFamily="2" charset="2"/>
              </a:rPr>
              <a:t> </a:t>
            </a:r>
            <a:r>
              <a:rPr lang="fr-FR" dirty="0" err="1">
                <a:sym typeface="Wingdings" panose="05000000000000000000" pitchFamily="2" charset="2"/>
              </a:rPr>
              <a:t>this</a:t>
            </a:r>
            <a:r>
              <a:rPr lang="fr-FR" dirty="0">
                <a:sym typeface="Wingdings" panose="05000000000000000000" pitchFamily="2" charset="2"/>
              </a:rPr>
              <a:t> </a:t>
            </a:r>
            <a:r>
              <a:rPr lang="fr-FR" dirty="0" err="1">
                <a:sym typeface="Wingdings" panose="05000000000000000000" pitchFamily="2" charset="2"/>
              </a:rPr>
              <a:t>partner</a:t>
            </a:r>
            <a:r>
              <a:rPr lang="fr-FR" dirty="0">
                <a:sym typeface="Wingdings" panose="05000000000000000000" pitchFamily="2" charset="2"/>
              </a:rPr>
              <a:t> </a:t>
            </a:r>
            <a:r>
              <a:rPr lang="fr-FR" dirty="0" err="1">
                <a:sym typeface="Wingdings" panose="05000000000000000000" pitchFamily="2" charset="2"/>
              </a:rPr>
              <a:t>bring</a:t>
            </a:r>
            <a:r>
              <a:rPr lang="fr-FR" dirty="0">
                <a:sym typeface="Wingdings" panose="05000000000000000000" pitchFamily="2" charset="2"/>
              </a:rPr>
              <a:t> </a:t>
            </a:r>
            <a:r>
              <a:rPr lang="fr-FR" dirty="0" err="1">
                <a:sym typeface="Wingdings" panose="05000000000000000000" pitchFamily="2" charset="2"/>
              </a:rPr>
              <a:t>knowledge</a:t>
            </a:r>
            <a:r>
              <a:rPr lang="fr-FR" dirty="0">
                <a:sym typeface="Wingdings" panose="05000000000000000000" pitchFamily="2" charset="2"/>
              </a:rPr>
              <a:t> or date </a:t>
            </a:r>
            <a:r>
              <a:rPr lang="fr-FR" dirty="0" err="1">
                <a:sym typeface="Wingdings" panose="05000000000000000000" pitchFamily="2" charset="2"/>
              </a:rPr>
              <a:t>that</a:t>
            </a:r>
            <a:r>
              <a:rPr lang="fr-FR" dirty="0">
                <a:sym typeface="Wingdings" panose="05000000000000000000" pitchFamily="2" charset="2"/>
              </a:rPr>
              <a:t> </a:t>
            </a:r>
            <a:r>
              <a:rPr lang="fr-FR" dirty="0" err="1">
                <a:sym typeface="Wingdings" panose="05000000000000000000" pitchFamily="2" charset="2"/>
              </a:rPr>
              <a:t>strengthens</a:t>
            </a:r>
            <a:r>
              <a:rPr lang="fr-FR" dirty="0">
                <a:sym typeface="Wingdings" panose="05000000000000000000" pitchFamily="2" charset="2"/>
              </a:rPr>
              <a:t> </a:t>
            </a:r>
            <a:r>
              <a:rPr lang="fr-FR" dirty="0" err="1">
                <a:sym typeface="Wingdings" panose="05000000000000000000" pitchFamily="2" charset="2"/>
              </a:rPr>
              <a:t>our</a:t>
            </a:r>
            <a:r>
              <a:rPr lang="fr-FR" dirty="0">
                <a:sym typeface="Wingdings" panose="05000000000000000000" pitchFamily="2" charset="2"/>
              </a:rPr>
              <a:t> </a:t>
            </a:r>
            <a:r>
              <a:rPr lang="fr-FR" dirty="0" err="1">
                <a:sym typeface="Wingdings" panose="05000000000000000000" pitchFamily="2" charset="2"/>
              </a:rPr>
              <a:t>work</a:t>
            </a:r>
            <a:r>
              <a:rPr lang="fr-FR" dirty="0">
                <a:sym typeface="Wingdings" panose="05000000000000000000" pitchFamily="2" charset="2"/>
              </a:rPr>
              <a:t>?)</a:t>
            </a:r>
            <a:endParaRPr lang="fr-FR" dirty="0"/>
          </a:p>
        </p:txBody>
      </p:sp>
    </p:spTree>
    <p:extLst>
      <p:ext uri="{BB962C8B-B14F-4D97-AF65-F5344CB8AC3E}">
        <p14:creationId xmlns:p14="http://schemas.microsoft.com/office/powerpoint/2010/main" val="37505231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3B8B6D-7945-C6F6-2BB0-E06518BDAF0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48D8D63-A9BA-2ABC-6011-E52342BE8577}"/>
              </a:ext>
            </a:extLst>
          </p:cNvPr>
          <p:cNvSpPr>
            <a:spLocks noGrp="1"/>
          </p:cNvSpPr>
          <p:nvPr>
            <p:ph type="title"/>
          </p:nvPr>
        </p:nvSpPr>
        <p:spPr/>
        <p:txBody>
          <a:bodyPr>
            <a:normAutofit fontScale="90000"/>
          </a:bodyPr>
          <a:lstStyle/>
          <a:p>
            <a:r>
              <a:rPr lang="fr-FR" dirty="0"/>
              <a:t>Part 2: Building a Value Proposition for Partnerships	</a:t>
            </a:r>
          </a:p>
        </p:txBody>
      </p:sp>
      <p:sp>
        <p:nvSpPr>
          <p:cNvPr id="3" name="Espace réservé du texte 2">
            <a:extLst>
              <a:ext uri="{FF2B5EF4-FFF2-40B4-BE49-F238E27FC236}">
                <a16:creationId xmlns:a16="http://schemas.microsoft.com/office/drawing/2014/main" id="{D92FE5AC-986B-3708-C587-33890113F6BE}"/>
              </a:ext>
            </a:extLst>
          </p:cNvPr>
          <p:cNvSpPr>
            <a:spLocks noGrp="1"/>
          </p:cNvSpPr>
          <p:nvPr>
            <p:ph type="body" sz="quarter" idx="10"/>
          </p:nvPr>
        </p:nvSpPr>
        <p:spPr/>
        <p:txBody>
          <a:bodyPr>
            <a:normAutofit fontScale="70000" lnSpcReduction="20000"/>
          </a:bodyPr>
          <a:lstStyle/>
          <a:p>
            <a:r>
              <a:rPr lang="fr-FR" b="1" dirty="0" err="1"/>
              <a:t>What</a:t>
            </a:r>
            <a:r>
              <a:rPr lang="fr-FR" b="1" dirty="0"/>
              <a:t> </a:t>
            </a:r>
            <a:r>
              <a:rPr lang="fr-FR" b="1" dirty="0" err="1"/>
              <a:t>is</a:t>
            </a:r>
            <a:r>
              <a:rPr lang="fr-FR" b="1" dirty="0"/>
              <a:t> a value proposition?: </a:t>
            </a:r>
            <a:r>
              <a:rPr lang="fr-FR" dirty="0"/>
              <a:t>Clear and </a:t>
            </a:r>
            <a:r>
              <a:rPr lang="fr-FR" dirty="0" err="1"/>
              <a:t>compelling</a:t>
            </a:r>
            <a:r>
              <a:rPr lang="fr-FR" dirty="0"/>
              <a:t> </a:t>
            </a:r>
            <a:r>
              <a:rPr lang="fr-FR" dirty="0" err="1"/>
              <a:t>statement</a:t>
            </a:r>
            <a:r>
              <a:rPr lang="fr-FR" dirty="0"/>
              <a:t> </a:t>
            </a:r>
            <a:r>
              <a:rPr lang="fr-FR" dirty="0" err="1"/>
              <a:t>that</a:t>
            </a:r>
            <a:r>
              <a:rPr lang="fr-FR" dirty="0"/>
              <a:t> </a:t>
            </a:r>
            <a:r>
              <a:rPr lang="fr-FR" dirty="0" err="1"/>
              <a:t>explains</a:t>
            </a:r>
            <a:r>
              <a:rPr lang="fr-FR" dirty="0"/>
              <a:t> </a:t>
            </a:r>
            <a:r>
              <a:rPr lang="fr-FR" dirty="0" err="1"/>
              <a:t>why</a:t>
            </a:r>
            <a:r>
              <a:rPr lang="fr-FR" dirty="0"/>
              <a:t> a </a:t>
            </a:r>
            <a:r>
              <a:rPr lang="fr-FR" dirty="0" err="1"/>
              <a:t>partnerhsip</a:t>
            </a:r>
            <a:r>
              <a:rPr lang="fr-FR" dirty="0"/>
              <a:t> </a:t>
            </a:r>
            <a:r>
              <a:rPr lang="fr-FR" dirty="0" err="1"/>
              <a:t>is</a:t>
            </a:r>
            <a:r>
              <a:rPr lang="fr-FR" dirty="0"/>
              <a:t> </a:t>
            </a:r>
            <a:r>
              <a:rPr lang="fr-FR" dirty="0" err="1"/>
              <a:t>beneficial</a:t>
            </a:r>
            <a:r>
              <a:rPr lang="fr-FR" dirty="0"/>
              <a:t> to </a:t>
            </a:r>
            <a:r>
              <a:rPr lang="fr-FR" dirty="0" err="1"/>
              <a:t>both</a:t>
            </a:r>
            <a:r>
              <a:rPr lang="fr-FR" dirty="0"/>
              <a:t> parties. It </a:t>
            </a:r>
            <a:r>
              <a:rPr lang="fr-FR" dirty="0" err="1"/>
              <a:t>answers</a:t>
            </a:r>
            <a:r>
              <a:rPr lang="fr-FR" dirty="0"/>
              <a:t> the question: </a:t>
            </a:r>
            <a:r>
              <a:rPr lang="fr-FR" b="1" i="1" dirty="0" err="1"/>
              <a:t>What</a:t>
            </a:r>
            <a:r>
              <a:rPr lang="fr-FR" b="1" i="1" dirty="0"/>
              <a:t> </a:t>
            </a:r>
            <a:r>
              <a:rPr lang="fr-FR" b="1" i="1" dirty="0" err="1"/>
              <a:t>is</a:t>
            </a:r>
            <a:r>
              <a:rPr lang="fr-FR" b="1" i="1" dirty="0"/>
              <a:t> in </a:t>
            </a:r>
            <a:r>
              <a:rPr lang="fr-FR" b="1" i="1" dirty="0" err="1"/>
              <a:t>it</a:t>
            </a:r>
            <a:r>
              <a:rPr lang="fr-FR" b="1" i="1" dirty="0"/>
              <a:t> for </a:t>
            </a:r>
            <a:r>
              <a:rPr lang="fr-FR" b="1" i="1" dirty="0" err="1"/>
              <a:t>them</a:t>
            </a:r>
            <a:r>
              <a:rPr lang="fr-FR" b="1" i="1" dirty="0"/>
              <a:t>. </a:t>
            </a:r>
          </a:p>
          <a:p>
            <a:endParaRPr lang="fr-FR" i="1" dirty="0"/>
          </a:p>
          <a:p>
            <a:r>
              <a:rPr lang="fr-FR" dirty="0"/>
              <a:t>For a </a:t>
            </a:r>
            <a:r>
              <a:rPr lang="fr-FR" dirty="0" err="1"/>
              <a:t>think</a:t>
            </a:r>
            <a:r>
              <a:rPr lang="fr-FR" dirty="0"/>
              <a:t> tank, a </a:t>
            </a:r>
            <a:r>
              <a:rPr lang="fr-FR" dirty="0" err="1"/>
              <a:t>strong</a:t>
            </a:r>
            <a:r>
              <a:rPr lang="fr-FR" dirty="0"/>
              <a:t> value proposition </a:t>
            </a:r>
            <a:r>
              <a:rPr lang="fr-FR" dirty="0" err="1"/>
              <a:t>helps</a:t>
            </a:r>
            <a:r>
              <a:rPr lang="fr-FR" dirty="0"/>
              <a:t> </a:t>
            </a:r>
            <a:r>
              <a:rPr lang="fr-FR" dirty="0" err="1"/>
              <a:t>attract</a:t>
            </a:r>
            <a:r>
              <a:rPr lang="fr-FR" dirty="0"/>
              <a:t> the right </a:t>
            </a:r>
            <a:r>
              <a:rPr lang="fr-FR" dirty="0" err="1"/>
              <a:t>partners</a:t>
            </a:r>
            <a:r>
              <a:rPr lang="fr-FR" dirty="0"/>
              <a:t> by </a:t>
            </a:r>
            <a:r>
              <a:rPr lang="fr-FR" dirty="0" err="1"/>
              <a:t>showing</a:t>
            </a:r>
            <a:r>
              <a:rPr lang="fr-FR" dirty="0"/>
              <a:t> </a:t>
            </a:r>
            <a:r>
              <a:rPr lang="fr-FR" dirty="0" err="1"/>
              <a:t>them</a:t>
            </a:r>
            <a:r>
              <a:rPr lang="fr-FR" dirty="0"/>
              <a:t> how the collaboration </a:t>
            </a:r>
            <a:r>
              <a:rPr lang="fr-FR" dirty="0" err="1"/>
              <a:t>aligns</a:t>
            </a:r>
            <a:r>
              <a:rPr lang="fr-FR" dirty="0"/>
              <a:t> </a:t>
            </a:r>
            <a:r>
              <a:rPr lang="fr-FR" dirty="0" err="1"/>
              <a:t>with</a:t>
            </a:r>
            <a:r>
              <a:rPr lang="fr-FR" dirty="0"/>
              <a:t> </a:t>
            </a:r>
            <a:r>
              <a:rPr lang="fr-FR" dirty="0" err="1"/>
              <a:t>their</a:t>
            </a:r>
            <a:r>
              <a:rPr lang="fr-FR" dirty="0"/>
              <a:t> </a:t>
            </a:r>
            <a:r>
              <a:rPr lang="fr-FR" b="1" dirty="0"/>
              <a:t>goals, </a:t>
            </a:r>
            <a:r>
              <a:rPr lang="fr-FR" b="1" dirty="0" err="1"/>
              <a:t>interests</a:t>
            </a:r>
            <a:r>
              <a:rPr lang="fr-FR" b="1" dirty="0"/>
              <a:t> and </a:t>
            </a:r>
            <a:r>
              <a:rPr lang="fr-FR" b="1" dirty="0" err="1"/>
              <a:t>needs</a:t>
            </a:r>
            <a:r>
              <a:rPr lang="fr-FR" b="1" dirty="0"/>
              <a:t>. </a:t>
            </a:r>
          </a:p>
          <a:p>
            <a:endParaRPr lang="fr-FR" i="1" dirty="0"/>
          </a:p>
          <a:p>
            <a:r>
              <a:rPr lang="fr-FR" b="1" dirty="0"/>
              <a:t>A </a:t>
            </a:r>
            <a:r>
              <a:rPr lang="fr-FR" b="1" dirty="0" err="1"/>
              <a:t>strong</a:t>
            </a:r>
            <a:r>
              <a:rPr lang="fr-FR" b="1" dirty="0"/>
              <a:t> value proposition </a:t>
            </a:r>
            <a:r>
              <a:rPr lang="fr-FR" b="1" dirty="0" err="1"/>
              <a:t>should</a:t>
            </a:r>
            <a:r>
              <a:rPr lang="fr-FR" b="1" dirty="0"/>
              <a:t> highlight: </a:t>
            </a:r>
          </a:p>
          <a:p>
            <a:pPr marL="457200" indent="-457200">
              <a:buAutoNum type="arabicParenR"/>
            </a:pPr>
            <a:r>
              <a:rPr lang="fr-FR" dirty="0" err="1"/>
              <a:t>What</a:t>
            </a:r>
            <a:r>
              <a:rPr lang="fr-FR" dirty="0"/>
              <a:t> the </a:t>
            </a:r>
            <a:r>
              <a:rPr lang="fr-FR" dirty="0" err="1"/>
              <a:t>think</a:t>
            </a:r>
            <a:r>
              <a:rPr lang="fr-FR" dirty="0"/>
              <a:t> tank </a:t>
            </a:r>
            <a:r>
              <a:rPr lang="fr-FR" dirty="0" err="1"/>
              <a:t>offers</a:t>
            </a:r>
            <a:r>
              <a:rPr lang="fr-FR" dirty="0"/>
              <a:t> (ex: </a:t>
            </a:r>
            <a:r>
              <a:rPr lang="fr-FR" dirty="0" err="1"/>
              <a:t>research</a:t>
            </a:r>
            <a:r>
              <a:rPr lang="fr-FR" dirty="0"/>
              <a:t> expertise, </a:t>
            </a:r>
            <a:r>
              <a:rPr lang="fr-FR" dirty="0" err="1"/>
              <a:t>policity</a:t>
            </a:r>
            <a:r>
              <a:rPr lang="fr-FR" dirty="0"/>
              <a:t> insights, </a:t>
            </a:r>
            <a:r>
              <a:rPr lang="fr-FR" dirty="0" err="1"/>
              <a:t>credibility</a:t>
            </a:r>
            <a:r>
              <a:rPr lang="fr-FR" dirty="0"/>
              <a:t>, network </a:t>
            </a:r>
            <a:r>
              <a:rPr lang="fr-FR" dirty="0" err="1"/>
              <a:t>access</a:t>
            </a:r>
            <a:r>
              <a:rPr lang="fr-FR" dirty="0"/>
              <a:t>…)</a:t>
            </a:r>
          </a:p>
          <a:p>
            <a:pPr marL="457200" indent="-457200">
              <a:buAutoNum type="arabicParenR"/>
            </a:pPr>
            <a:r>
              <a:rPr lang="fr-FR" dirty="0" err="1"/>
              <a:t>What</a:t>
            </a:r>
            <a:r>
              <a:rPr lang="fr-FR" dirty="0"/>
              <a:t> the </a:t>
            </a:r>
            <a:r>
              <a:rPr lang="fr-FR" dirty="0" err="1"/>
              <a:t>potential</a:t>
            </a:r>
            <a:r>
              <a:rPr lang="fr-FR" dirty="0"/>
              <a:t> </a:t>
            </a:r>
            <a:r>
              <a:rPr lang="fr-FR" dirty="0" err="1"/>
              <a:t>partner</a:t>
            </a:r>
            <a:r>
              <a:rPr lang="fr-FR" dirty="0"/>
              <a:t> </a:t>
            </a:r>
            <a:r>
              <a:rPr lang="fr-FR" dirty="0" err="1"/>
              <a:t>seeks</a:t>
            </a:r>
            <a:r>
              <a:rPr lang="fr-FR" dirty="0"/>
              <a:t> (ex: </a:t>
            </a:r>
            <a:r>
              <a:rPr lang="fr-FR" dirty="0" err="1"/>
              <a:t>visibility</a:t>
            </a:r>
            <a:r>
              <a:rPr lang="fr-FR" dirty="0"/>
              <a:t>, </a:t>
            </a:r>
            <a:r>
              <a:rPr lang="fr-FR" dirty="0" err="1"/>
              <a:t>thought</a:t>
            </a:r>
            <a:r>
              <a:rPr lang="fr-FR" dirty="0"/>
              <a:t> leadership, data </a:t>
            </a:r>
            <a:r>
              <a:rPr lang="fr-FR" dirty="0" err="1"/>
              <a:t>access</a:t>
            </a:r>
            <a:r>
              <a:rPr lang="fr-FR" dirty="0"/>
              <a:t>, </a:t>
            </a:r>
            <a:r>
              <a:rPr lang="fr-FR" dirty="0" err="1"/>
              <a:t>policy</a:t>
            </a:r>
            <a:r>
              <a:rPr lang="fr-FR" dirty="0"/>
              <a:t> influence…)</a:t>
            </a:r>
          </a:p>
          <a:p>
            <a:pPr marL="457200" indent="-457200">
              <a:buAutoNum type="arabicParenR"/>
            </a:pPr>
            <a:r>
              <a:rPr lang="fr-FR" dirty="0"/>
              <a:t>How the collaboration </a:t>
            </a:r>
            <a:r>
              <a:rPr lang="fr-FR" dirty="0" err="1"/>
              <a:t>creates</a:t>
            </a:r>
            <a:r>
              <a:rPr lang="fr-FR" dirty="0"/>
              <a:t> </a:t>
            </a:r>
            <a:r>
              <a:rPr lang="fr-FR" dirty="0" err="1"/>
              <a:t>mutual</a:t>
            </a:r>
            <a:r>
              <a:rPr lang="fr-FR" dirty="0"/>
              <a:t> </a:t>
            </a:r>
            <a:r>
              <a:rPr lang="fr-FR" dirty="0" err="1"/>
              <a:t>benefits</a:t>
            </a:r>
            <a:endParaRPr lang="fr-FR" dirty="0"/>
          </a:p>
          <a:p>
            <a:endParaRPr lang="fr-FR" dirty="0"/>
          </a:p>
          <a:p>
            <a:r>
              <a:rPr lang="en-US" dirty="0"/>
              <a:t>A strong value proposition is about showing </a:t>
            </a:r>
            <a:r>
              <a:rPr lang="en-US" b="1" dirty="0"/>
              <a:t>why the partnership makes sense</a:t>
            </a:r>
            <a:r>
              <a:rPr lang="en-US" dirty="0"/>
              <a:t> and </a:t>
            </a:r>
            <a:r>
              <a:rPr lang="en-US" b="1" dirty="0"/>
              <a:t>what unique value your think tank brings to the table.</a:t>
            </a:r>
            <a:r>
              <a:rPr lang="en-US" dirty="0"/>
              <a:t> Focus on shared benefits, clear impact, and long-term potential.</a:t>
            </a:r>
            <a:endParaRPr lang="fr-FR" dirty="0"/>
          </a:p>
        </p:txBody>
      </p:sp>
    </p:spTree>
    <p:extLst>
      <p:ext uri="{BB962C8B-B14F-4D97-AF65-F5344CB8AC3E}">
        <p14:creationId xmlns:p14="http://schemas.microsoft.com/office/powerpoint/2010/main" val="830555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2FD6E-FCEE-21F6-E951-34CA3745A53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CA02D09-A71C-9751-D30D-17A06029EC09}"/>
              </a:ext>
            </a:extLst>
          </p:cNvPr>
          <p:cNvSpPr>
            <a:spLocks noGrp="1"/>
          </p:cNvSpPr>
          <p:nvPr>
            <p:ph type="title"/>
          </p:nvPr>
        </p:nvSpPr>
        <p:spPr/>
        <p:txBody>
          <a:bodyPr>
            <a:normAutofit fontScale="90000"/>
          </a:bodyPr>
          <a:lstStyle/>
          <a:p>
            <a:r>
              <a:rPr lang="fr-FR" dirty="0"/>
              <a:t>Part 2: Building a Value Proposition for Partnerships	</a:t>
            </a:r>
          </a:p>
        </p:txBody>
      </p:sp>
      <p:sp>
        <p:nvSpPr>
          <p:cNvPr id="3" name="Espace réservé du texte 2">
            <a:extLst>
              <a:ext uri="{FF2B5EF4-FFF2-40B4-BE49-F238E27FC236}">
                <a16:creationId xmlns:a16="http://schemas.microsoft.com/office/drawing/2014/main" id="{A92822B2-D7B8-DDD3-F981-773BC5E3F103}"/>
              </a:ext>
            </a:extLst>
          </p:cNvPr>
          <p:cNvSpPr>
            <a:spLocks noGrp="1"/>
          </p:cNvSpPr>
          <p:nvPr>
            <p:ph type="body" sz="quarter" idx="10"/>
          </p:nvPr>
        </p:nvSpPr>
        <p:spPr/>
        <p:txBody>
          <a:bodyPr>
            <a:normAutofit fontScale="77500" lnSpcReduction="20000"/>
          </a:bodyPr>
          <a:lstStyle/>
          <a:p>
            <a:r>
              <a:rPr lang="fr-FR" dirty="0"/>
              <a:t>Key </a:t>
            </a:r>
            <a:r>
              <a:rPr lang="fr-FR" dirty="0" err="1"/>
              <a:t>elements</a:t>
            </a:r>
            <a:r>
              <a:rPr lang="fr-FR" dirty="0"/>
              <a:t> of a value proposition:</a:t>
            </a:r>
          </a:p>
          <a:p>
            <a:pPr marL="457200" indent="-457200">
              <a:buAutoNum type="arabicParenR"/>
            </a:pPr>
            <a:r>
              <a:rPr lang="fr-FR" b="1" dirty="0"/>
              <a:t>The </a:t>
            </a:r>
            <a:r>
              <a:rPr lang="fr-FR" b="1" dirty="0" err="1"/>
              <a:t>problem</a:t>
            </a:r>
            <a:r>
              <a:rPr lang="fr-FR" b="1" dirty="0"/>
              <a:t> or </a:t>
            </a:r>
            <a:r>
              <a:rPr lang="fr-FR" b="1" dirty="0" err="1"/>
              <a:t>need</a:t>
            </a:r>
            <a:r>
              <a:rPr lang="fr-FR" b="1" dirty="0"/>
              <a:t>: </a:t>
            </a:r>
            <a:r>
              <a:rPr lang="fr-FR" dirty="0" err="1"/>
              <a:t>Clearly</a:t>
            </a:r>
            <a:r>
              <a:rPr lang="fr-FR" dirty="0"/>
              <a:t> </a:t>
            </a:r>
            <a:r>
              <a:rPr lang="fr-FR" dirty="0" err="1"/>
              <a:t>define</a:t>
            </a:r>
            <a:r>
              <a:rPr lang="fr-FR" dirty="0"/>
              <a:t> the challenge or issue in the </a:t>
            </a:r>
            <a:r>
              <a:rPr lang="fr-FR" dirty="0" err="1"/>
              <a:t>policy</a:t>
            </a:r>
            <a:r>
              <a:rPr lang="fr-FR" dirty="0"/>
              <a:t> </a:t>
            </a:r>
            <a:r>
              <a:rPr lang="fr-FR" dirty="0" err="1"/>
              <a:t>space</a:t>
            </a:r>
            <a:r>
              <a:rPr lang="fr-FR" dirty="0"/>
              <a:t> </a:t>
            </a:r>
            <a:r>
              <a:rPr lang="fr-FR" dirty="0" err="1"/>
              <a:t>that</a:t>
            </a:r>
            <a:r>
              <a:rPr lang="fr-FR" dirty="0"/>
              <a:t> </a:t>
            </a:r>
            <a:r>
              <a:rPr lang="fr-FR" dirty="0" err="1"/>
              <a:t>requires</a:t>
            </a:r>
            <a:r>
              <a:rPr lang="fr-FR" dirty="0"/>
              <a:t> collaboration</a:t>
            </a:r>
          </a:p>
          <a:p>
            <a:pPr marL="914400" lvl="1" indent="-457200">
              <a:buAutoNum type="arabicParenR"/>
            </a:pPr>
            <a:r>
              <a:rPr lang="fr-FR" dirty="0"/>
              <a:t>Example: </a:t>
            </a:r>
            <a:r>
              <a:rPr lang="fr-FR" dirty="0" err="1"/>
              <a:t>Misinformation</a:t>
            </a:r>
            <a:r>
              <a:rPr lang="fr-FR" dirty="0"/>
              <a:t> in </a:t>
            </a:r>
            <a:r>
              <a:rPr lang="fr-FR" dirty="0" err="1"/>
              <a:t>climate</a:t>
            </a:r>
            <a:r>
              <a:rPr lang="fr-FR" dirty="0"/>
              <a:t> </a:t>
            </a:r>
            <a:r>
              <a:rPr lang="fr-FR" dirty="0" err="1"/>
              <a:t>policy</a:t>
            </a:r>
            <a:r>
              <a:rPr lang="fr-FR" dirty="0"/>
              <a:t> </a:t>
            </a:r>
            <a:r>
              <a:rPr lang="fr-FR" dirty="0" err="1"/>
              <a:t>is</a:t>
            </a:r>
            <a:r>
              <a:rPr lang="fr-FR" dirty="0"/>
              <a:t> </a:t>
            </a:r>
            <a:r>
              <a:rPr lang="fr-FR" dirty="0" err="1"/>
              <a:t>hindering</a:t>
            </a:r>
            <a:r>
              <a:rPr lang="fr-FR" dirty="0"/>
              <a:t> </a:t>
            </a:r>
            <a:r>
              <a:rPr lang="fr-FR" dirty="0" err="1"/>
              <a:t>decision</a:t>
            </a:r>
            <a:r>
              <a:rPr lang="fr-FR" dirty="0"/>
              <a:t> </a:t>
            </a:r>
            <a:r>
              <a:rPr lang="fr-FR" dirty="0" err="1"/>
              <a:t>making</a:t>
            </a:r>
            <a:endParaRPr lang="fr-FR" dirty="0"/>
          </a:p>
          <a:p>
            <a:pPr lvl="1"/>
            <a:endParaRPr lang="fr-FR" dirty="0"/>
          </a:p>
          <a:p>
            <a:pPr marL="457200" indent="-457200">
              <a:buAutoNum type="arabicParenR"/>
            </a:pPr>
            <a:r>
              <a:rPr lang="fr-FR" b="1" dirty="0" err="1"/>
              <a:t>Your</a:t>
            </a:r>
            <a:r>
              <a:rPr lang="fr-FR" b="1" dirty="0"/>
              <a:t> </a:t>
            </a:r>
            <a:r>
              <a:rPr lang="fr-FR" b="1" dirty="0" err="1"/>
              <a:t>think</a:t>
            </a:r>
            <a:r>
              <a:rPr lang="fr-FR" b="1" dirty="0"/>
              <a:t> </a:t>
            </a:r>
            <a:r>
              <a:rPr lang="fr-FR" b="1" dirty="0" err="1"/>
              <a:t>tank’s</a:t>
            </a:r>
            <a:r>
              <a:rPr lang="fr-FR" b="1" dirty="0"/>
              <a:t> unique contribution: </a:t>
            </a:r>
            <a:r>
              <a:rPr lang="fr-FR" dirty="0" err="1"/>
              <a:t>What</a:t>
            </a:r>
            <a:r>
              <a:rPr lang="fr-FR" dirty="0"/>
              <a:t> expertise, </a:t>
            </a:r>
            <a:r>
              <a:rPr lang="fr-FR" dirty="0" err="1"/>
              <a:t>resources</a:t>
            </a:r>
            <a:r>
              <a:rPr lang="fr-FR" dirty="0"/>
              <a:t>, or influence do </a:t>
            </a:r>
            <a:r>
              <a:rPr lang="fr-FR" dirty="0" err="1"/>
              <a:t>you</a:t>
            </a:r>
            <a:r>
              <a:rPr lang="fr-FR" dirty="0"/>
              <a:t> </a:t>
            </a:r>
            <a:r>
              <a:rPr lang="fr-FR" dirty="0" err="1"/>
              <a:t>bring</a:t>
            </a:r>
            <a:r>
              <a:rPr lang="fr-FR" dirty="0"/>
              <a:t>? </a:t>
            </a:r>
          </a:p>
          <a:p>
            <a:pPr marL="914400" lvl="1" indent="-457200">
              <a:buFont typeface="Arial" panose="020B0604020202020204" pitchFamily="34" charset="0"/>
              <a:buAutoNum type="arabicParenR"/>
            </a:pPr>
            <a:r>
              <a:rPr lang="fr-FR" dirty="0"/>
              <a:t>Example: </a:t>
            </a:r>
            <a:r>
              <a:rPr lang="fr-FR" dirty="0" err="1"/>
              <a:t>our</a:t>
            </a:r>
            <a:r>
              <a:rPr lang="fr-FR" dirty="0"/>
              <a:t> </a:t>
            </a:r>
            <a:r>
              <a:rPr lang="fr-FR" dirty="0" err="1"/>
              <a:t>think</a:t>
            </a:r>
            <a:r>
              <a:rPr lang="fr-FR" dirty="0"/>
              <a:t> tank </a:t>
            </a:r>
            <a:r>
              <a:rPr lang="fr-FR" dirty="0" err="1"/>
              <a:t>specializes</a:t>
            </a:r>
            <a:r>
              <a:rPr lang="fr-FR" dirty="0"/>
              <a:t> in </a:t>
            </a:r>
            <a:r>
              <a:rPr lang="fr-FR" dirty="0" err="1"/>
              <a:t>evidence-based</a:t>
            </a:r>
            <a:r>
              <a:rPr lang="fr-FR" dirty="0"/>
              <a:t> </a:t>
            </a:r>
            <a:r>
              <a:rPr lang="fr-FR" dirty="0" err="1"/>
              <a:t>climate</a:t>
            </a:r>
            <a:r>
              <a:rPr lang="fr-FR" dirty="0"/>
              <a:t> </a:t>
            </a:r>
            <a:r>
              <a:rPr lang="fr-FR" dirty="0" err="1"/>
              <a:t>policy</a:t>
            </a:r>
            <a:r>
              <a:rPr lang="fr-FR" dirty="0"/>
              <a:t> </a:t>
            </a:r>
            <a:r>
              <a:rPr lang="fr-FR" dirty="0" err="1"/>
              <a:t>research</a:t>
            </a:r>
            <a:r>
              <a:rPr lang="fr-FR" dirty="0"/>
              <a:t> and has a </a:t>
            </a:r>
            <a:r>
              <a:rPr lang="fr-FR" dirty="0" err="1"/>
              <a:t>strong</a:t>
            </a:r>
            <a:r>
              <a:rPr lang="fr-FR" dirty="0"/>
              <a:t> media </a:t>
            </a:r>
            <a:r>
              <a:rPr lang="fr-FR" dirty="0" err="1"/>
              <a:t>presence</a:t>
            </a:r>
            <a:r>
              <a:rPr lang="fr-FR" dirty="0"/>
              <a:t> </a:t>
            </a:r>
          </a:p>
          <a:p>
            <a:pPr marL="457200" indent="-457200">
              <a:buAutoNum type="arabicParenR"/>
            </a:pPr>
            <a:r>
              <a:rPr lang="fr-FR" b="1" dirty="0" err="1"/>
              <a:t>What’s</a:t>
            </a:r>
            <a:r>
              <a:rPr lang="fr-FR" b="1" dirty="0"/>
              <a:t> in </a:t>
            </a:r>
            <a:r>
              <a:rPr lang="fr-FR" b="1" dirty="0" err="1"/>
              <a:t>it</a:t>
            </a:r>
            <a:r>
              <a:rPr lang="fr-FR" b="1" dirty="0"/>
              <a:t> for the Partner? </a:t>
            </a:r>
            <a:r>
              <a:rPr lang="fr-FR" dirty="0"/>
              <a:t>How </a:t>
            </a:r>
            <a:r>
              <a:rPr lang="fr-FR" dirty="0" err="1"/>
              <a:t>does</a:t>
            </a:r>
            <a:r>
              <a:rPr lang="fr-FR" dirty="0"/>
              <a:t> the collaboration </a:t>
            </a:r>
            <a:r>
              <a:rPr lang="fr-FR" dirty="0" err="1"/>
              <a:t>align</a:t>
            </a:r>
            <a:r>
              <a:rPr lang="fr-FR" dirty="0"/>
              <a:t> </a:t>
            </a:r>
            <a:r>
              <a:rPr lang="fr-FR" dirty="0" err="1"/>
              <a:t>with</a:t>
            </a:r>
            <a:r>
              <a:rPr lang="fr-FR" dirty="0"/>
              <a:t> </a:t>
            </a:r>
            <a:r>
              <a:rPr lang="fr-FR" dirty="0" err="1"/>
              <a:t>their</a:t>
            </a:r>
            <a:r>
              <a:rPr lang="fr-FR" dirty="0"/>
              <a:t> goals? </a:t>
            </a:r>
          </a:p>
          <a:p>
            <a:pPr marL="914400" lvl="1" indent="-457200">
              <a:buFont typeface="Arial" panose="020B0604020202020204" pitchFamily="34" charset="0"/>
              <a:buAutoNum type="arabicParenR"/>
            </a:pPr>
            <a:r>
              <a:rPr lang="fr-FR" dirty="0"/>
              <a:t>Example: By </a:t>
            </a:r>
            <a:r>
              <a:rPr lang="fr-FR" dirty="0" err="1"/>
              <a:t>partnering</a:t>
            </a:r>
            <a:r>
              <a:rPr lang="fr-FR" dirty="0"/>
              <a:t> </a:t>
            </a:r>
            <a:r>
              <a:rPr lang="fr-FR" dirty="0" err="1"/>
              <a:t>with</a:t>
            </a:r>
            <a:r>
              <a:rPr lang="fr-FR" dirty="0"/>
              <a:t> us, </a:t>
            </a:r>
            <a:r>
              <a:rPr lang="fr-FR" dirty="0" err="1"/>
              <a:t>your</a:t>
            </a:r>
            <a:r>
              <a:rPr lang="fr-FR" dirty="0"/>
              <a:t> </a:t>
            </a:r>
            <a:r>
              <a:rPr lang="fr-FR" dirty="0" err="1"/>
              <a:t>organization</a:t>
            </a:r>
            <a:r>
              <a:rPr lang="fr-FR" dirty="0"/>
              <a:t> can </a:t>
            </a:r>
            <a:r>
              <a:rPr lang="fr-FR" dirty="0" err="1"/>
              <a:t>access</a:t>
            </a:r>
            <a:r>
              <a:rPr lang="fr-FR" dirty="0"/>
              <a:t> high-</a:t>
            </a:r>
            <a:r>
              <a:rPr lang="fr-FR" dirty="0" err="1"/>
              <a:t>quality</a:t>
            </a:r>
            <a:r>
              <a:rPr lang="fr-FR" dirty="0"/>
              <a:t> </a:t>
            </a:r>
            <a:r>
              <a:rPr lang="fr-FR" dirty="0" err="1"/>
              <a:t>research</a:t>
            </a:r>
            <a:r>
              <a:rPr lang="fr-FR" dirty="0"/>
              <a:t> and </a:t>
            </a:r>
            <a:r>
              <a:rPr lang="fr-FR" dirty="0" err="1"/>
              <a:t>policy</a:t>
            </a:r>
            <a:r>
              <a:rPr lang="fr-FR" dirty="0"/>
              <a:t> insights </a:t>
            </a:r>
            <a:r>
              <a:rPr lang="fr-FR" dirty="0" err="1"/>
              <a:t>that</a:t>
            </a:r>
            <a:r>
              <a:rPr lang="fr-FR" dirty="0"/>
              <a:t> </a:t>
            </a:r>
            <a:r>
              <a:rPr lang="fr-FR" dirty="0" err="1"/>
              <a:t>strenthen</a:t>
            </a:r>
            <a:r>
              <a:rPr lang="fr-FR" dirty="0"/>
              <a:t> </a:t>
            </a:r>
            <a:r>
              <a:rPr lang="fr-FR" dirty="0" err="1"/>
              <a:t>your</a:t>
            </a:r>
            <a:r>
              <a:rPr lang="fr-FR" dirty="0"/>
              <a:t> </a:t>
            </a:r>
            <a:r>
              <a:rPr lang="fr-FR" dirty="0" err="1"/>
              <a:t>advocacy</a:t>
            </a:r>
            <a:r>
              <a:rPr lang="fr-FR" dirty="0"/>
              <a:t> efforts</a:t>
            </a:r>
          </a:p>
          <a:p>
            <a:pPr marL="914400" lvl="1" indent="-457200">
              <a:buAutoNum type="arabicParenR"/>
            </a:pPr>
            <a:endParaRPr lang="fr-FR" dirty="0"/>
          </a:p>
          <a:p>
            <a:pPr marL="457200" indent="-457200">
              <a:buAutoNum type="arabicParenR"/>
            </a:pPr>
            <a:r>
              <a:rPr lang="fr-FR" b="1" dirty="0"/>
              <a:t>The </a:t>
            </a:r>
            <a:r>
              <a:rPr lang="fr-FR" b="1" dirty="0" err="1"/>
              <a:t>Expected</a:t>
            </a:r>
            <a:r>
              <a:rPr lang="fr-FR" b="1" dirty="0"/>
              <a:t> Impact: </a:t>
            </a:r>
            <a:r>
              <a:rPr lang="fr-FR" dirty="0" err="1"/>
              <a:t>What</a:t>
            </a:r>
            <a:r>
              <a:rPr lang="fr-FR" dirty="0"/>
              <a:t> </a:t>
            </a:r>
            <a:r>
              <a:rPr lang="fr-FR" dirty="0" err="1"/>
              <a:t>is</a:t>
            </a:r>
            <a:r>
              <a:rPr lang="fr-FR" dirty="0"/>
              <a:t> the </a:t>
            </a:r>
            <a:r>
              <a:rPr lang="fr-FR" dirty="0" err="1"/>
              <a:t>outcome</a:t>
            </a:r>
            <a:r>
              <a:rPr lang="fr-FR" dirty="0"/>
              <a:t> of the </a:t>
            </a:r>
            <a:r>
              <a:rPr lang="fr-FR" dirty="0" err="1"/>
              <a:t>Partnerhsip</a:t>
            </a:r>
            <a:r>
              <a:rPr lang="fr-FR" dirty="0"/>
              <a:t>? </a:t>
            </a:r>
          </a:p>
          <a:p>
            <a:pPr marL="914400" lvl="1" indent="-457200">
              <a:buAutoNum type="arabicParenR"/>
            </a:pPr>
            <a:r>
              <a:rPr lang="fr-FR" dirty="0"/>
              <a:t>Example: </a:t>
            </a:r>
            <a:r>
              <a:rPr lang="fr-FR" dirty="0" err="1"/>
              <a:t>Together</a:t>
            </a:r>
            <a:r>
              <a:rPr lang="fr-FR" dirty="0"/>
              <a:t>, </a:t>
            </a:r>
            <a:r>
              <a:rPr lang="fr-FR" dirty="0" err="1"/>
              <a:t>we</a:t>
            </a:r>
            <a:r>
              <a:rPr lang="fr-FR" dirty="0"/>
              <a:t> can </a:t>
            </a:r>
            <a:r>
              <a:rPr lang="fr-FR" dirty="0" err="1"/>
              <a:t>develop</a:t>
            </a:r>
            <a:r>
              <a:rPr lang="fr-FR" dirty="0"/>
              <a:t> a media </a:t>
            </a:r>
            <a:r>
              <a:rPr lang="fr-FR" dirty="0" err="1"/>
              <a:t>campaing</a:t>
            </a:r>
            <a:r>
              <a:rPr lang="fr-FR" dirty="0"/>
              <a:t> </a:t>
            </a:r>
            <a:r>
              <a:rPr lang="fr-FR" dirty="0" err="1"/>
              <a:t>that</a:t>
            </a:r>
            <a:r>
              <a:rPr lang="fr-FR" dirty="0"/>
              <a:t> combats </a:t>
            </a:r>
            <a:r>
              <a:rPr lang="fr-FR" dirty="0" err="1"/>
              <a:t>misinformation</a:t>
            </a:r>
            <a:r>
              <a:rPr lang="fr-FR" dirty="0"/>
              <a:t> and </a:t>
            </a:r>
            <a:r>
              <a:rPr lang="fr-FR" dirty="0" err="1"/>
              <a:t>informs</a:t>
            </a:r>
            <a:r>
              <a:rPr lang="fr-FR" dirty="0"/>
              <a:t> </a:t>
            </a:r>
            <a:r>
              <a:rPr lang="fr-FR" dirty="0" err="1"/>
              <a:t>policymakers</a:t>
            </a:r>
            <a:r>
              <a:rPr lang="fr-FR" dirty="0"/>
              <a:t>.</a:t>
            </a:r>
          </a:p>
          <a:p>
            <a:pPr marL="914400" lvl="1" indent="-457200">
              <a:buAutoNum type="arabicParenR"/>
            </a:pPr>
            <a:endParaRPr lang="fr-FR" dirty="0"/>
          </a:p>
        </p:txBody>
      </p:sp>
    </p:spTree>
    <p:extLst>
      <p:ext uri="{BB962C8B-B14F-4D97-AF65-F5344CB8AC3E}">
        <p14:creationId xmlns:p14="http://schemas.microsoft.com/office/powerpoint/2010/main" val="1400947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63993-4CBE-0CCF-4BB7-90131BC241A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9602E24-E390-B8B8-BE1A-44E5F92D481F}"/>
              </a:ext>
            </a:extLst>
          </p:cNvPr>
          <p:cNvSpPr>
            <a:spLocks noGrp="1"/>
          </p:cNvSpPr>
          <p:nvPr>
            <p:ph type="title"/>
          </p:nvPr>
        </p:nvSpPr>
        <p:spPr/>
        <p:txBody>
          <a:bodyPr>
            <a:normAutofit fontScale="90000"/>
          </a:bodyPr>
          <a:lstStyle/>
          <a:p>
            <a:r>
              <a:rPr lang="fr-FR" dirty="0"/>
              <a:t>Part 2: Building a Value Proposition for Partnerships	</a:t>
            </a:r>
          </a:p>
        </p:txBody>
      </p:sp>
      <p:sp>
        <p:nvSpPr>
          <p:cNvPr id="3" name="Espace réservé du texte 2">
            <a:extLst>
              <a:ext uri="{FF2B5EF4-FFF2-40B4-BE49-F238E27FC236}">
                <a16:creationId xmlns:a16="http://schemas.microsoft.com/office/drawing/2014/main" id="{6EDA04FB-CE50-4DB5-E62D-350CA4E52EB0}"/>
              </a:ext>
            </a:extLst>
          </p:cNvPr>
          <p:cNvSpPr>
            <a:spLocks noGrp="1"/>
          </p:cNvSpPr>
          <p:nvPr>
            <p:ph type="body" sz="quarter" idx="10"/>
          </p:nvPr>
        </p:nvSpPr>
        <p:spPr/>
        <p:txBody>
          <a:bodyPr>
            <a:normAutofit fontScale="85000" lnSpcReduction="20000"/>
          </a:bodyPr>
          <a:lstStyle/>
          <a:p>
            <a:r>
              <a:rPr lang="fr-FR" dirty="0" err="1"/>
              <a:t>Steps</a:t>
            </a:r>
            <a:r>
              <a:rPr lang="fr-FR" dirty="0"/>
              <a:t> to </a:t>
            </a:r>
            <a:r>
              <a:rPr lang="fr-FR" dirty="0" err="1"/>
              <a:t>Conduct</a:t>
            </a:r>
            <a:r>
              <a:rPr lang="fr-FR" dirty="0"/>
              <a:t> a Value Proposition:</a:t>
            </a:r>
          </a:p>
          <a:p>
            <a:endParaRPr lang="fr-FR" b="1" dirty="0"/>
          </a:p>
          <a:p>
            <a:pPr marL="914400" lvl="1" indent="-457200">
              <a:buAutoNum type="arabicParenR"/>
            </a:pPr>
            <a:r>
              <a:rPr lang="fr-FR" b="1" dirty="0"/>
              <a:t>Research </a:t>
            </a:r>
            <a:r>
              <a:rPr lang="fr-FR" b="1" dirty="0" err="1"/>
              <a:t>your</a:t>
            </a:r>
            <a:r>
              <a:rPr lang="fr-FR" b="1" dirty="0"/>
              <a:t> </a:t>
            </a:r>
            <a:r>
              <a:rPr lang="fr-FR" b="1" dirty="0" err="1"/>
              <a:t>potential</a:t>
            </a:r>
            <a:r>
              <a:rPr lang="fr-FR" b="1" dirty="0"/>
              <a:t> </a:t>
            </a:r>
            <a:r>
              <a:rPr lang="fr-FR" b="1" dirty="0" err="1"/>
              <a:t>partner</a:t>
            </a:r>
            <a:endParaRPr lang="fr-FR" b="1" dirty="0"/>
          </a:p>
          <a:p>
            <a:pPr marL="1371600" lvl="2" indent="-457200">
              <a:buAutoNum type="arabicParenR"/>
            </a:pPr>
            <a:r>
              <a:rPr lang="fr-FR" dirty="0" err="1"/>
              <a:t>Understand</a:t>
            </a:r>
            <a:r>
              <a:rPr lang="fr-FR" dirty="0"/>
              <a:t> </a:t>
            </a:r>
            <a:r>
              <a:rPr lang="fr-FR" dirty="0" err="1"/>
              <a:t>their</a:t>
            </a:r>
            <a:r>
              <a:rPr lang="fr-FR" dirty="0"/>
              <a:t> mission, </a:t>
            </a:r>
            <a:r>
              <a:rPr lang="fr-FR" dirty="0" err="1"/>
              <a:t>priorities</a:t>
            </a:r>
            <a:r>
              <a:rPr lang="fr-FR" dirty="0"/>
              <a:t>, and challenges</a:t>
            </a:r>
          </a:p>
          <a:p>
            <a:pPr marL="1371600" lvl="2" indent="-457200">
              <a:buAutoNum type="arabicParenR"/>
            </a:pPr>
            <a:r>
              <a:rPr lang="fr-FR" dirty="0" err="1"/>
              <a:t>Identify</a:t>
            </a:r>
            <a:r>
              <a:rPr lang="fr-FR" dirty="0"/>
              <a:t> </a:t>
            </a:r>
            <a:r>
              <a:rPr lang="fr-FR" dirty="0" err="1"/>
              <a:t>their</a:t>
            </a:r>
            <a:r>
              <a:rPr lang="fr-FR" dirty="0"/>
              <a:t> </a:t>
            </a:r>
            <a:r>
              <a:rPr lang="fr-FR" dirty="0" err="1"/>
              <a:t>previous</a:t>
            </a:r>
            <a:r>
              <a:rPr lang="fr-FR" dirty="0"/>
              <a:t> collaborations and key </a:t>
            </a:r>
            <a:r>
              <a:rPr lang="fr-FR" dirty="0" err="1"/>
              <a:t>decision-makers</a:t>
            </a:r>
            <a:endParaRPr lang="fr-FR" dirty="0"/>
          </a:p>
          <a:p>
            <a:pPr marL="1371600" lvl="2" indent="-457200">
              <a:buAutoNum type="arabicParenR"/>
            </a:pPr>
            <a:r>
              <a:rPr lang="fr-FR" dirty="0"/>
              <a:t>Look at </a:t>
            </a:r>
            <a:r>
              <a:rPr lang="fr-FR" dirty="0" err="1"/>
              <a:t>their</a:t>
            </a:r>
            <a:r>
              <a:rPr lang="fr-FR" dirty="0"/>
              <a:t> </a:t>
            </a:r>
            <a:r>
              <a:rPr lang="fr-FR" dirty="0" err="1"/>
              <a:t>funding</a:t>
            </a:r>
            <a:r>
              <a:rPr lang="fr-FR" dirty="0"/>
              <a:t> </a:t>
            </a:r>
            <a:r>
              <a:rPr lang="fr-FR" dirty="0" err="1"/>
              <a:t>prorities</a:t>
            </a:r>
            <a:r>
              <a:rPr lang="fr-FR" dirty="0"/>
              <a:t> and public </a:t>
            </a:r>
            <a:r>
              <a:rPr lang="fr-FR" dirty="0" err="1"/>
              <a:t>statements</a:t>
            </a:r>
            <a:endParaRPr lang="fr-FR" dirty="0"/>
          </a:p>
          <a:p>
            <a:pPr marL="914400" lvl="1" indent="-457200">
              <a:buAutoNum type="arabicParenR"/>
            </a:pPr>
            <a:r>
              <a:rPr lang="fr-FR" b="1" dirty="0" err="1"/>
              <a:t>Understand</a:t>
            </a:r>
            <a:r>
              <a:rPr lang="fr-FR" b="1" dirty="0"/>
              <a:t> the </a:t>
            </a:r>
            <a:r>
              <a:rPr lang="fr-FR" b="1" dirty="0" err="1"/>
              <a:t>partner’s</a:t>
            </a:r>
            <a:r>
              <a:rPr lang="fr-FR" b="1" dirty="0"/>
              <a:t> motivations and </a:t>
            </a:r>
            <a:r>
              <a:rPr lang="fr-FR" b="1" dirty="0" err="1"/>
              <a:t>priorities</a:t>
            </a:r>
            <a:endParaRPr lang="fr-FR" b="1" dirty="0"/>
          </a:p>
          <a:p>
            <a:pPr marL="1371600" lvl="2" indent="-457200">
              <a:buAutoNum type="arabicParenR"/>
            </a:pPr>
            <a:r>
              <a:rPr lang="fr-FR" dirty="0" err="1"/>
              <a:t>Government</a:t>
            </a:r>
            <a:r>
              <a:rPr lang="fr-FR" dirty="0"/>
              <a:t> </a:t>
            </a:r>
            <a:r>
              <a:rPr lang="fr-FR" dirty="0" err="1"/>
              <a:t>agencies</a:t>
            </a:r>
            <a:r>
              <a:rPr lang="fr-FR" dirty="0"/>
              <a:t>: </a:t>
            </a:r>
            <a:r>
              <a:rPr lang="fr-FR" dirty="0" err="1"/>
              <a:t>seek</a:t>
            </a:r>
            <a:r>
              <a:rPr lang="fr-FR" dirty="0"/>
              <a:t> </a:t>
            </a:r>
            <a:r>
              <a:rPr lang="fr-FR" dirty="0" err="1"/>
              <a:t>policy</a:t>
            </a:r>
            <a:r>
              <a:rPr lang="fr-FR" dirty="0"/>
              <a:t> insights, </a:t>
            </a:r>
            <a:r>
              <a:rPr lang="fr-FR" dirty="0" err="1"/>
              <a:t>implementation</a:t>
            </a:r>
            <a:r>
              <a:rPr lang="fr-FR" dirty="0"/>
              <a:t> </a:t>
            </a:r>
            <a:r>
              <a:rPr lang="fr-FR" dirty="0" err="1"/>
              <a:t>frameworks</a:t>
            </a:r>
            <a:endParaRPr lang="fr-FR" dirty="0"/>
          </a:p>
          <a:p>
            <a:pPr marL="1371600" lvl="2" indent="-457200">
              <a:buAutoNum type="arabicParenR"/>
            </a:pPr>
            <a:r>
              <a:rPr lang="fr-FR" dirty="0"/>
              <a:t>Corporations: value brand positions, </a:t>
            </a:r>
            <a:r>
              <a:rPr lang="fr-FR" dirty="0" err="1"/>
              <a:t>Environment</a:t>
            </a:r>
            <a:r>
              <a:rPr lang="fr-FR" dirty="0"/>
              <a:t>, social, </a:t>
            </a:r>
            <a:r>
              <a:rPr lang="fr-FR" dirty="0" err="1"/>
              <a:t>governance</a:t>
            </a:r>
            <a:r>
              <a:rPr lang="fr-FR" dirty="0"/>
              <a:t> </a:t>
            </a:r>
            <a:r>
              <a:rPr lang="fr-FR" dirty="0" err="1"/>
              <a:t>credibilty</a:t>
            </a:r>
            <a:endParaRPr lang="fr-FR" dirty="0"/>
          </a:p>
          <a:p>
            <a:pPr marL="1371600" lvl="2" indent="-457200">
              <a:buAutoNum type="arabicParenR"/>
            </a:pPr>
            <a:r>
              <a:rPr lang="fr-FR" dirty="0" err="1"/>
              <a:t>NGOs</a:t>
            </a:r>
            <a:r>
              <a:rPr lang="fr-FR" dirty="0"/>
              <a:t> &amp; Civil Society: </a:t>
            </a:r>
            <a:r>
              <a:rPr lang="fr-FR" dirty="0" err="1"/>
              <a:t>Require</a:t>
            </a:r>
            <a:r>
              <a:rPr lang="fr-FR" dirty="0"/>
              <a:t> date </a:t>
            </a:r>
            <a:r>
              <a:rPr lang="fr-FR" dirty="0" err="1"/>
              <a:t>dor</a:t>
            </a:r>
            <a:r>
              <a:rPr lang="fr-FR" dirty="0"/>
              <a:t> </a:t>
            </a:r>
            <a:r>
              <a:rPr lang="fr-FR" dirty="0" err="1"/>
              <a:t>advocacy</a:t>
            </a:r>
            <a:r>
              <a:rPr lang="fr-FR" dirty="0"/>
              <a:t>, </a:t>
            </a:r>
            <a:r>
              <a:rPr lang="fr-FR" dirty="0" err="1"/>
              <a:t>grassroots</a:t>
            </a:r>
            <a:r>
              <a:rPr lang="fr-FR" dirty="0"/>
              <a:t> influence</a:t>
            </a:r>
          </a:p>
          <a:p>
            <a:pPr marL="1371600" lvl="2" indent="-457200">
              <a:buAutoNum type="arabicParenR"/>
            </a:pPr>
            <a:r>
              <a:rPr lang="fr-FR" dirty="0"/>
              <a:t>Media: Need expert </a:t>
            </a:r>
            <a:r>
              <a:rPr lang="fr-FR" dirty="0" err="1"/>
              <a:t>analysis</a:t>
            </a:r>
            <a:r>
              <a:rPr lang="fr-FR" dirty="0"/>
              <a:t>, </a:t>
            </a:r>
            <a:r>
              <a:rPr lang="fr-FR" dirty="0" err="1"/>
              <a:t>compelling</a:t>
            </a:r>
            <a:r>
              <a:rPr lang="fr-FR" dirty="0"/>
              <a:t> narratives</a:t>
            </a:r>
          </a:p>
          <a:p>
            <a:pPr marL="914400" lvl="1" indent="-457200">
              <a:buAutoNum type="arabicParenR"/>
            </a:pPr>
            <a:r>
              <a:rPr lang="fr-FR" b="1" dirty="0" err="1"/>
              <a:t>Identify</a:t>
            </a:r>
            <a:r>
              <a:rPr lang="fr-FR" b="1" dirty="0"/>
              <a:t> </a:t>
            </a:r>
            <a:r>
              <a:rPr lang="fr-FR" b="1" dirty="0" err="1"/>
              <a:t>mutual</a:t>
            </a:r>
            <a:r>
              <a:rPr lang="fr-FR" b="1" dirty="0"/>
              <a:t> </a:t>
            </a:r>
            <a:r>
              <a:rPr lang="fr-FR" b="1" dirty="0" err="1"/>
              <a:t>interests</a:t>
            </a:r>
            <a:endParaRPr lang="fr-FR" b="1" dirty="0"/>
          </a:p>
          <a:p>
            <a:pPr marL="1371600" lvl="2" indent="-457200">
              <a:buAutoNum type="arabicParenR"/>
            </a:pPr>
            <a:r>
              <a:rPr lang="fr-FR" dirty="0" err="1"/>
              <a:t>Map</a:t>
            </a:r>
            <a:r>
              <a:rPr lang="fr-FR" dirty="0"/>
              <a:t> out </a:t>
            </a:r>
            <a:r>
              <a:rPr lang="fr-FR" dirty="0" err="1"/>
              <a:t>where</a:t>
            </a:r>
            <a:r>
              <a:rPr lang="fr-FR" dirty="0"/>
              <a:t> </a:t>
            </a:r>
            <a:r>
              <a:rPr lang="fr-FR" dirty="0" err="1"/>
              <a:t>your</a:t>
            </a:r>
            <a:r>
              <a:rPr lang="fr-FR" dirty="0"/>
              <a:t> objectives </a:t>
            </a:r>
            <a:r>
              <a:rPr lang="fr-FR" dirty="0" err="1"/>
              <a:t>align</a:t>
            </a:r>
            <a:endParaRPr lang="fr-FR" dirty="0"/>
          </a:p>
          <a:p>
            <a:pPr marL="1371600" lvl="2" indent="-457200">
              <a:buAutoNum type="arabicParenR"/>
            </a:pPr>
            <a:r>
              <a:rPr lang="fr-FR" dirty="0" err="1"/>
              <a:t>Think</a:t>
            </a:r>
            <a:r>
              <a:rPr lang="fr-FR" dirty="0"/>
              <a:t> about how </a:t>
            </a:r>
            <a:r>
              <a:rPr lang="fr-FR" dirty="0" err="1"/>
              <a:t>your</a:t>
            </a:r>
            <a:r>
              <a:rPr lang="fr-FR" dirty="0"/>
              <a:t> expertise </a:t>
            </a:r>
            <a:r>
              <a:rPr lang="fr-FR" dirty="0" err="1"/>
              <a:t>complements</a:t>
            </a:r>
            <a:r>
              <a:rPr lang="fr-FR" dirty="0"/>
              <a:t> </a:t>
            </a:r>
            <a:r>
              <a:rPr lang="fr-FR" dirty="0" err="1"/>
              <a:t>theirs</a:t>
            </a:r>
            <a:endParaRPr lang="fr-FR" dirty="0"/>
          </a:p>
          <a:p>
            <a:pPr marL="1371600" lvl="2" indent="-457200">
              <a:buAutoNum type="arabicParenR"/>
            </a:pPr>
            <a:r>
              <a:rPr lang="fr-FR" dirty="0" err="1"/>
              <a:t>Identify</a:t>
            </a:r>
            <a:r>
              <a:rPr lang="fr-FR" dirty="0"/>
              <a:t> </a:t>
            </a:r>
            <a:r>
              <a:rPr lang="fr-FR" dirty="0" err="1"/>
              <a:t>shared</a:t>
            </a:r>
            <a:r>
              <a:rPr lang="fr-FR" dirty="0"/>
              <a:t> challenges </a:t>
            </a:r>
            <a:r>
              <a:rPr lang="fr-FR" dirty="0" err="1"/>
              <a:t>you</a:t>
            </a:r>
            <a:r>
              <a:rPr lang="fr-FR" dirty="0"/>
              <a:t> can solve </a:t>
            </a:r>
            <a:r>
              <a:rPr lang="fr-FR" dirty="0" err="1"/>
              <a:t>together</a:t>
            </a:r>
            <a:endParaRPr lang="fr-FR" dirty="0"/>
          </a:p>
          <a:p>
            <a:pPr marL="1371600" lvl="2" indent="-457200">
              <a:buAutoNum type="arabicParenR"/>
            </a:pPr>
            <a:r>
              <a:rPr lang="fr-FR" dirty="0"/>
              <a:t>Ex: a media </a:t>
            </a:r>
            <a:r>
              <a:rPr lang="fr-FR" dirty="0" err="1"/>
              <a:t>outlet</a:t>
            </a:r>
            <a:r>
              <a:rPr lang="fr-FR" dirty="0"/>
              <a:t> </a:t>
            </a:r>
            <a:r>
              <a:rPr lang="fr-FR" dirty="0" err="1"/>
              <a:t>seeks</a:t>
            </a:r>
            <a:r>
              <a:rPr lang="fr-FR" dirty="0"/>
              <a:t> </a:t>
            </a:r>
            <a:r>
              <a:rPr lang="fr-FR" dirty="0" err="1"/>
              <a:t>credible</a:t>
            </a:r>
            <a:r>
              <a:rPr lang="fr-FR" dirty="0"/>
              <a:t> </a:t>
            </a:r>
            <a:r>
              <a:rPr lang="fr-FR" dirty="0" err="1"/>
              <a:t>policy</a:t>
            </a:r>
            <a:r>
              <a:rPr lang="fr-FR" dirty="0"/>
              <a:t> </a:t>
            </a:r>
            <a:r>
              <a:rPr lang="fr-FR" dirty="0" err="1"/>
              <a:t>analysis</a:t>
            </a:r>
            <a:r>
              <a:rPr lang="fr-FR" dirty="0"/>
              <a:t>, </a:t>
            </a:r>
            <a:r>
              <a:rPr lang="fr-FR" dirty="0" err="1"/>
              <a:t>while</a:t>
            </a:r>
            <a:r>
              <a:rPr lang="fr-FR" dirty="0"/>
              <a:t> </a:t>
            </a:r>
            <a:r>
              <a:rPr lang="fr-FR" dirty="0" err="1"/>
              <a:t>your</a:t>
            </a:r>
            <a:r>
              <a:rPr lang="fr-FR" dirty="0"/>
              <a:t> </a:t>
            </a:r>
            <a:r>
              <a:rPr lang="fr-FR" dirty="0" err="1"/>
              <a:t>think</a:t>
            </a:r>
            <a:r>
              <a:rPr lang="fr-FR" dirty="0"/>
              <a:t> tank </a:t>
            </a:r>
            <a:r>
              <a:rPr lang="fr-FR" dirty="0" err="1"/>
              <a:t>wants</a:t>
            </a:r>
            <a:r>
              <a:rPr lang="fr-FR" dirty="0"/>
              <a:t> to </a:t>
            </a:r>
            <a:r>
              <a:rPr lang="fr-FR" dirty="0" err="1"/>
              <a:t>amplify</a:t>
            </a:r>
            <a:r>
              <a:rPr lang="fr-FR" dirty="0"/>
              <a:t> </a:t>
            </a:r>
            <a:r>
              <a:rPr lang="fr-FR" dirty="0" err="1"/>
              <a:t>its</a:t>
            </a:r>
            <a:r>
              <a:rPr lang="fr-FR" dirty="0"/>
              <a:t> </a:t>
            </a:r>
            <a:r>
              <a:rPr lang="fr-FR" dirty="0" err="1"/>
              <a:t>research</a:t>
            </a:r>
            <a:r>
              <a:rPr lang="fr-FR" dirty="0"/>
              <a:t>. A partnership </a:t>
            </a:r>
            <a:r>
              <a:rPr lang="fr-FR" dirty="0" err="1"/>
              <a:t>could</a:t>
            </a:r>
            <a:r>
              <a:rPr lang="fr-FR" dirty="0"/>
              <a:t> </a:t>
            </a:r>
            <a:r>
              <a:rPr lang="fr-FR" dirty="0" err="1"/>
              <a:t>involve</a:t>
            </a:r>
            <a:r>
              <a:rPr lang="fr-FR" dirty="0"/>
              <a:t> </a:t>
            </a:r>
            <a:r>
              <a:rPr lang="fr-FR" dirty="0" err="1"/>
              <a:t>co-publishing</a:t>
            </a:r>
            <a:r>
              <a:rPr lang="fr-FR" dirty="0"/>
              <a:t> reports or op-</a:t>
            </a:r>
            <a:r>
              <a:rPr lang="fr-FR" dirty="0" err="1"/>
              <a:t>ed</a:t>
            </a:r>
            <a:r>
              <a:rPr lang="fr-FR" dirty="0"/>
              <a:t>.</a:t>
            </a:r>
          </a:p>
          <a:p>
            <a:pPr marL="914400" lvl="1" indent="-457200">
              <a:buAutoNum type="arabicParenR"/>
            </a:pPr>
            <a:r>
              <a:rPr lang="fr-FR" b="1" dirty="0"/>
              <a:t>Frame the Pitch and </a:t>
            </a:r>
            <a:r>
              <a:rPr lang="fr-FR" b="1" dirty="0" err="1"/>
              <a:t>craft</a:t>
            </a:r>
            <a:r>
              <a:rPr lang="fr-FR" b="1" dirty="0"/>
              <a:t> a </a:t>
            </a:r>
            <a:r>
              <a:rPr lang="fr-FR" b="1" dirty="0" err="1"/>
              <a:t>tailored</a:t>
            </a:r>
            <a:r>
              <a:rPr lang="fr-FR" b="1" dirty="0"/>
              <a:t> message</a:t>
            </a:r>
          </a:p>
        </p:txBody>
      </p:sp>
    </p:spTree>
    <p:extLst>
      <p:ext uri="{BB962C8B-B14F-4D97-AF65-F5344CB8AC3E}">
        <p14:creationId xmlns:p14="http://schemas.microsoft.com/office/powerpoint/2010/main" val="2796986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F2E2E2-4A25-F474-01B7-A79776F8B04D}"/>
              </a:ext>
            </a:extLst>
          </p:cNvPr>
          <p:cNvSpPr>
            <a:spLocks noGrp="1"/>
          </p:cNvSpPr>
          <p:nvPr>
            <p:ph type="title"/>
          </p:nvPr>
        </p:nvSpPr>
        <p:spPr/>
        <p:txBody>
          <a:bodyPr/>
          <a:lstStyle/>
          <a:p>
            <a:r>
              <a:rPr lang="en-US" dirty="0"/>
              <a:t>"Our think tank’s latest research on digital economy regulations aligns with your company’s interest in responsible AI development. By collaborating, we can produce a policy white paper that informs decision-makers while highlighting your commitment to ethical AI governance."</a:t>
            </a:r>
            <a:endParaRPr lang="fr-FR" dirty="0"/>
          </a:p>
        </p:txBody>
      </p:sp>
    </p:spTree>
    <p:extLst>
      <p:ext uri="{BB962C8B-B14F-4D97-AF65-F5344CB8AC3E}">
        <p14:creationId xmlns:p14="http://schemas.microsoft.com/office/powerpoint/2010/main" val="2052517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34716E-2BA8-4004-455E-DEB9B0C3E06F}"/>
              </a:ext>
            </a:extLst>
          </p:cNvPr>
          <p:cNvSpPr>
            <a:spLocks noGrp="1"/>
          </p:cNvSpPr>
          <p:nvPr>
            <p:ph type="title"/>
          </p:nvPr>
        </p:nvSpPr>
        <p:spPr/>
        <p:txBody>
          <a:bodyPr>
            <a:normAutofit fontScale="90000"/>
          </a:bodyPr>
          <a:lstStyle/>
          <a:p>
            <a:r>
              <a:rPr lang="fr-FR" dirty="0"/>
              <a:t>Part 2: Value Proposition </a:t>
            </a:r>
            <a:r>
              <a:rPr lang="fr-FR" dirty="0" err="1"/>
              <a:t>example</a:t>
            </a:r>
            <a:r>
              <a:rPr lang="fr-FR" dirty="0"/>
              <a:t> for </a:t>
            </a:r>
            <a:r>
              <a:rPr lang="fr-FR" dirty="0" err="1"/>
              <a:t>NGOs</a:t>
            </a:r>
            <a:r>
              <a:rPr lang="fr-FR" dirty="0"/>
              <a:t> &amp; Civil Society Organizations</a:t>
            </a:r>
          </a:p>
        </p:txBody>
      </p:sp>
      <p:sp>
        <p:nvSpPr>
          <p:cNvPr id="3" name="Espace réservé du texte 2">
            <a:extLst>
              <a:ext uri="{FF2B5EF4-FFF2-40B4-BE49-F238E27FC236}">
                <a16:creationId xmlns:a16="http://schemas.microsoft.com/office/drawing/2014/main" id="{EDF453CB-10C8-E7B2-ECEC-3A923F846871}"/>
              </a:ext>
            </a:extLst>
          </p:cNvPr>
          <p:cNvSpPr>
            <a:spLocks noGrp="1"/>
          </p:cNvSpPr>
          <p:nvPr>
            <p:ph type="body" sz="quarter" idx="10"/>
          </p:nvPr>
        </p:nvSpPr>
        <p:spPr/>
        <p:txBody>
          <a:bodyPr>
            <a:normAutofit fontScale="85000" lnSpcReduction="10000"/>
          </a:bodyPr>
          <a:lstStyle/>
          <a:p>
            <a:r>
              <a:rPr lang="en-US" i="1" dirty="0"/>
              <a:t>Dear [NGO Representative],</a:t>
            </a:r>
            <a:endParaRPr lang="en-US" dirty="0"/>
          </a:p>
          <a:p>
            <a:r>
              <a:rPr lang="en-US" i="1" dirty="0"/>
              <a:t>Effective advocacy requires strong research, compelling narratives, and strategic partnerships. At [Think Tank Name], we focus on [Policy Area], ensuring that policy recommendations are backed by credible research and real-world impact.</a:t>
            </a:r>
            <a:endParaRPr lang="en-US" dirty="0"/>
          </a:p>
          <a:p>
            <a:r>
              <a:rPr lang="en-US" i="1" dirty="0"/>
              <a:t>We admire [NGO Name]’s dedication to [Cause] and believe that by joining forces, we can:</a:t>
            </a:r>
            <a:br>
              <a:rPr lang="en-US" dirty="0"/>
            </a:br>
            <a:r>
              <a:rPr lang="en-US" dirty="0"/>
              <a:t>-Combine research and advocacy to drive policy change.</a:t>
            </a:r>
            <a:br>
              <a:rPr lang="en-US" dirty="0"/>
            </a:br>
            <a:r>
              <a:rPr lang="en-US" dirty="0"/>
              <a:t>-Create joint reports and policy briefs that amplify both our missions.</a:t>
            </a:r>
            <a:br>
              <a:rPr lang="en-US" dirty="0"/>
            </a:br>
            <a:r>
              <a:rPr lang="en-US" dirty="0"/>
              <a:t>-Organize public forums and stakeholder dialogues to influence decision-makers.</a:t>
            </a:r>
          </a:p>
          <a:p>
            <a:r>
              <a:rPr lang="en-US" i="1" dirty="0"/>
              <a:t>By leveraging our research expertise and your grassroots experience, we can create a stronger case for policy reforms that benefit [Target Group].</a:t>
            </a:r>
            <a:endParaRPr lang="en-US" dirty="0"/>
          </a:p>
          <a:p>
            <a:r>
              <a:rPr lang="en-US" i="1" dirty="0"/>
              <a:t>Let’s connect and discuss how we can align our efforts for greater impact. Would next week work for a quick conversation?</a:t>
            </a:r>
            <a:endParaRPr lang="en-US" dirty="0"/>
          </a:p>
          <a:p>
            <a:r>
              <a:rPr lang="fr-FR" dirty="0"/>
              <a:t>-</a:t>
            </a:r>
          </a:p>
        </p:txBody>
      </p:sp>
    </p:spTree>
    <p:extLst>
      <p:ext uri="{BB962C8B-B14F-4D97-AF65-F5344CB8AC3E}">
        <p14:creationId xmlns:p14="http://schemas.microsoft.com/office/powerpoint/2010/main" val="891237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88FF1-CC98-8453-7151-97B665E9341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01AE6F6-FFAF-A46A-C57C-37732F6ECE06}"/>
              </a:ext>
            </a:extLst>
          </p:cNvPr>
          <p:cNvSpPr>
            <a:spLocks noGrp="1"/>
          </p:cNvSpPr>
          <p:nvPr>
            <p:ph type="title"/>
          </p:nvPr>
        </p:nvSpPr>
        <p:spPr/>
        <p:txBody>
          <a:bodyPr>
            <a:normAutofit fontScale="90000"/>
          </a:bodyPr>
          <a:lstStyle/>
          <a:p>
            <a:r>
              <a:rPr lang="fr-FR" dirty="0"/>
              <a:t>Part 2: Value Proposition </a:t>
            </a:r>
            <a:r>
              <a:rPr lang="fr-FR" dirty="0" err="1"/>
              <a:t>example</a:t>
            </a:r>
            <a:r>
              <a:rPr lang="fr-FR" dirty="0"/>
              <a:t> for </a:t>
            </a:r>
            <a:r>
              <a:rPr lang="fr-FR" dirty="0" err="1"/>
              <a:t>NGOs</a:t>
            </a:r>
            <a:r>
              <a:rPr lang="fr-FR" dirty="0"/>
              <a:t> &amp; Civil Society Organizations</a:t>
            </a:r>
          </a:p>
        </p:txBody>
      </p:sp>
      <p:sp>
        <p:nvSpPr>
          <p:cNvPr id="3" name="Espace réservé du texte 2">
            <a:extLst>
              <a:ext uri="{FF2B5EF4-FFF2-40B4-BE49-F238E27FC236}">
                <a16:creationId xmlns:a16="http://schemas.microsoft.com/office/drawing/2014/main" id="{A10BBDD2-EC00-0BF0-4116-273F67DA5470}"/>
              </a:ext>
            </a:extLst>
          </p:cNvPr>
          <p:cNvSpPr>
            <a:spLocks noGrp="1"/>
          </p:cNvSpPr>
          <p:nvPr>
            <p:ph type="body" sz="quarter" idx="10"/>
          </p:nvPr>
        </p:nvSpPr>
        <p:spPr/>
        <p:txBody>
          <a:bodyPr>
            <a:normAutofit fontScale="85000" lnSpcReduction="10000"/>
          </a:bodyPr>
          <a:lstStyle/>
          <a:p>
            <a:r>
              <a:rPr lang="en-US" i="1" dirty="0"/>
              <a:t>As businesses navigate [Industry Challenge], access to high-quality policy research and data-driven insights is essential. [Think Tank Name] specializes in [Relevant Research Area], providing actionable recommendations that align with corporate strategies and regulatory trends.</a:t>
            </a:r>
            <a:endParaRPr lang="en-US" dirty="0"/>
          </a:p>
          <a:p>
            <a:r>
              <a:rPr lang="en-US" i="1" dirty="0"/>
              <a:t>We see a strong alignment between your company’s commitment to [Corporate Goal] and our expertise in [Research Area]. By collaborating, we can:</a:t>
            </a:r>
            <a:br>
              <a:rPr lang="en-US" dirty="0"/>
            </a:br>
            <a:r>
              <a:rPr lang="en-US" dirty="0"/>
              <a:t>-Conduct joint research that informs both corporate strategy and policy discussions.</a:t>
            </a:r>
            <a:br>
              <a:rPr lang="en-US" dirty="0"/>
            </a:br>
            <a:r>
              <a:rPr lang="en-US" dirty="0"/>
              <a:t>-Organize high-impact events, bringing together industry leaders and policymakers.</a:t>
            </a:r>
            <a:br>
              <a:rPr lang="en-US" dirty="0"/>
            </a:br>
            <a:r>
              <a:rPr lang="en-US" dirty="0"/>
              <a:t>-Provide insights that enhance your company’s thought leadership in [Industry].</a:t>
            </a:r>
          </a:p>
          <a:p>
            <a:r>
              <a:rPr lang="en-US" i="1" dirty="0"/>
              <a:t>This partnership offers an opportunity to not only advance industry-wide discussions but also position [Company Name] as a leader in shaping the future of [Industry or Policy Area].</a:t>
            </a:r>
            <a:endParaRPr lang="en-US" dirty="0"/>
          </a:p>
          <a:p>
            <a:r>
              <a:rPr lang="en-US" i="1" dirty="0"/>
              <a:t>I’d love to schedule a call to explore how we can create mutual value through this collaboration. Would you be available next week?</a:t>
            </a:r>
            <a:endParaRPr lang="en-US" dirty="0"/>
          </a:p>
        </p:txBody>
      </p:sp>
    </p:spTree>
    <p:extLst>
      <p:ext uri="{BB962C8B-B14F-4D97-AF65-F5344CB8AC3E}">
        <p14:creationId xmlns:p14="http://schemas.microsoft.com/office/powerpoint/2010/main" val="2029822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3490F51-C19E-1722-F45B-C99792D056DA}"/>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7A4A63F-6A7B-47A9-0F50-8899AE9CC9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BB06323-7C16-E250-E333-71F2826EF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CC8B18DA-E4A2-046F-7486-2C3838AF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8D08E9DB-1F59-C139-C33C-8A61F4923D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679EEE78-6AF9-2E9B-0F07-FB744E0A0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F8FF4450-E4E2-A454-AF1F-A39141D57728}"/>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ctr"/>
            <a:r>
              <a:rPr lang="en-US" sz="5100" kern="1200" dirty="0">
                <a:solidFill>
                  <a:schemeClr val="tx1"/>
                </a:solidFill>
                <a:latin typeface="+mj-lt"/>
                <a:ea typeface="+mj-ea"/>
                <a:cs typeface="+mj-cs"/>
              </a:rPr>
              <a:t>Presentation </a:t>
            </a:r>
          </a:p>
        </p:txBody>
      </p:sp>
    </p:spTree>
    <p:extLst>
      <p:ext uri="{BB962C8B-B14F-4D97-AF65-F5344CB8AC3E}">
        <p14:creationId xmlns:p14="http://schemas.microsoft.com/office/powerpoint/2010/main" val="303891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DB570-E713-F0FB-3B76-1ECEBDC6B96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11E26A3-824C-649F-7CCC-B5DDBF44289F}"/>
              </a:ext>
            </a:extLst>
          </p:cNvPr>
          <p:cNvSpPr>
            <a:spLocks noGrp="1"/>
          </p:cNvSpPr>
          <p:nvPr>
            <p:ph type="title"/>
          </p:nvPr>
        </p:nvSpPr>
        <p:spPr/>
        <p:txBody>
          <a:bodyPr>
            <a:normAutofit fontScale="90000"/>
          </a:bodyPr>
          <a:lstStyle/>
          <a:p>
            <a:r>
              <a:rPr lang="fr-FR" dirty="0"/>
              <a:t>Part 2:Outreach </a:t>
            </a:r>
            <a:r>
              <a:rPr lang="fr-FR" dirty="0" err="1"/>
              <a:t>Strategies</a:t>
            </a:r>
            <a:r>
              <a:rPr lang="fr-FR" dirty="0"/>
              <a:t>: Building Trust and </a:t>
            </a:r>
            <a:r>
              <a:rPr lang="fr-FR" dirty="0" err="1"/>
              <a:t>Initiating</a:t>
            </a:r>
            <a:r>
              <a:rPr lang="fr-FR" dirty="0"/>
              <a:t> Conversations</a:t>
            </a:r>
          </a:p>
        </p:txBody>
      </p:sp>
      <p:sp>
        <p:nvSpPr>
          <p:cNvPr id="3" name="Espace réservé du texte 2">
            <a:extLst>
              <a:ext uri="{FF2B5EF4-FFF2-40B4-BE49-F238E27FC236}">
                <a16:creationId xmlns:a16="http://schemas.microsoft.com/office/drawing/2014/main" id="{2DB54DAC-AA28-9E2D-3DB4-60CE41D265E1}"/>
              </a:ext>
            </a:extLst>
          </p:cNvPr>
          <p:cNvSpPr>
            <a:spLocks noGrp="1"/>
          </p:cNvSpPr>
          <p:nvPr>
            <p:ph type="body" sz="quarter" idx="10"/>
          </p:nvPr>
        </p:nvSpPr>
        <p:spPr/>
        <p:txBody>
          <a:bodyPr>
            <a:normAutofit/>
          </a:bodyPr>
          <a:lstStyle/>
          <a:p>
            <a:pPr marL="457200" indent="-457200">
              <a:buAutoNum type="arabicParenR"/>
            </a:pPr>
            <a:r>
              <a:rPr lang="fr-FR" b="1" dirty="0"/>
              <a:t>Warm introductions vs. Cold </a:t>
            </a:r>
            <a:r>
              <a:rPr lang="fr-FR" b="1" dirty="0" err="1"/>
              <a:t>outreach</a:t>
            </a:r>
            <a:endParaRPr lang="fr-FR" b="1" dirty="0"/>
          </a:p>
          <a:p>
            <a:pPr marL="914400" lvl="1" indent="-457200">
              <a:buAutoNum type="arabicParenR"/>
            </a:pPr>
            <a:r>
              <a:rPr lang="fr-FR" dirty="0"/>
              <a:t>Warm introductions: </a:t>
            </a:r>
            <a:r>
              <a:rPr lang="fr-FR" dirty="0" err="1"/>
              <a:t>Leverage</a:t>
            </a:r>
            <a:r>
              <a:rPr lang="fr-FR" dirty="0"/>
              <a:t> </a:t>
            </a:r>
            <a:r>
              <a:rPr lang="fr-FR" dirty="0" err="1"/>
              <a:t>existing</a:t>
            </a:r>
            <a:r>
              <a:rPr lang="fr-FR" dirty="0"/>
              <a:t> networks, </a:t>
            </a:r>
            <a:r>
              <a:rPr lang="fr-FR" dirty="0" err="1"/>
              <a:t>ask</a:t>
            </a:r>
            <a:r>
              <a:rPr lang="fr-FR" dirty="0"/>
              <a:t> </a:t>
            </a:r>
            <a:r>
              <a:rPr lang="fr-FR" dirty="0" err="1"/>
              <a:t>mutual</a:t>
            </a:r>
            <a:r>
              <a:rPr lang="fr-FR" dirty="0"/>
              <a:t> contacts to </a:t>
            </a:r>
            <a:r>
              <a:rPr lang="fr-FR" dirty="0" err="1"/>
              <a:t>make</a:t>
            </a:r>
            <a:r>
              <a:rPr lang="fr-FR" dirty="0"/>
              <a:t> introductions </a:t>
            </a:r>
          </a:p>
          <a:p>
            <a:pPr marL="914400" lvl="1" indent="-457200">
              <a:buAutoNum type="arabicParenR"/>
            </a:pPr>
            <a:r>
              <a:rPr lang="fr-FR" dirty="0"/>
              <a:t>Cold </a:t>
            </a:r>
            <a:r>
              <a:rPr lang="fr-FR" dirty="0" err="1"/>
              <a:t>Outreach</a:t>
            </a:r>
            <a:r>
              <a:rPr lang="fr-FR" dirty="0"/>
              <a:t>: if no direct </a:t>
            </a:r>
            <a:r>
              <a:rPr lang="fr-FR" dirty="0" err="1"/>
              <a:t>connection</a:t>
            </a:r>
            <a:r>
              <a:rPr lang="fr-FR" dirty="0"/>
              <a:t> </a:t>
            </a:r>
            <a:r>
              <a:rPr lang="fr-FR" dirty="0" err="1"/>
              <a:t>exists</a:t>
            </a:r>
            <a:r>
              <a:rPr lang="fr-FR" dirty="0"/>
              <a:t>, </a:t>
            </a:r>
            <a:r>
              <a:rPr lang="fr-FR" dirty="0" err="1"/>
              <a:t>personalize</a:t>
            </a:r>
            <a:r>
              <a:rPr lang="fr-FR" dirty="0"/>
              <a:t> communication and </a:t>
            </a:r>
            <a:r>
              <a:rPr lang="fr-FR" dirty="0" err="1"/>
              <a:t>refernece</a:t>
            </a:r>
            <a:r>
              <a:rPr lang="fr-FR" dirty="0"/>
              <a:t> </a:t>
            </a:r>
            <a:r>
              <a:rPr lang="fr-FR" dirty="0" err="1"/>
              <a:t>shared</a:t>
            </a:r>
            <a:r>
              <a:rPr lang="fr-FR" dirty="0"/>
              <a:t> </a:t>
            </a:r>
            <a:r>
              <a:rPr lang="fr-FR" dirty="0" err="1"/>
              <a:t>interest</a:t>
            </a:r>
            <a:endParaRPr lang="fr-FR" dirty="0"/>
          </a:p>
          <a:p>
            <a:pPr marL="457200" indent="-457200">
              <a:buAutoNum type="arabicParenR"/>
            </a:pPr>
            <a:r>
              <a:rPr lang="fr-FR" b="1" dirty="0" err="1"/>
              <a:t>Hosting</a:t>
            </a:r>
            <a:r>
              <a:rPr lang="fr-FR" b="1" dirty="0"/>
              <a:t> joint events, </a:t>
            </a:r>
            <a:r>
              <a:rPr lang="fr-FR" b="1" dirty="0" err="1"/>
              <a:t>conferences</a:t>
            </a:r>
            <a:r>
              <a:rPr lang="fr-FR" b="1" dirty="0"/>
              <a:t>,  </a:t>
            </a:r>
            <a:r>
              <a:rPr lang="fr-FR" b="1" dirty="0" err="1"/>
              <a:t>roundtables</a:t>
            </a:r>
            <a:r>
              <a:rPr lang="fr-FR" b="1" dirty="0"/>
              <a:t>, or </a:t>
            </a:r>
            <a:r>
              <a:rPr lang="fr-FR" b="1" dirty="0" err="1"/>
              <a:t>policy</a:t>
            </a:r>
            <a:r>
              <a:rPr lang="fr-FR" b="1" dirty="0"/>
              <a:t> forums </a:t>
            </a:r>
          </a:p>
          <a:p>
            <a:pPr marL="914400" lvl="1" indent="-457200">
              <a:buAutoNum type="arabicParenR"/>
            </a:pPr>
            <a:r>
              <a:rPr lang="fr-FR" dirty="0"/>
              <a:t>This can serve as a </a:t>
            </a:r>
            <a:r>
              <a:rPr lang="fr-FR" dirty="0" err="1"/>
              <a:t>low-commitment</a:t>
            </a:r>
            <a:r>
              <a:rPr lang="fr-FR" dirty="0"/>
              <a:t> first </a:t>
            </a:r>
            <a:r>
              <a:rPr lang="fr-FR" dirty="0" err="1"/>
              <a:t>step</a:t>
            </a:r>
            <a:r>
              <a:rPr lang="fr-FR" dirty="0"/>
              <a:t> </a:t>
            </a:r>
            <a:r>
              <a:rPr lang="fr-FR" dirty="0" err="1"/>
              <a:t>towards</a:t>
            </a:r>
            <a:r>
              <a:rPr lang="fr-FR" dirty="0"/>
              <a:t> a more lasting and </a:t>
            </a:r>
            <a:r>
              <a:rPr lang="fr-FR" dirty="0" err="1"/>
              <a:t>sustainable</a:t>
            </a:r>
            <a:r>
              <a:rPr lang="fr-FR" dirty="0"/>
              <a:t> collaboration/</a:t>
            </a:r>
            <a:r>
              <a:rPr lang="fr-FR" dirty="0" err="1"/>
              <a:t>strategic</a:t>
            </a:r>
            <a:r>
              <a:rPr lang="fr-FR" dirty="0"/>
              <a:t> partnership</a:t>
            </a:r>
          </a:p>
          <a:p>
            <a:pPr marL="914400" lvl="1" indent="-457200">
              <a:buAutoNum type="arabicParenR"/>
            </a:pPr>
            <a:r>
              <a:rPr lang="fr-FR" dirty="0"/>
              <a:t>Example: a </a:t>
            </a:r>
            <a:r>
              <a:rPr lang="fr-FR" dirty="0" err="1"/>
              <a:t>think</a:t>
            </a:r>
            <a:r>
              <a:rPr lang="fr-FR" dirty="0"/>
              <a:t> tank invites </a:t>
            </a:r>
            <a:r>
              <a:rPr lang="fr-FR" dirty="0" err="1"/>
              <a:t>corporate</a:t>
            </a:r>
            <a:r>
              <a:rPr lang="fr-FR" dirty="0"/>
              <a:t> </a:t>
            </a:r>
            <a:r>
              <a:rPr lang="fr-FR" dirty="0" err="1"/>
              <a:t>executives</a:t>
            </a:r>
            <a:r>
              <a:rPr lang="fr-FR" dirty="0"/>
              <a:t> to a </a:t>
            </a:r>
            <a:r>
              <a:rPr lang="fr-FR" dirty="0" err="1"/>
              <a:t>roundtable</a:t>
            </a:r>
            <a:r>
              <a:rPr lang="fr-FR" dirty="0"/>
              <a:t> on business and public </a:t>
            </a:r>
            <a:r>
              <a:rPr lang="fr-FR" dirty="0" err="1"/>
              <a:t>policy</a:t>
            </a:r>
            <a:r>
              <a:rPr lang="fr-FR" dirty="0"/>
              <a:t>, </a:t>
            </a:r>
            <a:r>
              <a:rPr lang="fr-FR" dirty="0" err="1"/>
              <a:t>opening</a:t>
            </a:r>
            <a:r>
              <a:rPr lang="fr-FR" dirty="0"/>
              <a:t> </a:t>
            </a:r>
            <a:r>
              <a:rPr lang="fr-FR" dirty="0" err="1"/>
              <a:t>doors</a:t>
            </a:r>
            <a:r>
              <a:rPr lang="fr-FR" dirty="0"/>
              <a:t> for future partnerships</a:t>
            </a:r>
          </a:p>
          <a:p>
            <a:pPr marL="457200" indent="-457200">
              <a:buAutoNum type="arabicParenR"/>
            </a:pPr>
            <a:endParaRPr lang="fr-FR" dirty="0"/>
          </a:p>
          <a:p>
            <a:pPr marL="457200" indent="-457200">
              <a:buAutoNum type="arabicParenR"/>
            </a:pPr>
            <a:endParaRPr lang="fr-FR" dirty="0"/>
          </a:p>
        </p:txBody>
      </p:sp>
    </p:spTree>
    <p:extLst>
      <p:ext uri="{BB962C8B-B14F-4D97-AF65-F5344CB8AC3E}">
        <p14:creationId xmlns:p14="http://schemas.microsoft.com/office/powerpoint/2010/main" val="837068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0FF59-4EB2-6D8B-CC60-73D466ABBE3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A2BB5B9-6BB2-2479-A206-9B94E6B87113}"/>
              </a:ext>
            </a:extLst>
          </p:cNvPr>
          <p:cNvSpPr>
            <a:spLocks noGrp="1"/>
          </p:cNvSpPr>
          <p:nvPr>
            <p:ph type="title"/>
          </p:nvPr>
        </p:nvSpPr>
        <p:spPr/>
        <p:txBody>
          <a:bodyPr>
            <a:normAutofit/>
          </a:bodyPr>
          <a:lstStyle/>
          <a:p>
            <a:r>
              <a:rPr lang="fr-FR" dirty="0"/>
              <a:t>Part 2:Activity</a:t>
            </a:r>
            <a:r>
              <a:rPr lang="fr-FR" dirty="0">
                <a:sym typeface="Wingdings" panose="05000000000000000000" pitchFamily="2" charset="2"/>
              </a:rPr>
              <a:t> Value Proposition</a:t>
            </a:r>
            <a:endParaRPr lang="fr-FR" dirty="0"/>
          </a:p>
        </p:txBody>
      </p:sp>
      <p:sp>
        <p:nvSpPr>
          <p:cNvPr id="3" name="Espace réservé du texte 2">
            <a:extLst>
              <a:ext uri="{FF2B5EF4-FFF2-40B4-BE49-F238E27FC236}">
                <a16:creationId xmlns:a16="http://schemas.microsoft.com/office/drawing/2014/main" id="{1269D87E-7D60-69D5-13E6-B16039CC307A}"/>
              </a:ext>
            </a:extLst>
          </p:cNvPr>
          <p:cNvSpPr>
            <a:spLocks noGrp="1"/>
          </p:cNvSpPr>
          <p:nvPr>
            <p:ph type="body" sz="quarter" idx="10"/>
          </p:nvPr>
        </p:nvSpPr>
        <p:spPr/>
        <p:txBody>
          <a:bodyPr>
            <a:normAutofit/>
          </a:bodyPr>
          <a:lstStyle/>
          <a:p>
            <a:r>
              <a:rPr lang="fr-FR" b="1" dirty="0"/>
              <a:t>Instruction: </a:t>
            </a:r>
            <a:r>
              <a:rPr lang="fr-FR" dirty="0"/>
              <a:t>Draft a 3 to 5 sentence partnership pitch for a </a:t>
            </a:r>
            <a:r>
              <a:rPr lang="fr-FR" dirty="0" err="1"/>
              <a:t>potential</a:t>
            </a:r>
            <a:r>
              <a:rPr lang="fr-FR" dirty="0"/>
              <a:t> </a:t>
            </a:r>
            <a:r>
              <a:rPr lang="fr-FR" dirty="0" err="1"/>
              <a:t>partner</a:t>
            </a:r>
            <a:r>
              <a:rPr lang="fr-FR" dirty="0"/>
              <a:t>. Pair up, and pitch </a:t>
            </a:r>
            <a:r>
              <a:rPr lang="fr-FR" dirty="0" err="1"/>
              <a:t>it</a:t>
            </a:r>
            <a:r>
              <a:rPr lang="fr-FR" dirty="0"/>
              <a:t> to </a:t>
            </a:r>
            <a:r>
              <a:rPr lang="fr-FR" dirty="0" err="1"/>
              <a:t>your</a:t>
            </a:r>
            <a:r>
              <a:rPr lang="fr-FR" dirty="0"/>
              <a:t> </a:t>
            </a:r>
            <a:r>
              <a:rPr lang="fr-FR" dirty="0" err="1"/>
              <a:t>neighbor</a:t>
            </a:r>
            <a:r>
              <a:rPr lang="fr-FR" dirty="0"/>
              <a:t> in 60 seconds. </a:t>
            </a:r>
          </a:p>
          <a:p>
            <a:r>
              <a:rPr lang="en-US" b="1" dirty="0"/>
              <a:t>Opening Statement</a:t>
            </a:r>
            <a:r>
              <a:rPr lang="en-US" dirty="0"/>
              <a:t> – Identify the shared challenge or opportunity</a:t>
            </a:r>
            <a:br>
              <a:rPr lang="en-US" dirty="0"/>
            </a:br>
            <a:r>
              <a:rPr lang="en-US" b="1" dirty="0"/>
              <a:t>Your Think Tank’s Unique Contribution</a:t>
            </a:r>
            <a:r>
              <a:rPr lang="en-US" dirty="0"/>
              <a:t> – Highlight your expertise and value</a:t>
            </a:r>
            <a:br>
              <a:rPr lang="en-US" dirty="0"/>
            </a:br>
            <a:r>
              <a:rPr lang="en-US" b="1" dirty="0"/>
              <a:t>What’s in It for Them?</a:t>
            </a:r>
            <a:r>
              <a:rPr lang="en-US" dirty="0"/>
              <a:t> – Explain why the partnership benefits them</a:t>
            </a:r>
            <a:br>
              <a:rPr lang="en-US" dirty="0"/>
            </a:br>
            <a:r>
              <a:rPr lang="en-US" b="1" dirty="0"/>
              <a:t>Expected Impact</a:t>
            </a:r>
            <a:r>
              <a:rPr lang="en-US" dirty="0"/>
              <a:t> – Define the outcomes of the collaboration</a:t>
            </a:r>
            <a:br>
              <a:rPr lang="en-US" dirty="0"/>
            </a:br>
            <a:r>
              <a:rPr lang="en-US" b="1" dirty="0"/>
              <a:t>Call to Action</a:t>
            </a:r>
            <a:r>
              <a:rPr lang="en-US" dirty="0"/>
              <a:t> – Suggest next steps</a:t>
            </a:r>
            <a:endParaRPr lang="fr-FR" dirty="0"/>
          </a:p>
          <a:p>
            <a:endParaRPr lang="fr-FR" dirty="0"/>
          </a:p>
          <a:p>
            <a:r>
              <a:rPr lang="fr-FR" dirty="0"/>
              <a:t>Discussion: </a:t>
            </a:r>
            <a:r>
              <a:rPr lang="fr-FR" dirty="0" err="1"/>
              <a:t>What</a:t>
            </a:r>
            <a:r>
              <a:rPr lang="fr-FR" dirty="0"/>
              <a:t> </a:t>
            </a:r>
            <a:r>
              <a:rPr lang="fr-FR" dirty="0" err="1"/>
              <a:t>worked</a:t>
            </a:r>
            <a:r>
              <a:rPr lang="fr-FR" dirty="0"/>
              <a:t>, </a:t>
            </a:r>
            <a:r>
              <a:rPr lang="fr-FR" dirty="0" err="1"/>
              <a:t>what</a:t>
            </a:r>
            <a:r>
              <a:rPr lang="fr-FR" dirty="0"/>
              <a:t> </a:t>
            </a:r>
            <a:r>
              <a:rPr lang="fr-FR" dirty="0" err="1"/>
              <a:t>didn’t</a:t>
            </a:r>
            <a:r>
              <a:rPr lang="fr-FR" dirty="0"/>
              <a:t>?</a:t>
            </a:r>
          </a:p>
        </p:txBody>
      </p:sp>
    </p:spTree>
    <p:extLst>
      <p:ext uri="{BB962C8B-B14F-4D97-AF65-F5344CB8AC3E}">
        <p14:creationId xmlns:p14="http://schemas.microsoft.com/office/powerpoint/2010/main" val="40837060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6C417F-ACC1-45D6-4BFB-7E16F94A81DB}"/>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331C1E8-ED3A-1E6D-B906-45563FC5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09068FC-0A02-6AE3-25BF-50398CBA6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F2EF7494-404A-02EF-E462-C76010814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890F8C55-E56E-4881-71E2-2A29BB45E3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D22A8873-287A-1B5F-70C4-D1852BEF08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3A9A5CEE-5B0A-AA68-8C8B-1C21E26AA40D}"/>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5100" kern="1200" dirty="0">
                <a:solidFill>
                  <a:schemeClr val="tx1"/>
                </a:solidFill>
                <a:latin typeface="+mj-lt"/>
                <a:ea typeface="+mj-ea"/>
                <a:cs typeface="+mj-cs"/>
              </a:rPr>
              <a:t>Part 3:</a:t>
            </a:r>
            <a:r>
              <a:rPr lang="en-US" sz="5100" dirty="0">
                <a:solidFill>
                  <a:schemeClr val="tx1"/>
                </a:solidFill>
                <a:latin typeface="+mj-lt"/>
              </a:rPr>
              <a:t> Designing and Structuring Partnerships</a:t>
            </a:r>
            <a:endParaRPr lang="en-US" sz="5100" kern="1200" dirty="0">
              <a:solidFill>
                <a:schemeClr val="tx1"/>
              </a:solidFill>
              <a:latin typeface="+mj-lt"/>
              <a:ea typeface="+mj-ea"/>
              <a:cs typeface="+mj-cs"/>
            </a:endParaRPr>
          </a:p>
        </p:txBody>
      </p:sp>
    </p:spTree>
    <p:extLst>
      <p:ext uri="{BB962C8B-B14F-4D97-AF65-F5344CB8AC3E}">
        <p14:creationId xmlns:p14="http://schemas.microsoft.com/office/powerpoint/2010/main" val="365336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0C141D-B9FB-6005-C06B-2AD2581D8EF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4D2B73-1BBD-0C90-A228-12176C56A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2F50884-ACAC-8371-0A2D-8EED9A8DF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96783A1-0995-76D5-96D6-69A6F4A5037F}"/>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kern="1200" dirty="0">
                <a:solidFill>
                  <a:schemeClr val="tx1"/>
                </a:solidFill>
                <a:latin typeface="+mj-lt"/>
                <a:ea typeface="+mj-ea"/>
                <a:cs typeface="+mj-cs"/>
              </a:rPr>
              <a:t>Part 3: </a:t>
            </a:r>
            <a:r>
              <a:rPr lang="en-US" sz="4400" kern="1200" dirty="0">
                <a:solidFill>
                  <a:schemeClr val="tx1"/>
                </a:solidFill>
                <a:latin typeface="+mj-lt"/>
                <a:ea typeface="+mj-ea"/>
                <a:cs typeface="+mj-cs"/>
              </a:rPr>
              <a:t>Objectives</a:t>
            </a:r>
          </a:p>
        </p:txBody>
      </p:sp>
      <p:sp>
        <p:nvSpPr>
          <p:cNvPr id="12" name="Arc 11">
            <a:extLst>
              <a:ext uri="{FF2B5EF4-FFF2-40B4-BE49-F238E27FC236}">
                <a16:creationId xmlns:a16="http://schemas.microsoft.com/office/drawing/2014/main" id="{EB1972DE-0007-EF2C-9018-A570C5076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3DCE44B5-2E4D-9362-66AE-2D00FC562309}"/>
              </a:ext>
            </a:extLst>
          </p:cNvPr>
          <p:cNvSpPr>
            <a:spLocks noGrp="1"/>
          </p:cNvSpPr>
          <p:nvPr>
            <p:ph type="body" sz="quarter" idx="10"/>
          </p:nvPr>
        </p:nvSpPr>
        <p:spPr>
          <a:xfrm>
            <a:off x="838200" y="1825625"/>
            <a:ext cx="10515600" cy="4351338"/>
          </a:xfrm>
        </p:spPr>
        <p:txBody>
          <a:bodyPr vert="horz" lIns="91440" tIns="45720" rIns="91440" bIns="45720" rtlCol="0">
            <a:normAutofit/>
          </a:bodyPr>
          <a:lstStyle/>
          <a:p>
            <a:pPr indent="-228600">
              <a:buFont typeface="Arial" panose="020B0604020202020204" pitchFamily="34" charset="0"/>
              <a:buChar char="•"/>
            </a:pPr>
            <a:r>
              <a:rPr lang="en-US" dirty="0">
                <a:solidFill>
                  <a:schemeClr val="tx1"/>
                </a:solidFill>
                <a:latin typeface="+mn-lt"/>
              </a:rPr>
              <a:t>This third part will look into different partnership models, the selection of the right structure for your think tank’s needs, and the establishment of clear roles and expectations.</a:t>
            </a:r>
          </a:p>
          <a:p>
            <a:pPr marL="457200" indent="-228600">
              <a:buFont typeface="Arial" panose="020B0604020202020204" pitchFamily="34" charset="0"/>
              <a:buChar char="•"/>
            </a:pPr>
            <a:endParaRPr lang="en-US" dirty="0">
              <a:solidFill>
                <a:schemeClr val="tx1"/>
              </a:solidFill>
              <a:latin typeface="+mn-lt"/>
            </a:endParaRPr>
          </a:p>
          <a:p>
            <a:pPr indent="-228600">
              <a:buFont typeface="Arial" panose="020B0604020202020204" pitchFamily="34" charset="0"/>
              <a:buChar char="•"/>
            </a:pPr>
            <a:r>
              <a:rPr lang="en-US" b="1" dirty="0">
                <a:solidFill>
                  <a:schemeClr val="tx1"/>
                </a:solidFill>
                <a:latin typeface="+mn-lt"/>
              </a:rPr>
              <a:t>Goal: </a:t>
            </a:r>
            <a:r>
              <a:rPr lang="en-US" dirty="0">
                <a:solidFill>
                  <a:schemeClr val="tx1"/>
                </a:solidFill>
                <a:latin typeface="+mn-lt"/>
              </a:rPr>
              <a:t>Equip you to design effective partnerships that enhance your think tank’s impact while mitigating risks.</a:t>
            </a:r>
          </a:p>
        </p:txBody>
      </p:sp>
    </p:spTree>
    <p:extLst>
      <p:ext uri="{BB962C8B-B14F-4D97-AF65-F5344CB8AC3E}">
        <p14:creationId xmlns:p14="http://schemas.microsoft.com/office/powerpoint/2010/main" val="3175808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833B109-F0F9-F68B-C2D4-EE4D456CF2A5}"/>
            </a:ext>
          </a:extLst>
        </p:cNvPr>
        <p:cNvGrpSpPr/>
        <p:nvPr/>
      </p:nvGrpSpPr>
      <p:grpSpPr>
        <a:xfrm>
          <a:off x="0" y="0"/>
          <a:ext cx="0" cy="0"/>
          <a:chOff x="0" y="0"/>
          <a:chExt cx="0" cy="0"/>
        </a:xfrm>
      </p:grpSpPr>
      <p:pic>
        <p:nvPicPr>
          <p:cNvPr id="20" name="Picture 14">
            <a:extLst>
              <a:ext uri="{FF2B5EF4-FFF2-40B4-BE49-F238E27FC236}">
                <a16:creationId xmlns:a16="http://schemas.microsoft.com/office/drawing/2014/main" id="{17172E6E-554F-8A3D-FB67-45DF704A8C73}"/>
              </a:ext>
            </a:extLst>
          </p:cNvPr>
          <p:cNvPicPr>
            <a:picLocks noChangeAspect="1"/>
          </p:cNvPicPr>
          <p:nvPr/>
        </p:nvPicPr>
        <p:blipFill>
          <a:blip r:embed="rId2">
            <a:duotone>
              <a:schemeClr val="bg2">
                <a:shade val="45000"/>
                <a:satMod val="135000"/>
              </a:schemeClr>
              <a:prstClr val="white"/>
            </a:duotone>
          </a:blip>
          <a:srcRect t="15279" b="451"/>
          <a:stretch/>
        </p:blipFill>
        <p:spPr>
          <a:xfrm>
            <a:off x="20" y="10"/>
            <a:ext cx="12191980" cy="6857990"/>
          </a:xfrm>
          <a:prstGeom prst="rect">
            <a:avLst/>
          </a:prstGeom>
        </p:spPr>
      </p:pic>
      <p:sp>
        <p:nvSpPr>
          <p:cNvPr id="21" name="Rectangle 20">
            <a:extLst>
              <a:ext uri="{FF2B5EF4-FFF2-40B4-BE49-F238E27FC236}">
                <a16:creationId xmlns:a16="http://schemas.microsoft.com/office/drawing/2014/main" id="{E5F16048-890E-1506-21DD-E402D373B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A05418-94F0-0C39-A95D-724A2A7B635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dirty="0">
                <a:latin typeface="+mj-lt"/>
              </a:rPr>
              <a:t>Part 3: Common Think Tank Partnerships</a:t>
            </a:r>
            <a:endParaRPr lang="en-US" sz="4400" dirty="0">
              <a:latin typeface="+mj-lt"/>
            </a:endParaRPr>
          </a:p>
        </p:txBody>
      </p:sp>
      <p:graphicFrame>
        <p:nvGraphicFramePr>
          <p:cNvPr id="3" name="Tableau 2">
            <a:extLst>
              <a:ext uri="{FF2B5EF4-FFF2-40B4-BE49-F238E27FC236}">
                <a16:creationId xmlns:a16="http://schemas.microsoft.com/office/drawing/2014/main" id="{F50DC05D-B2C2-5D0A-1D4E-FD10F1770731}"/>
              </a:ext>
            </a:extLst>
          </p:cNvPr>
          <p:cNvGraphicFramePr>
            <a:graphicFrameLocks noGrp="1"/>
          </p:cNvGraphicFramePr>
          <p:nvPr/>
        </p:nvGraphicFramePr>
        <p:xfrm>
          <a:off x="514350" y="1690689"/>
          <a:ext cx="10991850" cy="4802186"/>
        </p:xfrm>
        <a:graphic>
          <a:graphicData uri="http://schemas.openxmlformats.org/drawingml/2006/table">
            <a:tbl>
              <a:tblPr firstRow="1" firstCol="1" bandRow="1">
                <a:tableStyleId>{5C22544A-7EE6-4342-B048-85BDC9FD1C3A}</a:tableStyleId>
              </a:tblPr>
              <a:tblGrid>
                <a:gridCol w="3663950">
                  <a:extLst>
                    <a:ext uri="{9D8B030D-6E8A-4147-A177-3AD203B41FA5}">
                      <a16:colId xmlns:a16="http://schemas.microsoft.com/office/drawing/2014/main" val="3371811344"/>
                    </a:ext>
                  </a:extLst>
                </a:gridCol>
                <a:gridCol w="3663950">
                  <a:extLst>
                    <a:ext uri="{9D8B030D-6E8A-4147-A177-3AD203B41FA5}">
                      <a16:colId xmlns:a16="http://schemas.microsoft.com/office/drawing/2014/main" val="4159393735"/>
                    </a:ext>
                  </a:extLst>
                </a:gridCol>
                <a:gridCol w="3663950">
                  <a:extLst>
                    <a:ext uri="{9D8B030D-6E8A-4147-A177-3AD203B41FA5}">
                      <a16:colId xmlns:a16="http://schemas.microsoft.com/office/drawing/2014/main" val="3504565688"/>
                    </a:ext>
                  </a:extLst>
                </a:gridCol>
              </a:tblGrid>
              <a:tr h="443151">
                <a:tc>
                  <a:txBody>
                    <a:bodyPr/>
                    <a:lstStyle/>
                    <a:p>
                      <a:pPr algn="just">
                        <a:lnSpc>
                          <a:spcPct val="115000"/>
                        </a:lnSpc>
                        <a:spcAft>
                          <a:spcPts val="800"/>
                        </a:spcAft>
                      </a:pPr>
                      <a:r>
                        <a:rPr lang="fr-FR" sz="1200" kern="100">
                          <a:effectLst/>
                        </a:rPr>
                        <a:t>Partnership Type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Key Benefits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fr-FR" sz="1200" kern="100">
                          <a:effectLst/>
                        </a:rPr>
                        <a:t>Example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13533528"/>
                  </a:ext>
                </a:extLst>
              </a:tr>
              <a:tr h="871807">
                <a:tc>
                  <a:txBody>
                    <a:bodyPr/>
                    <a:lstStyle/>
                    <a:p>
                      <a:pPr algn="just">
                        <a:lnSpc>
                          <a:spcPct val="115000"/>
                        </a:lnSpc>
                        <a:spcAft>
                          <a:spcPts val="800"/>
                        </a:spcAft>
                      </a:pPr>
                      <a:r>
                        <a:rPr lang="fr-FR" sz="1200" kern="100">
                          <a:effectLst/>
                        </a:rPr>
                        <a:t>Academic Partnerships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Enhance research credibility, access to experts, and student engagement</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A think tank collaborates with a university to publish a joint policy paper on climate change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96011431"/>
                  </a:ext>
                </a:extLst>
              </a:tr>
              <a:tr h="871807">
                <a:tc>
                  <a:txBody>
                    <a:bodyPr/>
                    <a:lstStyle/>
                    <a:p>
                      <a:pPr algn="just">
                        <a:lnSpc>
                          <a:spcPct val="115000"/>
                        </a:lnSpc>
                        <a:spcAft>
                          <a:spcPts val="800"/>
                        </a:spcAft>
                      </a:pPr>
                      <a:r>
                        <a:rPr lang="fr-FR" sz="1200" kern="100">
                          <a:effectLst/>
                        </a:rPr>
                        <a:t>Corporate Partnerships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Provide funding, real-world data, and sector-specific insights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A think tank works with a multinational company to study economic development trends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38786240"/>
                  </a:ext>
                </a:extLst>
              </a:tr>
              <a:tr h="871807">
                <a:tc>
                  <a:txBody>
                    <a:bodyPr/>
                    <a:lstStyle/>
                    <a:p>
                      <a:pPr algn="just">
                        <a:lnSpc>
                          <a:spcPct val="115000"/>
                        </a:lnSpc>
                        <a:spcAft>
                          <a:spcPts val="800"/>
                        </a:spcAft>
                      </a:pPr>
                      <a:r>
                        <a:rPr lang="fr-FR" sz="1200" kern="100">
                          <a:effectLst/>
                        </a:rPr>
                        <a:t>Governmental Partnerships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Enable policy influence, direct access to decision-makers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A think tank advises a ministry on regulatory reforms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30261683"/>
                  </a:ext>
                </a:extLst>
              </a:tr>
              <a:tr h="871807">
                <a:tc>
                  <a:txBody>
                    <a:bodyPr/>
                    <a:lstStyle/>
                    <a:p>
                      <a:pPr algn="just">
                        <a:lnSpc>
                          <a:spcPct val="115000"/>
                        </a:lnSpc>
                        <a:spcAft>
                          <a:spcPts val="800"/>
                        </a:spcAft>
                      </a:pPr>
                      <a:r>
                        <a:rPr lang="fr-FR" sz="1200" kern="100">
                          <a:effectLst/>
                        </a:rPr>
                        <a:t>Nonprofit/NGO Partnerships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Bring grassroots knowledge, expand public engagement</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A think tank partners with an NGO to co-host a civic engagement workshop</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52076788"/>
                  </a:ext>
                </a:extLst>
              </a:tr>
              <a:tr h="871807">
                <a:tc>
                  <a:txBody>
                    <a:bodyPr/>
                    <a:lstStyle/>
                    <a:p>
                      <a:pPr algn="just">
                        <a:lnSpc>
                          <a:spcPct val="115000"/>
                        </a:lnSpc>
                        <a:spcAft>
                          <a:spcPts val="800"/>
                        </a:spcAft>
                      </a:pPr>
                      <a:r>
                        <a:rPr lang="en-US" sz="1200" kern="100">
                          <a:effectLst/>
                        </a:rPr>
                        <a:t>Think Tank-to-Think Tank Collaborations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a:effectLst/>
                        </a:rPr>
                        <a:t>Strengthen cross-regional expertise, increase research visibility</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just">
                        <a:lnSpc>
                          <a:spcPct val="115000"/>
                        </a:lnSpc>
                        <a:spcAft>
                          <a:spcPts val="800"/>
                        </a:spcAft>
                      </a:pPr>
                      <a:r>
                        <a:rPr lang="en-US" sz="1200" kern="100" dirty="0">
                          <a:effectLst/>
                        </a:rPr>
                        <a:t>Two think tanks from different countries co-develop a comparative policy analysis</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62619494"/>
                  </a:ext>
                </a:extLst>
              </a:tr>
            </a:tbl>
          </a:graphicData>
        </a:graphic>
      </p:graphicFrame>
    </p:spTree>
    <p:extLst>
      <p:ext uri="{BB962C8B-B14F-4D97-AF65-F5344CB8AC3E}">
        <p14:creationId xmlns:p14="http://schemas.microsoft.com/office/powerpoint/2010/main" val="3689317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E7E8C2-6F72-4D50-BFC7-3FBFDDE5CB50}"/>
              </a:ext>
            </a:extLst>
          </p:cNvPr>
          <p:cNvSpPr>
            <a:spLocks noGrp="1"/>
          </p:cNvSpPr>
          <p:nvPr>
            <p:ph type="title"/>
          </p:nvPr>
        </p:nvSpPr>
        <p:spPr/>
        <p:txBody>
          <a:bodyPr/>
          <a:lstStyle/>
          <a:p>
            <a:r>
              <a:rPr lang="fr-FR" dirty="0"/>
              <a:t>Part 3: Types of Partnerships </a:t>
            </a:r>
          </a:p>
        </p:txBody>
      </p:sp>
      <p:sp>
        <p:nvSpPr>
          <p:cNvPr id="3" name="Espace réservé du texte 2">
            <a:extLst>
              <a:ext uri="{FF2B5EF4-FFF2-40B4-BE49-F238E27FC236}">
                <a16:creationId xmlns:a16="http://schemas.microsoft.com/office/drawing/2014/main" id="{C724CA1F-CE35-DE94-EC5C-B916A46480A5}"/>
              </a:ext>
            </a:extLst>
          </p:cNvPr>
          <p:cNvSpPr>
            <a:spLocks noGrp="1"/>
          </p:cNvSpPr>
          <p:nvPr>
            <p:ph type="body" sz="quarter" idx="10"/>
          </p:nvPr>
        </p:nvSpPr>
        <p:spPr/>
        <p:txBody>
          <a:bodyPr>
            <a:normAutofit lnSpcReduction="10000"/>
          </a:bodyPr>
          <a:lstStyle/>
          <a:p>
            <a:r>
              <a:rPr lang="fr-FR" b="1" dirty="0"/>
              <a:t>Research Collaborations</a:t>
            </a:r>
          </a:p>
          <a:p>
            <a:endParaRPr lang="fr-FR" dirty="0"/>
          </a:p>
          <a:p>
            <a:pPr marL="342900" indent="-342900">
              <a:buFontTx/>
              <a:buChar char="-"/>
            </a:pPr>
            <a:r>
              <a:rPr lang="fr-FR" b="1" dirty="0" err="1"/>
              <a:t>Purpose</a:t>
            </a:r>
            <a:r>
              <a:rPr lang="fr-FR" b="1" dirty="0"/>
              <a:t>: </a:t>
            </a:r>
            <a:r>
              <a:rPr lang="fr-FR" dirty="0"/>
              <a:t>To </a:t>
            </a:r>
            <a:r>
              <a:rPr lang="fr-FR" dirty="0" err="1"/>
              <a:t>co-produce</a:t>
            </a:r>
            <a:r>
              <a:rPr lang="fr-FR" dirty="0"/>
              <a:t> </a:t>
            </a:r>
            <a:r>
              <a:rPr lang="fr-FR" dirty="0" err="1"/>
              <a:t>knowledge</a:t>
            </a:r>
            <a:r>
              <a:rPr lang="fr-FR" dirty="0"/>
              <a:t>, </a:t>
            </a:r>
            <a:r>
              <a:rPr lang="fr-FR" dirty="0" err="1"/>
              <a:t>enhance</a:t>
            </a:r>
            <a:r>
              <a:rPr lang="fr-FR" dirty="0"/>
              <a:t> </a:t>
            </a:r>
            <a:r>
              <a:rPr lang="fr-FR" dirty="0" err="1"/>
              <a:t>credibility</a:t>
            </a:r>
            <a:r>
              <a:rPr lang="fr-FR" dirty="0"/>
              <a:t>, and combine expertise for </a:t>
            </a:r>
            <a:r>
              <a:rPr lang="fr-FR" dirty="0" err="1"/>
              <a:t>deeper</a:t>
            </a:r>
            <a:r>
              <a:rPr lang="fr-FR" dirty="0"/>
              <a:t> </a:t>
            </a:r>
            <a:r>
              <a:rPr lang="fr-FR" dirty="0" err="1"/>
              <a:t>policy</a:t>
            </a:r>
            <a:r>
              <a:rPr lang="fr-FR" dirty="0"/>
              <a:t> insights</a:t>
            </a:r>
          </a:p>
          <a:p>
            <a:pPr marL="342900" indent="-342900">
              <a:buFontTx/>
              <a:buChar char="-"/>
            </a:pPr>
            <a:r>
              <a:rPr lang="fr-FR" b="1" dirty="0" err="1"/>
              <a:t>What</a:t>
            </a:r>
            <a:r>
              <a:rPr lang="fr-FR" b="1" dirty="0"/>
              <a:t> </a:t>
            </a:r>
            <a:r>
              <a:rPr lang="fr-FR" b="1" dirty="0" err="1"/>
              <a:t>does</a:t>
            </a:r>
            <a:r>
              <a:rPr lang="fr-FR" b="1" dirty="0"/>
              <a:t> </a:t>
            </a:r>
            <a:r>
              <a:rPr lang="fr-FR" b="1" dirty="0" err="1"/>
              <a:t>it</a:t>
            </a:r>
            <a:r>
              <a:rPr lang="fr-FR" b="1" dirty="0"/>
              <a:t> look like? </a:t>
            </a:r>
          </a:p>
          <a:p>
            <a:pPr marL="800100" lvl="1" indent="-342900">
              <a:buFontTx/>
              <a:buChar char="-"/>
            </a:pPr>
            <a:r>
              <a:rPr lang="fr-FR" dirty="0"/>
              <a:t>Joint </a:t>
            </a:r>
            <a:r>
              <a:rPr lang="fr-FR" dirty="0" err="1"/>
              <a:t>studies</a:t>
            </a:r>
            <a:r>
              <a:rPr lang="fr-FR" dirty="0"/>
              <a:t>, reports, or </a:t>
            </a:r>
            <a:r>
              <a:rPr lang="fr-FR" dirty="0" err="1"/>
              <a:t>policy</a:t>
            </a:r>
            <a:r>
              <a:rPr lang="fr-FR" dirty="0"/>
              <a:t> </a:t>
            </a:r>
            <a:r>
              <a:rPr lang="fr-FR" dirty="0" err="1"/>
              <a:t>recommendations</a:t>
            </a:r>
            <a:endParaRPr lang="fr-FR" dirty="0"/>
          </a:p>
          <a:p>
            <a:pPr marL="800100" lvl="1" indent="-342900">
              <a:buFontTx/>
              <a:buChar char="-"/>
            </a:pPr>
            <a:r>
              <a:rPr lang="fr-FR" dirty="0"/>
              <a:t>Comparative </a:t>
            </a:r>
            <a:r>
              <a:rPr lang="fr-FR" dirty="0" err="1"/>
              <a:t>research</a:t>
            </a:r>
            <a:r>
              <a:rPr lang="fr-FR" dirty="0"/>
              <a:t> </a:t>
            </a:r>
            <a:r>
              <a:rPr lang="fr-FR" dirty="0" err="1"/>
              <a:t>across</a:t>
            </a:r>
            <a:r>
              <a:rPr lang="fr-FR" dirty="0"/>
              <a:t> </a:t>
            </a:r>
            <a:r>
              <a:rPr lang="fr-FR" dirty="0" err="1"/>
              <a:t>regions</a:t>
            </a:r>
            <a:r>
              <a:rPr lang="fr-FR" dirty="0"/>
              <a:t> and </a:t>
            </a:r>
            <a:r>
              <a:rPr lang="fr-FR" dirty="0" err="1"/>
              <a:t>sectors</a:t>
            </a:r>
            <a:endParaRPr lang="fr-FR" dirty="0"/>
          </a:p>
          <a:p>
            <a:pPr marL="800100" lvl="1" indent="-342900">
              <a:buFontTx/>
              <a:buChar char="-"/>
            </a:pPr>
            <a:r>
              <a:rPr lang="fr-FR" dirty="0"/>
              <a:t>Data sharing </a:t>
            </a:r>
            <a:r>
              <a:rPr lang="fr-FR" dirty="0" err="1"/>
              <a:t>agreements</a:t>
            </a:r>
            <a:r>
              <a:rPr lang="fr-FR" dirty="0"/>
              <a:t> – institutions </a:t>
            </a:r>
            <a:r>
              <a:rPr lang="fr-FR" dirty="0" err="1"/>
              <a:t>share</a:t>
            </a:r>
            <a:r>
              <a:rPr lang="fr-FR" dirty="0"/>
              <a:t> </a:t>
            </a:r>
            <a:r>
              <a:rPr lang="fr-FR" dirty="0" err="1"/>
              <a:t>proprietary</a:t>
            </a:r>
            <a:r>
              <a:rPr lang="fr-FR" dirty="0"/>
              <a:t> </a:t>
            </a:r>
            <a:r>
              <a:rPr lang="fr-FR" dirty="0" err="1"/>
              <a:t>datasets</a:t>
            </a:r>
            <a:r>
              <a:rPr lang="fr-FR" dirty="0"/>
              <a:t> to </a:t>
            </a:r>
            <a:r>
              <a:rPr lang="fr-FR" dirty="0" err="1"/>
              <a:t>enrich</a:t>
            </a:r>
            <a:r>
              <a:rPr lang="fr-FR" dirty="0"/>
              <a:t> </a:t>
            </a:r>
            <a:r>
              <a:rPr lang="fr-FR" dirty="0" err="1"/>
              <a:t>anayses</a:t>
            </a:r>
            <a:endParaRPr lang="fr-FR" b="1" dirty="0"/>
          </a:p>
          <a:p>
            <a:pPr marL="342900" indent="-342900">
              <a:buFontTx/>
              <a:buChar char="-"/>
            </a:pPr>
            <a:r>
              <a:rPr lang="fr-FR" b="1" dirty="0"/>
              <a:t>Example:</a:t>
            </a:r>
            <a:r>
              <a:rPr lang="fr-FR" dirty="0"/>
              <a:t> A </a:t>
            </a:r>
            <a:r>
              <a:rPr lang="fr-FR" dirty="0" err="1"/>
              <a:t>think</a:t>
            </a:r>
            <a:r>
              <a:rPr lang="fr-FR" dirty="0"/>
              <a:t> tank collaboration </a:t>
            </a:r>
            <a:r>
              <a:rPr lang="fr-FR" dirty="0" err="1"/>
              <a:t>with</a:t>
            </a:r>
            <a:r>
              <a:rPr lang="fr-FR" dirty="0"/>
              <a:t> a </a:t>
            </a:r>
            <a:r>
              <a:rPr lang="fr-FR" dirty="0" err="1"/>
              <a:t>university</a:t>
            </a:r>
            <a:r>
              <a:rPr lang="fr-FR" dirty="0"/>
              <a:t> to </a:t>
            </a:r>
            <a:r>
              <a:rPr lang="fr-FR" dirty="0" err="1"/>
              <a:t>produce</a:t>
            </a:r>
            <a:r>
              <a:rPr lang="fr-FR" dirty="0"/>
              <a:t> a longitudinal </a:t>
            </a:r>
            <a:r>
              <a:rPr lang="fr-FR" dirty="0" err="1"/>
              <a:t>study</a:t>
            </a:r>
            <a:r>
              <a:rPr lang="fr-FR" dirty="0"/>
              <a:t> on </a:t>
            </a:r>
            <a:r>
              <a:rPr lang="fr-FR" dirty="0" err="1"/>
              <a:t>economic</a:t>
            </a:r>
            <a:r>
              <a:rPr lang="fr-FR" dirty="0"/>
              <a:t> </a:t>
            </a:r>
            <a:r>
              <a:rPr lang="fr-FR" dirty="0" err="1"/>
              <a:t>growth</a:t>
            </a:r>
            <a:r>
              <a:rPr lang="fr-FR" dirty="0"/>
              <a:t> and </a:t>
            </a:r>
            <a:r>
              <a:rPr lang="fr-FR" dirty="0" err="1"/>
              <a:t>inequality</a:t>
            </a:r>
            <a:r>
              <a:rPr lang="fr-FR" dirty="0"/>
              <a:t> in Latin America</a:t>
            </a:r>
          </a:p>
        </p:txBody>
      </p:sp>
    </p:spTree>
    <p:extLst>
      <p:ext uri="{BB962C8B-B14F-4D97-AF65-F5344CB8AC3E}">
        <p14:creationId xmlns:p14="http://schemas.microsoft.com/office/powerpoint/2010/main" val="15365869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FFD6B-7CDD-A6BD-CA5F-9D3A23AFB2D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AEEBFB7-F8CB-CEED-24C3-0C8E0235CE67}"/>
              </a:ext>
            </a:extLst>
          </p:cNvPr>
          <p:cNvSpPr>
            <a:spLocks noGrp="1"/>
          </p:cNvSpPr>
          <p:nvPr>
            <p:ph type="title"/>
          </p:nvPr>
        </p:nvSpPr>
        <p:spPr/>
        <p:txBody>
          <a:bodyPr/>
          <a:lstStyle/>
          <a:p>
            <a:r>
              <a:rPr lang="fr-FR" dirty="0"/>
              <a:t>Part 3: Types of Partnerships </a:t>
            </a:r>
          </a:p>
        </p:txBody>
      </p:sp>
      <p:sp>
        <p:nvSpPr>
          <p:cNvPr id="3" name="Espace réservé du texte 2">
            <a:extLst>
              <a:ext uri="{FF2B5EF4-FFF2-40B4-BE49-F238E27FC236}">
                <a16:creationId xmlns:a16="http://schemas.microsoft.com/office/drawing/2014/main" id="{BD54BC1D-E943-54EE-5B43-81A552AB5BCC}"/>
              </a:ext>
            </a:extLst>
          </p:cNvPr>
          <p:cNvSpPr>
            <a:spLocks noGrp="1"/>
          </p:cNvSpPr>
          <p:nvPr>
            <p:ph type="body" sz="quarter" idx="10"/>
          </p:nvPr>
        </p:nvSpPr>
        <p:spPr/>
        <p:txBody>
          <a:bodyPr>
            <a:normAutofit/>
          </a:bodyPr>
          <a:lstStyle/>
          <a:p>
            <a:r>
              <a:rPr lang="fr-FR" b="1" dirty="0" err="1"/>
              <a:t>Funding</a:t>
            </a:r>
            <a:r>
              <a:rPr lang="fr-FR" b="1" dirty="0"/>
              <a:t> Partnerships</a:t>
            </a:r>
          </a:p>
          <a:p>
            <a:endParaRPr lang="fr-FR" dirty="0"/>
          </a:p>
          <a:p>
            <a:pPr marL="342900" indent="-342900">
              <a:buFontTx/>
              <a:buChar char="-"/>
            </a:pPr>
            <a:r>
              <a:rPr lang="fr-FR" b="1" dirty="0" err="1"/>
              <a:t>Purpose</a:t>
            </a:r>
            <a:r>
              <a:rPr lang="fr-FR" b="1" dirty="0"/>
              <a:t>: </a:t>
            </a:r>
            <a:r>
              <a:rPr lang="fr-FR" dirty="0"/>
              <a:t>To </a:t>
            </a:r>
            <a:r>
              <a:rPr lang="fr-FR" dirty="0" err="1"/>
              <a:t>secure</a:t>
            </a:r>
            <a:r>
              <a:rPr lang="fr-FR" dirty="0"/>
              <a:t> </a:t>
            </a:r>
            <a:r>
              <a:rPr lang="fr-FR" dirty="0" err="1"/>
              <a:t>financial</a:t>
            </a:r>
            <a:r>
              <a:rPr lang="fr-FR" dirty="0"/>
              <a:t> support for </a:t>
            </a:r>
            <a:r>
              <a:rPr lang="fr-FR" dirty="0" err="1"/>
              <a:t>research</a:t>
            </a:r>
            <a:r>
              <a:rPr lang="fr-FR" dirty="0"/>
              <a:t>, events, or </a:t>
            </a:r>
            <a:r>
              <a:rPr lang="fr-FR" dirty="0" err="1"/>
              <a:t>institutional</a:t>
            </a:r>
            <a:r>
              <a:rPr lang="fr-FR" dirty="0"/>
              <a:t> </a:t>
            </a:r>
            <a:r>
              <a:rPr lang="fr-FR" dirty="0" err="1"/>
              <a:t>sustainability</a:t>
            </a:r>
            <a:r>
              <a:rPr lang="fr-FR" dirty="0"/>
              <a:t> </a:t>
            </a:r>
            <a:r>
              <a:rPr lang="fr-FR" dirty="0" err="1"/>
              <a:t>while</a:t>
            </a:r>
            <a:r>
              <a:rPr lang="fr-FR" dirty="0"/>
              <a:t> </a:t>
            </a:r>
            <a:r>
              <a:rPr lang="fr-FR" dirty="0" err="1"/>
              <a:t>maintaining</a:t>
            </a:r>
            <a:r>
              <a:rPr lang="fr-FR" dirty="0"/>
              <a:t> </a:t>
            </a:r>
            <a:r>
              <a:rPr lang="fr-FR" dirty="0" err="1"/>
              <a:t>independence</a:t>
            </a:r>
            <a:endParaRPr lang="fr-FR" dirty="0"/>
          </a:p>
          <a:p>
            <a:pPr marL="342900" indent="-342900">
              <a:buFontTx/>
              <a:buChar char="-"/>
            </a:pPr>
            <a:r>
              <a:rPr lang="fr-FR" b="1" dirty="0" err="1"/>
              <a:t>What</a:t>
            </a:r>
            <a:r>
              <a:rPr lang="fr-FR" b="1" dirty="0"/>
              <a:t> </a:t>
            </a:r>
            <a:r>
              <a:rPr lang="fr-FR" b="1" dirty="0" err="1"/>
              <a:t>does</a:t>
            </a:r>
            <a:r>
              <a:rPr lang="fr-FR" b="1" dirty="0"/>
              <a:t> </a:t>
            </a:r>
            <a:r>
              <a:rPr lang="fr-FR" b="1" dirty="0" err="1"/>
              <a:t>it</a:t>
            </a:r>
            <a:r>
              <a:rPr lang="fr-FR" b="1" dirty="0"/>
              <a:t> look like? </a:t>
            </a:r>
          </a:p>
          <a:p>
            <a:pPr marL="800100" lvl="1" indent="-342900">
              <a:buFontTx/>
              <a:buChar char="-"/>
            </a:pPr>
            <a:r>
              <a:rPr lang="fr-FR" dirty="0"/>
              <a:t>Grants </a:t>
            </a:r>
            <a:r>
              <a:rPr lang="fr-FR" dirty="0" err="1"/>
              <a:t>from</a:t>
            </a:r>
            <a:r>
              <a:rPr lang="fr-FR" dirty="0"/>
              <a:t> </a:t>
            </a:r>
            <a:r>
              <a:rPr lang="fr-FR" dirty="0" err="1"/>
              <a:t>foundations</a:t>
            </a:r>
            <a:r>
              <a:rPr lang="fr-FR" dirty="0"/>
              <a:t> and international </a:t>
            </a:r>
            <a:r>
              <a:rPr lang="fr-FR" dirty="0" err="1"/>
              <a:t>donors</a:t>
            </a:r>
            <a:r>
              <a:rPr lang="fr-FR" dirty="0"/>
              <a:t> for multi-</a:t>
            </a:r>
            <a:r>
              <a:rPr lang="fr-FR" dirty="0" err="1"/>
              <a:t>year</a:t>
            </a:r>
            <a:r>
              <a:rPr lang="fr-FR" dirty="0"/>
              <a:t> </a:t>
            </a:r>
            <a:r>
              <a:rPr lang="fr-FR" dirty="0" err="1"/>
              <a:t>research</a:t>
            </a:r>
            <a:r>
              <a:rPr lang="fr-FR" dirty="0"/>
              <a:t> </a:t>
            </a:r>
            <a:r>
              <a:rPr lang="fr-FR" dirty="0" err="1"/>
              <a:t>projects</a:t>
            </a:r>
            <a:endParaRPr lang="fr-FR" dirty="0"/>
          </a:p>
          <a:p>
            <a:pPr marL="800100" lvl="1" indent="-342900">
              <a:buFontTx/>
              <a:buChar char="-"/>
            </a:pPr>
            <a:r>
              <a:rPr lang="fr-FR" dirty="0" err="1"/>
              <a:t>Corporate</a:t>
            </a:r>
            <a:r>
              <a:rPr lang="fr-FR" dirty="0"/>
              <a:t> </a:t>
            </a:r>
            <a:r>
              <a:rPr lang="fr-FR" dirty="0" err="1"/>
              <a:t>sponsorship</a:t>
            </a:r>
            <a:r>
              <a:rPr lang="fr-FR" dirty="0"/>
              <a:t> – </a:t>
            </a:r>
            <a:r>
              <a:rPr lang="fr-FR" dirty="0" err="1"/>
              <a:t>private</a:t>
            </a:r>
            <a:r>
              <a:rPr lang="fr-FR" dirty="0"/>
              <a:t> </a:t>
            </a:r>
            <a:r>
              <a:rPr lang="fr-FR" dirty="0" err="1"/>
              <a:t>sector</a:t>
            </a:r>
            <a:r>
              <a:rPr lang="fr-FR" dirty="0"/>
              <a:t> </a:t>
            </a:r>
            <a:r>
              <a:rPr lang="fr-FR" dirty="0" err="1"/>
              <a:t>entities</a:t>
            </a:r>
            <a:r>
              <a:rPr lang="fr-FR" dirty="0"/>
              <a:t> </a:t>
            </a:r>
            <a:r>
              <a:rPr lang="fr-FR" dirty="0" err="1"/>
              <a:t>fund</a:t>
            </a:r>
            <a:r>
              <a:rPr lang="fr-FR" dirty="0"/>
              <a:t> </a:t>
            </a:r>
            <a:r>
              <a:rPr lang="fr-FR" dirty="0" err="1"/>
              <a:t>policy</a:t>
            </a:r>
            <a:r>
              <a:rPr lang="fr-FR" dirty="0"/>
              <a:t> initiative </a:t>
            </a:r>
            <a:r>
              <a:rPr lang="fr-FR" dirty="0" err="1"/>
              <a:t>aligned</a:t>
            </a:r>
            <a:r>
              <a:rPr lang="fr-FR" dirty="0"/>
              <a:t> </a:t>
            </a:r>
            <a:r>
              <a:rPr lang="fr-FR" dirty="0" err="1"/>
              <a:t>with</a:t>
            </a:r>
            <a:r>
              <a:rPr lang="fr-FR" dirty="0"/>
              <a:t> </a:t>
            </a:r>
            <a:r>
              <a:rPr lang="fr-FR" dirty="0" err="1"/>
              <a:t>their</a:t>
            </a:r>
            <a:r>
              <a:rPr lang="fr-FR" dirty="0"/>
              <a:t> industries</a:t>
            </a:r>
          </a:p>
          <a:p>
            <a:pPr marL="342900" indent="-342900">
              <a:buFontTx/>
              <a:buChar char="-"/>
            </a:pPr>
            <a:r>
              <a:rPr lang="fr-FR" b="1" dirty="0"/>
              <a:t>Example:</a:t>
            </a:r>
            <a:r>
              <a:rPr lang="fr-FR" dirty="0"/>
              <a:t> A multinational </a:t>
            </a:r>
            <a:r>
              <a:rPr lang="fr-FR" dirty="0" err="1"/>
              <a:t>company</a:t>
            </a:r>
            <a:r>
              <a:rPr lang="fr-FR" dirty="0"/>
              <a:t> sponsors a </a:t>
            </a:r>
            <a:r>
              <a:rPr lang="fr-FR" dirty="0" err="1"/>
              <a:t>research</a:t>
            </a:r>
            <a:r>
              <a:rPr lang="fr-FR" dirty="0"/>
              <a:t> </a:t>
            </a:r>
            <a:r>
              <a:rPr lang="fr-FR" dirty="0" err="1"/>
              <a:t>project</a:t>
            </a:r>
            <a:r>
              <a:rPr lang="fr-FR" dirty="0"/>
              <a:t> on </a:t>
            </a:r>
            <a:r>
              <a:rPr lang="fr-FR" dirty="0" err="1"/>
              <a:t>sustainable</a:t>
            </a:r>
            <a:r>
              <a:rPr lang="fr-FR" dirty="0"/>
              <a:t> </a:t>
            </a:r>
            <a:r>
              <a:rPr lang="fr-FR" dirty="0" err="1"/>
              <a:t>energy</a:t>
            </a:r>
            <a:r>
              <a:rPr lang="fr-FR" dirty="0"/>
              <a:t> </a:t>
            </a:r>
            <a:r>
              <a:rPr lang="fr-FR" dirty="0" err="1"/>
              <a:t>policy</a:t>
            </a:r>
            <a:r>
              <a:rPr lang="fr-FR" dirty="0"/>
              <a:t>, </a:t>
            </a:r>
            <a:r>
              <a:rPr lang="fr-FR" dirty="0" err="1"/>
              <a:t>with</a:t>
            </a:r>
            <a:r>
              <a:rPr lang="fr-FR" dirty="0"/>
              <a:t> </a:t>
            </a:r>
            <a:r>
              <a:rPr lang="fr-FR" dirty="0" err="1"/>
              <a:t>clear</a:t>
            </a:r>
            <a:r>
              <a:rPr lang="fr-FR" dirty="0"/>
              <a:t> </a:t>
            </a:r>
            <a:r>
              <a:rPr lang="fr-FR" dirty="0" err="1"/>
              <a:t>ethical</a:t>
            </a:r>
            <a:r>
              <a:rPr lang="fr-FR" dirty="0"/>
              <a:t> </a:t>
            </a:r>
            <a:r>
              <a:rPr lang="fr-FR" dirty="0" err="1"/>
              <a:t>funding</a:t>
            </a:r>
            <a:r>
              <a:rPr lang="fr-FR" dirty="0"/>
              <a:t> guidelines</a:t>
            </a:r>
          </a:p>
        </p:txBody>
      </p:sp>
    </p:spTree>
    <p:extLst>
      <p:ext uri="{BB962C8B-B14F-4D97-AF65-F5344CB8AC3E}">
        <p14:creationId xmlns:p14="http://schemas.microsoft.com/office/powerpoint/2010/main" val="563210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1F5898-9010-1B8C-551D-037CC27028A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350F9E9-D482-3269-904F-ACAEA7AA4747}"/>
              </a:ext>
            </a:extLst>
          </p:cNvPr>
          <p:cNvSpPr>
            <a:spLocks noGrp="1"/>
          </p:cNvSpPr>
          <p:nvPr>
            <p:ph type="title"/>
          </p:nvPr>
        </p:nvSpPr>
        <p:spPr/>
        <p:txBody>
          <a:bodyPr/>
          <a:lstStyle/>
          <a:p>
            <a:r>
              <a:rPr lang="fr-FR" dirty="0"/>
              <a:t>Part 3: Types of Partnerships </a:t>
            </a:r>
          </a:p>
        </p:txBody>
      </p:sp>
      <p:sp>
        <p:nvSpPr>
          <p:cNvPr id="3" name="Espace réservé du texte 2">
            <a:extLst>
              <a:ext uri="{FF2B5EF4-FFF2-40B4-BE49-F238E27FC236}">
                <a16:creationId xmlns:a16="http://schemas.microsoft.com/office/drawing/2014/main" id="{FC9E85DC-6C1C-F523-DC23-B877FFA12C94}"/>
              </a:ext>
            </a:extLst>
          </p:cNvPr>
          <p:cNvSpPr>
            <a:spLocks noGrp="1"/>
          </p:cNvSpPr>
          <p:nvPr>
            <p:ph type="body" sz="quarter" idx="10"/>
          </p:nvPr>
        </p:nvSpPr>
        <p:spPr/>
        <p:txBody>
          <a:bodyPr>
            <a:normAutofit lnSpcReduction="10000"/>
          </a:bodyPr>
          <a:lstStyle/>
          <a:p>
            <a:r>
              <a:rPr lang="fr-FR" b="1" dirty="0" err="1"/>
              <a:t>Advocacy</a:t>
            </a:r>
            <a:r>
              <a:rPr lang="fr-FR" b="1" dirty="0"/>
              <a:t> and </a:t>
            </a:r>
            <a:r>
              <a:rPr lang="fr-FR" b="1" dirty="0" err="1"/>
              <a:t>Outreach</a:t>
            </a:r>
            <a:r>
              <a:rPr lang="fr-FR" b="1" dirty="0"/>
              <a:t> Partnerships</a:t>
            </a:r>
          </a:p>
          <a:p>
            <a:endParaRPr lang="fr-FR" dirty="0"/>
          </a:p>
          <a:p>
            <a:pPr marL="342900" indent="-342900">
              <a:buFontTx/>
              <a:buChar char="-"/>
            </a:pPr>
            <a:r>
              <a:rPr lang="fr-FR" b="1" dirty="0" err="1"/>
              <a:t>Purpose</a:t>
            </a:r>
            <a:r>
              <a:rPr lang="fr-FR" b="1" dirty="0"/>
              <a:t>: </a:t>
            </a:r>
            <a:r>
              <a:rPr lang="fr-FR" dirty="0"/>
              <a:t>To </a:t>
            </a:r>
            <a:r>
              <a:rPr lang="fr-FR" dirty="0" err="1"/>
              <a:t>increase</a:t>
            </a:r>
            <a:r>
              <a:rPr lang="fr-FR" dirty="0"/>
              <a:t> public engagement and </a:t>
            </a:r>
            <a:r>
              <a:rPr lang="fr-FR" dirty="0" err="1"/>
              <a:t>make</a:t>
            </a:r>
            <a:r>
              <a:rPr lang="fr-FR" dirty="0"/>
              <a:t> </a:t>
            </a:r>
            <a:r>
              <a:rPr lang="fr-FR" dirty="0" err="1"/>
              <a:t>policy</a:t>
            </a:r>
            <a:r>
              <a:rPr lang="fr-FR" dirty="0"/>
              <a:t> </a:t>
            </a:r>
            <a:r>
              <a:rPr lang="fr-FR" dirty="0" err="1"/>
              <a:t>research</a:t>
            </a:r>
            <a:r>
              <a:rPr lang="fr-FR" dirty="0"/>
              <a:t> more accessible to </a:t>
            </a:r>
            <a:r>
              <a:rPr lang="fr-FR" dirty="0" err="1"/>
              <a:t>broader</a:t>
            </a:r>
            <a:r>
              <a:rPr lang="fr-FR" dirty="0"/>
              <a:t> audiences.</a:t>
            </a:r>
          </a:p>
          <a:p>
            <a:pPr marL="342900" indent="-342900">
              <a:buFontTx/>
              <a:buChar char="-"/>
            </a:pPr>
            <a:r>
              <a:rPr lang="fr-FR" b="1" dirty="0" err="1"/>
              <a:t>What</a:t>
            </a:r>
            <a:r>
              <a:rPr lang="fr-FR" b="1" dirty="0"/>
              <a:t> </a:t>
            </a:r>
            <a:r>
              <a:rPr lang="fr-FR" b="1" dirty="0" err="1"/>
              <a:t>does</a:t>
            </a:r>
            <a:r>
              <a:rPr lang="fr-FR" b="1" dirty="0"/>
              <a:t> </a:t>
            </a:r>
            <a:r>
              <a:rPr lang="fr-FR" b="1" dirty="0" err="1"/>
              <a:t>it</a:t>
            </a:r>
            <a:r>
              <a:rPr lang="fr-FR" b="1" dirty="0"/>
              <a:t> look like? </a:t>
            </a:r>
          </a:p>
          <a:p>
            <a:pPr marL="800100" lvl="1" indent="-342900">
              <a:buFontTx/>
              <a:buChar char="-"/>
            </a:pPr>
            <a:r>
              <a:rPr lang="fr-FR" dirty="0"/>
              <a:t>Joint </a:t>
            </a:r>
            <a:r>
              <a:rPr lang="fr-FR" dirty="0" err="1"/>
              <a:t>awareness</a:t>
            </a:r>
            <a:r>
              <a:rPr lang="fr-FR" dirty="0"/>
              <a:t> </a:t>
            </a:r>
            <a:r>
              <a:rPr lang="fr-FR" dirty="0" err="1"/>
              <a:t>campaings</a:t>
            </a:r>
            <a:r>
              <a:rPr lang="fr-FR" dirty="0"/>
              <a:t> –</a:t>
            </a:r>
            <a:r>
              <a:rPr lang="fr-FR" dirty="0" err="1"/>
              <a:t>collaborating</a:t>
            </a:r>
            <a:r>
              <a:rPr lang="fr-FR" dirty="0"/>
              <a:t> </a:t>
            </a:r>
            <a:r>
              <a:rPr lang="fr-FR" dirty="0" err="1"/>
              <a:t>with</a:t>
            </a:r>
            <a:r>
              <a:rPr lang="fr-FR" dirty="0"/>
              <a:t> </a:t>
            </a:r>
            <a:r>
              <a:rPr lang="fr-FR" dirty="0" err="1"/>
              <a:t>NGOs</a:t>
            </a:r>
            <a:r>
              <a:rPr lang="fr-FR" dirty="0"/>
              <a:t> or media </a:t>
            </a:r>
            <a:r>
              <a:rPr lang="fr-FR" dirty="0" err="1"/>
              <a:t>outlets</a:t>
            </a:r>
            <a:r>
              <a:rPr lang="fr-FR" dirty="0"/>
              <a:t> to influence public opinion</a:t>
            </a:r>
          </a:p>
          <a:p>
            <a:pPr marL="800100" lvl="1" indent="-342900">
              <a:buFontTx/>
              <a:buChar char="-"/>
            </a:pPr>
            <a:r>
              <a:rPr lang="fr-FR" dirty="0"/>
              <a:t>Co-host </a:t>
            </a:r>
            <a:r>
              <a:rPr lang="fr-FR" dirty="0" err="1"/>
              <a:t>policy</a:t>
            </a:r>
            <a:r>
              <a:rPr lang="fr-FR" dirty="0"/>
              <a:t> dialogues and </a:t>
            </a:r>
            <a:r>
              <a:rPr lang="fr-FR" dirty="0" err="1"/>
              <a:t>debates</a:t>
            </a:r>
            <a:r>
              <a:rPr lang="fr-FR" dirty="0"/>
              <a:t>, </a:t>
            </a:r>
            <a:r>
              <a:rPr lang="fr-FR" dirty="0" err="1"/>
              <a:t>brining</a:t>
            </a:r>
            <a:r>
              <a:rPr lang="fr-FR" dirty="0"/>
              <a:t> </a:t>
            </a:r>
            <a:r>
              <a:rPr lang="fr-FR" dirty="0" err="1"/>
              <a:t>together</a:t>
            </a:r>
            <a:r>
              <a:rPr lang="fr-FR" dirty="0"/>
              <a:t> </a:t>
            </a:r>
            <a:r>
              <a:rPr lang="fr-FR" dirty="0" err="1"/>
              <a:t>policy</a:t>
            </a:r>
            <a:r>
              <a:rPr lang="fr-FR" dirty="0"/>
              <a:t> </a:t>
            </a:r>
            <a:r>
              <a:rPr lang="fr-FR" dirty="0" err="1"/>
              <a:t>makers</a:t>
            </a:r>
            <a:r>
              <a:rPr lang="fr-FR" dirty="0"/>
              <a:t>, business leaders, and </a:t>
            </a:r>
            <a:r>
              <a:rPr lang="fr-FR" dirty="0" err="1"/>
              <a:t>academics</a:t>
            </a:r>
            <a:endParaRPr lang="fr-FR" dirty="0"/>
          </a:p>
          <a:p>
            <a:pPr marL="342900" indent="-342900">
              <a:buFontTx/>
              <a:buChar char="-"/>
            </a:pPr>
            <a:r>
              <a:rPr lang="fr-FR" b="1" dirty="0"/>
              <a:t>Example: </a:t>
            </a:r>
            <a:r>
              <a:rPr lang="fr-FR" dirty="0"/>
              <a:t>A </a:t>
            </a:r>
            <a:r>
              <a:rPr lang="fr-FR" dirty="0" err="1"/>
              <a:t>think</a:t>
            </a:r>
            <a:r>
              <a:rPr lang="fr-FR" dirty="0"/>
              <a:t> tank </a:t>
            </a:r>
            <a:r>
              <a:rPr lang="fr-FR" dirty="0" err="1"/>
              <a:t>partners</a:t>
            </a:r>
            <a:r>
              <a:rPr lang="fr-FR" dirty="0"/>
              <a:t> </a:t>
            </a:r>
            <a:r>
              <a:rPr lang="fr-FR" dirty="0" err="1"/>
              <a:t>with</a:t>
            </a:r>
            <a:r>
              <a:rPr lang="fr-FR" dirty="0"/>
              <a:t> a </a:t>
            </a:r>
            <a:r>
              <a:rPr lang="fr-FR" dirty="0" err="1"/>
              <a:t>journalism</a:t>
            </a:r>
            <a:r>
              <a:rPr lang="fr-FR" dirty="0"/>
              <a:t> network to </a:t>
            </a:r>
            <a:r>
              <a:rPr lang="fr-FR" dirty="0" err="1"/>
              <a:t>create</a:t>
            </a:r>
            <a:r>
              <a:rPr lang="fr-FR" dirty="0"/>
              <a:t> a podcast </a:t>
            </a:r>
            <a:r>
              <a:rPr lang="fr-FR" dirty="0" err="1"/>
              <a:t>series</a:t>
            </a:r>
            <a:r>
              <a:rPr lang="fr-FR" dirty="0"/>
              <a:t> </a:t>
            </a:r>
            <a:r>
              <a:rPr lang="fr-FR" dirty="0" err="1"/>
              <a:t>translating</a:t>
            </a:r>
            <a:r>
              <a:rPr lang="fr-FR" dirty="0"/>
              <a:t> </a:t>
            </a:r>
            <a:r>
              <a:rPr lang="fr-FR" dirty="0" err="1"/>
              <a:t>research</a:t>
            </a:r>
            <a:r>
              <a:rPr lang="fr-FR" dirty="0"/>
              <a:t> </a:t>
            </a:r>
            <a:r>
              <a:rPr lang="fr-FR" dirty="0" err="1"/>
              <a:t>findings</a:t>
            </a:r>
            <a:r>
              <a:rPr lang="fr-FR" dirty="0"/>
              <a:t> </a:t>
            </a:r>
            <a:r>
              <a:rPr lang="fr-FR" dirty="0" err="1"/>
              <a:t>into</a:t>
            </a:r>
            <a:r>
              <a:rPr lang="fr-FR" dirty="0"/>
              <a:t> public-</a:t>
            </a:r>
            <a:r>
              <a:rPr lang="fr-FR" dirty="0" err="1"/>
              <a:t>friendly</a:t>
            </a:r>
            <a:r>
              <a:rPr lang="fr-FR" dirty="0"/>
              <a:t> narrative.</a:t>
            </a:r>
          </a:p>
        </p:txBody>
      </p:sp>
    </p:spTree>
    <p:extLst>
      <p:ext uri="{BB962C8B-B14F-4D97-AF65-F5344CB8AC3E}">
        <p14:creationId xmlns:p14="http://schemas.microsoft.com/office/powerpoint/2010/main" val="17801286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43EB78-5266-964A-C7AF-F145BFCD8EE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01C7317-1A1B-0C4C-09D0-424E4D908930}"/>
              </a:ext>
            </a:extLst>
          </p:cNvPr>
          <p:cNvSpPr>
            <a:spLocks noGrp="1"/>
          </p:cNvSpPr>
          <p:nvPr>
            <p:ph type="title"/>
          </p:nvPr>
        </p:nvSpPr>
        <p:spPr/>
        <p:txBody>
          <a:bodyPr/>
          <a:lstStyle/>
          <a:p>
            <a:r>
              <a:rPr lang="fr-FR" dirty="0"/>
              <a:t>Part 3: Types of Partnerships </a:t>
            </a:r>
          </a:p>
        </p:txBody>
      </p:sp>
      <p:sp>
        <p:nvSpPr>
          <p:cNvPr id="3" name="Espace réservé du texte 2">
            <a:extLst>
              <a:ext uri="{FF2B5EF4-FFF2-40B4-BE49-F238E27FC236}">
                <a16:creationId xmlns:a16="http://schemas.microsoft.com/office/drawing/2014/main" id="{D02DFA77-513C-F1DA-32BA-27D1F11AE68F}"/>
              </a:ext>
            </a:extLst>
          </p:cNvPr>
          <p:cNvSpPr>
            <a:spLocks noGrp="1"/>
          </p:cNvSpPr>
          <p:nvPr>
            <p:ph type="body" sz="quarter" idx="10"/>
          </p:nvPr>
        </p:nvSpPr>
        <p:spPr/>
        <p:txBody>
          <a:bodyPr>
            <a:normAutofit lnSpcReduction="10000"/>
          </a:bodyPr>
          <a:lstStyle/>
          <a:p>
            <a:r>
              <a:rPr lang="fr-FR" b="1" dirty="0" err="1"/>
              <a:t>Knowledge</a:t>
            </a:r>
            <a:r>
              <a:rPr lang="fr-FR" b="1" dirty="0"/>
              <a:t> Exchange</a:t>
            </a:r>
          </a:p>
          <a:p>
            <a:endParaRPr lang="fr-FR" dirty="0"/>
          </a:p>
          <a:p>
            <a:pPr marL="342900" indent="-342900">
              <a:buFontTx/>
              <a:buChar char="-"/>
            </a:pPr>
            <a:r>
              <a:rPr lang="fr-FR" b="1" dirty="0" err="1"/>
              <a:t>Purpose</a:t>
            </a:r>
            <a:r>
              <a:rPr lang="fr-FR" b="1" dirty="0"/>
              <a:t>: </a:t>
            </a:r>
            <a:r>
              <a:rPr lang="fr-FR" dirty="0"/>
              <a:t>To </a:t>
            </a:r>
            <a:r>
              <a:rPr lang="fr-FR" dirty="0" err="1"/>
              <a:t>foster</a:t>
            </a:r>
            <a:r>
              <a:rPr lang="fr-FR" dirty="0"/>
              <a:t> dialogue </a:t>
            </a:r>
            <a:r>
              <a:rPr lang="fr-FR" dirty="0" err="1"/>
              <a:t>between</a:t>
            </a:r>
            <a:r>
              <a:rPr lang="fr-FR" dirty="0"/>
              <a:t> experts and </a:t>
            </a:r>
            <a:r>
              <a:rPr lang="fr-FR" dirty="0" err="1"/>
              <a:t>decision-makers</a:t>
            </a:r>
            <a:r>
              <a:rPr lang="fr-FR" dirty="0"/>
              <a:t> for </a:t>
            </a:r>
            <a:r>
              <a:rPr lang="fr-FR" dirty="0" err="1"/>
              <a:t>better</a:t>
            </a:r>
            <a:r>
              <a:rPr lang="fr-FR" dirty="0"/>
              <a:t> </a:t>
            </a:r>
            <a:r>
              <a:rPr lang="fr-FR" dirty="0" err="1"/>
              <a:t>policy</a:t>
            </a:r>
            <a:r>
              <a:rPr lang="fr-FR" dirty="0"/>
              <a:t> solutions</a:t>
            </a:r>
            <a:endParaRPr lang="fr-FR" b="1" dirty="0"/>
          </a:p>
          <a:p>
            <a:pPr marL="342900" indent="-342900">
              <a:buFontTx/>
              <a:buChar char="-"/>
            </a:pPr>
            <a:r>
              <a:rPr lang="fr-FR" b="1" dirty="0" err="1"/>
              <a:t>What</a:t>
            </a:r>
            <a:r>
              <a:rPr lang="fr-FR" b="1" dirty="0"/>
              <a:t> </a:t>
            </a:r>
            <a:r>
              <a:rPr lang="fr-FR" b="1" dirty="0" err="1"/>
              <a:t>does</a:t>
            </a:r>
            <a:r>
              <a:rPr lang="fr-FR" b="1" dirty="0"/>
              <a:t> </a:t>
            </a:r>
            <a:r>
              <a:rPr lang="fr-FR" b="1" dirty="0" err="1"/>
              <a:t>it</a:t>
            </a:r>
            <a:r>
              <a:rPr lang="fr-FR" b="1" dirty="0"/>
              <a:t> look like? </a:t>
            </a:r>
          </a:p>
          <a:p>
            <a:pPr marL="800100" lvl="1" indent="-342900">
              <a:buFontTx/>
              <a:buChar char="-"/>
            </a:pPr>
            <a:r>
              <a:rPr lang="fr-FR" dirty="0" err="1"/>
              <a:t>Conferences</a:t>
            </a:r>
            <a:r>
              <a:rPr lang="fr-FR" dirty="0"/>
              <a:t> and </a:t>
            </a:r>
            <a:r>
              <a:rPr lang="fr-FR" dirty="0" err="1"/>
              <a:t>roundtables</a:t>
            </a:r>
            <a:r>
              <a:rPr lang="fr-FR" dirty="0"/>
              <a:t> – Multi-stakeholder discussions on pressing </a:t>
            </a:r>
            <a:r>
              <a:rPr lang="fr-FR" dirty="0" err="1"/>
              <a:t>policy</a:t>
            </a:r>
            <a:r>
              <a:rPr lang="fr-FR" dirty="0"/>
              <a:t> challenges</a:t>
            </a:r>
          </a:p>
          <a:p>
            <a:pPr marL="800100" lvl="1" indent="-342900">
              <a:buFontTx/>
              <a:buChar char="-"/>
            </a:pPr>
            <a:r>
              <a:rPr lang="fr-FR" dirty="0" err="1"/>
              <a:t>Secondments</a:t>
            </a:r>
            <a:r>
              <a:rPr lang="fr-FR" dirty="0"/>
              <a:t> and </a:t>
            </a:r>
            <a:r>
              <a:rPr lang="fr-FR" dirty="0" err="1"/>
              <a:t>researcher</a:t>
            </a:r>
            <a:r>
              <a:rPr lang="fr-FR" dirty="0"/>
              <a:t> exchanges – </a:t>
            </a:r>
            <a:r>
              <a:rPr lang="fr-FR" dirty="0" err="1"/>
              <a:t>Temporary</a:t>
            </a:r>
            <a:r>
              <a:rPr lang="fr-FR" dirty="0"/>
              <a:t> placement of </a:t>
            </a:r>
            <a:r>
              <a:rPr lang="fr-FR" dirty="0" err="1"/>
              <a:t>think</a:t>
            </a:r>
            <a:r>
              <a:rPr lang="fr-FR" dirty="0"/>
              <a:t> tank staff in </a:t>
            </a:r>
            <a:r>
              <a:rPr lang="fr-FR" dirty="0" err="1"/>
              <a:t>government</a:t>
            </a:r>
            <a:r>
              <a:rPr lang="fr-FR" dirty="0"/>
              <a:t>, </a:t>
            </a:r>
            <a:r>
              <a:rPr lang="fr-FR" dirty="0" err="1"/>
              <a:t>academia</a:t>
            </a:r>
            <a:r>
              <a:rPr lang="fr-FR" dirty="0"/>
              <a:t>, or international institutions</a:t>
            </a:r>
          </a:p>
          <a:p>
            <a:pPr marL="342900" indent="-342900">
              <a:buFontTx/>
              <a:buChar char="-"/>
            </a:pPr>
            <a:r>
              <a:rPr lang="fr-FR" b="1" dirty="0"/>
              <a:t>Example: </a:t>
            </a:r>
            <a:r>
              <a:rPr lang="fr-FR" dirty="0"/>
              <a:t>A </a:t>
            </a:r>
            <a:r>
              <a:rPr lang="fr-FR" dirty="0" err="1"/>
              <a:t>policy</a:t>
            </a:r>
            <a:r>
              <a:rPr lang="fr-FR" dirty="0"/>
              <a:t> </a:t>
            </a:r>
            <a:r>
              <a:rPr lang="fr-FR" dirty="0" err="1"/>
              <a:t>analyst</a:t>
            </a:r>
            <a:r>
              <a:rPr lang="fr-FR" dirty="0"/>
              <a:t> </a:t>
            </a:r>
            <a:r>
              <a:rPr lang="fr-FR" dirty="0" err="1"/>
              <a:t>from</a:t>
            </a:r>
            <a:r>
              <a:rPr lang="fr-FR" dirty="0"/>
              <a:t> a North </a:t>
            </a:r>
            <a:r>
              <a:rPr lang="fr-FR" dirty="0" err="1"/>
              <a:t>African</a:t>
            </a:r>
            <a:r>
              <a:rPr lang="fr-FR" dirty="0"/>
              <a:t> </a:t>
            </a:r>
            <a:r>
              <a:rPr lang="fr-FR" dirty="0" err="1"/>
              <a:t>Think</a:t>
            </a:r>
            <a:r>
              <a:rPr lang="fr-FR" dirty="0"/>
              <a:t> Tank </a:t>
            </a:r>
            <a:r>
              <a:rPr lang="fr-FR" dirty="0" err="1"/>
              <a:t>spends</a:t>
            </a:r>
            <a:r>
              <a:rPr lang="fr-FR" dirty="0"/>
              <a:t> six monts at a central </a:t>
            </a:r>
            <a:r>
              <a:rPr lang="fr-FR" dirty="0" err="1"/>
              <a:t>bank</a:t>
            </a:r>
            <a:r>
              <a:rPr lang="fr-FR" dirty="0"/>
              <a:t> to </a:t>
            </a:r>
            <a:r>
              <a:rPr lang="fr-FR" dirty="0" err="1"/>
              <a:t>provide</a:t>
            </a:r>
            <a:r>
              <a:rPr lang="fr-FR" dirty="0"/>
              <a:t> insights on </a:t>
            </a:r>
            <a:r>
              <a:rPr lang="fr-FR" dirty="0" err="1"/>
              <a:t>financial</a:t>
            </a:r>
            <a:r>
              <a:rPr lang="fr-FR" dirty="0"/>
              <a:t> inclusion.</a:t>
            </a:r>
          </a:p>
        </p:txBody>
      </p:sp>
    </p:spTree>
    <p:extLst>
      <p:ext uri="{BB962C8B-B14F-4D97-AF65-F5344CB8AC3E}">
        <p14:creationId xmlns:p14="http://schemas.microsoft.com/office/powerpoint/2010/main" val="3295467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91186-1787-1EB1-D114-7A86E20B81F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DC4EDEA4-597F-A093-5EE0-593C17561AEF}"/>
              </a:ext>
            </a:extLst>
          </p:cNvPr>
          <p:cNvSpPr>
            <a:spLocks noGrp="1"/>
          </p:cNvSpPr>
          <p:nvPr>
            <p:ph type="title"/>
          </p:nvPr>
        </p:nvSpPr>
        <p:spPr/>
        <p:txBody>
          <a:bodyPr/>
          <a:lstStyle/>
          <a:p>
            <a:r>
              <a:rPr lang="fr-FR" dirty="0"/>
              <a:t>Part 3: Types of Partnerships </a:t>
            </a:r>
          </a:p>
        </p:txBody>
      </p:sp>
      <p:sp>
        <p:nvSpPr>
          <p:cNvPr id="3" name="Espace réservé du texte 2">
            <a:extLst>
              <a:ext uri="{FF2B5EF4-FFF2-40B4-BE49-F238E27FC236}">
                <a16:creationId xmlns:a16="http://schemas.microsoft.com/office/drawing/2014/main" id="{83D2525A-88A6-914E-2F69-AC040A67189B}"/>
              </a:ext>
            </a:extLst>
          </p:cNvPr>
          <p:cNvSpPr>
            <a:spLocks noGrp="1"/>
          </p:cNvSpPr>
          <p:nvPr>
            <p:ph type="body" sz="quarter" idx="10"/>
          </p:nvPr>
        </p:nvSpPr>
        <p:spPr/>
        <p:txBody>
          <a:bodyPr>
            <a:normAutofit fontScale="85000" lnSpcReduction="20000"/>
          </a:bodyPr>
          <a:lstStyle/>
          <a:p>
            <a:r>
              <a:rPr lang="fr-FR" b="1" dirty="0" err="1"/>
              <a:t>Capacity</a:t>
            </a:r>
            <a:r>
              <a:rPr lang="fr-FR" b="1" dirty="0"/>
              <a:t> Building</a:t>
            </a:r>
          </a:p>
          <a:p>
            <a:endParaRPr lang="fr-FR" dirty="0"/>
          </a:p>
          <a:p>
            <a:pPr marL="342900" indent="-342900">
              <a:buFontTx/>
              <a:buChar char="-"/>
            </a:pPr>
            <a:r>
              <a:rPr lang="fr-FR" b="1" dirty="0" err="1"/>
              <a:t>Purpose</a:t>
            </a:r>
            <a:r>
              <a:rPr lang="fr-FR" b="1" dirty="0"/>
              <a:t>: </a:t>
            </a:r>
            <a:r>
              <a:rPr lang="fr-FR" dirty="0"/>
              <a:t>To </a:t>
            </a:r>
            <a:r>
              <a:rPr lang="fr-FR" dirty="0" err="1"/>
              <a:t>strenthen</a:t>
            </a:r>
            <a:r>
              <a:rPr lang="fr-FR" dirty="0"/>
              <a:t> the </a:t>
            </a:r>
            <a:r>
              <a:rPr lang="fr-FR" dirty="0" err="1"/>
              <a:t>institutional</a:t>
            </a:r>
            <a:r>
              <a:rPr lang="fr-FR" dirty="0"/>
              <a:t>, </a:t>
            </a:r>
            <a:r>
              <a:rPr lang="fr-FR" dirty="0" err="1"/>
              <a:t>research</a:t>
            </a:r>
            <a:r>
              <a:rPr lang="fr-FR" dirty="0"/>
              <a:t>, and </a:t>
            </a:r>
            <a:r>
              <a:rPr lang="fr-FR" dirty="0" err="1"/>
              <a:t>operational</a:t>
            </a:r>
            <a:r>
              <a:rPr lang="fr-FR" dirty="0"/>
              <a:t> </a:t>
            </a:r>
            <a:r>
              <a:rPr lang="fr-FR" dirty="0" err="1"/>
              <a:t>capacities</a:t>
            </a:r>
            <a:r>
              <a:rPr lang="fr-FR" dirty="0"/>
              <a:t> of </a:t>
            </a:r>
            <a:r>
              <a:rPr lang="fr-FR" dirty="0" err="1"/>
              <a:t>think</a:t>
            </a:r>
            <a:r>
              <a:rPr lang="fr-FR" dirty="0"/>
              <a:t> tanks and </a:t>
            </a:r>
            <a:r>
              <a:rPr lang="fr-FR" dirty="0" err="1"/>
              <a:t>partners</a:t>
            </a:r>
            <a:r>
              <a:rPr lang="fr-FR" dirty="0"/>
              <a:t>. This </a:t>
            </a:r>
            <a:r>
              <a:rPr lang="fr-FR" dirty="0" err="1"/>
              <a:t>involves</a:t>
            </a:r>
            <a:r>
              <a:rPr lang="fr-FR" dirty="0"/>
              <a:t> </a:t>
            </a:r>
            <a:r>
              <a:rPr lang="fr-FR" dirty="0" err="1"/>
              <a:t>investing</a:t>
            </a:r>
            <a:r>
              <a:rPr lang="fr-FR" dirty="0"/>
              <a:t> in </a:t>
            </a:r>
            <a:r>
              <a:rPr lang="fr-FR" dirty="0" err="1"/>
              <a:t>human</a:t>
            </a:r>
            <a:r>
              <a:rPr lang="fr-FR" dirty="0"/>
              <a:t> </a:t>
            </a:r>
            <a:r>
              <a:rPr lang="fr-FR" dirty="0" err="1"/>
              <a:t>resources</a:t>
            </a:r>
            <a:r>
              <a:rPr lang="fr-FR" dirty="0"/>
              <a:t>, </a:t>
            </a:r>
            <a:r>
              <a:rPr lang="fr-FR" dirty="0" err="1"/>
              <a:t>institutional</a:t>
            </a:r>
            <a:r>
              <a:rPr lang="fr-FR" dirty="0"/>
              <a:t> </a:t>
            </a:r>
            <a:r>
              <a:rPr lang="fr-FR" dirty="0" err="1"/>
              <a:t>processes</a:t>
            </a:r>
            <a:r>
              <a:rPr lang="fr-FR" dirty="0"/>
              <a:t> and </a:t>
            </a:r>
            <a:r>
              <a:rPr lang="fr-FR" dirty="0" err="1"/>
              <a:t>knowledge</a:t>
            </a:r>
            <a:r>
              <a:rPr lang="fr-FR" dirty="0"/>
              <a:t> sharing </a:t>
            </a:r>
            <a:r>
              <a:rPr lang="fr-FR" dirty="0" err="1"/>
              <a:t>mechanisms</a:t>
            </a:r>
            <a:r>
              <a:rPr lang="fr-FR" dirty="0"/>
              <a:t> to </a:t>
            </a:r>
            <a:r>
              <a:rPr lang="fr-FR" dirty="0" err="1"/>
              <a:t>improve</a:t>
            </a:r>
            <a:r>
              <a:rPr lang="fr-FR" dirty="0"/>
              <a:t> the </a:t>
            </a:r>
            <a:r>
              <a:rPr lang="fr-FR" dirty="0" err="1"/>
              <a:t>effectiveness</a:t>
            </a:r>
            <a:r>
              <a:rPr lang="fr-FR" dirty="0"/>
              <a:t> of </a:t>
            </a:r>
            <a:r>
              <a:rPr lang="fr-FR" dirty="0" err="1"/>
              <a:t>think</a:t>
            </a:r>
            <a:r>
              <a:rPr lang="fr-FR" dirty="0"/>
              <a:t> tanks.</a:t>
            </a:r>
            <a:endParaRPr lang="fr-FR" b="1" dirty="0"/>
          </a:p>
          <a:p>
            <a:pPr marL="342900" indent="-342900">
              <a:buFontTx/>
              <a:buChar char="-"/>
            </a:pPr>
            <a:r>
              <a:rPr lang="fr-FR" b="1" dirty="0" err="1"/>
              <a:t>What</a:t>
            </a:r>
            <a:r>
              <a:rPr lang="fr-FR" b="1" dirty="0"/>
              <a:t> </a:t>
            </a:r>
            <a:r>
              <a:rPr lang="fr-FR" b="1" dirty="0" err="1"/>
              <a:t>does</a:t>
            </a:r>
            <a:r>
              <a:rPr lang="fr-FR" b="1" dirty="0"/>
              <a:t> </a:t>
            </a:r>
            <a:r>
              <a:rPr lang="fr-FR" b="1" dirty="0" err="1"/>
              <a:t>it</a:t>
            </a:r>
            <a:r>
              <a:rPr lang="fr-FR" b="1" dirty="0"/>
              <a:t> look like? </a:t>
            </a:r>
          </a:p>
          <a:p>
            <a:pPr marL="800100" lvl="1" indent="-342900">
              <a:buFontTx/>
              <a:buChar char="-"/>
            </a:pPr>
            <a:r>
              <a:rPr lang="fr-FR" dirty="0"/>
              <a:t>Training and </a:t>
            </a:r>
            <a:r>
              <a:rPr lang="fr-FR" dirty="0" err="1"/>
              <a:t>skill</a:t>
            </a:r>
            <a:r>
              <a:rPr lang="fr-FR" dirty="0"/>
              <a:t> </a:t>
            </a:r>
            <a:r>
              <a:rPr lang="fr-FR" dirty="0" err="1"/>
              <a:t>development</a:t>
            </a:r>
            <a:r>
              <a:rPr lang="fr-FR" dirty="0"/>
              <a:t> – workshops on </a:t>
            </a:r>
            <a:r>
              <a:rPr lang="fr-FR" dirty="0" err="1"/>
              <a:t>policy</a:t>
            </a:r>
            <a:r>
              <a:rPr lang="fr-FR" dirty="0"/>
              <a:t> </a:t>
            </a:r>
            <a:r>
              <a:rPr lang="fr-FR" dirty="0" err="1"/>
              <a:t>research</a:t>
            </a:r>
            <a:r>
              <a:rPr lang="fr-FR" dirty="0"/>
              <a:t>, data </a:t>
            </a:r>
            <a:r>
              <a:rPr lang="fr-FR" dirty="0" err="1"/>
              <a:t>analysis</a:t>
            </a:r>
            <a:r>
              <a:rPr lang="fr-FR" dirty="0"/>
              <a:t>, </a:t>
            </a:r>
            <a:r>
              <a:rPr lang="fr-FR" dirty="0" err="1"/>
              <a:t>strategic</a:t>
            </a:r>
            <a:r>
              <a:rPr lang="fr-FR" dirty="0"/>
              <a:t> partnerships and communications</a:t>
            </a:r>
          </a:p>
          <a:p>
            <a:pPr marL="800100" lvl="1" indent="-342900">
              <a:buFontTx/>
              <a:buChar char="-"/>
            </a:pPr>
            <a:r>
              <a:rPr lang="fr-FR" dirty="0" err="1"/>
              <a:t>Institutional</a:t>
            </a:r>
            <a:r>
              <a:rPr lang="fr-FR" dirty="0"/>
              <a:t> </a:t>
            </a:r>
            <a:r>
              <a:rPr lang="fr-FR" dirty="0" err="1"/>
              <a:t>development</a:t>
            </a:r>
            <a:r>
              <a:rPr lang="fr-FR" dirty="0"/>
              <a:t> programs – Support for </a:t>
            </a:r>
            <a:r>
              <a:rPr lang="fr-FR" dirty="0" err="1"/>
              <a:t>governance</a:t>
            </a:r>
            <a:r>
              <a:rPr lang="fr-FR" dirty="0"/>
              <a:t>, </a:t>
            </a:r>
            <a:r>
              <a:rPr lang="fr-FR" dirty="0" err="1"/>
              <a:t>strategic</a:t>
            </a:r>
            <a:r>
              <a:rPr lang="fr-FR" dirty="0"/>
              <a:t> planning and </a:t>
            </a:r>
            <a:r>
              <a:rPr lang="fr-FR" dirty="0" err="1"/>
              <a:t>operational</a:t>
            </a:r>
            <a:r>
              <a:rPr lang="fr-FR" dirty="0"/>
              <a:t> </a:t>
            </a:r>
            <a:r>
              <a:rPr lang="fr-FR" dirty="0" err="1"/>
              <a:t>efficiency</a:t>
            </a:r>
            <a:endParaRPr lang="fr-FR" dirty="0"/>
          </a:p>
          <a:p>
            <a:pPr marL="800100" lvl="1" indent="-342900">
              <a:buFontTx/>
              <a:buChar char="-"/>
            </a:pPr>
            <a:r>
              <a:rPr lang="fr-FR" dirty="0"/>
              <a:t>Peer mentoring and </a:t>
            </a:r>
            <a:r>
              <a:rPr lang="fr-FR" dirty="0" err="1"/>
              <a:t>advisory</a:t>
            </a:r>
            <a:r>
              <a:rPr lang="fr-FR" dirty="0"/>
              <a:t> support – More </a:t>
            </a:r>
            <a:r>
              <a:rPr lang="fr-FR" dirty="0" err="1"/>
              <a:t>experienced</a:t>
            </a:r>
            <a:r>
              <a:rPr lang="fr-FR" dirty="0"/>
              <a:t> </a:t>
            </a:r>
            <a:r>
              <a:rPr lang="fr-FR" dirty="0" err="1"/>
              <a:t>think</a:t>
            </a:r>
            <a:r>
              <a:rPr lang="fr-FR" dirty="0"/>
              <a:t> tanks guide </a:t>
            </a:r>
            <a:r>
              <a:rPr lang="fr-FR" dirty="0" err="1"/>
              <a:t>emerging</a:t>
            </a:r>
            <a:r>
              <a:rPr lang="fr-FR" dirty="0"/>
              <a:t> </a:t>
            </a:r>
            <a:r>
              <a:rPr lang="fr-FR" dirty="0" err="1"/>
              <a:t>organizations</a:t>
            </a:r>
            <a:endParaRPr lang="fr-FR" dirty="0"/>
          </a:p>
          <a:p>
            <a:pPr marL="342900" indent="-342900">
              <a:buFontTx/>
              <a:buChar char="-"/>
            </a:pPr>
            <a:r>
              <a:rPr lang="fr-FR" b="1" dirty="0"/>
              <a:t>Example: </a:t>
            </a:r>
            <a:r>
              <a:rPr lang="fr-FR" dirty="0"/>
              <a:t>A </a:t>
            </a:r>
            <a:r>
              <a:rPr lang="fr-FR" dirty="0" err="1"/>
              <a:t>leading</a:t>
            </a:r>
            <a:r>
              <a:rPr lang="fr-FR" dirty="0"/>
              <a:t> </a:t>
            </a:r>
            <a:r>
              <a:rPr lang="fr-FR" dirty="0" err="1"/>
              <a:t>think</a:t>
            </a:r>
            <a:r>
              <a:rPr lang="fr-FR" dirty="0"/>
              <a:t> tank in South </a:t>
            </a:r>
            <a:r>
              <a:rPr lang="fr-FR" dirty="0" err="1"/>
              <a:t>Africa</a:t>
            </a:r>
            <a:r>
              <a:rPr lang="fr-FR" dirty="0"/>
              <a:t> </a:t>
            </a:r>
            <a:r>
              <a:rPr lang="fr-FR" dirty="0" err="1"/>
              <a:t>partners</a:t>
            </a:r>
            <a:r>
              <a:rPr lang="fr-FR" dirty="0"/>
              <a:t> </a:t>
            </a:r>
            <a:r>
              <a:rPr lang="fr-FR" dirty="0" err="1"/>
              <a:t>with</a:t>
            </a:r>
            <a:r>
              <a:rPr lang="fr-FR" dirty="0"/>
              <a:t> a </a:t>
            </a:r>
            <a:r>
              <a:rPr lang="fr-FR" dirty="0" err="1"/>
              <a:t>newly</a:t>
            </a:r>
            <a:r>
              <a:rPr lang="fr-FR" dirty="0"/>
              <a:t> </a:t>
            </a:r>
            <a:r>
              <a:rPr lang="fr-FR" dirty="0" err="1"/>
              <a:t>established</a:t>
            </a:r>
            <a:r>
              <a:rPr lang="fr-FR" dirty="0"/>
              <a:t> </a:t>
            </a:r>
            <a:r>
              <a:rPr lang="fr-FR" dirty="0" err="1"/>
              <a:t>policy</a:t>
            </a:r>
            <a:r>
              <a:rPr lang="fr-FR" dirty="0"/>
              <a:t> </a:t>
            </a:r>
            <a:r>
              <a:rPr lang="fr-FR" dirty="0" err="1"/>
              <a:t>institute</a:t>
            </a:r>
            <a:r>
              <a:rPr lang="fr-FR" dirty="0"/>
              <a:t> in </a:t>
            </a:r>
            <a:r>
              <a:rPr lang="fr-FR" dirty="0" err="1"/>
              <a:t>Zambia</a:t>
            </a:r>
            <a:r>
              <a:rPr lang="fr-FR" dirty="0"/>
              <a:t>, </a:t>
            </a:r>
            <a:r>
              <a:rPr lang="fr-FR" dirty="0" err="1"/>
              <a:t>providing</a:t>
            </a:r>
            <a:r>
              <a:rPr lang="fr-FR" dirty="0"/>
              <a:t> </a:t>
            </a:r>
            <a:r>
              <a:rPr lang="fr-FR" dirty="0" err="1"/>
              <a:t>technical</a:t>
            </a:r>
            <a:r>
              <a:rPr lang="fr-FR" dirty="0"/>
              <a:t> training and </a:t>
            </a:r>
            <a:r>
              <a:rPr lang="fr-FR" dirty="0" err="1"/>
              <a:t>mentorship</a:t>
            </a:r>
            <a:r>
              <a:rPr lang="fr-FR" dirty="0"/>
              <a:t> on </a:t>
            </a:r>
            <a:r>
              <a:rPr lang="fr-FR" dirty="0" err="1"/>
              <a:t>policy</a:t>
            </a:r>
            <a:r>
              <a:rPr lang="fr-FR" dirty="0"/>
              <a:t> </a:t>
            </a:r>
            <a:r>
              <a:rPr lang="fr-FR" dirty="0" err="1"/>
              <a:t>analysis</a:t>
            </a:r>
            <a:r>
              <a:rPr lang="fr-FR" dirty="0"/>
              <a:t> </a:t>
            </a:r>
            <a:r>
              <a:rPr lang="fr-FR" dirty="0" err="1"/>
              <a:t>methods</a:t>
            </a:r>
            <a:r>
              <a:rPr lang="fr-FR" dirty="0"/>
              <a:t>. Over time, the </a:t>
            </a:r>
            <a:r>
              <a:rPr lang="fr-FR" dirty="0" err="1"/>
              <a:t>Zambian</a:t>
            </a:r>
            <a:r>
              <a:rPr lang="fr-FR" dirty="0"/>
              <a:t> </a:t>
            </a:r>
            <a:r>
              <a:rPr lang="fr-FR" dirty="0" err="1"/>
              <a:t>think</a:t>
            </a:r>
            <a:r>
              <a:rPr lang="fr-FR" dirty="0"/>
              <a:t> tank </a:t>
            </a:r>
            <a:r>
              <a:rPr lang="fr-FR" dirty="0" err="1"/>
              <a:t>develops</a:t>
            </a:r>
            <a:r>
              <a:rPr lang="fr-FR" dirty="0"/>
              <a:t> </a:t>
            </a:r>
            <a:r>
              <a:rPr lang="fr-FR" dirty="0" err="1"/>
              <a:t>stronger</a:t>
            </a:r>
            <a:r>
              <a:rPr lang="fr-FR" dirty="0"/>
              <a:t> </a:t>
            </a:r>
            <a:r>
              <a:rPr lang="fr-FR" dirty="0" err="1"/>
              <a:t>internal</a:t>
            </a:r>
            <a:r>
              <a:rPr lang="fr-FR" dirty="0"/>
              <a:t> </a:t>
            </a:r>
            <a:r>
              <a:rPr lang="fr-FR" dirty="0" err="1"/>
              <a:t>research</a:t>
            </a:r>
            <a:r>
              <a:rPr lang="fr-FR" dirty="0"/>
              <a:t> </a:t>
            </a:r>
            <a:r>
              <a:rPr lang="fr-FR" dirty="0" err="1"/>
              <a:t>capabilities</a:t>
            </a:r>
            <a:r>
              <a:rPr lang="fr-FR" dirty="0"/>
              <a:t>, </a:t>
            </a:r>
            <a:r>
              <a:rPr lang="fr-FR" dirty="0" err="1"/>
              <a:t>allowing</a:t>
            </a:r>
            <a:r>
              <a:rPr lang="fr-FR" dirty="0"/>
              <a:t> </a:t>
            </a:r>
            <a:r>
              <a:rPr lang="fr-FR" dirty="0" err="1"/>
              <a:t>it</a:t>
            </a:r>
            <a:r>
              <a:rPr lang="fr-FR" dirty="0"/>
              <a:t> to </a:t>
            </a:r>
            <a:r>
              <a:rPr lang="fr-FR" dirty="0" err="1"/>
              <a:t>contribute</a:t>
            </a:r>
            <a:r>
              <a:rPr lang="fr-FR" dirty="0"/>
              <a:t> more </a:t>
            </a:r>
            <a:r>
              <a:rPr lang="fr-FR" dirty="0" err="1"/>
              <a:t>actively</a:t>
            </a:r>
            <a:r>
              <a:rPr lang="fr-FR" dirty="0"/>
              <a:t> to national </a:t>
            </a:r>
            <a:r>
              <a:rPr lang="fr-FR" dirty="0" err="1"/>
              <a:t>debates</a:t>
            </a:r>
            <a:r>
              <a:rPr lang="fr-FR" dirty="0"/>
              <a:t>.</a:t>
            </a:r>
          </a:p>
        </p:txBody>
      </p:sp>
    </p:spTree>
    <p:extLst>
      <p:ext uri="{BB962C8B-B14F-4D97-AF65-F5344CB8AC3E}">
        <p14:creationId xmlns:p14="http://schemas.microsoft.com/office/powerpoint/2010/main" val="2815702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2FBDC-06D7-4EF8-8034-F68FC134DAAC}"/>
              </a:ext>
            </a:extLst>
          </p:cNvPr>
          <p:cNvSpPr>
            <a:spLocks noGrp="1"/>
          </p:cNvSpPr>
          <p:nvPr>
            <p:ph type="title"/>
          </p:nvPr>
        </p:nvSpPr>
        <p:spPr/>
        <p:txBody>
          <a:bodyPr>
            <a:normAutofit fontScale="90000"/>
          </a:bodyPr>
          <a:lstStyle/>
          <a:p>
            <a:r>
              <a:rPr lang="en-GB" dirty="0"/>
              <a:t>Main Workshop Objectives:</a:t>
            </a:r>
            <a:br>
              <a:rPr lang="en-GB" dirty="0"/>
            </a:br>
            <a:br>
              <a:rPr lang="en-GB" dirty="0"/>
            </a:br>
            <a:r>
              <a:rPr lang="en-GB" sz="2900" dirty="0"/>
              <a:t>1) Understand the value and role of partnerships in enhancing think tank impact</a:t>
            </a:r>
            <a:br>
              <a:rPr lang="en-GB" sz="2900" dirty="0"/>
            </a:br>
            <a:br>
              <a:rPr lang="en-GB" sz="2900" dirty="0"/>
            </a:br>
            <a:r>
              <a:rPr lang="en-GB" sz="2900" dirty="0"/>
              <a:t>2) Learn how to identify, engage, and manage partnerships effectively</a:t>
            </a:r>
            <a:br>
              <a:rPr lang="en-GB" sz="2900" dirty="0"/>
            </a:br>
            <a:br>
              <a:rPr lang="en-GB" sz="2900" dirty="0"/>
            </a:br>
            <a:r>
              <a:rPr lang="en-GB" sz="2900" dirty="0"/>
              <a:t>3) Overcome Challenges related to funding, credibility, and strategic alignment</a:t>
            </a:r>
            <a:br>
              <a:rPr lang="en-GB" sz="2900" dirty="0"/>
            </a:br>
            <a:br>
              <a:rPr lang="en-GB" sz="2900" dirty="0"/>
            </a:br>
            <a:r>
              <a:rPr lang="en-GB" sz="2900" dirty="0"/>
              <a:t>4) Develop a practical partnership plan for future implementation</a:t>
            </a:r>
          </a:p>
        </p:txBody>
      </p:sp>
    </p:spTree>
    <p:extLst>
      <p:ext uri="{BB962C8B-B14F-4D97-AF65-F5344CB8AC3E}">
        <p14:creationId xmlns:p14="http://schemas.microsoft.com/office/powerpoint/2010/main" val="9831369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E848A5-4CDB-978A-02FE-85436C74EADA}"/>
              </a:ext>
            </a:extLst>
          </p:cNvPr>
          <p:cNvSpPr>
            <a:spLocks noGrp="1"/>
          </p:cNvSpPr>
          <p:nvPr>
            <p:ph type="title"/>
          </p:nvPr>
        </p:nvSpPr>
        <p:spPr/>
        <p:txBody>
          <a:bodyPr/>
          <a:lstStyle/>
          <a:p>
            <a:r>
              <a:rPr lang="fr-FR" dirty="0"/>
              <a:t>Partnerships can </a:t>
            </a:r>
            <a:r>
              <a:rPr lang="fr-FR" dirty="0" err="1"/>
              <a:t>be</a:t>
            </a:r>
            <a:r>
              <a:rPr lang="fr-FR" dirty="0"/>
              <a:t> </a:t>
            </a:r>
            <a:r>
              <a:rPr lang="fr-FR" dirty="0" err="1"/>
              <a:t>multidimensional</a:t>
            </a:r>
            <a:r>
              <a:rPr lang="fr-FR" dirty="0"/>
              <a:t>, </a:t>
            </a:r>
            <a:r>
              <a:rPr lang="fr-FR" dirty="0" err="1"/>
              <a:t>multistakeholder</a:t>
            </a:r>
            <a:r>
              <a:rPr lang="fr-FR" dirty="0"/>
              <a:t>, and </a:t>
            </a:r>
            <a:r>
              <a:rPr lang="fr-FR" dirty="0" err="1"/>
              <a:t>multipurpose</a:t>
            </a:r>
            <a:r>
              <a:rPr lang="fr-FR" dirty="0"/>
              <a:t>. </a:t>
            </a:r>
          </a:p>
        </p:txBody>
      </p:sp>
    </p:spTree>
    <p:extLst>
      <p:ext uri="{BB962C8B-B14F-4D97-AF65-F5344CB8AC3E}">
        <p14:creationId xmlns:p14="http://schemas.microsoft.com/office/powerpoint/2010/main" val="9090641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A41706F-287A-A82F-8EF6-82C0CC305D00}"/>
            </a:ext>
          </a:extLst>
        </p:cNvPr>
        <p:cNvGrpSpPr/>
        <p:nvPr/>
      </p:nvGrpSpPr>
      <p:grpSpPr>
        <a:xfrm>
          <a:off x="0" y="0"/>
          <a:ext cx="0" cy="0"/>
          <a:chOff x="0" y="0"/>
          <a:chExt cx="0" cy="0"/>
        </a:xfrm>
      </p:grpSpPr>
      <p:pic>
        <p:nvPicPr>
          <p:cNvPr id="20" name="Picture 14">
            <a:extLst>
              <a:ext uri="{FF2B5EF4-FFF2-40B4-BE49-F238E27FC236}">
                <a16:creationId xmlns:a16="http://schemas.microsoft.com/office/drawing/2014/main" id="{0D19FA0B-E7A0-CC92-5A68-CC0C53F98BEA}"/>
              </a:ext>
            </a:extLst>
          </p:cNvPr>
          <p:cNvPicPr>
            <a:picLocks noChangeAspect="1"/>
          </p:cNvPicPr>
          <p:nvPr/>
        </p:nvPicPr>
        <p:blipFill>
          <a:blip r:embed="rId2">
            <a:duotone>
              <a:schemeClr val="bg2">
                <a:shade val="45000"/>
                <a:satMod val="135000"/>
              </a:schemeClr>
              <a:prstClr val="white"/>
            </a:duotone>
          </a:blip>
          <a:srcRect t="15279" b="451"/>
          <a:stretch/>
        </p:blipFill>
        <p:spPr>
          <a:xfrm>
            <a:off x="20" y="10"/>
            <a:ext cx="12191980" cy="6857990"/>
          </a:xfrm>
          <a:prstGeom prst="rect">
            <a:avLst/>
          </a:prstGeom>
        </p:spPr>
      </p:pic>
      <p:sp>
        <p:nvSpPr>
          <p:cNvPr id="21" name="Rectangle 20">
            <a:extLst>
              <a:ext uri="{FF2B5EF4-FFF2-40B4-BE49-F238E27FC236}">
                <a16:creationId xmlns:a16="http://schemas.microsoft.com/office/drawing/2014/main" id="{0A33FB91-CC3E-CA05-120E-0E1146D19A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BE4535-664D-A5F6-EE16-100CA237A0F4}"/>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dirty="0">
                <a:latin typeface="+mj-lt"/>
              </a:rPr>
              <a:t>Part 3: Formal vs. Informal Partnerships</a:t>
            </a:r>
            <a:endParaRPr lang="en-US" sz="4400" dirty="0">
              <a:latin typeface="+mj-lt"/>
            </a:endParaRPr>
          </a:p>
        </p:txBody>
      </p:sp>
      <p:graphicFrame>
        <p:nvGraphicFramePr>
          <p:cNvPr id="4" name="Tableau 3">
            <a:extLst>
              <a:ext uri="{FF2B5EF4-FFF2-40B4-BE49-F238E27FC236}">
                <a16:creationId xmlns:a16="http://schemas.microsoft.com/office/drawing/2014/main" id="{595FBB3C-F690-706F-9EA7-E086A1A5AA60}"/>
              </a:ext>
            </a:extLst>
          </p:cNvPr>
          <p:cNvGraphicFramePr>
            <a:graphicFrameLocks noGrp="1"/>
          </p:cNvGraphicFramePr>
          <p:nvPr>
            <p:extLst>
              <p:ext uri="{D42A27DB-BD31-4B8C-83A1-F6EECF244321}">
                <p14:modId xmlns:p14="http://schemas.microsoft.com/office/powerpoint/2010/main" val="3637587122"/>
              </p:ext>
            </p:extLst>
          </p:nvPr>
        </p:nvGraphicFramePr>
        <p:xfrm>
          <a:off x="548640" y="2055803"/>
          <a:ext cx="11181807" cy="4214369"/>
        </p:xfrm>
        <a:graphic>
          <a:graphicData uri="http://schemas.openxmlformats.org/drawingml/2006/table">
            <a:tbl>
              <a:tblPr firstRow="1" firstCol="1" bandRow="1">
                <a:tableStyleId>{5C22544A-7EE6-4342-B048-85BDC9FD1C3A}</a:tableStyleId>
              </a:tblPr>
              <a:tblGrid>
                <a:gridCol w="3727269">
                  <a:extLst>
                    <a:ext uri="{9D8B030D-6E8A-4147-A177-3AD203B41FA5}">
                      <a16:colId xmlns:a16="http://schemas.microsoft.com/office/drawing/2014/main" val="985664467"/>
                    </a:ext>
                  </a:extLst>
                </a:gridCol>
                <a:gridCol w="3727269">
                  <a:extLst>
                    <a:ext uri="{9D8B030D-6E8A-4147-A177-3AD203B41FA5}">
                      <a16:colId xmlns:a16="http://schemas.microsoft.com/office/drawing/2014/main" val="1774174441"/>
                    </a:ext>
                  </a:extLst>
                </a:gridCol>
                <a:gridCol w="3727269">
                  <a:extLst>
                    <a:ext uri="{9D8B030D-6E8A-4147-A177-3AD203B41FA5}">
                      <a16:colId xmlns:a16="http://schemas.microsoft.com/office/drawing/2014/main" val="1726102958"/>
                    </a:ext>
                  </a:extLst>
                </a:gridCol>
              </a:tblGrid>
              <a:tr h="706245">
                <a:tc>
                  <a:txBody>
                    <a:bodyPr/>
                    <a:lstStyle/>
                    <a:p>
                      <a:pPr algn="ctr">
                        <a:lnSpc>
                          <a:spcPct val="115000"/>
                        </a:lnSpc>
                        <a:spcAft>
                          <a:spcPts val="800"/>
                        </a:spcAft>
                      </a:pPr>
                      <a:r>
                        <a:rPr lang="fr-FR" sz="1200" kern="0">
                          <a:effectLst/>
                        </a:rPr>
                        <a:t>Factor</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ctr">
                        <a:lnSpc>
                          <a:spcPct val="115000"/>
                        </a:lnSpc>
                        <a:spcAft>
                          <a:spcPts val="800"/>
                        </a:spcAft>
                      </a:pPr>
                      <a:r>
                        <a:rPr lang="fr-FR" sz="1200" kern="0">
                          <a:effectLst/>
                        </a:rPr>
                        <a:t>Formal Partnership</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gn="ctr">
                        <a:lnSpc>
                          <a:spcPct val="115000"/>
                        </a:lnSpc>
                        <a:spcAft>
                          <a:spcPts val="800"/>
                        </a:spcAft>
                      </a:pPr>
                      <a:r>
                        <a:rPr lang="fr-FR" sz="1200" kern="0">
                          <a:effectLst/>
                        </a:rPr>
                        <a:t>Informal Partnership</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71971494"/>
                  </a:ext>
                </a:extLst>
              </a:tr>
              <a:tr h="706245">
                <a:tc>
                  <a:txBody>
                    <a:bodyPr/>
                    <a:lstStyle/>
                    <a:p>
                      <a:pPr>
                        <a:lnSpc>
                          <a:spcPct val="115000"/>
                        </a:lnSpc>
                        <a:spcAft>
                          <a:spcPts val="800"/>
                        </a:spcAft>
                      </a:pPr>
                      <a:r>
                        <a:rPr lang="fr-FR" sz="1200" kern="0">
                          <a:effectLst/>
                        </a:rPr>
                        <a:t>Structure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0">
                          <a:effectLst/>
                        </a:rPr>
                        <a:t>Legally documented (e.g., MOUs, contracts)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0">
                          <a:effectLst/>
                        </a:rPr>
                        <a:t>Verbal agreement, handshake deal</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897402218"/>
                  </a:ext>
                </a:extLst>
              </a:tr>
              <a:tr h="706245">
                <a:tc>
                  <a:txBody>
                    <a:bodyPr/>
                    <a:lstStyle/>
                    <a:p>
                      <a:pPr>
                        <a:lnSpc>
                          <a:spcPct val="115000"/>
                        </a:lnSpc>
                        <a:spcAft>
                          <a:spcPts val="800"/>
                        </a:spcAft>
                      </a:pPr>
                      <a:r>
                        <a:rPr lang="fr-FR" sz="1200" kern="0">
                          <a:effectLst/>
                        </a:rPr>
                        <a:t>Commitment</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0">
                          <a:effectLst/>
                        </a:rPr>
                        <a:t>Medium to long-term</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fr-FR" sz="1200" kern="0">
                          <a:effectLst/>
                        </a:rPr>
                        <a:t>Short-term or flexible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69708798"/>
                  </a:ext>
                </a:extLst>
              </a:tr>
              <a:tr h="706245">
                <a:tc>
                  <a:txBody>
                    <a:bodyPr/>
                    <a:lstStyle/>
                    <a:p>
                      <a:pPr>
                        <a:lnSpc>
                          <a:spcPct val="115000"/>
                        </a:lnSpc>
                        <a:spcAft>
                          <a:spcPts val="800"/>
                        </a:spcAft>
                      </a:pPr>
                      <a:r>
                        <a:rPr lang="fr-FR" sz="1200" kern="0">
                          <a:effectLst/>
                        </a:rPr>
                        <a:t>Risk Level</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0">
                          <a:effectLst/>
                        </a:rPr>
                        <a:t>Clearly defined roles and responsibilities, lower risk</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0">
                          <a:effectLst/>
                        </a:rPr>
                        <a:t>Potential for misunderstandings, higher risk</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399162944"/>
                  </a:ext>
                </a:extLst>
              </a:tr>
              <a:tr h="1389389">
                <a:tc>
                  <a:txBody>
                    <a:bodyPr/>
                    <a:lstStyle/>
                    <a:p>
                      <a:pPr>
                        <a:lnSpc>
                          <a:spcPct val="115000"/>
                        </a:lnSpc>
                        <a:spcAft>
                          <a:spcPts val="800"/>
                        </a:spcAft>
                      </a:pPr>
                      <a:r>
                        <a:rPr lang="fr-FR" sz="1200" kern="0">
                          <a:effectLst/>
                        </a:rPr>
                        <a:t>Example</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0">
                          <a:effectLst/>
                        </a:rPr>
                        <a:t>A corporate-funded research study with clear terms</a:t>
                      </a:r>
                      <a:endParaRPr lang="fr-FR"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a:lnSpc>
                          <a:spcPct val="115000"/>
                        </a:lnSpc>
                        <a:spcAft>
                          <a:spcPts val="800"/>
                        </a:spcAft>
                      </a:pPr>
                      <a:r>
                        <a:rPr lang="en-US" sz="1200" kern="0" dirty="0">
                          <a:effectLst/>
                        </a:rPr>
                        <a:t>A think tank and a journalist informally exchanging insights</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82446581"/>
                  </a:ext>
                </a:extLst>
              </a:tr>
            </a:tbl>
          </a:graphicData>
        </a:graphic>
      </p:graphicFrame>
    </p:spTree>
    <p:extLst>
      <p:ext uri="{BB962C8B-B14F-4D97-AF65-F5344CB8AC3E}">
        <p14:creationId xmlns:p14="http://schemas.microsoft.com/office/powerpoint/2010/main" val="22485471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61085B-C119-978B-BF2A-517BF4A26851}"/>
              </a:ext>
            </a:extLst>
          </p:cNvPr>
          <p:cNvSpPr>
            <a:spLocks noGrp="1"/>
          </p:cNvSpPr>
          <p:nvPr>
            <p:ph type="title"/>
          </p:nvPr>
        </p:nvSpPr>
        <p:spPr/>
        <p:txBody>
          <a:bodyPr/>
          <a:lstStyle/>
          <a:p>
            <a:r>
              <a:rPr lang="fr-FR" dirty="0"/>
              <a:t>Part 3: Legal and </a:t>
            </a:r>
            <a:r>
              <a:rPr lang="fr-FR" dirty="0" err="1"/>
              <a:t>Contractual</a:t>
            </a:r>
            <a:r>
              <a:rPr lang="fr-FR" dirty="0"/>
              <a:t> </a:t>
            </a:r>
            <a:r>
              <a:rPr lang="fr-FR" dirty="0" err="1"/>
              <a:t>Considerations</a:t>
            </a:r>
            <a:endParaRPr lang="fr-FR" dirty="0"/>
          </a:p>
        </p:txBody>
      </p:sp>
      <p:sp>
        <p:nvSpPr>
          <p:cNvPr id="3" name="Espace réservé du texte 2">
            <a:extLst>
              <a:ext uri="{FF2B5EF4-FFF2-40B4-BE49-F238E27FC236}">
                <a16:creationId xmlns:a16="http://schemas.microsoft.com/office/drawing/2014/main" id="{B2F605B0-B1C8-BBBE-D87D-A35186BD7599}"/>
              </a:ext>
            </a:extLst>
          </p:cNvPr>
          <p:cNvSpPr>
            <a:spLocks noGrp="1"/>
          </p:cNvSpPr>
          <p:nvPr>
            <p:ph type="body" sz="quarter" idx="10"/>
          </p:nvPr>
        </p:nvSpPr>
        <p:spPr/>
        <p:txBody>
          <a:bodyPr/>
          <a:lstStyle/>
          <a:p>
            <a:pPr marL="457200" indent="-457200">
              <a:buAutoNum type="arabicParenR"/>
            </a:pPr>
            <a:r>
              <a:rPr lang="fr-FR" b="1" dirty="0" err="1"/>
              <a:t>Memorandum</a:t>
            </a:r>
            <a:r>
              <a:rPr lang="fr-FR" b="1" dirty="0"/>
              <a:t> of </a:t>
            </a:r>
            <a:r>
              <a:rPr lang="fr-FR" b="1" dirty="0" err="1"/>
              <a:t>Understanding</a:t>
            </a:r>
            <a:r>
              <a:rPr lang="fr-FR" b="1" dirty="0"/>
              <a:t> (MOU): </a:t>
            </a:r>
            <a:r>
              <a:rPr lang="fr-FR" dirty="0" err="1"/>
              <a:t>Define</a:t>
            </a:r>
            <a:r>
              <a:rPr lang="fr-FR" dirty="0"/>
              <a:t> </a:t>
            </a:r>
            <a:r>
              <a:rPr lang="fr-FR" dirty="0" err="1"/>
              <a:t>roles</a:t>
            </a:r>
            <a:r>
              <a:rPr lang="fr-FR" dirty="0"/>
              <a:t> but are non-binding</a:t>
            </a:r>
          </a:p>
          <a:p>
            <a:pPr marL="457200" indent="-457200">
              <a:buAutoNum type="arabicParenR"/>
            </a:pPr>
            <a:r>
              <a:rPr lang="fr-FR" b="1" dirty="0" err="1"/>
              <a:t>Contracts</a:t>
            </a:r>
            <a:r>
              <a:rPr lang="fr-FR" dirty="0"/>
              <a:t>: </a:t>
            </a:r>
            <a:r>
              <a:rPr lang="fr-FR" dirty="0" err="1"/>
              <a:t>Specify</a:t>
            </a:r>
            <a:r>
              <a:rPr lang="fr-FR" dirty="0"/>
              <a:t> </a:t>
            </a:r>
            <a:r>
              <a:rPr lang="fr-FR" dirty="0" err="1"/>
              <a:t>deliverables</a:t>
            </a:r>
            <a:r>
              <a:rPr lang="fr-FR" dirty="0"/>
              <a:t>, </a:t>
            </a:r>
            <a:r>
              <a:rPr lang="fr-FR" dirty="0" err="1"/>
              <a:t>funding</a:t>
            </a:r>
            <a:r>
              <a:rPr lang="fr-FR" dirty="0"/>
              <a:t>, </a:t>
            </a:r>
            <a:r>
              <a:rPr lang="fr-FR" dirty="0" err="1"/>
              <a:t>ownership</a:t>
            </a:r>
            <a:r>
              <a:rPr lang="fr-FR" dirty="0"/>
              <a:t> </a:t>
            </a:r>
            <a:r>
              <a:rPr lang="fr-FR" dirty="0" err="1"/>
              <a:t>rights</a:t>
            </a:r>
            <a:endParaRPr lang="fr-FR" dirty="0"/>
          </a:p>
          <a:p>
            <a:pPr marL="457200" indent="-457200">
              <a:buAutoNum type="arabicParenR"/>
            </a:pPr>
            <a:r>
              <a:rPr lang="fr-FR" b="1" dirty="0" err="1"/>
              <a:t>Intellectual</a:t>
            </a:r>
            <a:r>
              <a:rPr lang="fr-FR" b="1" dirty="0"/>
              <a:t> </a:t>
            </a:r>
            <a:r>
              <a:rPr lang="fr-FR" b="1" dirty="0" err="1"/>
              <a:t>Property</a:t>
            </a:r>
            <a:r>
              <a:rPr lang="fr-FR" b="1" dirty="0"/>
              <a:t> </a:t>
            </a:r>
            <a:r>
              <a:rPr lang="fr-FR" b="1" dirty="0" err="1"/>
              <a:t>Rights</a:t>
            </a:r>
            <a:r>
              <a:rPr lang="fr-FR" b="1" dirty="0"/>
              <a:t> (IP): </a:t>
            </a:r>
            <a:r>
              <a:rPr lang="fr-FR" dirty="0" err="1"/>
              <a:t>Clarify</a:t>
            </a:r>
            <a:r>
              <a:rPr lang="fr-FR" dirty="0"/>
              <a:t> </a:t>
            </a:r>
            <a:r>
              <a:rPr lang="fr-FR" dirty="0" err="1"/>
              <a:t>who</a:t>
            </a:r>
            <a:r>
              <a:rPr lang="fr-FR" dirty="0"/>
              <a:t> </a:t>
            </a:r>
            <a:r>
              <a:rPr lang="fr-FR" dirty="0" err="1"/>
              <a:t>owns</a:t>
            </a:r>
            <a:r>
              <a:rPr lang="fr-FR" dirty="0"/>
              <a:t> the </a:t>
            </a:r>
            <a:r>
              <a:rPr lang="fr-FR" dirty="0" err="1"/>
              <a:t>research</a:t>
            </a:r>
            <a:endParaRPr lang="fr-FR" dirty="0"/>
          </a:p>
          <a:p>
            <a:pPr marL="457200" indent="-457200">
              <a:buAutoNum type="arabicParenR"/>
            </a:pPr>
            <a:r>
              <a:rPr lang="fr-FR" b="1" dirty="0" err="1"/>
              <a:t>Confidentiality</a:t>
            </a:r>
            <a:r>
              <a:rPr lang="fr-FR" b="1" dirty="0"/>
              <a:t> </a:t>
            </a:r>
            <a:r>
              <a:rPr lang="fr-FR" b="1" dirty="0" err="1"/>
              <a:t>Agreements</a:t>
            </a:r>
            <a:r>
              <a:rPr lang="fr-FR" dirty="0"/>
              <a:t>: </a:t>
            </a:r>
            <a:r>
              <a:rPr lang="fr-FR" dirty="0" err="1"/>
              <a:t>Protect</a:t>
            </a:r>
            <a:r>
              <a:rPr lang="fr-FR" dirty="0"/>
              <a:t> sensitive information</a:t>
            </a:r>
          </a:p>
          <a:p>
            <a:pPr marL="457200" indent="-457200">
              <a:buAutoNum type="arabicParenR"/>
            </a:pPr>
            <a:r>
              <a:rPr lang="fr-FR" b="1" dirty="0"/>
              <a:t>Risk Management: </a:t>
            </a:r>
            <a:r>
              <a:rPr lang="fr-FR" dirty="0" err="1"/>
              <a:t>Ensure</a:t>
            </a:r>
            <a:r>
              <a:rPr lang="fr-FR" dirty="0"/>
              <a:t> </a:t>
            </a:r>
            <a:r>
              <a:rPr lang="fr-FR" dirty="0" err="1"/>
              <a:t>ehtical</a:t>
            </a:r>
            <a:r>
              <a:rPr lang="fr-FR" dirty="0"/>
              <a:t> </a:t>
            </a:r>
            <a:r>
              <a:rPr lang="fr-FR" dirty="0" err="1"/>
              <a:t>funding</a:t>
            </a:r>
            <a:r>
              <a:rPr lang="fr-FR" dirty="0"/>
              <a:t> sources, compliance </a:t>
            </a:r>
            <a:r>
              <a:rPr lang="fr-FR" dirty="0" err="1"/>
              <a:t>with</a:t>
            </a:r>
            <a:r>
              <a:rPr lang="fr-FR" dirty="0"/>
              <a:t> </a:t>
            </a:r>
            <a:r>
              <a:rPr lang="fr-FR" dirty="0" err="1"/>
              <a:t>regulations</a:t>
            </a:r>
            <a:endParaRPr lang="fr-FR" dirty="0"/>
          </a:p>
        </p:txBody>
      </p:sp>
    </p:spTree>
    <p:extLst>
      <p:ext uri="{BB962C8B-B14F-4D97-AF65-F5344CB8AC3E}">
        <p14:creationId xmlns:p14="http://schemas.microsoft.com/office/powerpoint/2010/main" val="5736078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D895B0-AEE1-EB94-C619-67CF9919A39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3016A74-4320-6D6F-7A8E-7E6870428721}"/>
              </a:ext>
            </a:extLst>
          </p:cNvPr>
          <p:cNvSpPr>
            <a:spLocks noGrp="1"/>
          </p:cNvSpPr>
          <p:nvPr>
            <p:ph type="title"/>
          </p:nvPr>
        </p:nvSpPr>
        <p:spPr/>
        <p:txBody>
          <a:bodyPr/>
          <a:lstStyle/>
          <a:p>
            <a:r>
              <a:rPr lang="fr-FR" dirty="0"/>
              <a:t>Part 3: </a:t>
            </a:r>
            <a:r>
              <a:rPr lang="fr-FR" dirty="0" err="1"/>
              <a:t>Defining</a:t>
            </a:r>
            <a:r>
              <a:rPr lang="fr-FR" dirty="0"/>
              <a:t> </a:t>
            </a:r>
            <a:r>
              <a:rPr lang="fr-FR" dirty="0" err="1"/>
              <a:t>Roles</a:t>
            </a:r>
            <a:r>
              <a:rPr lang="fr-FR" dirty="0"/>
              <a:t> and Expectations</a:t>
            </a:r>
          </a:p>
        </p:txBody>
      </p:sp>
      <p:sp>
        <p:nvSpPr>
          <p:cNvPr id="3" name="Espace réservé du texte 2">
            <a:extLst>
              <a:ext uri="{FF2B5EF4-FFF2-40B4-BE49-F238E27FC236}">
                <a16:creationId xmlns:a16="http://schemas.microsoft.com/office/drawing/2014/main" id="{2425EDA1-9A25-A59F-0C3A-8D1814D133BE}"/>
              </a:ext>
            </a:extLst>
          </p:cNvPr>
          <p:cNvSpPr>
            <a:spLocks noGrp="1"/>
          </p:cNvSpPr>
          <p:nvPr>
            <p:ph type="body" sz="quarter" idx="10"/>
          </p:nvPr>
        </p:nvSpPr>
        <p:spPr/>
        <p:txBody>
          <a:bodyPr/>
          <a:lstStyle/>
          <a:p>
            <a:pPr marL="457200" indent="-457200">
              <a:buAutoNum type="arabicParenR"/>
            </a:pPr>
            <a:r>
              <a:rPr lang="fr-FR" b="1" dirty="0"/>
              <a:t>Setting </a:t>
            </a:r>
            <a:r>
              <a:rPr lang="fr-FR" b="1" dirty="0" err="1"/>
              <a:t>clear</a:t>
            </a:r>
            <a:r>
              <a:rPr lang="fr-FR" b="1" dirty="0"/>
              <a:t> objectives and </a:t>
            </a:r>
            <a:r>
              <a:rPr lang="fr-FR" b="1" dirty="0" err="1"/>
              <a:t>deliverables</a:t>
            </a:r>
            <a:endParaRPr lang="fr-FR" b="1" dirty="0"/>
          </a:p>
          <a:p>
            <a:pPr marL="914400" lvl="1" indent="-457200">
              <a:buAutoNum type="arabicParenR"/>
            </a:pPr>
            <a:r>
              <a:rPr lang="fr-FR" dirty="0" err="1"/>
              <a:t>What</a:t>
            </a:r>
            <a:r>
              <a:rPr lang="fr-FR" dirty="0"/>
              <a:t> are the </a:t>
            </a:r>
            <a:r>
              <a:rPr lang="fr-FR" dirty="0" err="1"/>
              <a:t>expected</a:t>
            </a:r>
            <a:r>
              <a:rPr lang="fr-FR" dirty="0"/>
              <a:t> outputs (joint publication? a </a:t>
            </a:r>
            <a:r>
              <a:rPr lang="fr-FR" dirty="0" err="1"/>
              <a:t>conference</a:t>
            </a:r>
            <a:r>
              <a:rPr lang="fr-FR" dirty="0"/>
              <a:t>? )</a:t>
            </a:r>
          </a:p>
          <a:p>
            <a:pPr marL="914400" lvl="1" indent="-457200">
              <a:buAutoNum type="arabicParenR"/>
            </a:pPr>
            <a:r>
              <a:rPr lang="fr-FR" dirty="0" err="1"/>
              <a:t>What</a:t>
            </a:r>
            <a:r>
              <a:rPr lang="fr-FR" dirty="0"/>
              <a:t> are the key performance </a:t>
            </a:r>
            <a:r>
              <a:rPr lang="fr-FR" dirty="0" err="1"/>
              <a:t>indicators</a:t>
            </a:r>
            <a:r>
              <a:rPr lang="fr-FR" dirty="0"/>
              <a:t> to </a:t>
            </a:r>
            <a:r>
              <a:rPr lang="fr-FR" dirty="0" err="1"/>
              <a:t>measure</a:t>
            </a:r>
            <a:r>
              <a:rPr lang="fr-FR" dirty="0"/>
              <a:t> </a:t>
            </a:r>
            <a:r>
              <a:rPr lang="fr-FR" dirty="0" err="1"/>
              <a:t>success</a:t>
            </a:r>
            <a:r>
              <a:rPr lang="fr-FR" dirty="0"/>
              <a:t>? </a:t>
            </a:r>
          </a:p>
          <a:p>
            <a:pPr marL="457200" indent="-457200">
              <a:buAutoNum type="arabicParenR"/>
            </a:pPr>
            <a:r>
              <a:rPr lang="fr-FR" b="1" dirty="0" err="1"/>
              <a:t>Managing</a:t>
            </a:r>
            <a:r>
              <a:rPr lang="fr-FR" b="1" dirty="0"/>
              <a:t> </a:t>
            </a:r>
            <a:r>
              <a:rPr lang="fr-FR" b="1" dirty="0" err="1"/>
              <a:t>workloads</a:t>
            </a:r>
            <a:r>
              <a:rPr lang="fr-FR" b="1" dirty="0"/>
              <a:t> and </a:t>
            </a:r>
            <a:r>
              <a:rPr lang="fr-FR" b="1" dirty="0" err="1"/>
              <a:t>responsibilities</a:t>
            </a:r>
            <a:endParaRPr lang="fr-FR" b="1" dirty="0"/>
          </a:p>
          <a:p>
            <a:pPr marL="914400" lvl="1" indent="-457200">
              <a:buAutoNum type="arabicParenR"/>
            </a:pPr>
            <a:r>
              <a:rPr lang="fr-FR" dirty="0" err="1"/>
              <a:t>Who</a:t>
            </a:r>
            <a:r>
              <a:rPr lang="fr-FR" dirty="0"/>
              <a:t> </a:t>
            </a:r>
            <a:r>
              <a:rPr lang="fr-FR" dirty="0" err="1"/>
              <a:t>will</a:t>
            </a:r>
            <a:r>
              <a:rPr lang="fr-FR" dirty="0"/>
              <a:t> </a:t>
            </a:r>
            <a:r>
              <a:rPr lang="fr-FR" dirty="0" err="1"/>
              <a:t>take</a:t>
            </a:r>
            <a:r>
              <a:rPr lang="fr-FR" dirty="0"/>
              <a:t> the lead on </a:t>
            </a:r>
            <a:r>
              <a:rPr lang="fr-FR" dirty="0" err="1"/>
              <a:t>different</a:t>
            </a:r>
            <a:r>
              <a:rPr lang="fr-FR" dirty="0"/>
              <a:t> </a:t>
            </a:r>
            <a:r>
              <a:rPr lang="fr-FR" dirty="0" err="1"/>
              <a:t>tasks</a:t>
            </a:r>
            <a:r>
              <a:rPr lang="fr-FR" dirty="0"/>
              <a:t>? </a:t>
            </a:r>
          </a:p>
          <a:p>
            <a:pPr marL="914400" lvl="1" indent="-457200">
              <a:buAutoNum type="arabicParenR"/>
            </a:pPr>
            <a:r>
              <a:rPr lang="fr-FR" dirty="0"/>
              <a:t>How </a:t>
            </a:r>
            <a:r>
              <a:rPr lang="fr-FR" dirty="0" err="1"/>
              <a:t>will</a:t>
            </a:r>
            <a:r>
              <a:rPr lang="fr-FR" dirty="0"/>
              <a:t> </a:t>
            </a:r>
            <a:r>
              <a:rPr lang="fr-FR" dirty="0" err="1"/>
              <a:t>resources</a:t>
            </a:r>
            <a:r>
              <a:rPr lang="fr-FR" dirty="0"/>
              <a:t> </a:t>
            </a:r>
            <a:r>
              <a:rPr lang="fr-FR" dirty="0" err="1"/>
              <a:t>be</a:t>
            </a:r>
            <a:r>
              <a:rPr lang="fr-FR" dirty="0"/>
              <a:t> </a:t>
            </a:r>
            <a:r>
              <a:rPr lang="fr-FR" dirty="0" err="1"/>
              <a:t>allocated</a:t>
            </a:r>
            <a:r>
              <a:rPr lang="fr-FR" dirty="0"/>
              <a:t> and </a:t>
            </a:r>
            <a:r>
              <a:rPr lang="fr-FR" dirty="0" err="1"/>
              <a:t>shared</a:t>
            </a:r>
            <a:r>
              <a:rPr lang="fr-FR" dirty="0"/>
              <a:t>? </a:t>
            </a:r>
          </a:p>
          <a:p>
            <a:pPr marL="457200" indent="-457200">
              <a:buAutoNum type="arabicParenR"/>
            </a:pPr>
            <a:r>
              <a:rPr lang="fr-FR" b="1" dirty="0" err="1"/>
              <a:t>Maintaing</a:t>
            </a:r>
            <a:r>
              <a:rPr lang="fr-FR" b="1" dirty="0"/>
              <a:t> </a:t>
            </a:r>
            <a:r>
              <a:rPr lang="fr-FR" b="1" dirty="0" err="1"/>
              <a:t>transparency</a:t>
            </a:r>
            <a:r>
              <a:rPr lang="fr-FR" b="1" dirty="0"/>
              <a:t> in </a:t>
            </a:r>
            <a:r>
              <a:rPr lang="fr-FR" b="1" dirty="0" err="1"/>
              <a:t>funding</a:t>
            </a:r>
            <a:r>
              <a:rPr lang="fr-FR" b="1" dirty="0"/>
              <a:t> and </a:t>
            </a:r>
            <a:r>
              <a:rPr lang="fr-FR" b="1" dirty="0" err="1"/>
              <a:t>decision-making</a:t>
            </a:r>
            <a:endParaRPr lang="fr-FR" b="1" dirty="0"/>
          </a:p>
          <a:p>
            <a:pPr marL="914400" lvl="1" indent="-457200">
              <a:buAutoNum type="arabicParenR"/>
            </a:pPr>
            <a:r>
              <a:rPr lang="fr-FR" dirty="0" err="1"/>
              <a:t>What</a:t>
            </a:r>
            <a:r>
              <a:rPr lang="fr-FR" dirty="0"/>
              <a:t> are the </a:t>
            </a:r>
            <a:r>
              <a:rPr lang="fr-FR" dirty="0" err="1"/>
              <a:t>funding</a:t>
            </a:r>
            <a:r>
              <a:rPr lang="fr-FR" dirty="0"/>
              <a:t> </a:t>
            </a:r>
            <a:r>
              <a:rPr lang="fr-FR" dirty="0" err="1"/>
              <a:t>terms</a:t>
            </a:r>
            <a:r>
              <a:rPr lang="fr-FR" dirty="0"/>
              <a:t> and conditions?</a:t>
            </a:r>
          </a:p>
          <a:p>
            <a:pPr marL="914400" lvl="1" indent="-457200">
              <a:buAutoNum type="arabicParenR"/>
            </a:pPr>
            <a:r>
              <a:rPr lang="fr-FR" dirty="0"/>
              <a:t>How </a:t>
            </a:r>
            <a:r>
              <a:rPr lang="fr-FR" dirty="0" err="1"/>
              <a:t>will</a:t>
            </a:r>
            <a:r>
              <a:rPr lang="fr-FR" dirty="0"/>
              <a:t> joint </a:t>
            </a:r>
            <a:r>
              <a:rPr lang="fr-FR" dirty="0" err="1"/>
              <a:t>decisions</a:t>
            </a:r>
            <a:r>
              <a:rPr lang="fr-FR" dirty="0"/>
              <a:t> </a:t>
            </a:r>
            <a:r>
              <a:rPr lang="fr-FR" dirty="0" err="1"/>
              <a:t>be</a:t>
            </a:r>
            <a:r>
              <a:rPr lang="fr-FR" dirty="0"/>
              <a:t> made? </a:t>
            </a:r>
          </a:p>
          <a:p>
            <a:pPr marL="914400" lvl="1" indent="-457200">
              <a:buAutoNum type="arabicParenR"/>
            </a:pPr>
            <a:endParaRPr lang="fr-FR" dirty="0"/>
          </a:p>
        </p:txBody>
      </p:sp>
    </p:spTree>
    <p:extLst>
      <p:ext uri="{BB962C8B-B14F-4D97-AF65-F5344CB8AC3E}">
        <p14:creationId xmlns:p14="http://schemas.microsoft.com/office/powerpoint/2010/main" val="11744793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6B784A-7F4E-5234-6E71-9F727B873CE9}"/>
              </a:ext>
            </a:extLst>
          </p:cNvPr>
          <p:cNvSpPr>
            <a:spLocks noGrp="1"/>
          </p:cNvSpPr>
          <p:nvPr>
            <p:ph type="title"/>
          </p:nvPr>
        </p:nvSpPr>
        <p:spPr/>
        <p:txBody>
          <a:bodyPr/>
          <a:lstStyle/>
          <a:p>
            <a:r>
              <a:rPr lang="fr-FR" dirty="0"/>
              <a:t>Part 3: Activity </a:t>
            </a:r>
            <a:r>
              <a:rPr lang="fr-FR" dirty="0">
                <a:sym typeface="Wingdings" panose="05000000000000000000" pitchFamily="2" charset="2"/>
              </a:rPr>
              <a:t> Partnership Puzzle</a:t>
            </a:r>
            <a:endParaRPr lang="fr-FR" dirty="0"/>
          </a:p>
        </p:txBody>
      </p:sp>
      <p:sp>
        <p:nvSpPr>
          <p:cNvPr id="3" name="Espace réservé du texte 2">
            <a:extLst>
              <a:ext uri="{FF2B5EF4-FFF2-40B4-BE49-F238E27FC236}">
                <a16:creationId xmlns:a16="http://schemas.microsoft.com/office/drawing/2014/main" id="{BADD43D0-6388-E56C-D662-82177C5E3012}"/>
              </a:ext>
            </a:extLst>
          </p:cNvPr>
          <p:cNvSpPr>
            <a:spLocks noGrp="1"/>
          </p:cNvSpPr>
          <p:nvPr>
            <p:ph type="body" sz="quarter" idx="10"/>
          </p:nvPr>
        </p:nvSpPr>
        <p:spPr/>
        <p:txBody>
          <a:bodyPr>
            <a:normAutofit/>
          </a:bodyPr>
          <a:lstStyle/>
          <a:p>
            <a:r>
              <a:rPr lang="fr-FR" dirty="0"/>
              <a:t>Partnerships in </a:t>
            </a:r>
            <a:r>
              <a:rPr lang="fr-FR" dirty="0" err="1"/>
              <a:t>think</a:t>
            </a:r>
            <a:r>
              <a:rPr lang="fr-FR" dirty="0"/>
              <a:t> tanks </a:t>
            </a:r>
            <a:r>
              <a:rPr lang="fr-FR" dirty="0" err="1"/>
              <a:t>require</a:t>
            </a:r>
            <a:r>
              <a:rPr lang="fr-FR" dirty="0"/>
              <a:t> </a:t>
            </a:r>
            <a:r>
              <a:rPr lang="fr-FR" dirty="0" err="1"/>
              <a:t>several</a:t>
            </a:r>
            <a:r>
              <a:rPr lang="fr-FR" dirty="0"/>
              <a:t> </a:t>
            </a:r>
            <a:r>
              <a:rPr lang="fr-FR" dirty="0" err="1"/>
              <a:t>interconnected</a:t>
            </a:r>
            <a:r>
              <a:rPr lang="fr-FR" dirty="0"/>
              <a:t> </a:t>
            </a:r>
            <a:r>
              <a:rPr lang="fr-FR" dirty="0" err="1"/>
              <a:t>elements</a:t>
            </a:r>
            <a:r>
              <a:rPr lang="fr-FR" dirty="0"/>
              <a:t> to </a:t>
            </a:r>
            <a:r>
              <a:rPr lang="fr-FR" dirty="0" err="1"/>
              <a:t>be</a:t>
            </a:r>
            <a:r>
              <a:rPr lang="fr-FR" dirty="0"/>
              <a:t> effective</a:t>
            </a:r>
          </a:p>
          <a:p>
            <a:r>
              <a:rPr lang="fr-FR" b="1" dirty="0"/>
              <a:t>Instruction: </a:t>
            </a:r>
          </a:p>
          <a:p>
            <a:pPr marL="457200" indent="-457200">
              <a:buAutoNum type="arabicParenR"/>
            </a:pPr>
            <a:r>
              <a:rPr lang="fr-FR" dirty="0"/>
              <a:t>Break </a:t>
            </a:r>
            <a:r>
              <a:rPr lang="fr-FR" dirty="0" err="1"/>
              <a:t>into</a:t>
            </a:r>
            <a:r>
              <a:rPr lang="fr-FR" dirty="0"/>
              <a:t>  5 groups </a:t>
            </a:r>
          </a:p>
          <a:p>
            <a:pPr marL="914400" lvl="1" indent="-457200">
              <a:buAutoNum type="arabicParenR"/>
            </a:pPr>
            <a:r>
              <a:rPr lang="fr-FR" dirty="0"/>
              <a:t>Group 1: </a:t>
            </a:r>
            <a:r>
              <a:rPr lang="fr-FR" dirty="0" err="1"/>
              <a:t>Think</a:t>
            </a:r>
            <a:r>
              <a:rPr lang="fr-FR" dirty="0"/>
              <a:t> tank and Media </a:t>
            </a:r>
            <a:r>
              <a:rPr lang="fr-FR" dirty="0" err="1"/>
              <a:t>Organization</a:t>
            </a:r>
            <a:endParaRPr lang="fr-FR" dirty="0"/>
          </a:p>
          <a:p>
            <a:pPr marL="914400" lvl="1" indent="-457200">
              <a:buAutoNum type="arabicParenR"/>
            </a:pPr>
            <a:r>
              <a:rPr lang="fr-FR" dirty="0"/>
              <a:t>Group 2: </a:t>
            </a:r>
            <a:r>
              <a:rPr lang="fr-FR" dirty="0" err="1"/>
              <a:t>Think</a:t>
            </a:r>
            <a:r>
              <a:rPr lang="fr-FR" dirty="0"/>
              <a:t> tank and NGO</a:t>
            </a:r>
          </a:p>
          <a:p>
            <a:pPr marL="914400" lvl="1" indent="-457200">
              <a:buAutoNum type="arabicParenR"/>
            </a:pPr>
            <a:r>
              <a:rPr lang="fr-FR" dirty="0"/>
              <a:t>Group 3: </a:t>
            </a:r>
            <a:r>
              <a:rPr lang="fr-FR" dirty="0" err="1"/>
              <a:t>Think</a:t>
            </a:r>
            <a:r>
              <a:rPr lang="fr-FR" dirty="0"/>
              <a:t> tank and </a:t>
            </a:r>
            <a:r>
              <a:rPr lang="fr-FR" dirty="0" err="1"/>
              <a:t>Government</a:t>
            </a:r>
            <a:r>
              <a:rPr lang="fr-FR" dirty="0"/>
              <a:t> </a:t>
            </a:r>
          </a:p>
          <a:p>
            <a:pPr marL="914400" lvl="1" indent="-457200">
              <a:buAutoNum type="arabicParenR"/>
            </a:pPr>
            <a:r>
              <a:rPr lang="fr-FR" dirty="0"/>
              <a:t>Group 4: </a:t>
            </a:r>
            <a:r>
              <a:rPr lang="fr-FR" dirty="0" err="1"/>
              <a:t>Think</a:t>
            </a:r>
            <a:r>
              <a:rPr lang="fr-FR" dirty="0"/>
              <a:t> tank and Corporation</a:t>
            </a:r>
          </a:p>
          <a:p>
            <a:pPr marL="914400" lvl="1" indent="-457200">
              <a:buAutoNum type="arabicParenR"/>
            </a:pPr>
            <a:r>
              <a:rPr lang="fr-FR" dirty="0"/>
              <a:t>Group 5: </a:t>
            </a:r>
            <a:r>
              <a:rPr lang="fr-FR" dirty="0" err="1"/>
              <a:t>Think</a:t>
            </a:r>
            <a:r>
              <a:rPr lang="fr-FR" dirty="0"/>
              <a:t> tank to </a:t>
            </a:r>
            <a:r>
              <a:rPr lang="fr-FR" dirty="0" err="1"/>
              <a:t>think</a:t>
            </a:r>
            <a:r>
              <a:rPr lang="fr-FR" dirty="0"/>
              <a:t> tank</a:t>
            </a:r>
          </a:p>
          <a:p>
            <a:pPr marL="457200" indent="-457200">
              <a:buAutoNum type="arabicParenR"/>
            </a:pPr>
            <a:r>
              <a:rPr lang="fr-FR" dirty="0"/>
              <a:t>Assemble the « </a:t>
            </a:r>
            <a:r>
              <a:rPr lang="fr-FR" dirty="0" err="1"/>
              <a:t>ideal</a:t>
            </a:r>
            <a:r>
              <a:rPr lang="fr-FR" dirty="0"/>
              <a:t> partnership » by </a:t>
            </a:r>
            <a:r>
              <a:rPr lang="fr-FR" dirty="0" err="1"/>
              <a:t>prioritizing</a:t>
            </a:r>
            <a:r>
              <a:rPr lang="fr-FR" dirty="0"/>
              <a:t> and </a:t>
            </a:r>
            <a:r>
              <a:rPr lang="fr-FR" dirty="0" err="1"/>
              <a:t>arranging</a:t>
            </a:r>
            <a:r>
              <a:rPr lang="fr-FR" dirty="0"/>
              <a:t> </a:t>
            </a:r>
            <a:r>
              <a:rPr lang="fr-FR" dirty="0" err="1"/>
              <a:t>these</a:t>
            </a:r>
            <a:r>
              <a:rPr lang="fr-FR" dirty="0"/>
              <a:t> components in a </a:t>
            </a:r>
            <a:r>
              <a:rPr lang="fr-FR" dirty="0" err="1"/>
              <a:t>way</a:t>
            </a:r>
            <a:r>
              <a:rPr lang="fr-FR" dirty="0"/>
              <a:t> </a:t>
            </a:r>
            <a:r>
              <a:rPr lang="fr-FR" dirty="0" err="1"/>
              <a:t>that</a:t>
            </a:r>
            <a:r>
              <a:rPr lang="fr-FR" dirty="0"/>
              <a:t> </a:t>
            </a:r>
            <a:r>
              <a:rPr lang="fr-FR" dirty="0" err="1"/>
              <a:t>makes</a:t>
            </a:r>
            <a:r>
              <a:rPr lang="fr-FR" dirty="0"/>
              <a:t> </a:t>
            </a:r>
            <a:r>
              <a:rPr lang="fr-FR" dirty="0" err="1"/>
              <a:t>sense</a:t>
            </a:r>
            <a:r>
              <a:rPr lang="fr-FR" dirty="0"/>
              <a:t>:</a:t>
            </a:r>
          </a:p>
          <a:p>
            <a:pPr marL="457200" indent="-457200">
              <a:buAutoNum type="arabicParenR"/>
            </a:pPr>
            <a:endParaRPr lang="fr-FR" dirty="0"/>
          </a:p>
          <a:p>
            <a:endParaRPr lang="fr-FR" dirty="0"/>
          </a:p>
          <a:p>
            <a:endParaRPr lang="fr-FR" dirty="0"/>
          </a:p>
          <a:p>
            <a:endParaRPr lang="fr-FR" dirty="0"/>
          </a:p>
        </p:txBody>
      </p:sp>
    </p:spTree>
    <p:extLst>
      <p:ext uri="{BB962C8B-B14F-4D97-AF65-F5344CB8AC3E}">
        <p14:creationId xmlns:p14="http://schemas.microsoft.com/office/powerpoint/2010/main" val="23929437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BE4904-D5CE-289F-E6C3-1C4CF476CD3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4270719-C8FD-E8E1-0DD8-3EECE5304212}"/>
              </a:ext>
            </a:extLst>
          </p:cNvPr>
          <p:cNvSpPr>
            <a:spLocks noGrp="1"/>
          </p:cNvSpPr>
          <p:nvPr>
            <p:ph type="title"/>
          </p:nvPr>
        </p:nvSpPr>
        <p:spPr/>
        <p:txBody>
          <a:bodyPr/>
          <a:lstStyle/>
          <a:p>
            <a:r>
              <a:rPr lang="fr-FR" dirty="0"/>
              <a:t>Part 3: Activity </a:t>
            </a:r>
            <a:r>
              <a:rPr lang="fr-FR" dirty="0">
                <a:sym typeface="Wingdings" panose="05000000000000000000" pitchFamily="2" charset="2"/>
              </a:rPr>
              <a:t> Partnership Puzzle</a:t>
            </a:r>
            <a:endParaRPr lang="fr-FR" dirty="0"/>
          </a:p>
        </p:txBody>
      </p:sp>
      <p:sp>
        <p:nvSpPr>
          <p:cNvPr id="3" name="Espace réservé du texte 2">
            <a:extLst>
              <a:ext uri="{FF2B5EF4-FFF2-40B4-BE49-F238E27FC236}">
                <a16:creationId xmlns:a16="http://schemas.microsoft.com/office/drawing/2014/main" id="{E8EF1666-54D9-0D06-0207-4D060F6A2578}"/>
              </a:ext>
            </a:extLst>
          </p:cNvPr>
          <p:cNvSpPr>
            <a:spLocks noGrp="1"/>
          </p:cNvSpPr>
          <p:nvPr>
            <p:ph type="body" sz="quarter" idx="10"/>
          </p:nvPr>
        </p:nvSpPr>
        <p:spPr>
          <a:xfrm>
            <a:off x="1631949" y="1501541"/>
            <a:ext cx="9726613" cy="4664309"/>
          </a:xfrm>
        </p:spPr>
        <p:txBody>
          <a:bodyPr>
            <a:normAutofit fontScale="55000" lnSpcReduction="20000"/>
          </a:bodyPr>
          <a:lstStyle/>
          <a:p>
            <a:r>
              <a:rPr lang="fr-FR" sz="2900" b="1" dirty="0" err="1"/>
              <a:t>Resources</a:t>
            </a:r>
            <a:r>
              <a:rPr lang="fr-FR" sz="2900" b="1" dirty="0"/>
              <a:t> &amp; Contributions: </a:t>
            </a:r>
            <a:r>
              <a:rPr lang="fr-FR" sz="2900" dirty="0"/>
              <a:t>Financial, </a:t>
            </a:r>
            <a:r>
              <a:rPr lang="fr-FR" sz="2900" dirty="0" err="1"/>
              <a:t>intellectural</a:t>
            </a:r>
            <a:r>
              <a:rPr lang="fr-FR" sz="2900" dirty="0"/>
              <a:t>, </a:t>
            </a:r>
            <a:r>
              <a:rPr lang="fr-FR" sz="2900" dirty="0" err="1"/>
              <a:t>human</a:t>
            </a:r>
            <a:r>
              <a:rPr lang="fr-FR" sz="2900" dirty="0"/>
              <a:t> or </a:t>
            </a:r>
            <a:r>
              <a:rPr lang="fr-FR" sz="2900" dirty="0" err="1"/>
              <a:t>technical</a:t>
            </a:r>
            <a:r>
              <a:rPr lang="fr-FR" sz="2900" dirty="0"/>
              <a:t> contributions </a:t>
            </a:r>
            <a:r>
              <a:rPr lang="fr-FR" sz="2900" dirty="0" err="1"/>
              <a:t>from</a:t>
            </a:r>
            <a:r>
              <a:rPr lang="fr-FR" sz="2900" dirty="0"/>
              <a:t> </a:t>
            </a:r>
            <a:r>
              <a:rPr lang="fr-FR" sz="2900" dirty="0" err="1"/>
              <a:t>each</a:t>
            </a:r>
            <a:r>
              <a:rPr lang="fr-FR" sz="2900" dirty="0"/>
              <a:t> </a:t>
            </a:r>
            <a:r>
              <a:rPr lang="fr-FR" sz="2900" dirty="0" err="1"/>
              <a:t>partner</a:t>
            </a:r>
            <a:endParaRPr lang="fr-FR" sz="2900" dirty="0"/>
          </a:p>
          <a:p>
            <a:r>
              <a:rPr lang="fr-FR" sz="2900" b="1" dirty="0"/>
              <a:t>Communication &amp; Coordination: </a:t>
            </a:r>
            <a:r>
              <a:rPr lang="fr-FR" sz="2900" dirty="0"/>
              <a:t>How </a:t>
            </a:r>
            <a:r>
              <a:rPr lang="fr-FR" sz="2900" dirty="0" err="1"/>
              <a:t>partners</a:t>
            </a:r>
            <a:r>
              <a:rPr lang="fr-FR" sz="2900" dirty="0"/>
              <a:t> </a:t>
            </a:r>
            <a:r>
              <a:rPr lang="fr-FR" sz="2900" dirty="0" err="1"/>
              <a:t>will</a:t>
            </a:r>
            <a:r>
              <a:rPr lang="fr-FR" sz="2900" dirty="0"/>
              <a:t> </a:t>
            </a:r>
            <a:r>
              <a:rPr lang="fr-FR" sz="2900" dirty="0" err="1"/>
              <a:t>stay</a:t>
            </a:r>
            <a:r>
              <a:rPr lang="fr-FR" sz="2900" dirty="0"/>
              <a:t> in </a:t>
            </a:r>
            <a:r>
              <a:rPr lang="fr-FR" sz="2900" dirty="0" err="1"/>
              <a:t>touch</a:t>
            </a:r>
            <a:r>
              <a:rPr lang="fr-FR" sz="2900" dirty="0"/>
              <a:t>, </a:t>
            </a:r>
            <a:r>
              <a:rPr lang="fr-FR" sz="2900" dirty="0" err="1"/>
              <a:t>share</a:t>
            </a:r>
            <a:r>
              <a:rPr lang="fr-FR" sz="2900" dirty="0"/>
              <a:t> updates, and manage collaboration</a:t>
            </a:r>
          </a:p>
          <a:p>
            <a:r>
              <a:rPr lang="fr-FR" sz="2900" b="1" dirty="0"/>
              <a:t>Exit </a:t>
            </a:r>
            <a:r>
              <a:rPr lang="fr-FR" sz="2900" b="1" dirty="0" err="1"/>
              <a:t>strategy</a:t>
            </a:r>
            <a:r>
              <a:rPr lang="fr-FR" sz="2900" dirty="0"/>
              <a:t>: </a:t>
            </a:r>
            <a:r>
              <a:rPr lang="fr-FR" sz="2900" dirty="0" err="1"/>
              <a:t>When</a:t>
            </a:r>
            <a:r>
              <a:rPr lang="fr-FR" sz="2900" dirty="0"/>
              <a:t> and how the partnership </a:t>
            </a:r>
            <a:r>
              <a:rPr lang="fr-FR" sz="2900" dirty="0" err="1"/>
              <a:t>should</a:t>
            </a:r>
            <a:r>
              <a:rPr lang="fr-FR" sz="2900" dirty="0"/>
              <a:t> </a:t>
            </a:r>
            <a:r>
              <a:rPr lang="fr-FR" sz="2900" dirty="0" err="1"/>
              <a:t>conclude</a:t>
            </a:r>
            <a:r>
              <a:rPr lang="fr-FR" sz="2900" dirty="0"/>
              <a:t> or </a:t>
            </a:r>
            <a:r>
              <a:rPr lang="fr-FR" sz="2900" dirty="0" err="1"/>
              <a:t>evolve</a:t>
            </a:r>
            <a:endParaRPr lang="fr-FR" sz="2900" dirty="0"/>
          </a:p>
          <a:p>
            <a:r>
              <a:rPr lang="fr-FR" sz="2900" b="1" dirty="0"/>
              <a:t>Legal &amp; Compliance Framework: </a:t>
            </a:r>
            <a:r>
              <a:rPr lang="fr-FR" sz="2900" dirty="0" err="1"/>
              <a:t>Required</a:t>
            </a:r>
            <a:r>
              <a:rPr lang="fr-FR" sz="2900" dirty="0"/>
              <a:t> </a:t>
            </a:r>
            <a:r>
              <a:rPr lang="fr-FR" sz="2900" dirty="0" err="1"/>
              <a:t>agreements</a:t>
            </a:r>
            <a:r>
              <a:rPr lang="fr-FR" sz="2900" dirty="0"/>
              <a:t>, </a:t>
            </a:r>
            <a:r>
              <a:rPr lang="fr-FR" sz="2900" dirty="0" err="1"/>
              <a:t>regulatory</a:t>
            </a:r>
            <a:r>
              <a:rPr lang="fr-FR" sz="2900" dirty="0"/>
              <a:t> </a:t>
            </a:r>
            <a:r>
              <a:rPr lang="fr-FR" sz="2900" dirty="0" err="1"/>
              <a:t>considerations</a:t>
            </a:r>
            <a:r>
              <a:rPr lang="fr-FR" sz="2900" dirty="0"/>
              <a:t>, and </a:t>
            </a:r>
            <a:r>
              <a:rPr lang="fr-FR" sz="2900" dirty="0" err="1"/>
              <a:t>governance</a:t>
            </a:r>
            <a:r>
              <a:rPr lang="fr-FR" sz="2900" dirty="0"/>
              <a:t> structure</a:t>
            </a:r>
          </a:p>
          <a:p>
            <a:r>
              <a:rPr lang="fr-FR" sz="2900" b="1" dirty="0"/>
              <a:t>Power Dynamics &amp; Influence </a:t>
            </a:r>
            <a:r>
              <a:rPr lang="fr-FR" sz="2900" dirty="0"/>
              <a:t>– How </a:t>
            </a:r>
            <a:r>
              <a:rPr lang="fr-FR" sz="2900" dirty="0" err="1"/>
              <a:t>decision-making</a:t>
            </a:r>
            <a:r>
              <a:rPr lang="fr-FR" sz="2900" dirty="0"/>
              <a:t> </a:t>
            </a:r>
            <a:r>
              <a:rPr lang="fr-FR" sz="2900" dirty="0" err="1"/>
              <a:t>authority</a:t>
            </a:r>
            <a:r>
              <a:rPr lang="fr-FR" sz="2900" dirty="0"/>
              <a:t> </a:t>
            </a:r>
            <a:r>
              <a:rPr lang="fr-FR" sz="2900" dirty="0" err="1"/>
              <a:t>is</a:t>
            </a:r>
            <a:r>
              <a:rPr lang="fr-FR" sz="2900" dirty="0"/>
              <a:t> </a:t>
            </a:r>
            <a:r>
              <a:rPr lang="fr-FR" sz="2900" dirty="0" err="1"/>
              <a:t>shared</a:t>
            </a:r>
            <a:r>
              <a:rPr lang="fr-FR" sz="2900" dirty="0"/>
              <a:t>, </a:t>
            </a:r>
            <a:r>
              <a:rPr lang="fr-FR" sz="2900" dirty="0" err="1"/>
              <a:t>especially</a:t>
            </a:r>
            <a:r>
              <a:rPr lang="fr-FR" sz="2900" dirty="0"/>
              <a:t> </a:t>
            </a:r>
            <a:r>
              <a:rPr lang="fr-FR" sz="2900" dirty="0" err="1"/>
              <a:t>between</a:t>
            </a:r>
            <a:r>
              <a:rPr lang="fr-FR" sz="2900" dirty="0"/>
              <a:t> </a:t>
            </a:r>
            <a:r>
              <a:rPr lang="fr-FR" sz="2900" dirty="0" err="1"/>
              <a:t>asymmetric</a:t>
            </a:r>
            <a:r>
              <a:rPr lang="fr-FR" sz="2900" dirty="0"/>
              <a:t> </a:t>
            </a:r>
            <a:r>
              <a:rPr lang="fr-FR" sz="2900" dirty="0" err="1"/>
              <a:t>partners</a:t>
            </a:r>
            <a:endParaRPr lang="fr-FR" sz="2900" dirty="0"/>
          </a:p>
          <a:p>
            <a:r>
              <a:rPr lang="fr-FR" sz="2900" b="1" dirty="0" err="1"/>
              <a:t>Roles</a:t>
            </a:r>
            <a:r>
              <a:rPr lang="fr-FR" sz="2900" b="1" dirty="0"/>
              <a:t> &amp; </a:t>
            </a:r>
            <a:r>
              <a:rPr lang="fr-FR" sz="2900" b="1" dirty="0" err="1"/>
              <a:t>Responsibilities</a:t>
            </a:r>
            <a:r>
              <a:rPr lang="fr-FR" sz="2900" b="1" dirty="0"/>
              <a:t>: </a:t>
            </a:r>
            <a:r>
              <a:rPr lang="fr-FR" sz="2900" dirty="0" err="1"/>
              <a:t>Who</a:t>
            </a:r>
            <a:r>
              <a:rPr lang="fr-FR" sz="2900" dirty="0"/>
              <a:t> </a:t>
            </a:r>
            <a:r>
              <a:rPr lang="fr-FR" sz="2900" dirty="0" err="1"/>
              <a:t>does</a:t>
            </a:r>
            <a:r>
              <a:rPr lang="fr-FR" sz="2900" dirty="0"/>
              <a:t> </a:t>
            </a:r>
            <a:r>
              <a:rPr lang="fr-FR" sz="2900" dirty="0" err="1"/>
              <a:t>what</a:t>
            </a:r>
            <a:r>
              <a:rPr lang="fr-FR" sz="2900" dirty="0"/>
              <a:t>, </a:t>
            </a:r>
            <a:r>
              <a:rPr lang="fr-FR" sz="2900" dirty="0" err="1"/>
              <a:t>ensuring</a:t>
            </a:r>
            <a:r>
              <a:rPr lang="fr-FR" sz="2900" dirty="0"/>
              <a:t> </a:t>
            </a:r>
            <a:r>
              <a:rPr lang="fr-FR" sz="2900" dirty="0" err="1"/>
              <a:t>clarity</a:t>
            </a:r>
            <a:r>
              <a:rPr lang="fr-FR" sz="2900" dirty="0"/>
              <a:t> and </a:t>
            </a:r>
            <a:r>
              <a:rPr lang="fr-FR" sz="2900" dirty="0" err="1"/>
              <a:t>accountability</a:t>
            </a:r>
            <a:endParaRPr lang="fr-FR" sz="2900" dirty="0"/>
          </a:p>
          <a:p>
            <a:r>
              <a:rPr lang="fr-FR" sz="2900" b="1" dirty="0" err="1"/>
              <a:t>Decision-Making</a:t>
            </a:r>
            <a:r>
              <a:rPr lang="fr-FR" sz="2900" b="1" dirty="0"/>
              <a:t> Process: </a:t>
            </a:r>
            <a:r>
              <a:rPr lang="fr-FR" sz="2900" dirty="0" err="1"/>
              <a:t>Who</a:t>
            </a:r>
            <a:r>
              <a:rPr lang="fr-FR" sz="2900" dirty="0"/>
              <a:t> </a:t>
            </a:r>
            <a:r>
              <a:rPr lang="fr-FR" sz="2900" dirty="0" err="1"/>
              <a:t>makes</a:t>
            </a:r>
            <a:r>
              <a:rPr lang="fr-FR" sz="2900" dirty="0"/>
              <a:t> final calls? How are </a:t>
            </a:r>
            <a:r>
              <a:rPr lang="fr-FR" sz="2900" dirty="0" err="1"/>
              <a:t>decisions</a:t>
            </a:r>
            <a:r>
              <a:rPr lang="fr-FR" sz="2900" dirty="0"/>
              <a:t> </a:t>
            </a:r>
            <a:r>
              <a:rPr lang="fr-FR" sz="2900" dirty="0" err="1"/>
              <a:t>negotiated</a:t>
            </a:r>
            <a:r>
              <a:rPr lang="fr-FR" sz="2900" dirty="0"/>
              <a:t>?</a:t>
            </a:r>
          </a:p>
          <a:p>
            <a:r>
              <a:rPr lang="fr-FR" sz="2900" b="1" dirty="0"/>
              <a:t>Trust &amp; </a:t>
            </a:r>
            <a:r>
              <a:rPr lang="fr-FR" sz="2900" b="1" dirty="0" err="1"/>
              <a:t>Reputation</a:t>
            </a:r>
            <a:r>
              <a:rPr lang="fr-FR" sz="2900" b="1" dirty="0"/>
              <a:t> Management: </a:t>
            </a:r>
            <a:r>
              <a:rPr lang="fr-FR" sz="2900" dirty="0"/>
              <a:t>How </a:t>
            </a:r>
            <a:r>
              <a:rPr lang="fr-FR" sz="2900" dirty="0" err="1"/>
              <a:t>partners</a:t>
            </a:r>
            <a:r>
              <a:rPr lang="fr-FR" sz="2900" dirty="0"/>
              <a:t> </a:t>
            </a:r>
            <a:r>
              <a:rPr lang="fr-FR" sz="2900" dirty="0" err="1"/>
              <a:t>ensure</a:t>
            </a:r>
            <a:r>
              <a:rPr lang="fr-FR" sz="2900" dirty="0"/>
              <a:t> </a:t>
            </a:r>
            <a:r>
              <a:rPr lang="fr-FR" sz="2900" dirty="0" err="1"/>
              <a:t>credibility</a:t>
            </a:r>
            <a:r>
              <a:rPr lang="fr-FR" sz="2900" dirty="0"/>
              <a:t> and </a:t>
            </a:r>
            <a:r>
              <a:rPr lang="fr-FR" sz="2900" dirty="0" err="1"/>
              <a:t>transparency</a:t>
            </a:r>
            <a:endParaRPr lang="fr-FR" sz="2900" dirty="0"/>
          </a:p>
          <a:p>
            <a:r>
              <a:rPr lang="fr-FR" sz="2900" b="1" dirty="0"/>
              <a:t>Risk Management &amp; </a:t>
            </a:r>
            <a:r>
              <a:rPr lang="fr-FR" sz="2900" b="1" dirty="0" err="1"/>
              <a:t>Conflict</a:t>
            </a:r>
            <a:r>
              <a:rPr lang="fr-FR" sz="2900" b="1" dirty="0"/>
              <a:t> </a:t>
            </a:r>
            <a:r>
              <a:rPr lang="fr-FR" sz="2900" b="1" dirty="0" err="1"/>
              <a:t>Resolution</a:t>
            </a:r>
            <a:r>
              <a:rPr lang="fr-FR" sz="2900" b="1" dirty="0"/>
              <a:t>: </a:t>
            </a:r>
            <a:r>
              <a:rPr lang="fr-FR" sz="2900" dirty="0" err="1"/>
              <a:t>Anticipating</a:t>
            </a:r>
            <a:r>
              <a:rPr lang="fr-FR" sz="2900" dirty="0"/>
              <a:t> </a:t>
            </a:r>
            <a:r>
              <a:rPr lang="fr-FR" sz="2900" dirty="0" err="1"/>
              <a:t>potential</a:t>
            </a:r>
            <a:r>
              <a:rPr lang="fr-FR" sz="2900" dirty="0"/>
              <a:t> </a:t>
            </a:r>
            <a:r>
              <a:rPr lang="fr-FR" sz="2900" dirty="0" err="1"/>
              <a:t>risks</a:t>
            </a:r>
            <a:r>
              <a:rPr lang="fr-FR" sz="2900" dirty="0"/>
              <a:t> and </a:t>
            </a:r>
            <a:r>
              <a:rPr lang="fr-FR" sz="2900" dirty="0" err="1"/>
              <a:t>defining</a:t>
            </a:r>
            <a:r>
              <a:rPr lang="fr-FR" sz="2900" dirty="0"/>
              <a:t> how </a:t>
            </a:r>
            <a:r>
              <a:rPr lang="fr-FR" sz="2900" dirty="0" err="1"/>
              <a:t>conflicts</a:t>
            </a:r>
            <a:r>
              <a:rPr lang="fr-FR" sz="2900" dirty="0"/>
              <a:t> </a:t>
            </a:r>
            <a:r>
              <a:rPr lang="fr-FR" sz="2900" dirty="0" err="1"/>
              <a:t>will</a:t>
            </a:r>
            <a:r>
              <a:rPr lang="fr-FR" sz="2900" dirty="0"/>
              <a:t> </a:t>
            </a:r>
            <a:r>
              <a:rPr lang="fr-FR" sz="2900" dirty="0" err="1"/>
              <a:t>be</a:t>
            </a:r>
            <a:r>
              <a:rPr lang="fr-FR" sz="2900" dirty="0"/>
              <a:t> </a:t>
            </a:r>
            <a:r>
              <a:rPr lang="fr-FR" sz="2900" dirty="0" err="1"/>
              <a:t>resolved</a:t>
            </a:r>
            <a:endParaRPr lang="fr-FR" sz="2900" dirty="0"/>
          </a:p>
          <a:p>
            <a:r>
              <a:rPr lang="fr-FR" sz="2900" b="1" dirty="0"/>
              <a:t>Impact </a:t>
            </a:r>
            <a:r>
              <a:rPr lang="fr-FR" sz="2900" b="1" dirty="0" err="1"/>
              <a:t>Measurement</a:t>
            </a:r>
            <a:r>
              <a:rPr lang="fr-FR" sz="2900" b="1" dirty="0"/>
              <a:t> &amp; Evaluation: </a:t>
            </a:r>
            <a:r>
              <a:rPr lang="fr-FR" sz="2900" dirty="0"/>
              <a:t>How </a:t>
            </a:r>
            <a:r>
              <a:rPr lang="fr-FR" sz="2900" dirty="0" err="1"/>
              <a:t>success</a:t>
            </a:r>
            <a:r>
              <a:rPr lang="fr-FR" sz="2900" dirty="0"/>
              <a:t> </a:t>
            </a:r>
            <a:r>
              <a:rPr lang="fr-FR" sz="2900" dirty="0" err="1"/>
              <a:t>is</a:t>
            </a:r>
            <a:r>
              <a:rPr lang="fr-FR" sz="2900" dirty="0"/>
              <a:t> </a:t>
            </a:r>
            <a:r>
              <a:rPr lang="fr-FR" sz="2900" dirty="0" err="1"/>
              <a:t>tracked</a:t>
            </a:r>
            <a:r>
              <a:rPr lang="fr-FR" sz="2900" dirty="0"/>
              <a:t> and </a:t>
            </a:r>
            <a:r>
              <a:rPr lang="fr-FR" sz="2900" dirty="0" err="1"/>
              <a:t>reported</a:t>
            </a:r>
            <a:endParaRPr lang="fr-FR" sz="2900" dirty="0"/>
          </a:p>
          <a:p>
            <a:r>
              <a:rPr lang="fr-FR" sz="2900" b="1" dirty="0" err="1"/>
              <a:t>Scalability</a:t>
            </a:r>
            <a:r>
              <a:rPr lang="fr-FR" sz="2900" b="1" dirty="0"/>
              <a:t> &amp; </a:t>
            </a:r>
            <a:r>
              <a:rPr lang="fr-FR" sz="2900" b="1" dirty="0" err="1"/>
              <a:t>Replicability</a:t>
            </a:r>
            <a:r>
              <a:rPr lang="fr-FR" sz="2900" b="1" dirty="0"/>
              <a:t>: </a:t>
            </a:r>
            <a:r>
              <a:rPr lang="fr-FR" sz="2900" dirty="0"/>
              <a:t>Can the partnership model </a:t>
            </a:r>
            <a:r>
              <a:rPr lang="fr-FR" sz="2900" dirty="0" err="1"/>
              <a:t>be</a:t>
            </a:r>
            <a:r>
              <a:rPr lang="fr-FR" sz="2900" dirty="0"/>
              <a:t> </a:t>
            </a:r>
            <a:r>
              <a:rPr lang="fr-FR" sz="2900" dirty="0" err="1"/>
              <a:t>expanded</a:t>
            </a:r>
            <a:r>
              <a:rPr lang="fr-FR" sz="2900" dirty="0"/>
              <a:t> or </a:t>
            </a:r>
            <a:r>
              <a:rPr lang="fr-FR" sz="2900" dirty="0" err="1"/>
              <a:t>replicated</a:t>
            </a:r>
            <a:r>
              <a:rPr lang="fr-FR" sz="2900" dirty="0"/>
              <a:t> </a:t>
            </a:r>
            <a:r>
              <a:rPr lang="fr-FR" sz="2900" dirty="0" err="1"/>
              <a:t>elsewhere</a:t>
            </a:r>
            <a:r>
              <a:rPr lang="fr-FR" sz="2900" dirty="0"/>
              <a:t>?</a:t>
            </a:r>
          </a:p>
          <a:p>
            <a:r>
              <a:rPr lang="fr-FR" sz="2900" b="1" dirty="0" err="1"/>
              <a:t>Shared</a:t>
            </a:r>
            <a:r>
              <a:rPr lang="fr-FR" sz="2900" b="1" dirty="0"/>
              <a:t> Goals &amp; Vision: </a:t>
            </a:r>
            <a:r>
              <a:rPr lang="fr-FR" sz="2900" dirty="0" err="1"/>
              <a:t>Clearly</a:t>
            </a:r>
            <a:r>
              <a:rPr lang="fr-FR" sz="2900" dirty="0"/>
              <a:t> </a:t>
            </a:r>
            <a:r>
              <a:rPr lang="fr-FR" sz="2900" dirty="0" err="1"/>
              <a:t>defined</a:t>
            </a:r>
            <a:r>
              <a:rPr lang="fr-FR" sz="2900" dirty="0"/>
              <a:t> </a:t>
            </a:r>
            <a:r>
              <a:rPr lang="fr-FR" sz="2900" dirty="0" err="1"/>
              <a:t>purpose</a:t>
            </a:r>
            <a:r>
              <a:rPr lang="fr-FR" sz="2900" dirty="0"/>
              <a:t> and </a:t>
            </a:r>
            <a:r>
              <a:rPr lang="fr-FR" sz="2900" dirty="0" err="1"/>
              <a:t>alignment</a:t>
            </a:r>
            <a:r>
              <a:rPr lang="fr-FR" sz="2900" dirty="0"/>
              <a:t> of objectives</a:t>
            </a:r>
          </a:p>
          <a:p>
            <a:pPr marL="457200" indent="-457200">
              <a:buAutoNum type="arabicParenR"/>
            </a:pPr>
            <a:endParaRPr lang="fr-FR" dirty="0"/>
          </a:p>
          <a:p>
            <a:endParaRPr lang="fr-FR" dirty="0"/>
          </a:p>
          <a:p>
            <a:endParaRPr lang="fr-FR" dirty="0"/>
          </a:p>
          <a:p>
            <a:endParaRPr lang="fr-FR" dirty="0"/>
          </a:p>
        </p:txBody>
      </p:sp>
    </p:spTree>
    <p:extLst>
      <p:ext uri="{BB962C8B-B14F-4D97-AF65-F5344CB8AC3E}">
        <p14:creationId xmlns:p14="http://schemas.microsoft.com/office/powerpoint/2010/main" val="33823580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7BA4D7-50EE-677C-58BD-73BE43C7B041}"/>
              </a:ext>
            </a:extLst>
          </p:cNvPr>
          <p:cNvSpPr>
            <a:spLocks noGrp="1"/>
          </p:cNvSpPr>
          <p:nvPr>
            <p:ph type="title"/>
          </p:nvPr>
        </p:nvSpPr>
        <p:spPr/>
        <p:txBody>
          <a:bodyPr/>
          <a:lstStyle/>
          <a:p>
            <a:r>
              <a:rPr lang="fr-FR" dirty="0" err="1"/>
              <a:t>What</a:t>
            </a:r>
            <a:r>
              <a:rPr lang="fr-FR" dirty="0"/>
              <a:t> components </a:t>
            </a:r>
            <a:r>
              <a:rPr lang="fr-FR" dirty="0" err="1"/>
              <a:t>were</a:t>
            </a:r>
            <a:r>
              <a:rPr lang="fr-FR" dirty="0"/>
              <a:t> non-</a:t>
            </a:r>
            <a:r>
              <a:rPr lang="fr-FR" dirty="0" err="1"/>
              <a:t>negotiable</a:t>
            </a:r>
            <a:r>
              <a:rPr lang="fr-FR" dirty="0"/>
              <a:t>?</a:t>
            </a:r>
            <a:br>
              <a:rPr lang="fr-FR" dirty="0"/>
            </a:br>
            <a:br>
              <a:rPr lang="fr-FR" dirty="0"/>
            </a:br>
            <a:r>
              <a:rPr lang="fr-FR" dirty="0" err="1"/>
              <a:t>Which</a:t>
            </a:r>
            <a:r>
              <a:rPr lang="fr-FR" dirty="0"/>
              <a:t> </a:t>
            </a:r>
            <a:r>
              <a:rPr lang="fr-FR" dirty="0" err="1"/>
              <a:t>ones</a:t>
            </a:r>
            <a:r>
              <a:rPr lang="fr-FR" dirty="0"/>
              <a:t> </a:t>
            </a:r>
            <a:r>
              <a:rPr lang="fr-FR" dirty="0" err="1"/>
              <a:t>varied</a:t>
            </a:r>
            <a:r>
              <a:rPr lang="fr-FR" dirty="0"/>
              <a:t> </a:t>
            </a:r>
            <a:r>
              <a:rPr lang="fr-FR" dirty="0" err="1"/>
              <a:t>depending</a:t>
            </a:r>
            <a:r>
              <a:rPr lang="fr-FR" dirty="0"/>
              <a:t> on the type of partnership?</a:t>
            </a:r>
            <a:br>
              <a:rPr lang="fr-FR" dirty="0"/>
            </a:br>
            <a:br>
              <a:rPr lang="fr-FR" dirty="0"/>
            </a:br>
            <a:r>
              <a:rPr lang="fr-FR" dirty="0" err="1"/>
              <a:t>What</a:t>
            </a:r>
            <a:r>
              <a:rPr lang="fr-FR" dirty="0"/>
              <a:t> </a:t>
            </a:r>
            <a:r>
              <a:rPr lang="fr-FR" dirty="0" err="1"/>
              <a:t>elements</a:t>
            </a:r>
            <a:r>
              <a:rPr lang="fr-FR" dirty="0"/>
              <a:t> are </a:t>
            </a:r>
            <a:r>
              <a:rPr lang="fr-FR" dirty="0" err="1"/>
              <a:t>often</a:t>
            </a:r>
            <a:r>
              <a:rPr lang="fr-FR" dirty="0"/>
              <a:t> </a:t>
            </a:r>
            <a:r>
              <a:rPr lang="fr-FR" dirty="0" err="1"/>
              <a:t>overlooked</a:t>
            </a:r>
            <a:r>
              <a:rPr lang="fr-FR" dirty="0"/>
              <a:t> but essential?</a:t>
            </a:r>
          </a:p>
        </p:txBody>
      </p:sp>
    </p:spTree>
    <p:extLst>
      <p:ext uri="{BB962C8B-B14F-4D97-AF65-F5344CB8AC3E}">
        <p14:creationId xmlns:p14="http://schemas.microsoft.com/office/powerpoint/2010/main" val="10376317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7B07F7F-4183-7A97-A249-3EB94C7C637C}"/>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2BF11C1-0903-579C-761C-E863F6E47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44911AB-CD04-AFD1-C2CF-F651778B4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D03CAA6A-14D4-5459-5AB1-3E3DFC94A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3763862-21A2-2E0E-7A80-82B292CD3C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22A706E3-3172-01F4-1FEC-5F70501D9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9C4B0834-C64C-92B7-A676-320B7FA1403C}"/>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5100" kern="1200" dirty="0">
                <a:solidFill>
                  <a:schemeClr val="tx1"/>
                </a:solidFill>
                <a:latin typeface="+mj-lt"/>
                <a:ea typeface="+mj-ea"/>
                <a:cs typeface="+mj-cs"/>
              </a:rPr>
              <a:t>Part 4:</a:t>
            </a:r>
            <a:r>
              <a:rPr lang="en-US" sz="5100" dirty="0">
                <a:solidFill>
                  <a:schemeClr val="tx1"/>
                </a:solidFill>
                <a:latin typeface="+mj-lt"/>
              </a:rPr>
              <a:t> Overcoming Challenges in Think Tank Partnerships</a:t>
            </a:r>
            <a:endParaRPr lang="en-US" sz="5100" kern="1200" dirty="0">
              <a:solidFill>
                <a:schemeClr val="tx1"/>
              </a:solidFill>
              <a:latin typeface="+mj-lt"/>
              <a:ea typeface="+mj-ea"/>
              <a:cs typeface="+mj-cs"/>
            </a:endParaRPr>
          </a:p>
        </p:txBody>
      </p:sp>
    </p:spTree>
    <p:extLst>
      <p:ext uri="{BB962C8B-B14F-4D97-AF65-F5344CB8AC3E}">
        <p14:creationId xmlns:p14="http://schemas.microsoft.com/office/powerpoint/2010/main" val="2016923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788422E-9D4B-622D-6B79-F8C4CE09085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B724F09-8029-405D-84F4-A60471291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E8ED469-830B-6B73-7E34-F22F87911F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5E266B5-BECD-5700-BEAD-AB193B8599F8}"/>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kern="1200" dirty="0">
                <a:solidFill>
                  <a:schemeClr val="tx1"/>
                </a:solidFill>
                <a:latin typeface="+mj-lt"/>
                <a:ea typeface="+mj-ea"/>
                <a:cs typeface="+mj-cs"/>
              </a:rPr>
              <a:t>Part 4: </a:t>
            </a:r>
            <a:r>
              <a:rPr lang="en-US" sz="4400" kern="1200" dirty="0">
                <a:solidFill>
                  <a:schemeClr val="tx1"/>
                </a:solidFill>
                <a:latin typeface="+mj-lt"/>
                <a:ea typeface="+mj-ea"/>
                <a:cs typeface="+mj-cs"/>
              </a:rPr>
              <a:t>Objectives</a:t>
            </a:r>
          </a:p>
        </p:txBody>
      </p:sp>
      <p:sp>
        <p:nvSpPr>
          <p:cNvPr id="12" name="Arc 11">
            <a:extLst>
              <a:ext uri="{FF2B5EF4-FFF2-40B4-BE49-F238E27FC236}">
                <a16:creationId xmlns:a16="http://schemas.microsoft.com/office/drawing/2014/main" id="{22A7FDA8-97E4-3BA1-401A-3D5B972715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40D1BDCC-CA5A-77F9-8590-18673081773A}"/>
              </a:ext>
            </a:extLst>
          </p:cNvPr>
          <p:cNvSpPr>
            <a:spLocks noGrp="1"/>
          </p:cNvSpPr>
          <p:nvPr>
            <p:ph type="body" sz="quarter" idx="10"/>
          </p:nvPr>
        </p:nvSpPr>
        <p:spPr>
          <a:xfrm>
            <a:off x="838200" y="1825625"/>
            <a:ext cx="10515600" cy="4351338"/>
          </a:xfrm>
        </p:spPr>
        <p:txBody>
          <a:bodyPr vert="horz" lIns="91440" tIns="45720" rIns="91440" bIns="45720" rtlCol="0">
            <a:normAutofit/>
          </a:bodyPr>
          <a:lstStyle/>
          <a:p>
            <a:pPr indent="-228600">
              <a:buFont typeface="Arial" panose="020B0604020202020204" pitchFamily="34" charset="0"/>
              <a:buChar char="•"/>
            </a:pPr>
            <a:r>
              <a:rPr lang="en-US" dirty="0">
                <a:solidFill>
                  <a:schemeClr val="tx1"/>
                </a:solidFill>
                <a:latin typeface="+mn-lt"/>
              </a:rPr>
              <a:t>This fourth part will focus on recognizing and addressing the challenges that arise in think tank partnerships while ensuring independence, credibility and long-term sustainability.</a:t>
            </a:r>
          </a:p>
          <a:p>
            <a:pPr marL="228600"/>
            <a:endParaRPr lang="en-US" dirty="0">
              <a:solidFill>
                <a:schemeClr val="tx1"/>
              </a:solidFill>
              <a:latin typeface="+mn-lt"/>
            </a:endParaRPr>
          </a:p>
        </p:txBody>
      </p:sp>
    </p:spTree>
    <p:extLst>
      <p:ext uri="{BB962C8B-B14F-4D97-AF65-F5344CB8AC3E}">
        <p14:creationId xmlns:p14="http://schemas.microsoft.com/office/powerpoint/2010/main" val="33932848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B69F79-ABB1-C046-BD6D-EADD9B530058}"/>
              </a:ext>
            </a:extLst>
          </p:cNvPr>
          <p:cNvSpPr>
            <a:spLocks noGrp="1"/>
          </p:cNvSpPr>
          <p:nvPr>
            <p:ph type="title"/>
          </p:nvPr>
        </p:nvSpPr>
        <p:spPr/>
        <p:txBody>
          <a:bodyPr>
            <a:normAutofit fontScale="90000"/>
          </a:bodyPr>
          <a:lstStyle/>
          <a:p>
            <a:r>
              <a:rPr lang="fr-FR" dirty="0"/>
              <a:t>Part 4: Common </a:t>
            </a:r>
            <a:r>
              <a:rPr lang="fr-FR" dirty="0" err="1"/>
              <a:t>Pitfalls</a:t>
            </a:r>
            <a:r>
              <a:rPr lang="fr-FR" dirty="0"/>
              <a:t> in Partnerships and How to </a:t>
            </a:r>
            <a:r>
              <a:rPr lang="fr-FR" dirty="0" err="1"/>
              <a:t>Avoid</a:t>
            </a:r>
            <a:r>
              <a:rPr lang="fr-FR" dirty="0"/>
              <a:t> </a:t>
            </a:r>
            <a:r>
              <a:rPr lang="fr-FR" dirty="0" err="1"/>
              <a:t>Them</a:t>
            </a:r>
            <a:endParaRPr lang="fr-FR" dirty="0"/>
          </a:p>
        </p:txBody>
      </p:sp>
      <p:sp>
        <p:nvSpPr>
          <p:cNvPr id="3" name="Espace réservé du texte 2">
            <a:extLst>
              <a:ext uri="{FF2B5EF4-FFF2-40B4-BE49-F238E27FC236}">
                <a16:creationId xmlns:a16="http://schemas.microsoft.com/office/drawing/2014/main" id="{677A6E34-EA47-7B46-65AB-8EE9F10C5D50}"/>
              </a:ext>
            </a:extLst>
          </p:cNvPr>
          <p:cNvSpPr>
            <a:spLocks noGrp="1"/>
          </p:cNvSpPr>
          <p:nvPr>
            <p:ph type="body" sz="quarter" idx="10"/>
          </p:nvPr>
        </p:nvSpPr>
        <p:spPr>
          <a:xfrm>
            <a:off x="1631949" y="1501541"/>
            <a:ext cx="9726613" cy="5096207"/>
          </a:xfrm>
        </p:spPr>
        <p:txBody>
          <a:bodyPr>
            <a:normAutofit fontScale="62500" lnSpcReduction="20000"/>
          </a:bodyPr>
          <a:lstStyle/>
          <a:p>
            <a:r>
              <a:rPr lang="fr-FR" b="1" dirty="0" err="1"/>
              <a:t>Conflict</a:t>
            </a:r>
            <a:r>
              <a:rPr lang="fr-FR" b="1" dirty="0"/>
              <a:t> of </a:t>
            </a:r>
            <a:r>
              <a:rPr lang="fr-FR" b="1" dirty="0" err="1"/>
              <a:t>Interest</a:t>
            </a:r>
            <a:r>
              <a:rPr lang="fr-FR" b="1" dirty="0"/>
              <a:t>: </a:t>
            </a:r>
            <a:r>
              <a:rPr lang="fr-FR" dirty="0" err="1"/>
              <a:t>These</a:t>
            </a:r>
            <a:r>
              <a:rPr lang="fr-FR" dirty="0"/>
              <a:t> arise </a:t>
            </a:r>
            <a:r>
              <a:rPr lang="fr-FR" dirty="0" err="1"/>
              <a:t>when</a:t>
            </a:r>
            <a:r>
              <a:rPr lang="fr-FR" dirty="0"/>
              <a:t> a </a:t>
            </a:r>
            <a:r>
              <a:rPr lang="fr-FR" dirty="0" err="1"/>
              <a:t>think</a:t>
            </a:r>
            <a:r>
              <a:rPr lang="fr-FR" dirty="0"/>
              <a:t> </a:t>
            </a:r>
            <a:r>
              <a:rPr lang="fr-FR" dirty="0" err="1"/>
              <a:t>tank’s</a:t>
            </a:r>
            <a:r>
              <a:rPr lang="fr-FR" dirty="0"/>
              <a:t> </a:t>
            </a:r>
            <a:r>
              <a:rPr lang="fr-FR" dirty="0" err="1"/>
              <a:t>research</a:t>
            </a:r>
            <a:r>
              <a:rPr lang="fr-FR" dirty="0"/>
              <a:t>, </a:t>
            </a:r>
            <a:r>
              <a:rPr lang="fr-FR" dirty="0" err="1"/>
              <a:t>recommendation</a:t>
            </a:r>
            <a:r>
              <a:rPr lang="fr-FR" dirty="0"/>
              <a:t> or </a:t>
            </a:r>
            <a:r>
              <a:rPr lang="fr-FR" dirty="0" err="1"/>
              <a:t>policy</a:t>
            </a:r>
            <a:r>
              <a:rPr lang="fr-FR" dirty="0"/>
              <a:t> influence </a:t>
            </a:r>
            <a:r>
              <a:rPr lang="fr-FR" dirty="0" err="1"/>
              <a:t>could</a:t>
            </a:r>
            <a:r>
              <a:rPr lang="fr-FR" dirty="0"/>
              <a:t> </a:t>
            </a:r>
            <a:r>
              <a:rPr lang="fr-FR" dirty="0" err="1"/>
              <a:t>be</a:t>
            </a:r>
            <a:r>
              <a:rPr lang="fr-FR" dirty="0"/>
              <a:t> </a:t>
            </a:r>
            <a:r>
              <a:rPr lang="fr-FR" dirty="0" err="1"/>
              <a:t>compromised</a:t>
            </a:r>
            <a:r>
              <a:rPr lang="fr-FR" dirty="0"/>
              <a:t> by </a:t>
            </a:r>
            <a:r>
              <a:rPr lang="fr-FR" dirty="0" err="1"/>
              <a:t>its</a:t>
            </a:r>
            <a:r>
              <a:rPr lang="fr-FR" dirty="0"/>
              <a:t> </a:t>
            </a:r>
            <a:r>
              <a:rPr lang="fr-FR" dirty="0" err="1"/>
              <a:t>financial</a:t>
            </a:r>
            <a:r>
              <a:rPr lang="fr-FR" dirty="0"/>
              <a:t> or </a:t>
            </a:r>
            <a:r>
              <a:rPr lang="fr-FR" dirty="0" err="1"/>
              <a:t>institutional</a:t>
            </a:r>
            <a:r>
              <a:rPr lang="fr-FR" dirty="0"/>
              <a:t> </a:t>
            </a:r>
            <a:r>
              <a:rPr lang="fr-FR" dirty="0" err="1"/>
              <a:t>relationship</a:t>
            </a:r>
            <a:r>
              <a:rPr lang="fr-FR" dirty="0"/>
              <a:t> </a:t>
            </a:r>
            <a:r>
              <a:rPr lang="fr-FR" dirty="0" err="1"/>
              <a:t>with</a:t>
            </a:r>
            <a:r>
              <a:rPr lang="fr-FR" dirty="0"/>
              <a:t> </a:t>
            </a:r>
            <a:r>
              <a:rPr lang="fr-FR" dirty="0" err="1"/>
              <a:t>funders</a:t>
            </a:r>
            <a:r>
              <a:rPr lang="fr-FR" dirty="0"/>
              <a:t>, </a:t>
            </a:r>
            <a:r>
              <a:rPr lang="fr-FR" dirty="0" err="1"/>
              <a:t>partners</a:t>
            </a:r>
            <a:r>
              <a:rPr lang="fr-FR" dirty="0"/>
              <a:t>, or </a:t>
            </a:r>
            <a:r>
              <a:rPr lang="fr-FR" dirty="0" err="1"/>
              <a:t>affiliated</a:t>
            </a:r>
            <a:r>
              <a:rPr lang="fr-FR" dirty="0"/>
              <a:t> </a:t>
            </a:r>
            <a:r>
              <a:rPr lang="fr-FR" dirty="0" err="1"/>
              <a:t>organizations</a:t>
            </a:r>
            <a:r>
              <a:rPr lang="fr-FR" dirty="0"/>
              <a:t>. </a:t>
            </a:r>
          </a:p>
          <a:p>
            <a:r>
              <a:rPr lang="fr-FR" dirty="0" err="1"/>
              <a:t>Different</a:t>
            </a:r>
            <a:r>
              <a:rPr lang="fr-FR" dirty="0"/>
              <a:t> types of </a:t>
            </a:r>
            <a:r>
              <a:rPr lang="fr-FR" dirty="0" err="1"/>
              <a:t>conflicts</a:t>
            </a:r>
            <a:r>
              <a:rPr lang="fr-FR" dirty="0"/>
              <a:t> of </a:t>
            </a:r>
            <a:r>
              <a:rPr lang="fr-FR" dirty="0" err="1"/>
              <a:t>interest</a:t>
            </a:r>
            <a:r>
              <a:rPr lang="fr-FR" dirty="0"/>
              <a:t>:</a:t>
            </a:r>
          </a:p>
          <a:p>
            <a:pPr marL="457200" indent="-457200">
              <a:buAutoNum type="arabicParenR"/>
            </a:pPr>
            <a:r>
              <a:rPr lang="fr-FR" b="1" dirty="0"/>
              <a:t>Financial </a:t>
            </a:r>
            <a:r>
              <a:rPr lang="fr-FR" b="1" dirty="0" err="1"/>
              <a:t>conflicts</a:t>
            </a:r>
            <a:r>
              <a:rPr lang="fr-FR" b="1" dirty="0"/>
              <a:t> of </a:t>
            </a:r>
            <a:r>
              <a:rPr lang="fr-FR" b="1" dirty="0" err="1"/>
              <a:t>interest</a:t>
            </a:r>
            <a:endParaRPr lang="fr-FR" b="1" dirty="0"/>
          </a:p>
          <a:p>
            <a:pPr marL="914400" lvl="1" indent="-457200">
              <a:buAutoNum type="arabicParenR"/>
            </a:pPr>
            <a:r>
              <a:rPr lang="fr-FR" dirty="0"/>
              <a:t>A TT </a:t>
            </a:r>
            <a:r>
              <a:rPr lang="fr-FR" dirty="0" err="1"/>
              <a:t>receives</a:t>
            </a:r>
            <a:r>
              <a:rPr lang="fr-FR" dirty="0"/>
              <a:t> </a:t>
            </a:r>
            <a:r>
              <a:rPr lang="fr-FR" dirty="0" err="1"/>
              <a:t>funding</a:t>
            </a:r>
            <a:r>
              <a:rPr lang="fr-FR" dirty="0"/>
              <a:t> </a:t>
            </a:r>
            <a:r>
              <a:rPr lang="fr-FR" dirty="0" err="1"/>
              <a:t>from</a:t>
            </a:r>
            <a:r>
              <a:rPr lang="fr-FR" dirty="0"/>
              <a:t> a corporation, </a:t>
            </a:r>
            <a:r>
              <a:rPr lang="fr-FR" dirty="0" err="1"/>
              <a:t>government</a:t>
            </a:r>
            <a:r>
              <a:rPr lang="fr-FR" dirty="0"/>
              <a:t>, or </a:t>
            </a:r>
            <a:r>
              <a:rPr lang="fr-FR" dirty="0" err="1"/>
              <a:t>special</a:t>
            </a:r>
            <a:r>
              <a:rPr lang="fr-FR" dirty="0"/>
              <a:t> </a:t>
            </a:r>
            <a:r>
              <a:rPr lang="fr-FR" dirty="0" err="1"/>
              <a:t>itnerest</a:t>
            </a:r>
            <a:r>
              <a:rPr lang="fr-FR" dirty="0"/>
              <a:t> group </a:t>
            </a:r>
            <a:r>
              <a:rPr lang="fr-FR" dirty="0" err="1"/>
              <a:t>that</a:t>
            </a:r>
            <a:r>
              <a:rPr lang="fr-FR" dirty="0"/>
              <a:t> has a direct </a:t>
            </a:r>
            <a:r>
              <a:rPr lang="fr-FR" dirty="0" err="1"/>
              <a:t>stake</a:t>
            </a:r>
            <a:r>
              <a:rPr lang="fr-FR" dirty="0"/>
              <a:t> in the </a:t>
            </a:r>
            <a:r>
              <a:rPr lang="fr-FR" dirty="0" err="1"/>
              <a:t>research</a:t>
            </a:r>
            <a:r>
              <a:rPr lang="fr-FR" dirty="0"/>
              <a:t> </a:t>
            </a:r>
            <a:r>
              <a:rPr lang="fr-FR" dirty="0" err="1"/>
              <a:t>outcomes</a:t>
            </a:r>
            <a:endParaRPr lang="fr-FR" dirty="0"/>
          </a:p>
          <a:p>
            <a:pPr marL="914400" lvl="1" indent="-457200">
              <a:buAutoNum type="arabicParenR"/>
            </a:pPr>
            <a:r>
              <a:rPr lang="fr-FR" dirty="0"/>
              <a:t>Example: A </a:t>
            </a:r>
            <a:r>
              <a:rPr lang="fr-FR" dirty="0" err="1"/>
              <a:t>pharmaceutical</a:t>
            </a:r>
            <a:r>
              <a:rPr lang="fr-FR" dirty="0"/>
              <a:t> </a:t>
            </a:r>
            <a:r>
              <a:rPr lang="fr-FR" dirty="0" err="1"/>
              <a:t>company</a:t>
            </a:r>
            <a:r>
              <a:rPr lang="fr-FR" dirty="0"/>
              <a:t> </a:t>
            </a:r>
            <a:r>
              <a:rPr lang="fr-FR" dirty="0" err="1"/>
              <a:t>funds</a:t>
            </a:r>
            <a:r>
              <a:rPr lang="fr-FR" dirty="0"/>
              <a:t> a </a:t>
            </a:r>
            <a:r>
              <a:rPr lang="fr-FR" dirty="0" err="1"/>
              <a:t>think</a:t>
            </a:r>
            <a:r>
              <a:rPr lang="fr-FR" dirty="0"/>
              <a:t> </a:t>
            </a:r>
            <a:r>
              <a:rPr lang="fr-FR" dirty="0" err="1"/>
              <a:t>tank’s</a:t>
            </a:r>
            <a:r>
              <a:rPr lang="fr-FR" dirty="0"/>
              <a:t> </a:t>
            </a:r>
            <a:r>
              <a:rPr lang="fr-FR" dirty="0" err="1"/>
              <a:t>healthcare</a:t>
            </a:r>
            <a:r>
              <a:rPr lang="fr-FR" dirty="0"/>
              <a:t> </a:t>
            </a:r>
            <a:r>
              <a:rPr lang="fr-FR" dirty="0" err="1"/>
              <a:t>policy</a:t>
            </a:r>
            <a:r>
              <a:rPr lang="fr-FR" dirty="0"/>
              <a:t> </a:t>
            </a:r>
            <a:r>
              <a:rPr lang="fr-FR" dirty="0" err="1"/>
              <a:t>research</a:t>
            </a:r>
            <a:r>
              <a:rPr lang="fr-FR" dirty="0"/>
              <a:t>, </a:t>
            </a:r>
            <a:r>
              <a:rPr lang="fr-FR" dirty="0" err="1"/>
              <a:t>potentially</a:t>
            </a:r>
            <a:r>
              <a:rPr lang="fr-FR" dirty="0"/>
              <a:t> </a:t>
            </a:r>
            <a:r>
              <a:rPr lang="fr-FR" dirty="0" err="1"/>
              <a:t>influencing</a:t>
            </a:r>
            <a:r>
              <a:rPr lang="fr-FR" dirty="0"/>
              <a:t> </a:t>
            </a:r>
            <a:r>
              <a:rPr lang="fr-FR" dirty="0" err="1"/>
              <a:t>findings</a:t>
            </a:r>
            <a:r>
              <a:rPr lang="fr-FR" dirty="0"/>
              <a:t> in </a:t>
            </a:r>
            <a:r>
              <a:rPr lang="fr-FR" dirty="0" err="1"/>
              <a:t>favor</a:t>
            </a:r>
            <a:r>
              <a:rPr lang="fr-FR" dirty="0"/>
              <a:t> of </a:t>
            </a:r>
            <a:r>
              <a:rPr lang="fr-FR" dirty="0" err="1"/>
              <a:t>industry</a:t>
            </a:r>
            <a:r>
              <a:rPr lang="fr-FR" dirty="0"/>
              <a:t> </a:t>
            </a:r>
            <a:r>
              <a:rPr lang="fr-FR" dirty="0" err="1"/>
              <a:t>interests</a:t>
            </a:r>
            <a:r>
              <a:rPr lang="fr-FR" dirty="0"/>
              <a:t>.</a:t>
            </a:r>
          </a:p>
          <a:p>
            <a:pPr marL="914400" lvl="1" indent="-457200">
              <a:buAutoNum type="arabicParenR"/>
            </a:pPr>
            <a:r>
              <a:rPr lang="fr-FR" dirty="0"/>
              <a:t>Solution: </a:t>
            </a:r>
            <a:r>
              <a:rPr lang="fr-FR" dirty="0" err="1"/>
              <a:t>Maintain</a:t>
            </a:r>
            <a:r>
              <a:rPr lang="fr-FR" dirty="0"/>
              <a:t> </a:t>
            </a:r>
            <a:r>
              <a:rPr lang="fr-FR" dirty="0" err="1"/>
              <a:t>funding</a:t>
            </a:r>
            <a:r>
              <a:rPr lang="fr-FR" dirty="0"/>
              <a:t> </a:t>
            </a:r>
            <a:r>
              <a:rPr lang="fr-FR" dirty="0" err="1"/>
              <a:t>transparency</a:t>
            </a:r>
            <a:r>
              <a:rPr lang="fr-FR" dirty="0"/>
              <a:t>, </a:t>
            </a:r>
            <a:r>
              <a:rPr lang="fr-FR" dirty="0" err="1"/>
              <a:t>disclose</a:t>
            </a:r>
            <a:r>
              <a:rPr lang="fr-FR" dirty="0"/>
              <a:t> </a:t>
            </a:r>
            <a:r>
              <a:rPr lang="fr-FR" dirty="0" err="1"/>
              <a:t>financial</a:t>
            </a:r>
            <a:r>
              <a:rPr lang="fr-FR" dirty="0"/>
              <a:t> </a:t>
            </a:r>
            <a:r>
              <a:rPr lang="fr-FR" dirty="0" err="1"/>
              <a:t>relationships</a:t>
            </a:r>
            <a:r>
              <a:rPr lang="fr-FR" dirty="0"/>
              <a:t>, and </a:t>
            </a:r>
            <a:r>
              <a:rPr lang="fr-FR" dirty="0" err="1"/>
              <a:t>ensure</a:t>
            </a:r>
            <a:r>
              <a:rPr lang="fr-FR" dirty="0"/>
              <a:t> </a:t>
            </a:r>
            <a:r>
              <a:rPr lang="fr-FR" b="1" dirty="0" err="1"/>
              <a:t>editorial</a:t>
            </a:r>
            <a:r>
              <a:rPr lang="fr-FR" b="1" dirty="0"/>
              <a:t> </a:t>
            </a:r>
            <a:r>
              <a:rPr lang="fr-FR" b="1" dirty="0" err="1"/>
              <a:t>independence</a:t>
            </a:r>
            <a:r>
              <a:rPr lang="fr-FR" b="1" dirty="0"/>
              <a:t> </a:t>
            </a:r>
            <a:r>
              <a:rPr lang="fr-FR" dirty="0"/>
              <a:t>in all </a:t>
            </a:r>
            <a:r>
              <a:rPr lang="fr-FR" dirty="0" err="1"/>
              <a:t>research</a:t>
            </a:r>
            <a:r>
              <a:rPr lang="fr-FR" dirty="0"/>
              <a:t> outputs.</a:t>
            </a:r>
          </a:p>
          <a:p>
            <a:pPr marL="457200" indent="-457200">
              <a:buAutoNum type="arabicParenR"/>
            </a:pPr>
            <a:r>
              <a:rPr lang="fr-FR" b="1" dirty="0" err="1"/>
              <a:t>Intellectual</a:t>
            </a:r>
            <a:r>
              <a:rPr lang="fr-FR" b="1" dirty="0"/>
              <a:t> </a:t>
            </a:r>
            <a:r>
              <a:rPr lang="fr-FR" b="1" dirty="0" err="1"/>
              <a:t>conflicts</a:t>
            </a:r>
            <a:r>
              <a:rPr lang="fr-FR" b="1" dirty="0"/>
              <a:t> of </a:t>
            </a:r>
            <a:r>
              <a:rPr lang="fr-FR" b="1" dirty="0" err="1"/>
              <a:t>interest</a:t>
            </a:r>
            <a:endParaRPr lang="fr-FR" b="1" dirty="0"/>
          </a:p>
          <a:p>
            <a:pPr marL="914400" lvl="1" indent="-457200">
              <a:buAutoNum type="arabicParenR"/>
            </a:pPr>
            <a:r>
              <a:rPr lang="fr-FR" dirty="0" err="1"/>
              <a:t>Researchers</a:t>
            </a:r>
            <a:r>
              <a:rPr lang="fr-FR" dirty="0"/>
              <a:t> or leadership </a:t>
            </a:r>
            <a:r>
              <a:rPr lang="fr-FR" dirty="0" err="1"/>
              <a:t>within</a:t>
            </a:r>
            <a:r>
              <a:rPr lang="fr-FR" dirty="0"/>
              <a:t> the </a:t>
            </a:r>
            <a:r>
              <a:rPr lang="fr-FR" dirty="0" err="1"/>
              <a:t>think</a:t>
            </a:r>
            <a:r>
              <a:rPr lang="fr-FR" dirty="0"/>
              <a:t> tank have </a:t>
            </a:r>
            <a:r>
              <a:rPr lang="fr-FR" dirty="0" err="1"/>
              <a:t>strong</a:t>
            </a:r>
            <a:r>
              <a:rPr lang="fr-FR" dirty="0"/>
              <a:t> </a:t>
            </a:r>
            <a:r>
              <a:rPr lang="fr-FR" dirty="0" err="1"/>
              <a:t>personal</a:t>
            </a:r>
            <a:r>
              <a:rPr lang="fr-FR" dirty="0"/>
              <a:t>, </a:t>
            </a:r>
            <a:r>
              <a:rPr lang="fr-FR" dirty="0" err="1"/>
              <a:t>ideological</a:t>
            </a:r>
            <a:r>
              <a:rPr lang="fr-FR" dirty="0"/>
              <a:t>, or </a:t>
            </a:r>
            <a:r>
              <a:rPr lang="fr-FR" dirty="0" err="1"/>
              <a:t>professional</a:t>
            </a:r>
            <a:r>
              <a:rPr lang="fr-FR" dirty="0"/>
              <a:t> ties to an </a:t>
            </a:r>
            <a:r>
              <a:rPr lang="fr-FR" dirty="0" err="1"/>
              <a:t>external</a:t>
            </a:r>
            <a:r>
              <a:rPr lang="fr-FR" dirty="0"/>
              <a:t> </a:t>
            </a:r>
            <a:r>
              <a:rPr lang="fr-FR" dirty="0" err="1"/>
              <a:t>organization</a:t>
            </a:r>
            <a:r>
              <a:rPr lang="fr-FR" dirty="0"/>
              <a:t>, </a:t>
            </a:r>
            <a:r>
              <a:rPr lang="fr-FR" dirty="0" err="1"/>
              <a:t>affecting</a:t>
            </a:r>
            <a:r>
              <a:rPr lang="fr-FR" dirty="0"/>
              <a:t> </a:t>
            </a:r>
            <a:r>
              <a:rPr lang="fr-FR" dirty="0" err="1"/>
              <a:t>objectivity</a:t>
            </a:r>
            <a:r>
              <a:rPr lang="fr-FR" dirty="0"/>
              <a:t>.</a:t>
            </a:r>
          </a:p>
          <a:p>
            <a:pPr marL="914400" lvl="1" indent="-457200">
              <a:buAutoNum type="arabicParenR"/>
            </a:pPr>
            <a:r>
              <a:rPr lang="fr-FR" dirty="0"/>
              <a:t>Example: A TT </a:t>
            </a:r>
            <a:r>
              <a:rPr lang="fr-FR" dirty="0" err="1"/>
              <a:t>researcher</a:t>
            </a:r>
            <a:r>
              <a:rPr lang="fr-FR" dirty="0"/>
              <a:t> </a:t>
            </a:r>
            <a:r>
              <a:rPr lang="fr-FR" dirty="0" err="1"/>
              <a:t>is</a:t>
            </a:r>
            <a:r>
              <a:rPr lang="fr-FR" dirty="0"/>
              <a:t> </a:t>
            </a:r>
            <a:r>
              <a:rPr lang="fr-FR" dirty="0" err="1"/>
              <a:t>also</a:t>
            </a:r>
            <a:r>
              <a:rPr lang="fr-FR" dirty="0"/>
              <a:t> a consultant for a </a:t>
            </a:r>
            <a:r>
              <a:rPr lang="fr-FR" dirty="0" err="1"/>
              <a:t>government</a:t>
            </a:r>
            <a:r>
              <a:rPr lang="fr-FR" dirty="0"/>
              <a:t> </a:t>
            </a:r>
            <a:r>
              <a:rPr lang="fr-FR" dirty="0" err="1"/>
              <a:t>agency</a:t>
            </a:r>
            <a:r>
              <a:rPr lang="fr-FR" dirty="0"/>
              <a:t>, </a:t>
            </a:r>
            <a:r>
              <a:rPr lang="fr-FR" dirty="0" err="1"/>
              <a:t>which</a:t>
            </a:r>
            <a:r>
              <a:rPr lang="fr-FR" dirty="0"/>
              <a:t> </a:t>
            </a:r>
            <a:r>
              <a:rPr lang="fr-FR" dirty="0" err="1"/>
              <a:t>could</a:t>
            </a:r>
            <a:r>
              <a:rPr lang="fr-FR" dirty="0"/>
              <a:t> </a:t>
            </a:r>
            <a:r>
              <a:rPr lang="fr-FR" dirty="0" err="1"/>
              <a:t>bias</a:t>
            </a:r>
            <a:r>
              <a:rPr lang="fr-FR" dirty="0"/>
              <a:t> </a:t>
            </a:r>
            <a:r>
              <a:rPr lang="fr-FR" dirty="0" err="1"/>
              <a:t>recommendations</a:t>
            </a:r>
            <a:r>
              <a:rPr lang="fr-FR" dirty="0"/>
              <a:t> in </a:t>
            </a:r>
            <a:r>
              <a:rPr lang="fr-FR" dirty="0" err="1"/>
              <a:t>favor</a:t>
            </a:r>
            <a:r>
              <a:rPr lang="fr-FR" dirty="0"/>
              <a:t> of </a:t>
            </a:r>
            <a:r>
              <a:rPr lang="fr-FR" dirty="0" err="1"/>
              <a:t>government</a:t>
            </a:r>
            <a:r>
              <a:rPr lang="fr-FR" dirty="0"/>
              <a:t> </a:t>
            </a:r>
            <a:r>
              <a:rPr lang="fr-FR" dirty="0" err="1"/>
              <a:t>policies</a:t>
            </a:r>
            <a:endParaRPr lang="fr-FR" dirty="0"/>
          </a:p>
          <a:p>
            <a:pPr marL="914400" lvl="1" indent="-457200">
              <a:buAutoNum type="arabicParenR"/>
            </a:pPr>
            <a:r>
              <a:rPr lang="fr-FR" dirty="0"/>
              <a:t>Solution: </a:t>
            </a:r>
            <a:r>
              <a:rPr lang="fr-FR" dirty="0" err="1"/>
              <a:t>Establish</a:t>
            </a:r>
            <a:r>
              <a:rPr lang="fr-FR" dirty="0"/>
              <a:t> </a:t>
            </a:r>
            <a:r>
              <a:rPr lang="fr-FR" dirty="0" err="1"/>
              <a:t>clear</a:t>
            </a:r>
            <a:r>
              <a:rPr lang="fr-FR" dirty="0"/>
              <a:t> </a:t>
            </a:r>
            <a:r>
              <a:rPr lang="fr-FR" dirty="0" err="1"/>
              <a:t>conflict</a:t>
            </a:r>
            <a:r>
              <a:rPr lang="fr-FR" dirty="0"/>
              <a:t>-of-</a:t>
            </a:r>
            <a:r>
              <a:rPr lang="fr-FR" dirty="0" err="1"/>
              <a:t>interest</a:t>
            </a:r>
            <a:r>
              <a:rPr lang="fr-FR" dirty="0"/>
              <a:t> </a:t>
            </a:r>
            <a:r>
              <a:rPr lang="fr-FR" dirty="0" err="1"/>
              <a:t>politices</a:t>
            </a:r>
            <a:r>
              <a:rPr lang="fr-FR" dirty="0"/>
              <a:t> </a:t>
            </a:r>
            <a:r>
              <a:rPr lang="fr-FR" dirty="0" err="1"/>
              <a:t>requiring</a:t>
            </a:r>
            <a:r>
              <a:rPr lang="fr-FR" dirty="0"/>
              <a:t> </a:t>
            </a:r>
            <a:r>
              <a:rPr lang="fr-FR" dirty="0" err="1"/>
              <a:t>disclosure</a:t>
            </a:r>
            <a:r>
              <a:rPr lang="fr-FR" dirty="0"/>
              <a:t> of </a:t>
            </a:r>
            <a:r>
              <a:rPr lang="fr-FR" dirty="0" err="1"/>
              <a:t>external</a:t>
            </a:r>
            <a:r>
              <a:rPr lang="fr-FR" dirty="0"/>
              <a:t> affiliations and </a:t>
            </a:r>
            <a:r>
              <a:rPr lang="fr-FR" dirty="0" err="1"/>
              <a:t>ensuring</a:t>
            </a:r>
            <a:r>
              <a:rPr lang="fr-FR" dirty="0"/>
              <a:t> </a:t>
            </a:r>
            <a:r>
              <a:rPr lang="fr-FR" dirty="0" err="1"/>
              <a:t>independent</a:t>
            </a:r>
            <a:r>
              <a:rPr lang="fr-FR" dirty="0"/>
              <a:t> </a:t>
            </a:r>
            <a:r>
              <a:rPr lang="fr-FR" dirty="0" err="1"/>
              <a:t>peer</a:t>
            </a:r>
            <a:r>
              <a:rPr lang="fr-FR" dirty="0"/>
              <a:t> </a:t>
            </a:r>
            <a:r>
              <a:rPr lang="fr-FR" dirty="0" err="1"/>
              <a:t>reviews</a:t>
            </a:r>
            <a:r>
              <a:rPr lang="fr-FR" dirty="0"/>
              <a:t>.</a:t>
            </a:r>
          </a:p>
          <a:p>
            <a:pPr marL="457200" indent="-457200">
              <a:buAutoNum type="arabicParenR"/>
            </a:pPr>
            <a:r>
              <a:rPr lang="fr-FR" b="1" dirty="0"/>
              <a:t>Agenda setting </a:t>
            </a:r>
            <a:r>
              <a:rPr lang="fr-FR" b="1" dirty="0" err="1"/>
              <a:t>conflict</a:t>
            </a:r>
            <a:r>
              <a:rPr lang="fr-FR" b="1" dirty="0"/>
              <a:t> of </a:t>
            </a:r>
            <a:r>
              <a:rPr lang="fr-FR" b="1" dirty="0" err="1"/>
              <a:t>interest</a:t>
            </a:r>
            <a:endParaRPr lang="fr-FR" b="1" dirty="0"/>
          </a:p>
          <a:p>
            <a:pPr marL="914400" lvl="1" indent="-457200">
              <a:buAutoNum type="arabicParenR"/>
            </a:pPr>
            <a:r>
              <a:rPr lang="fr-FR" dirty="0"/>
              <a:t>A </a:t>
            </a:r>
            <a:r>
              <a:rPr lang="fr-FR" dirty="0" err="1"/>
              <a:t>funder</a:t>
            </a:r>
            <a:r>
              <a:rPr lang="fr-FR" dirty="0"/>
              <a:t> or </a:t>
            </a:r>
            <a:r>
              <a:rPr lang="fr-FR" dirty="0" err="1"/>
              <a:t>partner</a:t>
            </a:r>
            <a:r>
              <a:rPr lang="fr-FR" dirty="0"/>
              <a:t> </a:t>
            </a:r>
            <a:r>
              <a:rPr lang="fr-FR" dirty="0" err="1"/>
              <a:t>subtly</a:t>
            </a:r>
            <a:r>
              <a:rPr lang="fr-FR" dirty="0"/>
              <a:t> or </a:t>
            </a:r>
            <a:r>
              <a:rPr lang="fr-FR" dirty="0" err="1"/>
              <a:t>explicity</a:t>
            </a:r>
            <a:r>
              <a:rPr lang="fr-FR" dirty="0"/>
              <a:t> </a:t>
            </a:r>
            <a:r>
              <a:rPr lang="fr-FR" dirty="0" err="1"/>
              <a:t>shapes</a:t>
            </a:r>
            <a:r>
              <a:rPr lang="fr-FR" dirty="0"/>
              <a:t> the </a:t>
            </a:r>
            <a:r>
              <a:rPr lang="fr-FR" dirty="0" err="1"/>
              <a:t>research</a:t>
            </a:r>
            <a:r>
              <a:rPr lang="fr-FR" dirty="0"/>
              <a:t> agenda, </a:t>
            </a:r>
            <a:r>
              <a:rPr lang="fr-FR" dirty="0" err="1"/>
              <a:t>prioritizing</a:t>
            </a:r>
            <a:r>
              <a:rPr lang="fr-FR" dirty="0"/>
              <a:t> topics </a:t>
            </a:r>
            <a:r>
              <a:rPr lang="fr-FR" dirty="0" err="1"/>
              <a:t>that</a:t>
            </a:r>
            <a:r>
              <a:rPr lang="fr-FR" dirty="0"/>
              <a:t> serve </a:t>
            </a:r>
            <a:r>
              <a:rPr lang="fr-FR" dirty="0" err="1"/>
              <a:t>their</a:t>
            </a:r>
            <a:r>
              <a:rPr lang="fr-FR" dirty="0"/>
              <a:t> </a:t>
            </a:r>
            <a:r>
              <a:rPr lang="fr-FR" dirty="0" err="1"/>
              <a:t>interests</a:t>
            </a:r>
            <a:r>
              <a:rPr lang="fr-FR" dirty="0"/>
              <a:t> </a:t>
            </a:r>
            <a:r>
              <a:rPr lang="fr-FR" dirty="0" err="1"/>
              <a:t>while</a:t>
            </a:r>
            <a:r>
              <a:rPr lang="fr-FR" dirty="0"/>
              <a:t> </a:t>
            </a:r>
            <a:r>
              <a:rPr lang="fr-FR" dirty="0" err="1"/>
              <a:t>discouraging</a:t>
            </a:r>
            <a:r>
              <a:rPr lang="fr-FR" dirty="0"/>
              <a:t> </a:t>
            </a:r>
            <a:r>
              <a:rPr lang="fr-FR" dirty="0" err="1"/>
              <a:t>critical</a:t>
            </a:r>
            <a:r>
              <a:rPr lang="fr-FR" dirty="0"/>
              <a:t> perspectives.</a:t>
            </a:r>
          </a:p>
          <a:p>
            <a:pPr marL="914400" lvl="1" indent="-457200">
              <a:buAutoNum type="arabicParenR"/>
            </a:pPr>
            <a:r>
              <a:rPr lang="fr-FR" dirty="0"/>
              <a:t>Example: A major tech </a:t>
            </a:r>
            <a:r>
              <a:rPr lang="fr-FR" dirty="0" err="1"/>
              <a:t>company</a:t>
            </a:r>
            <a:r>
              <a:rPr lang="fr-FR" dirty="0"/>
              <a:t> </a:t>
            </a:r>
            <a:r>
              <a:rPr lang="fr-FR" dirty="0" err="1"/>
              <a:t>funds</a:t>
            </a:r>
            <a:r>
              <a:rPr lang="fr-FR" dirty="0"/>
              <a:t> AI </a:t>
            </a:r>
            <a:r>
              <a:rPr lang="fr-FR" dirty="0" err="1"/>
              <a:t>policy</a:t>
            </a:r>
            <a:r>
              <a:rPr lang="fr-FR" dirty="0"/>
              <a:t> </a:t>
            </a:r>
            <a:r>
              <a:rPr lang="fr-FR" dirty="0" err="1"/>
              <a:t>research</a:t>
            </a:r>
            <a:r>
              <a:rPr lang="fr-FR" dirty="0"/>
              <a:t> but </a:t>
            </a:r>
            <a:r>
              <a:rPr lang="fr-FR" dirty="0" err="1"/>
              <a:t>discourages</a:t>
            </a:r>
            <a:r>
              <a:rPr lang="fr-FR" dirty="0"/>
              <a:t> </a:t>
            </a:r>
            <a:r>
              <a:rPr lang="fr-FR" dirty="0" err="1"/>
              <a:t>studies</a:t>
            </a:r>
            <a:r>
              <a:rPr lang="fr-FR" dirty="0"/>
              <a:t> </a:t>
            </a:r>
            <a:r>
              <a:rPr lang="fr-FR" dirty="0" err="1"/>
              <a:t>that</a:t>
            </a:r>
            <a:r>
              <a:rPr lang="fr-FR" dirty="0"/>
              <a:t> critique </a:t>
            </a:r>
            <a:r>
              <a:rPr lang="fr-FR" dirty="0" err="1"/>
              <a:t>its</a:t>
            </a:r>
            <a:r>
              <a:rPr lang="fr-FR" dirty="0"/>
              <a:t> data </a:t>
            </a:r>
            <a:r>
              <a:rPr lang="fr-FR" dirty="0" err="1"/>
              <a:t>privacy</a:t>
            </a:r>
            <a:r>
              <a:rPr lang="fr-FR" dirty="0"/>
              <a:t> </a:t>
            </a:r>
            <a:r>
              <a:rPr lang="fr-FR" dirty="0" err="1"/>
              <a:t>practicies</a:t>
            </a:r>
            <a:r>
              <a:rPr lang="fr-FR" dirty="0"/>
              <a:t>.</a:t>
            </a:r>
          </a:p>
          <a:p>
            <a:pPr marL="914400" lvl="1" indent="-457200">
              <a:buAutoNum type="arabicParenR"/>
            </a:pPr>
            <a:r>
              <a:rPr lang="fr-FR" dirty="0"/>
              <a:t>Solution: </a:t>
            </a:r>
            <a:r>
              <a:rPr lang="fr-FR" dirty="0" err="1"/>
              <a:t>Ensure</a:t>
            </a:r>
            <a:r>
              <a:rPr lang="fr-FR" dirty="0"/>
              <a:t> </a:t>
            </a:r>
            <a:r>
              <a:rPr lang="fr-FR" dirty="0" err="1"/>
              <a:t>diversified</a:t>
            </a:r>
            <a:r>
              <a:rPr lang="fr-FR" dirty="0"/>
              <a:t> </a:t>
            </a:r>
            <a:r>
              <a:rPr lang="fr-FR" dirty="0" err="1"/>
              <a:t>funding</a:t>
            </a:r>
            <a:r>
              <a:rPr lang="fr-FR" dirty="0"/>
              <a:t> </a:t>
            </a:r>
            <a:r>
              <a:rPr lang="fr-FR" dirty="0" err="1"/>
              <a:t>so</a:t>
            </a:r>
            <a:r>
              <a:rPr lang="fr-FR" dirty="0"/>
              <a:t> </a:t>
            </a:r>
            <a:r>
              <a:rPr lang="fr-FR" dirty="0" err="1"/>
              <a:t>that</a:t>
            </a:r>
            <a:r>
              <a:rPr lang="fr-FR" dirty="0"/>
              <a:t> no single </a:t>
            </a:r>
            <a:r>
              <a:rPr lang="fr-FR" dirty="0" err="1"/>
              <a:t>entity</a:t>
            </a:r>
            <a:r>
              <a:rPr lang="fr-FR" dirty="0"/>
              <a:t> </a:t>
            </a:r>
            <a:r>
              <a:rPr lang="fr-FR" dirty="0" err="1"/>
              <a:t>dominates</a:t>
            </a:r>
            <a:r>
              <a:rPr lang="fr-FR" dirty="0"/>
              <a:t> the </a:t>
            </a:r>
            <a:r>
              <a:rPr lang="fr-FR" dirty="0" err="1"/>
              <a:t>think</a:t>
            </a:r>
            <a:r>
              <a:rPr lang="fr-FR" dirty="0"/>
              <a:t> </a:t>
            </a:r>
            <a:r>
              <a:rPr lang="fr-FR" dirty="0" err="1"/>
              <a:t>tank’s</a:t>
            </a:r>
            <a:r>
              <a:rPr lang="fr-FR" dirty="0"/>
              <a:t> agenda. </a:t>
            </a:r>
            <a:r>
              <a:rPr lang="fr-FR" dirty="0" err="1"/>
              <a:t>Maintain</a:t>
            </a:r>
            <a:r>
              <a:rPr lang="fr-FR" dirty="0"/>
              <a:t> </a:t>
            </a:r>
            <a:r>
              <a:rPr lang="fr-FR" dirty="0" err="1"/>
              <a:t>independent</a:t>
            </a:r>
            <a:r>
              <a:rPr lang="fr-FR" dirty="0"/>
              <a:t> </a:t>
            </a:r>
            <a:r>
              <a:rPr lang="fr-FR" dirty="0" err="1"/>
              <a:t>advisory</a:t>
            </a:r>
            <a:r>
              <a:rPr lang="fr-FR" dirty="0"/>
              <a:t> </a:t>
            </a:r>
            <a:r>
              <a:rPr lang="fr-FR" dirty="0" err="1"/>
              <a:t>boards</a:t>
            </a:r>
            <a:r>
              <a:rPr lang="fr-FR" dirty="0"/>
              <a:t> for </a:t>
            </a:r>
            <a:r>
              <a:rPr lang="fr-FR" dirty="0" err="1"/>
              <a:t>research</a:t>
            </a:r>
            <a:r>
              <a:rPr lang="fr-FR" dirty="0"/>
              <a:t> </a:t>
            </a:r>
            <a:r>
              <a:rPr lang="fr-FR" dirty="0" err="1"/>
              <a:t>oversight</a:t>
            </a:r>
            <a:r>
              <a:rPr lang="fr-FR" dirty="0"/>
              <a:t>. </a:t>
            </a:r>
          </a:p>
        </p:txBody>
      </p:sp>
    </p:spTree>
    <p:extLst>
      <p:ext uri="{BB962C8B-B14F-4D97-AF65-F5344CB8AC3E}">
        <p14:creationId xmlns:p14="http://schemas.microsoft.com/office/powerpoint/2010/main" val="3894036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F510B3-EDCF-725D-1BE9-70E154C8BA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79CB59-9B0A-2AEA-4727-E0CC8CBE3871}"/>
              </a:ext>
            </a:extLst>
          </p:cNvPr>
          <p:cNvSpPr>
            <a:spLocks noGrp="1"/>
          </p:cNvSpPr>
          <p:nvPr>
            <p:ph type="title"/>
          </p:nvPr>
        </p:nvSpPr>
        <p:spPr/>
        <p:txBody>
          <a:bodyPr>
            <a:normAutofit fontScale="90000"/>
          </a:bodyPr>
          <a:lstStyle/>
          <a:p>
            <a:r>
              <a:rPr lang="en-GB" dirty="0"/>
              <a:t>Session</a:t>
            </a:r>
            <a:r>
              <a:rPr lang="en-GB" sz="2900" dirty="0"/>
              <a:t> </a:t>
            </a:r>
            <a:r>
              <a:rPr lang="en-GB" dirty="0"/>
              <a:t>Breakdown</a:t>
            </a:r>
            <a:br>
              <a:rPr lang="en-GB" sz="2900" dirty="0"/>
            </a:br>
            <a:br>
              <a:rPr lang="en-GB" sz="2900" dirty="0"/>
            </a:br>
            <a:r>
              <a:rPr lang="en-GB" sz="2900" dirty="0"/>
              <a:t>Part 1: Understanding the Role of Partnerships in Think Tanks</a:t>
            </a:r>
            <a:br>
              <a:rPr lang="en-GB" sz="2900" dirty="0"/>
            </a:br>
            <a:br>
              <a:rPr lang="en-GB" sz="2900" dirty="0"/>
            </a:br>
            <a:r>
              <a:rPr lang="en-GB" sz="2900" dirty="0"/>
              <a:t>Part 2: Identifying and Approaching Potential Partners</a:t>
            </a:r>
            <a:br>
              <a:rPr lang="en-GB" sz="2900" dirty="0"/>
            </a:br>
            <a:br>
              <a:rPr lang="en-GB" sz="2900" dirty="0"/>
            </a:br>
            <a:r>
              <a:rPr lang="en-GB" sz="2900" dirty="0"/>
              <a:t>Part 3: Designing and Structuring Partnerships</a:t>
            </a:r>
            <a:br>
              <a:rPr lang="en-GB" sz="2900" dirty="0"/>
            </a:br>
            <a:br>
              <a:rPr lang="en-GB" sz="2900" dirty="0"/>
            </a:br>
            <a:r>
              <a:rPr lang="en-GB" sz="2900" dirty="0"/>
              <a:t>Part 4: Overcoming Challenges in Think Tank Partnerships</a:t>
            </a:r>
            <a:br>
              <a:rPr lang="en-GB" sz="2900" dirty="0"/>
            </a:br>
            <a:br>
              <a:rPr lang="en-GB" sz="2900" dirty="0"/>
            </a:br>
            <a:r>
              <a:rPr lang="en-GB" sz="2900" dirty="0"/>
              <a:t>Part 5: Sustaining and Scaling Partnerships</a:t>
            </a:r>
          </a:p>
        </p:txBody>
      </p:sp>
    </p:spTree>
    <p:extLst>
      <p:ext uri="{BB962C8B-B14F-4D97-AF65-F5344CB8AC3E}">
        <p14:creationId xmlns:p14="http://schemas.microsoft.com/office/powerpoint/2010/main" val="203143571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8B62C9-B5F7-2C03-4C52-E0EA59F47744}"/>
              </a:ext>
            </a:extLst>
          </p:cNvPr>
          <p:cNvSpPr>
            <a:spLocks noGrp="1"/>
          </p:cNvSpPr>
          <p:nvPr>
            <p:ph type="title"/>
          </p:nvPr>
        </p:nvSpPr>
        <p:spPr/>
        <p:txBody>
          <a:bodyPr/>
          <a:lstStyle/>
          <a:p>
            <a:r>
              <a:rPr lang="fr-FR" dirty="0"/>
              <a:t>Part 4: Common </a:t>
            </a:r>
            <a:r>
              <a:rPr lang="fr-FR" dirty="0" err="1"/>
              <a:t>Pitfalls</a:t>
            </a:r>
            <a:r>
              <a:rPr lang="fr-FR" dirty="0"/>
              <a:t> and How to </a:t>
            </a:r>
            <a:r>
              <a:rPr lang="fr-FR" dirty="0" err="1"/>
              <a:t>Avoid</a:t>
            </a:r>
            <a:r>
              <a:rPr lang="fr-FR" dirty="0"/>
              <a:t> </a:t>
            </a:r>
            <a:r>
              <a:rPr lang="fr-FR" dirty="0" err="1"/>
              <a:t>Them</a:t>
            </a:r>
            <a:endParaRPr lang="fr-FR" dirty="0"/>
          </a:p>
        </p:txBody>
      </p:sp>
      <p:sp>
        <p:nvSpPr>
          <p:cNvPr id="3" name="Espace réservé du texte 2">
            <a:extLst>
              <a:ext uri="{FF2B5EF4-FFF2-40B4-BE49-F238E27FC236}">
                <a16:creationId xmlns:a16="http://schemas.microsoft.com/office/drawing/2014/main" id="{3F4E4E45-33C3-E05E-F246-5781D3E874A9}"/>
              </a:ext>
            </a:extLst>
          </p:cNvPr>
          <p:cNvSpPr>
            <a:spLocks noGrp="1"/>
          </p:cNvSpPr>
          <p:nvPr>
            <p:ph type="body" sz="quarter" idx="10"/>
          </p:nvPr>
        </p:nvSpPr>
        <p:spPr/>
        <p:txBody>
          <a:bodyPr/>
          <a:lstStyle/>
          <a:p>
            <a:r>
              <a:rPr lang="fr-FR" b="1" dirty="0" err="1"/>
              <a:t>Ideological</a:t>
            </a:r>
            <a:r>
              <a:rPr lang="fr-FR" b="1" dirty="0"/>
              <a:t> </a:t>
            </a:r>
            <a:r>
              <a:rPr lang="fr-FR" b="1" dirty="0" err="1"/>
              <a:t>Differences</a:t>
            </a:r>
            <a:endParaRPr lang="fr-FR" b="1" dirty="0"/>
          </a:p>
          <a:p>
            <a:r>
              <a:rPr lang="fr-FR" dirty="0" err="1"/>
              <a:t>Maintaining</a:t>
            </a:r>
            <a:r>
              <a:rPr lang="fr-FR" dirty="0"/>
              <a:t> </a:t>
            </a:r>
            <a:r>
              <a:rPr lang="fr-FR" dirty="0" err="1"/>
              <a:t>credibility</a:t>
            </a:r>
            <a:r>
              <a:rPr lang="fr-FR" dirty="0"/>
              <a:t> </a:t>
            </a:r>
            <a:r>
              <a:rPr lang="fr-FR" dirty="0" err="1"/>
              <a:t>when</a:t>
            </a:r>
            <a:r>
              <a:rPr lang="fr-FR" dirty="0"/>
              <a:t> </a:t>
            </a:r>
            <a:r>
              <a:rPr lang="fr-FR" dirty="0" err="1"/>
              <a:t>working</a:t>
            </a:r>
            <a:r>
              <a:rPr lang="fr-FR" dirty="0"/>
              <a:t> </a:t>
            </a:r>
            <a:r>
              <a:rPr lang="fr-FR" dirty="0" err="1"/>
              <a:t>with</a:t>
            </a:r>
            <a:r>
              <a:rPr lang="fr-FR" dirty="0"/>
              <a:t> </a:t>
            </a:r>
            <a:r>
              <a:rPr lang="fr-FR" dirty="0" err="1"/>
              <a:t>politically</a:t>
            </a:r>
            <a:r>
              <a:rPr lang="fr-FR" dirty="0"/>
              <a:t> </a:t>
            </a:r>
            <a:r>
              <a:rPr lang="fr-FR" dirty="0" err="1"/>
              <a:t>affiliated</a:t>
            </a:r>
            <a:r>
              <a:rPr lang="fr-FR" dirty="0"/>
              <a:t> </a:t>
            </a:r>
            <a:r>
              <a:rPr lang="fr-FR" dirty="0" err="1"/>
              <a:t>entities</a:t>
            </a:r>
            <a:r>
              <a:rPr lang="fr-FR" dirty="0"/>
              <a:t>:</a:t>
            </a:r>
          </a:p>
          <a:p>
            <a:pPr marL="342900" indent="-342900">
              <a:buFontTx/>
              <a:buChar char="-"/>
            </a:pPr>
            <a:r>
              <a:rPr lang="fr-FR" dirty="0" err="1"/>
              <a:t>Partnering</a:t>
            </a:r>
            <a:r>
              <a:rPr lang="fr-FR" dirty="0"/>
              <a:t> </a:t>
            </a:r>
            <a:r>
              <a:rPr lang="fr-FR" dirty="0" err="1"/>
              <a:t>with</a:t>
            </a:r>
            <a:r>
              <a:rPr lang="fr-FR" dirty="0"/>
              <a:t> </a:t>
            </a:r>
            <a:r>
              <a:rPr lang="fr-FR" dirty="0" err="1"/>
              <a:t>governments</a:t>
            </a:r>
            <a:r>
              <a:rPr lang="fr-FR" dirty="0"/>
              <a:t>, </a:t>
            </a:r>
            <a:r>
              <a:rPr lang="fr-FR" dirty="0" err="1"/>
              <a:t>political</a:t>
            </a:r>
            <a:r>
              <a:rPr lang="fr-FR" dirty="0"/>
              <a:t> groups or </a:t>
            </a:r>
            <a:r>
              <a:rPr lang="fr-FR" dirty="0" err="1"/>
              <a:t>ideologically</a:t>
            </a:r>
            <a:r>
              <a:rPr lang="fr-FR" dirty="0"/>
              <a:t> </a:t>
            </a:r>
            <a:r>
              <a:rPr lang="fr-FR" dirty="0" err="1"/>
              <a:t>driven</a:t>
            </a:r>
            <a:r>
              <a:rPr lang="fr-FR" dirty="0"/>
              <a:t> </a:t>
            </a:r>
            <a:r>
              <a:rPr lang="fr-FR" dirty="0" err="1"/>
              <a:t>organizations</a:t>
            </a:r>
            <a:r>
              <a:rPr lang="fr-FR" dirty="0"/>
              <a:t> can </a:t>
            </a:r>
            <a:r>
              <a:rPr lang="fr-FR" dirty="0" err="1"/>
              <a:t>create</a:t>
            </a:r>
            <a:r>
              <a:rPr lang="fr-FR" dirty="0"/>
              <a:t> perceptions of </a:t>
            </a:r>
            <a:r>
              <a:rPr lang="fr-FR" dirty="0" err="1"/>
              <a:t>bias</a:t>
            </a:r>
            <a:endParaRPr lang="fr-FR" dirty="0"/>
          </a:p>
          <a:p>
            <a:pPr marL="342900" indent="-342900">
              <a:buFontTx/>
              <a:buChar char="-"/>
            </a:pPr>
            <a:r>
              <a:rPr lang="fr-FR" dirty="0"/>
              <a:t>How to </a:t>
            </a:r>
            <a:r>
              <a:rPr lang="fr-FR" dirty="0" err="1"/>
              <a:t>avoid</a:t>
            </a:r>
            <a:r>
              <a:rPr lang="fr-FR" dirty="0"/>
              <a:t> </a:t>
            </a:r>
            <a:r>
              <a:rPr lang="fr-FR" dirty="0" err="1"/>
              <a:t>this</a:t>
            </a:r>
            <a:r>
              <a:rPr lang="fr-FR" dirty="0"/>
              <a:t>:</a:t>
            </a:r>
          </a:p>
          <a:p>
            <a:pPr marL="800100" lvl="1" indent="-342900">
              <a:buFontTx/>
              <a:buChar char="-"/>
            </a:pPr>
            <a:r>
              <a:rPr lang="fr-FR" dirty="0" err="1"/>
              <a:t>Clearly</a:t>
            </a:r>
            <a:r>
              <a:rPr lang="fr-FR" dirty="0"/>
              <a:t> </a:t>
            </a:r>
            <a:r>
              <a:rPr lang="fr-FR" dirty="0" err="1"/>
              <a:t>define</a:t>
            </a:r>
            <a:r>
              <a:rPr lang="fr-FR" dirty="0"/>
              <a:t> the </a:t>
            </a:r>
            <a:r>
              <a:rPr lang="fr-FR" dirty="0" err="1"/>
              <a:t>terms</a:t>
            </a:r>
            <a:r>
              <a:rPr lang="fr-FR" dirty="0"/>
              <a:t> of engagement in non-partisan </a:t>
            </a:r>
            <a:r>
              <a:rPr lang="fr-FR" dirty="0" err="1"/>
              <a:t>evidence</a:t>
            </a:r>
            <a:r>
              <a:rPr lang="fr-FR" dirty="0"/>
              <a:t> </a:t>
            </a:r>
            <a:r>
              <a:rPr lang="fr-FR" dirty="0" err="1"/>
              <a:t>based</a:t>
            </a:r>
            <a:r>
              <a:rPr lang="fr-FR" dirty="0"/>
              <a:t> </a:t>
            </a:r>
            <a:r>
              <a:rPr lang="fr-FR" dirty="0" err="1"/>
              <a:t>research</a:t>
            </a:r>
            <a:endParaRPr lang="fr-FR" dirty="0"/>
          </a:p>
          <a:p>
            <a:pPr marL="800100" lvl="1" indent="-342900">
              <a:buFontTx/>
              <a:buChar char="-"/>
            </a:pPr>
            <a:r>
              <a:rPr lang="fr-FR" dirty="0" err="1"/>
              <a:t>Avoid</a:t>
            </a:r>
            <a:r>
              <a:rPr lang="fr-FR" dirty="0"/>
              <a:t> exclusive partnerships </a:t>
            </a:r>
            <a:r>
              <a:rPr lang="fr-FR" dirty="0" err="1"/>
              <a:t>with</a:t>
            </a:r>
            <a:r>
              <a:rPr lang="fr-FR" dirty="0"/>
              <a:t> </a:t>
            </a:r>
            <a:r>
              <a:rPr lang="fr-FR" dirty="0" err="1"/>
              <a:t>politically</a:t>
            </a:r>
            <a:r>
              <a:rPr lang="fr-FR" dirty="0"/>
              <a:t> </a:t>
            </a:r>
            <a:r>
              <a:rPr lang="fr-FR" dirty="0" err="1"/>
              <a:t>motivated</a:t>
            </a:r>
            <a:r>
              <a:rPr lang="fr-FR" dirty="0"/>
              <a:t> </a:t>
            </a:r>
            <a:r>
              <a:rPr lang="fr-FR" dirty="0" err="1"/>
              <a:t>organizations</a:t>
            </a:r>
            <a:endParaRPr lang="fr-FR" dirty="0"/>
          </a:p>
          <a:p>
            <a:pPr marL="800100" lvl="1" indent="-342900">
              <a:buFontTx/>
              <a:buChar char="-"/>
            </a:pPr>
            <a:r>
              <a:rPr lang="fr-FR" dirty="0" err="1"/>
              <a:t>Stengthen</a:t>
            </a:r>
            <a:r>
              <a:rPr lang="fr-FR" dirty="0"/>
              <a:t> </a:t>
            </a:r>
            <a:r>
              <a:rPr lang="fr-FR" dirty="0" err="1"/>
              <a:t>peer</a:t>
            </a:r>
            <a:r>
              <a:rPr lang="fr-FR" dirty="0"/>
              <a:t> </a:t>
            </a:r>
            <a:r>
              <a:rPr lang="fr-FR" dirty="0" err="1"/>
              <a:t>review</a:t>
            </a:r>
            <a:r>
              <a:rPr lang="fr-FR" dirty="0"/>
              <a:t> </a:t>
            </a:r>
            <a:r>
              <a:rPr lang="fr-FR" dirty="0" err="1"/>
              <a:t>mechanisms</a:t>
            </a:r>
            <a:r>
              <a:rPr lang="fr-FR" dirty="0"/>
              <a:t> to </a:t>
            </a:r>
            <a:r>
              <a:rPr lang="fr-FR" dirty="0" err="1"/>
              <a:t>uphold</a:t>
            </a:r>
            <a:r>
              <a:rPr lang="fr-FR" dirty="0"/>
              <a:t> </a:t>
            </a:r>
            <a:r>
              <a:rPr lang="fr-FR" dirty="0" err="1"/>
              <a:t>academic</a:t>
            </a:r>
            <a:r>
              <a:rPr lang="fr-FR" dirty="0"/>
              <a:t> and </a:t>
            </a:r>
            <a:r>
              <a:rPr lang="fr-FR" dirty="0" err="1"/>
              <a:t>policy</a:t>
            </a:r>
            <a:r>
              <a:rPr lang="fr-FR" dirty="0"/>
              <a:t> </a:t>
            </a:r>
            <a:r>
              <a:rPr lang="fr-FR" dirty="0" err="1"/>
              <a:t>rigor</a:t>
            </a:r>
            <a:endParaRPr lang="fr-FR" dirty="0"/>
          </a:p>
        </p:txBody>
      </p:sp>
    </p:spTree>
    <p:extLst>
      <p:ext uri="{BB962C8B-B14F-4D97-AF65-F5344CB8AC3E}">
        <p14:creationId xmlns:p14="http://schemas.microsoft.com/office/powerpoint/2010/main" val="41593390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B41BC1-96EE-5763-E9B7-8D577BB8B571}"/>
              </a:ext>
            </a:extLst>
          </p:cNvPr>
          <p:cNvSpPr>
            <a:spLocks noGrp="1"/>
          </p:cNvSpPr>
          <p:nvPr>
            <p:ph type="title"/>
          </p:nvPr>
        </p:nvSpPr>
        <p:spPr/>
        <p:txBody>
          <a:bodyPr/>
          <a:lstStyle/>
          <a:p>
            <a:r>
              <a:rPr lang="fr-FR" dirty="0"/>
              <a:t>Part 4: Common </a:t>
            </a:r>
            <a:r>
              <a:rPr lang="fr-FR" dirty="0" err="1"/>
              <a:t>Pitfalls</a:t>
            </a:r>
            <a:r>
              <a:rPr lang="fr-FR" dirty="0"/>
              <a:t> and How to </a:t>
            </a:r>
            <a:r>
              <a:rPr lang="fr-FR" dirty="0" err="1"/>
              <a:t>Avoid</a:t>
            </a:r>
            <a:r>
              <a:rPr lang="fr-FR" dirty="0"/>
              <a:t> </a:t>
            </a:r>
            <a:r>
              <a:rPr lang="fr-FR" dirty="0" err="1"/>
              <a:t>Them</a:t>
            </a:r>
            <a:endParaRPr lang="fr-FR" dirty="0"/>
          </a:p>
        </p:txBody>
      </p:sp>
      <p:sp>
        <p:nvSpPr>
          <p:cNvPr id="3" name="Espace réservé du texte 2">
            <a:extLst>
              <a:ext uri="{FF2B5EF4-FFF2-40B4-BE49-F238E27FC236}">
                <a16:creationId xmlns:a16="http://schemas.microsoft.com/office/drawing/2014/main" id="{2FFAE922-F901-F386-E6BA-44F14D34A1C2}"/>
              </a:ext>
            </a:extLst>
          </p:cNvPr>
          <p:cNvSpPr>
            <a:spLocks noGrp="1"/>
          </p:cNvSpPr>
          <p:nvPr>
            <p:ph type="body" sz="quarter" idx="10"/>
          </p:nvPr>
        </p:nvSpPr>
        <p:spPr/>
        <p:txBody>
          <a:bodyPr/>
          <a:lstStyle/>
          <a:p>
            <a:r>
              <a:rPr lang="fr-FR" b="1" dirty="0" err="1"/>
              <a:t>Unequal</a:t>
            </a:r>
            <a:r>
              <a:rPr lang="fr-FR" b="1" dirty="0"/>
              <a:t> Power Dynamics</a:t>
            </a:r>
          </a:p>
          <a:p>
            <a:r>
              <a:rPr lang="fr-FR" dirty="0" err="1"/>
              <a:t>Ensuring</a:t>
            </a:r>
            <a:r>
              <a:rPr lang="fr-FR" dirty="0"/>
              <a:t> </a:t>
            </a:r>
            <a:r>
              <a:rPr lang="fr-FR" dirty="0" err="1"/>
              <a:t>smaller</a:t>
            </a:r>
            <a:r>
              <a:rPr lang="fr-FR" dirty="0"/>
              <a:t> </a:t>
            </a:r>
            <a:r>
              <a:rPr lang="fr-FR" dirty="0" err="1"/>
              <a:t>think</a:t>
            </a:r>
            <a:r>
              <a:rPr lang="fr-FR" dirty="0"/>
              <a:t> tanks/</a:t>
            </a:r>
            <a:r>
              <a:rPr lang="fr-FR" dirty="0" err="1"/>
              <a:t>less</a:t>
            </a:r>
            <a:r>
              <a:rPr lang="fr-FR" dirty="0"/>
              <a:t> </a:t>
            </a:r>
            <a:r>
              <a:rPr lang="fr-FR" dirty="0" err="1"/>
              <a:t>established</a:t>
            </a:r>
            <a:r>
              <a:rPr lang="fr-FR" dirty="0"/>
              <a:t> </a:t>
            </a:r>
            <a:r>
              <a:rPr lang="fr-FR" dirty="0" err="1"/>
              <a:t>think</a:t>
            </a:r>
            <a:r>
              <a:rPr lang="fr-FR" dirty="0"/>
              <a:t> tanks </a:t>
            </a:r>
            <a:r>
              <a:rPr lang="fr-FR" dirty="0" err="1"/>
              <a:t>maintain</a:t>
            </a:r>
            <a:r>
              <a:rPr lang="fr-FR" dirty="0"/>
              <a:t> </a:t>
            </a:r>
            <a:r>
              <a:rPr lang="fr-FR" dirty="0" err="1"/>
              <a:t>their</a:t>
            </a:r>
            <a:r>
              <a:rPr lang="fr-FR" dirty="0"/>
              <a:t> </a:t>
            </a:r>
            <a:r>
              <a:rPr lang="fr-FR" dirty="0" err="1"/>
              <a:t>voice</a:t>
            </a:r>
            <a:r>
              <a:rPr lang="fr-FR" dirty="0"/>
              <a:t> in collaborations</a:t>
            </a:r>
          </a:p>
          <a:p>
            <a:endParaRPr lang="fr-FR" dirty="0"/>
          </a:p>
          <a:p>
            <a:pPr marL="342900" indent="-342900">
              <a:buFontTx/>
              <a:buChar char="-"/>
            </a:pPr>
            <a:r>
              <a:rPr lang="fr-FR" dirty="0" err="1"/>
              <a:t>When</a:t>
            </a:r>
            <a:r>
              <a:rPr lang="fr-FR" dirty="0"/>
              <a:t> </a:t>
            </a:r>
            <a:r>
              <a:rPr lang="fr-FR" dirty="0" err="1"/>
              <a:t>partnering</a:t>
            </a:r>
            <a:r>
              <a:rPr lang="fr-FR" dirty="0"/>
              <a:t> </a:t>
            </a:r>
            <a:r>
              <a:rPr lang="fr-FR" dirty="0" err="1"/>
              <a:t>with</a:t>
            </a:r>
            <a:r>
              <a:rPr lang="fr-FR" dirty="0"/>
              <a:t> </a:t>
            </a:r>
            <a:r>
              <a:rPr lang="fr-FR" dirty="0" err="1"/>
              <a:t>larger</a:t>
            </a:r>
            <a:r>
              <a:rPr lang="fr-FR" dirty="0"/>
              <a:t> institutions, </a:t>
            </a:r>
            <a:r>
              <a:rPr lang="fr-FR" dirty="0" err="1"/>
              <a:t>smaller</a:t>
            </a:r>
            <a:r>
              <a:rPr lang="fr-FR" dirty="0"/>
              <a:t> </a:t>
            </a:r>
            <a:r>
              <a:rPr lang="fr-FR" dirty="0" err="1"/>
              <a:t>think</a:t>
            </a:r>
            <a:r>
              <a:rPr lang="fr-FR" dirty="0"/>
              <a:t> tanks </a:t>
            </a:r>
            <a:r>
              <a:rPr lang="fr-FR" dirty="0" err="1"/>
              <a:t>may</a:t>
            </a:r>
            <a:r>
              <a:rPr lang="fr-FR" dirty="0"/>
              <a:t> face </a:t>
            </a:r>
            <a:r>
              <a:rPr lang="fr-FR" dirty="0" err="1"/>
              <a:t>imbalances</a:t>
            </a:r>
            <a:r>
              <a:rPr lang="fr-FR" dirty="0"/>
              <a:t> in </a:t>
            </a:r>
            <a:r>
              <a:rPr lang="fr-FR" dirty="0" err="1"/>
              <a:t>decision-making</a:t>
            </a:r>
            <a:r>
              <a:rPr lang="fr-FR" dirty="0"/>
              <a:t> or </a:t>
            </a:r>
            <a:r>
              <a:rPr lang="fr-FR" dirty="0" err="1"/>
              <a:t>funding</a:t>
            </a:r>
            <a:r>
              <a:rPr lang="fr-FR" dirty="0"/>
              <a:t> control.</a:t>
            </a:r>
          </a:p>
          <a:p>
            <a:pPr marL="342900" indent="-342900">
              <a:buFontTx/>
              <a:buChar char="-"/>
            </a:pPr>
            <a:r>
              <a:rPr lang="fr-FR" dirty="0"/>
              <a:t>How to </a:t>
            </a:r>
            <a:r>
              <a:rPr lang="fr-FR" dirty="0" err="1"/>
              <a:t>avoid</a:t>
            </a:r>
            <a:r>
              <a:rPr lang="fr-FR" dirty="0"/>
              <a:t> </a:t>
            </a:r>
            <a:r>
              <a:rPr lang="fr-FR" dirty="0" err="1"/>
              <a:t>this</a:t>
            </a:r>
            <a:r>
              <a:rPr lang="fr-FR" dirty="0"/>
              <a:t>: </a:t>
            </a:r>
          </a:p>
          <a:p>
            <a:pPr marL="800100" lvl="1" indent="-342900">
              <a:buFontTx/>
              <a:buChar char="-"/>
            </a:pPr>
            <a:r>
              <a:rPr lang="fr-FR" dirty="0" err="1"/>
              <a:t>Negotiate</a:t>
            </a:r>
            <a:r>
              <a:rPr lang="fr-FR" dirty="0"/>
              <a:t> </a:t>
            </a:r>
            <a:r>
              <a:rPr lang="fr-FR" dirty="0" err="1"/>
              <a:t>clear</a:t>
            </a:r>
            <a:r>
              <a:rPr lang="fr-FR" dirty="0"/>
              <a:t> </a:t>
            </a:r>
            <a:r>
              <a:rPr lang="fr-FR" dirty="0" err="1"/>
              <a:t>roles</a:t>
            </a:r>
            <a:r>
              <a:rPr lang="fr-FR" dirty="0"/>
              <a:t> and </a:t>
            </a:r>
            <a:r>
              <a:rPr lang="fr-FR" dirty="0" err="1"/>
              <a:t>responsibilites</a:t>
            </a:r>
            <a:r>
              <a:rPr lang="fr-FR" dirty="0"/>
              <a:t> at the </a:t>
            </a:r>
            <a:r>
              <a:rPr lang="fr-FR" dirty="0" err="1"/>
              <a:t>outset</a:t>
            </a:r>
            <a:endParaRPr lang="fr-FR" dirty="0"/>
          </a:p>
          <a:p>
            <a:pPr marL="800100" lvl="1" indent="-342900">
              <a:buFontTx/>
              <a:buChar char="-"/>
            </a:pPr>
            <a:r>
              <a:rPr lang="fr-FR" dirty="0" err="1"/>
              <a:t>Ensure</a:t>
            </a:r>
            <a:r>
              <a:rPr lang="fr-FR" dirty="0"/>
              <a:t> joint </a:t>
            </a:r>
            <a:r>
              <a:rPr lang="fr-FR" dirty="0" err="1"/>
              <a:t>ownership</a:t>
            </a:r>
            <a:r>
              <a:rPr lang="fr-FR" dirty="0"/>
              <a:t> of outputs like reports and events</a:t>
            </a:r>
          </a:p>
          <a:p>
            <a:pPr marL="800100" lvl="1" indent="-342900">
              <a:buFontTx/>
              <a:buChar char="-"/>
            </a:pPr>
            <a:r>
              <a:rPr lang="fr-FR" dirty="0"/>
              <a:t>Encourage </a:t>
            </a:r>
            <a:r>
              <a:rPr lang="fr-FR" dirty="0" err="1"/>
              <a:t>co</a:t>
            </a:r>
            <a:r>
              <a:rPr lang="fr-FR" dirty="0"/>
              <a:t>-leadership </a:t>
            </a:r>
            <a:r>
              <a:rPr lang="fr-FR" dirty="0" err="1"/>
              <a:t>models</a:t>
            </a:r>
            <a:r>
              <a:rPr lang="fr-FR" dirty="0"/>
              <a:t> </a:t>
            </a:r>
            <a:r>
              <a:rPr lang="fr-FR" dirty="0" err="1"/>
              <a:t>where</a:t>
            </a:r>
            <a:r>
              <a:rPr lang="fr-FR" dirty="0"/>
              <a:t> </a:t>
            </a:r>
            <a:r>
              <a:rPr lang="fr-FR" dirty="0" err="1"/>
              <a:t>responsibilites</a:t>
            </a:r>
            <a:r>
              <a:rPr lang="fr-FR" dirty="0"/>
              <a:t> are </a:t>
            </a:r>
            <a:r>
              <a:rPr lang="fr-FR" dirty="0" err="1"/>
              <a:t>shared</a:t>
            </a:r>
            <a:r>
              <a:rPr lang="fr-FR" dirty="0"/>
              <a:t> </a:t>
            </a:r>
            <a:r>
              <a:rPr lang="fr-FR" dirty="0" err="1"/>
              <a:t>equally</a:t>
            </a:r>
            <a:endParaRPr lang="fr-FR" dirty="0"/>
          </a:p>
        </p:txBody>
      </p:sp>
    </p:spTree>
    <p:extLst>
      <p:ext uri="{BB962C8B-B14F-4D97-AF65-F5344CB8AC3E}">
        <p14:creationId xmlns:p14="http://schemas.microsoft.com/office/powerpoint/2010/main" val="25858918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2FE287-D59E-7597-CB53-96C6CFDE9DBB}"/>
              </a:ext>
            </a:extLst>
          </p:cNvPr>
          <p:cNvSpPr>
            <a:spLocks noGrp="1"/>
          </p:cNvSpPr>
          <p:nvPr>
            <p:ph type="title"/>
          </p:nvPr>
        </p:nvSpPr>
        <p:spPr/>
        <p:txBody>
          <a:bodyPr>
            <a:normAutofit fontScale="90000"/>
          </a:bodyPr>
          <a:lstStyle/>
          <a:p>
            <a:r>
              <a:rPr lang="fr-FR" dirty="0"/>
              <a:t>Part 4: </a:t>
            </a:r>
            <a:r>
              <a:rPr lang="fr-FR" dirty="0" err="1"/>
              <a:t>Strategies</a:t>
            </a:r>
            <a:r>
              <a:rPr lang="fr-FR" dirty="0"/>
              <a:t> for </a:t>
            </a:r>
            <a:r>
              <a:rPr lang="fr-FR" dirty="0" err="1"/>
              <a:t>Maintaining</a:t>
            </a:r>
            <a:r>
              <a:rPr lang="fr-FR" dirty="0"/>
              <a:t> Independence and </a:t>
            </a:r>
            <a:r>
              <a:rPr lang="fr-FR" dirty="0" err="1"/>
              <a:t>Credibility</a:t>
            </a:r>
            <a:r>
              <a:rPr lang="fr-FR" dirty="0"/>
              <a:t> </a:t>
            </a:r>
          </a:p>
        </p:txBody>
      </p:sp>
      <p:sp>
        <p:nvSpPr>
          <p:cNvPr id="3" name="Espace réservé du texte 2">
            <a:extLst>
              <a:ext uri="{FF2B5EF4-FFF2-40B4-BE49-F238E27FC236}">
                <a16:creationId xmlns:a16="http://schemas.microsoft.com/office/drawing/2014/main" id="{F17D3012-3D23-072E-B450-34343E2C5B01}"/>
              </a:ext>
            </a:extLst>
          </p:cNvPr>
          <p:cNvSpPr>
            <a:spLocks noGrp="1"/>
          </p:cNvSpPr>
          <p:nvPr>
            <p:ph type="body" sz="quarter" idx="10"/>
          </p:nvPr>
        </p:nvSpPr>
        <p:spPr/>
        <p:txBody>
          <a:bodyPr>
            <a:normAutofit fontScale="85000" lnSpcReduction="10000"/>
          </a:bodyPr>
          <a:lstStyle/>
          <a:p>
            <a:pPr marL="457200" indent="-457200">
              <a:buAutoNum type="arabicParenR"/>
            </a:pPr>
            <a:r>
              <a:rPr lang="fr-FR" sz="2100" b="1" dirty="0"/>
              <a:t>Transparent Partnership and </a:t>
            </a:r>
            <a:r>
              <a:rPr lang="fr-FR" sz="2100" b="1" dirty="0" err="1"/>
              <a:t>Funding</a:t>
            </a:r>
            <a:r>
              <a:rPr lang="fr-FR" sz="2100" b="1" dirty="0"/>
              <a:t> Disclosure </a:t>
            </a:r>
            <a:r>
              <a:rPr lang="fr-FR" sz="2100" b="1" dirty="0" err="1"/>
              <a:t>Policies</a:t>
            </a:r>
            <a:endParaRPr lang="fr-FR" sz="2100" b="1" dirty="0"/>
          </a:p>
          <a:p>
            <a:pPr marL="914400" lvl="1" indent="-457200">
              <a:buAutoNum type="arabicParenR"/>
            </a:pPr>
            <a:r>
              <a:rPr lang="fr-FR" dirty="0" err="1"/>
              <a:t>Clearly</a:t>
            </a:r>
            <a:r>
              <a:rPr lang="fr-FR" dirty="0"/>
              <a:t> </a:t>
            </a:r>
            <a:r>
              <a:rPr lang="fr-FR" dirty="0" err="1"/>
              <a:t>list</a:t>
            </a:r>
            <a:r>
              <a:rPr lang="fr-FR" dirty="0"/>
              <a:t> </a:t>
            </a:r>
            <a:r>
              <a:rPr lang="fr-FR" dirty="0" err="1"/>
              <a:t>funders</a:t>
            </a:r>
            <a:r>
              <a:rPr lang="fr-FR" dirty="0"/>
              <a:t> and partnership </a:t>
            </a:r>
            <a:r>
              <a:rPr lang="fr-FR" dirty="0" err="1"/>
              <a:t>agreements</a:t>
            </a:r>
            <a:r>
              <a:rPr lang="fr-FR" dirty="0"/>
              <a:t> on the </a:t>
            </a:r>
            <a:r>
              <a:rPr lang="fr-FR" dirty="0" err="1"/>
              <a:t>think</a:t>
            </a:r>
            <a:r>
              <a:rPr lang="fr-FR" dirty="0"/>
              <a:t> </a:t>
            </a:r>
            <a:r>
              <a:rPr lang="fr-FR" dirty="0" err="1"/>
              <a:t>tank’s</a:t>
            </a:r>
            <a:r>
              <a:rPr lang="fr-FR" dirty="0"/>
              <a:t> </a:t>
            </a:r>
            <a:r>
              <a:rPr lang="fr-FR" dirty="0" err="1"/>
              <a:t>webiste</a:t>
            </a:r>
            <a:endParaRPr lang="fr-FR" dirty="0"/>
          </a:p>
          <a:p>
            <a:pPr marL="914400" lvl="1" indent="-457200">
              <a:buAutoNum type="arabicParenR"/>
            </a:pPr>
            <a:r>
              <a:rPr lang="fr-FR" dirty="0" err="1"/>
              <a:t>Publish</a:t>
            </a:r>
            <a:r>
              <a:rPr lang="fr-FR" dirty="0"/>
              <a:t> an </a:t>
            </a:r>
            <a:r>
              <a:rPr lang="fr-FR" dirty="0" err="1"/>
              <a:t>annual</a:t>
            </a:r>
            <a:r>
              <a:rPr lang="fr-FR" dirty="0"/>
              <a:t> report </a:t>
            </a:r>
            <a:r>
              <a:rPr lang="fr-FR" dirty="0" err="1"/>
              <a:t>detailing</a:t>
            </a:r>
            <a:r>
              <a:rPr lang="fr-FR" dirty="0"/>
              <a:t> </a:t>
            </a:r>
            <a:r>
              <a:rPr lang="fr-FR" dirty="0" err="1"/>
              <a:t>fuding</a:t>
            </a:r>
            <a:r>
              <a:rPr lang="fr-FR" dirty="0"/>
              <a:t> sources and </a:t>
            </a:r>
            <a:r>
              <a:rPr lang="fr-FR" dirty="0" err="1"/>
              <a:t>project</a:t>
            </a:r>
            <a:r>
              <a:rPr lang="fr-FR" dirty="0"/>
              <a:t> allocations</a:t>
            </a:r>
          </a:p>
          <a:p>
            <a:pPr marL="457200" indent="-457200">
              <a:buAutoNum type="arabicParenR"/>
            </a:pPr>
            <a:r>
              <a:rPr lang="fr-FR" sz="2100" b="1" dirty="0" err="1"/>
              <a:t>Diversifying</a:t>
            </a:r>
            <a:r>
              <a:rPr lang="fr-FR" sz="2100" b="1" dirty="0"/>
              <a:t> Revenue Sources to </a:t>
            </a:r>
            <a:r>
              <a:rPr lang="fr-FR" sz="2100" b="1" dirty="0" err="1"/>
              <a:t>Reduce</a:t>
            </a:r>
            <a:r>
              <a:rPr lang="fr-FR" sz="2100" b="1" dirty="0"/>
              <a:t> </a:t>
            </a:r>
            <a:r>
              <a:rPr lang="fr-FR" sz="2100" b="1" dirty="0" err="1"/>
              <a:t>Dependency</a:t>
            </a:r>
            <a:r>
              <a:rPr lang="fr-FR" sz="2100" b="1" dirty="0"/>
              <a:t> on a Single </a:t>
            </a:r>
            <a:r>
              <a:rPr lang="fr-FR" sz="2100" b="1" dirty="0" err="1"/>
              <a:t>Funder</a:t>
            </a:r>
            <a:endParaRPr lang="fr-FR" sz="2100" b="1" dirty="0"/>
          </a:p>
          <a:p>
            <a:pPr marL="914400" lvl="1" indent="-457200">
              <a:buAutoNum type="arabicParenR"/>
            </a:pPr>
            <a:r>
              <a:rPr lang="fr-FR" dirty="0" err="1"/>
              <a:t>Pursue</a:t>
            </a:r>
            <a:r>
              <a:rPr lang="fr-FR" dirty="0"/>
              <a:t> multiple </a:t>
            </a:r>
            <a:r>
              <a:rPr lang="fr-FR" dirty="0" err="1"/>
              <a:t>funding</a:t>
            </a:r>
            <a:r>
              <a:rPr lang="fr-FR" dirty="0"/>
              <a:t> </a:t>
            </a:r>
            <a:r>
              <a:rPr lang="fr-FR" dirty="0" err="1"/>
              <a:t>streams</a:t>
            </a:r>
            <a:r>
              <a:rPr lang="fr-FR" dirty="0"/>
              <a:t> (</a:t>
            </a:r>
            <a:r>
              <a:rPr lang="fr-FR" dirty="0" err="1"/>
              <a:t>grants</a:t>
            </a:r>
            <a:r>
              <a:rPr lang="fr-FR" dirty="0"/>
              <a:t>, </a:t>
            </a:r>
            <a:r>
              <a:rPr lang="fr-FR" dirty="0" err="1"/>
              <a:t>endowments</a:t>
            </a:r>
            <a:r>
              <a:rPr lang="fr-FR" dirty="0"/>
              <a:t>, consulting, </a:t>
            </a:r>
            <a:r>
              <a:rPr lang="fr-FR" dirty="0" err="1"/>
              <a:t>membership</a:t>
            </a:r>
            <a:r>
              <a:rPr lang="fr-FR" dirty="0"/>
              <a:t> </a:t>
            </a:r>
            <a:r>
              <a:rPr lang="fr-FR" dirty="0" err="1"/>
              <a:t>models</a:t>
            </a:r>
            <a:r>
              <a:rPr lang="fr-FR" dirty="0"/>
              <a:t>…)</a:t>
            </a:r>
          </a:p>
          <a:p>
            <a:pPr marL="914400" lvl="1" indent="-457200">
              <a:buAutoNum type="arabicParenR"/>
            </a:pPr>
            <a:r>
              <a:rPr lang="fr-FR" dirty="0" err="1"/>
              <a:t>Develop</a:t>
            </a:r>
            <a:r>
              <a:rPr lang="fr-FR" dirty="0"/>
              <a:t> </a:t>
            </a:r>
            <a:r>
              <a:rPr lang="fr-FR" dirty="0" err="1"/>
              <a:t>fee-based</a:t>
            </a:r>
            <a:r>
              <a:rPr lang="fr-FR" dirty="0"/>
              <a:t> services, </a:t>
            </a:r>
            <a:r>
              <a:rPr lang="fr-FR" dirty="0" err="1"/>
              <a:t>such</a:t>
            </a:r>
            <a:r>
              <a:rPr lang="fr-FR" dirty="0"/>
              <a:t> as </a:t>
            </a:r>
            <a:r>
              <a:rPr lang="fr-FR" dirty="0" err="1"/>
              <a:t>policy</a:t>
            </a:r>
            <a:r>
              <a:rPr lang="fr-FR" dirty="0"/>
              <a:t> training or </a:t>
            </a:r>
            <a:r>
              <a:rPr lang="fr-FR" dirty="0" err="1"/>
              <a:t>commissioned</a:t>
            </a:r>
            <a:r>
              <a:rPr lang="fr-FR" dirty="0"/>
              <a:t> </a:t>
            </a:r>
            <a:r>
              <a:rPr lang="fr-FR" dirty="0" err="1"/>
              <a:t>research</a:t>
            </a:r>
            <a:endParaRPr lang="fr-FR" dirty="0"/>
          </a:p>
          <a:p>
            <a:pPr marL="457200" indent="-457200">
              <a:buAutoNum type="arabicParenR"/>
            </a:pPr>
            <a:r>
              <a:rPr lang="fr-FR" sz="2100" b="1" dirty="0" err="1"/>
              <a:t>Establishing</a:t>
            </a:r>
            <a:r>
              <a:rPr lang="fr-FR" sz="2100" b="1" dirty="0"/>
              <a:t> </a:t>
            </a:r>
            <a:r>
              <a:rPr lang="fr-FR" sz="2100" b="1" dirty="0" err="1"/>
              <a:t>Internal</a:t>
            </a:r>
            <a:r>
              <a:rPr lang="fr-FR" sz="2100" b="1" dirty="0"/>
              <a:t> </a:t>
            </a:r>
            <a:r>
              <a:rPr lang="fr-FR" sz="2100" b="1" dirty="0" err="1"/>
              <a:t>Ethical</a:t>
            </a:r>
            <a:r>
              <a:rPr lang="fr-FR" sz="2100" b="1" dirty="0"/>
              <a:t> Guidelines for Partnerships</a:t>
            </a:r>
          </a:p>
          <a:p>
            <a:pPr marL="914400" lvl="1" indent="-457200">
              <a:buAutoNum type="arabicParenR"/>
            </a:pPr>
            <a:r>
              <a:rPr lang="fr-FR" dirty="0" err="1"/>
              <a:t>Create</a:t>
            </a:r>
            <a:r>
              <a:rPr lang="fr-FR" dirty="0"/>
              <a:t> a partnership </a:t>
            </a:r>
            <a:r>
              <a:rPr lang="fr-FR" dirty="0" err="1"/>
              <a:t>ethics</a:t>
            </a:r>
            <a:r>
              <a:rPr lang="fr-FR" dirty="0"/>
              <a:t> </a:t>
            </a:r>
            <a:r>
              <a:rPr lang="fr-FR" dirty="0" err="1"/>
              <a:t>framewok</a:t>
            </a:r>
            <a:r>
              <a:rPr lang="fr-FR" dirty="0"/>
              <a:t> </a:t>
            </a:r>
            <a:r>
              <a:rPr lang="fr-FR" dirty="0" err="1"/>
              <a:t>outlining</a:t>
            </a:r>
            <a:r>
              <a:rPr lang="fr-FR" dirty="0"/>
              <a:t> acceptable collaborations</a:t>
            </a:r>
          </a:p>
          <a:p>
            <a:pPr marL="914400" lvl="1" indent="-457200">
              <a:buAutoNum type="arabicParenR"/>
            </a:pPr>
            <a:r>
              <a:rPr lang="fr-FR" dirty="0"/>
              <a:t>Set non-</a:t>
            </a:r>
            <a:r>
              <a:rPr lang="fr-FR" dirty="0" err="1"/>
              <a:t>negotiable</a:t>
            </a:r>
            <a:r>
              <a:rPr lang="fr-FR" dirty="0"/>
              <a:t> standards (no </a:t>
            </a:r>
            <a:r>
              <a:rPr lang="fr-FR" dirty="0" err="1"/>
              <a:t>funding</a:t>
            </a:r>
            <a:r>
              <a:rPr lang="fr-FR" dirty="0"/>
              <a:t> </a:t>
            </a:r>
            <a:r>
              <a:rPr lang="fr-FR" dirty="0" err="1"/>
              <a:t>from</a:t>
            </a:r>
            <a:r>
              <a:rPr lang="fr-FR" dirty="0"/>
              <a:t> </a:t>
            </a:r>
            <a:r>
              <a:rPr lang="fr-FR" dirty="0" err="1"/>
              <a:t>entities</a:t>
            </a:r>
            <a:r>
              <a:rPr lang="fr-FR" dirty="0"/>
              <a:t> </a:t>
            </a:r>
            <a:r>
              <a:rPr lang="fr-FR" dirty="0" err="1"/>
              <a:t>with</a:t>
            </a:r>
            <a:r>
              <a:rPr lang="fr-FR" dirty="0"/>
              <a:t> </a:t>
            </a:r>
            <a:r>
              <a:rPr lang="fr-FR" dirty="0" err="1"/>
              <a:t>confliting</a:t>
            </a:r>
            <a:r>
              <a:rPr lang="fr-FR" dirty="0"/>
              <a:t> </a:t>
            </a:r>
            <a:r>
              <a:rPr lang="fr-FR" dirty="0" err="1"/>
              <a:t>interests</a:t>
            </a:r>
            <a:r>
              <a:rPr lang="fr-FR" dirty="0"/>
              <a:t>)</a:t>
            </a:r>
          </a:p>
          <a:p>
            <a:pPr marL="457200" indent="-457200">
              <a:buAutoNum type="arabicParenR"/>
            </a:pPr>
            <a:r>
              <a:rPr lang="fr-FR" sz="2100" b="1" dirty="0"/>
              <a:t>Setting Up </a:t>
            </a:r>
            <a:r>
              <a:rPr lang="fr-FR" sz="2100" b="1" dirty="0" err="1"/>
              <a:t>Mechanisms</a:t>
            </a:r>
            <a:r>
              <a:rPr lang="fr-FR" sz="2100" b="1" dirty="0"/>
              <a:t> for </a:t>
            </a:r>
            <a:r>
              <a:rPr lang="fr-FR" sz="2100" b="1" dirty="0" err="1"/>
              <a:t>Resolving</a:t>
            </a:r>
            <a:r>
              <a:rPr lang="fr-FR" sz="2100" b="1" dirty="0"/>
              <a:t> </a:t>
            </a:r>
            <a:r>
              <a:rPr lang="fr-FR" sz="2100" b="1" dirty="0" err="1"/>
              <a:t>Disagreements</a:t>
            </a:r>
            <a:endParaRPr lang="fr-FR" sz="2100" b="1" dirty="0"/>
          </a:p>
          <a:p>
            <a:pPr marL="914400" lvl="1" indent="-457200">
              <a:buAutoNum type="arabicParenR"/>
            </a:pPr>
            <a:r>
              <a:rPr lang="fr-FR" dirty="0" err="1"/>
              <a:t>Develop</a:t>
            </a:r>
            <a:r>
              <a:rPr lang="fr-FR" dirty="0"/>
              <a:t> a </a:t>
            </a:r>
            <a:r>
              <a:rPr lang="fr-FR" dirty="0" err="1"/>
              <a:t>formal</a:t>
            </a:r>
            <a:r>
              <a:rPr lang="fr-FR" dirty="0"/>
              <a:t> dispute </a:t>
            </a:r>
            <a:r>
              <a:rPr lang="fr-FR" dirty="0" err="1"/>
              <a:t>resolution</a:t>
            </a:r>
            <a:r>
              <a:rPr lang="fr-FR" dirty="0"/>
              <a:t> process</a:t>
            </a:r>
          </a:p>
          <a:p>
            <a:pPr marL="457200" indent="-457200">
              <a:buAutoNum type="arabicParenR"/>
            </a:pPr>
            <a:r>
              <a:rPr lang="fr-FR" sz="2100" b="1" dirty="0" err="1"/>
              <a:t>Knowing</a:t>
            </a:r>
            <a:r>
              <a:rPr lang="fr-FR" sz="2100" b="1" dirty="0"/>
              <a:t> </a:t>
            </a:r>
            <a:r>
              <a:rPr lang="fr-FR" sz="2100" b="1" dirty="0" err="1"/>
              <a:t>When</a:t>
            </a:r>
            <a:r>
              <a:rPr lang="fr-FR" sz="2100" b="1" dirty="0"/>
              <a:t> to Exit an </a:t>
            </a:r>
            <a:r>
              <a:rPr lang="fr-FR" sz="2100" b="1" dirty="0" err="1"/>
              <a:t>Uproductive</a:t>
            </a:r>
            <a:r>
              <a:rPr lang="fr-FR" sz="2100" b="1" dirty="0"/>
              <a:t> or </a:t>
            </a:r>
            <a:r>
              <a:rPr lang="fr-FR" sz="2100" b="1" dirty="0" err="1"/>
              <a:t>Harmful</a:t>
            </a:r>
            <a:r>
              <a:rPr lang="fr-FR" sz="2100" b="1" dirty="0"/>
              <a:t> Partnership</a:t>
            </a:r>
          </a:p>
          <a:p>
            <a:pPr marL="914400" lvl="1" indent="-457200">
              <a:buAutoNum type="arabicParenR"/>
            </a:pPr>
            <a:r>
              <a:rPr lang="fr-FR" dirty="0" err="1"/>
              <a:t>Define</a:t>
            </a:r>
            <a:r>
              <a:rPr lang="fr-FR" dirty="0"/>
              <a:t> exit </a:t>
            </a:r>
            <a:r>
              <a:rPr lang="fr-FR" dirty="0" err="1"/>
              <a:t>strategies</a:t>
            </a:r>
            <a:r>
              <a:rPr lang="fr-FR" dirty="0"/>
              <a:t> in the </a:t>
            </a:r>
            <a:r>
              <a:rPr lang="fr-FR" dirty="0" err="1"/>
              <a:t>MOUs</a:t>
            </a:r>
            <a:r>
              <a:rPr lang="fr-FR" dirty="0"/>
              <a:t> or </a:t>
            </a:r>
            <a:r>
              <a:rPr lang="fr-FR" dirty="0" err="1"/>
              <a:t>contracts</a:t>
            </a:r>
            <a:endParaRPr lang="fr-FR" dirty="0"/>
          </a:p>
          <a:p>
            <a:pPr marL="914400" lvl="1" indent="-457200">
              <a:buAutoNum type="arabicParenR"/>
            </a:pPr>
            <a:r>
              <a:rPr lang="fr-FR" dirty="0"/>
              <a:t>Monitor partnerships for mission drift or </a:t>
            </a:r>
            <a:r>
              <a:rPr lang="fr-FR" dirty="0" err="1"/>
              <a:t>ehtical</a:t>
            </a:r>
            <a:r>
              <a:rPr lang="fr-FR" dirty="0"/>
              <a:t> </a:t>
            </a:r>
            <a:r>
              <a:rPr lang="fr-FR" dirty="0" err="1"/>
              <a:t>concerns</a:t>
            </a:r>
            <a:r>
              <a:rPr lang="fr-FR" dirty="0"/>
              <a:t> and </a:t>
            </a:r>
            <a:r>
              <a:rPr lang="fr-FR" dirty="0" err="1"/>
              <a:t>disengage</a:t>
            </a:r>
            <a:r>
              <a:rPr lang="fr-FR" dirty="0"/>
              <a:t> </a:t>
            </a:r>
            <a:r>
              <a:rPr lang="fr-FR" dirty="0" err="1"/>
              <a:t>when</a:t>
            </a:r>
            <a:r>
              <a:rPr lang="fr-FR" dirty="0"/>
              <a:t> </a:t>
            </a:r>
            <a:r>
              <a:rPr lang="fr-FR" dirty="0" err="1"/>
              <a:t>necessary</a:t>
            </a:r>
            <a:endParaRPr lang="fr-FR" dirty="0"/>
          </a:p>
        </p:txBody>
      </p:sp>
    </p:spTree>
    <p:extLst>
      <p:ext uri="{BB962C8B-B14F-4D97-AF65-F5344CB8AC3E}">
        <p14:creationId xmlns:p14="http://schemas.microsoft.com/office/powerpoint/2010/main" val="16599539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BDDC7A-0C91-E98A-82C1-9CA182381136}"/>
              </a:ext>
            </a:extLst>
          </p:cNvPr>
          <p:cNvSpPr>
            <a:spLocks noGrp="1"/>
          </p:cNvSpPr>
          <p:nvPr>
            <p:ph type="title"/>
          </p:nvPr>
        </p:nvSpPr>
        <p:spPr/>
        <p:txBody>
          <a:bodyPr/>
          <a:lstStyle/>
          <a:p>
            <a:r>
              <a:rPr lang="fr-FR" dirty="0"/>
              <a:t>Part 4: Activity</a:t>
            </a:r>
            <a:r>
              <a:rPr lang="fr-FR" dirty="0">
                <a:sym typeface="Wingdings" panose="05000000000000000000" pitchFamily="2" charset="2"/>
              </a:rPr>
              <a:t> </a:t>
            </a:r>
            <a:r>
              <a:rPr lang="fr-FR" dirty="0"/>
              <a:t>Case </a:t>
            </a:r>
            <a:r>
              <a:rPr lang="fr-FR" dirty="0" err="1"/>
              <a:t>Study</a:t>
            </a:r>
            <a:r>
              <a:rPr lang="fr-FR" dirty="0"/>
              <a:t> Discussion</a:t>
            </a:r>
          </a:p>
        </p:txBody>
      </p:sp>
      <p:sp>
        <p:nvSpPr>
          <p:cNvPr id="3" name="Espace réservé du texte 2">
            <a:extLst>
              <a:ext uri="{FF2B5EF4-FFF2-40B4-BE49-F238E27FC236}">
                <a16:creationId xmlns:a16="http://schemas.microsoft.com/office/drawing/2014/main" id="{78D18E48-845B-711F-DD93-A9B710EABF47}"/>
              </a:ext>
            </a:extLst>
          </p:cNvPr>
          <p:cNvSpPr>
            <a:spLocks noGrp="1"/>
          </p:cNvSpPr>
          <p:nvPr>
            <p:ph type="body" sz="quarter" idx="10"/>
          </p:nvPr>
        </p:nvSpPr>
        <p:spPr/>
        <p:txBody>
          <a:bodyPr>
            <a:normAutofit fontScale="70000" lnSpcReduction="20000"/>
          </a:bodyPr>
          <a:lstStyle/>
          <a:p>
            <a:r>
              <a:rPr lang="fr-FR" dirty="0"/>
              <a:t>Case: The influence of </a:t>
            </a:r>
            <a:r>
              <a:rPr lang="fr-FR" dirty="0" err="1"/>
              <a:t>Fossil</a:t>
            </a:r>
            <a:r>
              <a:rPr lang="fr-FR" dirty="0"/>
              <a:t> Fuel </a:t>
            </a:r>
            <a:r>
              <a:rPr lang="fr-FR" dirty="0" err="1"/>
              <a:t>Funding</a:t>
            </a:r>
            <a:r>
              <a:rPr lang="fr-FR" dirty="0"/>
              <a:t> on </a:t>
            </a:r>
            <a:r>
              <a:rPr lang="fr-FR" dirty="0" err="1"/>
              <a:t>Climate</a:t>
            </a:r>
            <a:r>
              <a:rPr lang="fr-FR" dirty="0"/>
              <a:t> Policy Research</a:t>
            </a:r>
          </a:p>
          <a:p>
            <a:pPr>
              <a:lnSpc>
                <a:spcPct val="115000"/>
              </a:lnSpc>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Background:</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In 2015, a well-known European think tank specializing in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climate policy and sustainable development</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faced public scrutiny after investigative journalists revealed that a significant portion of its funding came from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major oil and gas companies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think tank had published multiple reports on energy policy, some of which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downplayed the urgency of phasing out fossil fuels</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and emphasized the role of natural gas as a "transition fuel.“</a:t>
            </a:r>
          </a:p>
          <a:p>
            <a:pPr>
              <a:lnSpc>
                <a:spcPct val="115000"/>
              </a:lnSpc>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The Challenge:</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While the think tank maintained that its research remained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independent and evidence-based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critics—including other researchers, NGOs, and the media—argued that the funding created a </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conflict of interest</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The </a:t>
            </a:r>
            <a:r>
              <a:rPr lang="fr-FR" sz="1800" kern="100" dirty="0" err="1">
                <a:effectLst/>
                <a:latin typeface="Aptos" panose="020B0004020202020204" pitchFamily="34" charset="0"/>
                <a:ea typeface="Aptos" panose="020B0004020202020204" pitchFamily="34" charset="0"/>
                <a:cs typeface="Times New Roman" panose="02020603050405020304" pitchFamily="18" charset="0"/>
              </a:rPr>
              <a:t>controversy</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a:t>
            </a:r>
            <a:r>
              <a:rPr lang="fr-FR" sz="1800" kern="100" dirty="0" err="1">
                <a:effectLst/>
                <a:latin typeface="Aptos" panose="020B0004020202020204" pitchFamily="34" charset="0"/>
                <a:ea typeface="Aptos" panose="020B0004020202020204" pitchFamily="34" charset="0"/>
                <a:cs typeface="Times New Roman" panose="02020603050405020304" pitchFamily="18" charset="0"/>
              </a:rPr>
              <a:t>raised</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a:t>
            </a:r>
            <a:r>
              <a:rPr lang="fr-FR" sz="1800" kern="100" dirty="0" err="1">
                <a:effectLst/>
                <a:latin typeface="Aptos" panose="020B0004020202020204" pitchFamily="34" charset="0"/>
                <a:ea typeface="Aptos" panose="020B0004020202020204" pitchFamily="34" charset="0"/>
                <a:cs typeface="Times New Roman" panose="02020603050405020304" pitchFamily="18" charset="0"/>
              </a:rPr>
              <a:t>several</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 key </a:t>
            </a:r>
            <a:r>
              <a:rPr lang="fr-FR" sz="1800" kern="100" dirty="0" err="1">
                <a:effectLst/>
                <a:latin typeface="Aptos" panose="020B0004020202020204" pitchFamily="34" charset="0"/>
                <a:ea typeface="Aptos" panose="020B0004020202020204" pitchFamily="34" charset="0"/>
                <a:cs typeface="Times New Roman" panose="02020603050405020304" pitchFamily="18" charset="0"/>
              </a:rPr>
              <a:t>concerns</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15000"/>
              </a:lnSpc>
              <a:spcAft>
                <a:spcPts val="800"/>
              </a:spcAft>
              <a:buSzPts val="1000"/>
              <a:buFont typeface="Symbol" panose="05050102010706020507" pitchFamily="18" charset="2"/>
              <a:buChar char=""/>
              <a:tabLst>
                <a:tab pos="457200" algn="l"/>
              </a:tabLs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Funding Transparency:</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think tank had not openly disclosed that fossil fuel companies were among its key funders.</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Research Integrity:</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Some reports appeared to align closely with the oil and gas industry’s policy positions.</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SzPts val="1000"/>
              <a:buFont typeface="Symbol" panose="05050102010706020507" pitchFamily="18" charset="2"/>
              <a:buChar char=""/>
              <a:tabLst>
                <a:tab pos="457200" algn="l"/>
              </a:tabLs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Public Trust &amp; Credibility:</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Environmental groups and policymakers began questioning the objectivity of the think tank’s climate research.</a:t>
            </a: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839977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A7AF5-AAA6-8C1D-9E3B-1F9EE0795C5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2C7461A-2131-ABB4-8B0B-EB50C78BE399}"/>
              </a:ext>
            </a:extLst>
          </p:cNvPr>
          <p:cNvSpPr>
            <a:spLocks noGrp="1"/>
          </p:cNvSpPr>
          <p:nvPr>
            <p:ph type="title"/>
          </p:nvPr>
        </p:nvSpPr>
        <p:spPr/>
        <p:txBody>
          <a:bodyPr/>
          <a:lstStyle/>
          <a:p>
            <a:r>
              <a:rPr lang="fr-FR" dirty="0"/>
              <a:t>Part 4: Activity</a:t>
            </a:r>
            <a:r>
              <a:rPr lang="fr-FR" dirty="0">
                <a:sym typeface="Wingdings" panose="05000000000000000000" pitchFamily="2" charset="2"/>
              </a:rPr>
              <a:t> </a:t>
            </a:r>
            <a:r>
              <a:rPr lang="fr-FR" dirty="0"/>
              <a:t>Case </a:t>
            </a:r>
            <a:r>
              <a:rPr lang="fr-FR" dirty="0" err="1"/>
              <a:t>Study</a:t>
            </a:r>
            <a:r>
              <a:rPr lang="fr-FR" dirty="0"/>
              <a:t> Discussion</a:t>
            </a:r>
          </a:p>
        </p:txBody>
      </p:sp>
      <p:sp>
        <p:nvSpPr>
          <p:cNvPr id="3" name="Espace réservé du texte 2">
            <a:extLst>
              <a:ext uri="{FF2B5EF4-FFF2-40B4-BE49-F238E27FC236}">
                <a16:creationId xmlns:a16="http://schemas.microsoft.com/office/drawing/2014/main" id="{197A812A-445A-747E-1AC2-B8CAA851F556}"/>
              </a:ext>
            </a:extLst>
          </p:cNvPr>
          <p:cNvSpPr>
            <a:spLocks noGrp="1"/>
          </p:cNvSpPr>
          <p:nvPr>
            <p:ph type="body" sz="quarter" idx="10"/>
          </p:nvPr>
        </p:nvSpPr>
        <p:spPr/>
        <p:txBody>
          <a:bodyPr>
            <a:normAutofit fontScale="55000" lnSpcReduction="20000"/>
          </a:bodyPr>
          <a:lstStyle/>
          <a:p>
            <a:r>
              <a:rPr lang="fr-FR" dirty="0"/>
              <a:t>Case: The influence of </a:t>
            </a:r>
            <a:r>
              <a:rPr lang="fr-FR" dirty="0" err="1"/>
              <a:t>Fossil</a:t>
            </a:r>
            <a:r>
              <a:rPr lang="fr-FR" dirty="0"/>
              <a:t> Fuel </a:t>
            </a:r>
            <a:r>
              <a:rPr lang="fr-FR" dirty="0" err="1"/>
              <a:t>Funding</a:t>
            </a:r>
            <a:r>
              <a:rPr lang="fr-FR" dirty="0"/>
              <a:t> on </a:t>
            </a:r>
            <a:r>
              <a:rPr lang="fr-FR" dirty="0" err="1"/>
              <a:t>Climate</a:t>
            </a:r>
            <a:r>
              <a:rPr lang="fr-FR" dirty="0"/>
              <a:t> Policy Research</a:t>
            </a:r>
          </a:p>
          <a:p>
            <a:pPr>
              <a:lnSpc>
                <a:spcPct val="115000"/>
              </a:lnSpc>
              <a:spcAft>
                <a:spcPts val="800"/>
              </a:spcAf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Response &amp; Lessons Learned:</a:t>
            </a:r>
            <a:endParaRPr lang="fr-FR" sz="2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After the controversy, the think tank implemented the following reforms:</a:t>
            </a:r>
            <a:endParaRPr lang="fr-FR"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Increased Transparency:</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It created a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public funding disclosure policy</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listing all major funders and the percentage of funding received from different sectors.</a:t>
            </a:r>
            <a:endParaRPr lang="fr-FR"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Stronger Research Oversight:</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It established an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independent advisory board</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to review research methodologies and ensure editorial independence.</a:t>
            </a:r>
            <a:endParaRPr lang="fr-FR"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Diversified Funding:</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It sought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alternative funding sources</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including philanthropic foundations and public grants, to reduce dependency on corporate sponsorships.</a:t>
            </a:r>
            <a:endParaRPr lang="fr-FR"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Ethical Partnership Guidelines:</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It adopted stricter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internal policies on funding acceptance</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rejecting funds that could undermine research integrity.</a:t>
            </a:r>
          </a:p>
          <a:p>
            <a:pPr>
              <a:lnSpc>
                <a:spcPct val="115000"/>
              </a:lnSpc>
              <a:spcAft>
                <a:spcPts val="800"/>
              </a:spcAft>
            </a:pPr>
            <a:r>
              <a:rPr lang="fr-FR" sz="2600" b="1" kern="100" dirty="0">
                <a:effectLst/>
                <a:latin typeface="Aptos" panose="020B0004020202020204" pitchFamily="34" charset="0"/>
                <a:ea typeface="Aptos" panose="020B0004020202020204" pitchFamily="34" charset="0"/>
                <a:cs typeface="Times New Roman" panose="02020603050405020304" pitchFamily="18" charset="0"/>
              </a:rPr>
              <a:t>Discussion Questions:</a:t>
            </a:r>
            <a:endParaRPr lang="fr-FR" sz="2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en-US" sz="2600" b="1" kern="100" dirty="0">
                <a:effectLst/>
                <a:latin typeface="Aptos" panose="020B0004020202020204" pitchFamily="34" charset="0"/>
                <a:ea typeface="Aptos" panose="020B0004020202020204" pitchFamily="34" charset="0"/>
                <a:cs typeface="Times New Roman" panose="02020603050405020304" pitchFamily="18" charset="0"/>
              </a:rPr>
              <a:t>What were the key risks in this partnership, and how did they impact the think tank’s credibility?</a:t>
            </a:r>
            <a:endParaRPr lang="fr-FR" sz="2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en-US" sz="2600" b="1" kern="100" dirty="0">
                <a:effectLst/>
                <a:latin typeface="Aptos" panose="020B0004020202020204" pitchFamily="34" charset="0"/>
                <a:ea typeface="Aptos" panose="020B0004020202020204" pitchFamily="34" charset="0"/>
                <a:cs typeface="Times New Roman" panose="02020603050405020304" pitchFamily="18" charset="0"/>
              </a:rPr>
              <a:t>What steps could have been taken earlier to prevent the controversy?</a:t>
            </a:r>
            <a:endParaRPr lang="fr-FR" sz="2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20000"/>
              </a:lnSpc>
              <a:spcBef>
                <a:spcPts val="0"/>
              </a:spcBef>
              <a:buFont typeface="+mj-lt"/>
              <a:buAutoNum type="arabicPeriod"/>
              <a:tabLst>
                <a:tab pos="457200" algn="l"/>
              </a:tabLst>
            </a:pPr>
            <a:r>
              <a:rPr lang="en-US" sz="2600" b="1" kern="100" dirty="0">
                <a:effectLst/>
                <a:latin typeface="Aptos" panose="020B0004020202020204" pitchFamily="34" charset="0"/>
                <a:ea typeface="Aptos" panose="020B0004020202020204" pitchFamily="34" charset="0"/>
                <a:cs typeface="Times New Roman" panose="02020603050405020304" pitchFamily="18" charset="0"/>
              </a:rPr>
              <a:t>How should think tanks balance financial sustainability with research independence?</a:t>
            </a:r>
          </a:p>
          <a:p>
            <a:pPr marL="342900" lvl="0" indent="-342900">
              <a:lnSpc>
                <a:spcPct val="120000"/>
              </a:lnSpc>
              <a:spcBef>
                <a:spcPts val="0"/>
              </a:spcBef>
              <a:buFont typeface="+mj-lt"/>
              <a:buAutoNum type="arabicPeriod"/>
              <a:tabLst>
                <a:tab pos="457200" algn="l"/>
              </a:tabLst>
            </a:pPr>
            <a:r>
              <a:rPr lang="en-US" sz="2600" b="1" kern="100" dirty="0">
                <a:latin typeface="Aptos" panose="020B0004020202020204" pitchFamily="34" charset="0"/>
                <a:ea typeface="Aptos" panose="020B0004020202020204" pitchFamily="34" charset="0"/>
                <a:cs typeface="Times New Roman" panose="02020603050405020304" pitchFamily="18" charset="0"/>
              </a:rPr>
              <a:t>Would you consider fossil fuel companies appropriate partners for a climate policy </a:t>
            </a:r>
            <a:r>
              <a:rPr lang="en-US" sz="2600" b="1" kern="100" dirty="0" err="1">
                <a:latin typeface="Aptos" panose="020B0004020202020204" pitchFamily="34" charset="0"/>
                <a:ea typeface="Aptos" panose="020B0004020202020204" pitchFamily="34" charset="0"/>
                <a:cs typeface="Times New Roman" panose="02020603050405020304" pitchFamily="18" charset="0"/>
              </a:rPr>
              <a:t>thiknk</a:t>
            </a:r>
            <a:r>
              <a:rPr lang="en-US" sz="2600" b="1" kern="100" dirty="0">
                <a:latin typeface="Aptos" panose="020B0004020202020204" pitchFamily="34" charset="0"/>
                <a:ea typeface="Aptos" panose="020B0004020202020204" pitchFamily="34" charset="0"/>
                <a:cs typeface="Times New Roman" panose="02020603050405020304" pitchFamily="18" charset="0"/>
              </a:rPr>
              <a:t> tank? Why or why not?</a:t>
            </a:r>
            <a:endParaRPr lang="fr-FR" sz="2600" kern="100" dirty="0">
              <a:effectLst/>
              <a:latin typeface="Aptos" panose="020B0004020202020204" pitchFamily="34" charset="0"/>
              <a:ea typeface="Aptos" panose="020B0004020202020204" pitchFamily="34" charset="0"/>
              <a:cs typeface="Times New Roman" panose="02020603050405020304" pitchFamily="18" charset="0"/>
            </a:endParaRPr>
          </a:p>
          <a:p>
            <a:pPr lvl="0">
              <a:lnSpc>
                <a:spcPct val="115000"/>
              </a:lnSpc>
              <a:spcAft>
                <a:spcPts val="800"/>
              </a:spcAft>
              <a:tabLst>
                <a:tab pos="457200" algn="l"/>
              </a:tabLs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lvl="0">
              <a:lnSpc>
                <a:spcPct val="115000"/>
              </a:lnSpc>
              <a:spcAft>
                <a:spcPts val="800"/>
              </a:spcAft>
              <a:tabLst>
                <a:tab pos="457200" algn="l"/>
              </a:tabLst>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0706326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00A80D9-93A8-FF17-7848-5BAFF3A7F746}"/>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2F80880-3C3D-F1A3-A35B-336A6BC826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3818CF6-DD35-5C68-AA15-1943FF1027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8C37D436-2217-5D33-B8FC-40E25A380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F0D8E12A-EE2A-E1BB-328D-C57CC39D4C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D8DB9CF6-22EF-D44D-93B3-D19C47413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ECC31DC8-416B-8336-26F1-2A4BDEE94AAF}"/>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5100" kern="1200" dirty="0">
                <a:solidFill>
                  <a:schemeClr val="tx1"/>
                </a:solidFill>
                <a:latin typeface="+mj-lt"/>
                <a:ea typeface="+mj-ea"/>
                <a:cs typeface="+mj-cs"/>
              </a:rPr>
              <a:t>Part 5:</a:t>
            </a:r>
            <a:r>
              <a:rPr lang="en-US" sz="5100" dirty="0">
                <a:solidFill>
                  <a:schemeClr val="tx1"/>
                </a:solidFill>
                <a:latin typeface="+mj-lt"/>
              </a:rPr>
              <a:t> Sustaining and Scaling Partnerships</a:t>
            </a:r>
            <a:endParaRPr lang="en-US" sz="5100" kern="1200" dirty="0">
              <a:solidFill>
                <a:schemeClr val="tx1"/>
              </a:solidFill>
              <a:latin typeface="+mj-lt"/>
              <a:ea typeface="+mj-ea"/>
              <a:cs typeface="+mj-cs"/>
            </a:endParaRPr>
          </a:p>
        </p:txBody>
      </p:sp>
    </p:spTree>
    <p:extLst>
      <p:ext uri="{BB962C8B-B14F-4D97-AF65-F5344CB8AC3E}">
        <p14:creationId xmlns:p14="http://schemas.microsoft.com/office/powerpoint/2010/main" val="3324262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B318E2C-B38C-E336-3760-41810BD9BCD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89D65E3-6D17-F286-5BA1-67EA1478F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43784C5-884C-52A1-9DF4-1727E68A58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2FD998A-F529-2248-5947-5BBCDEB85083}"/>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kern="1200" dirty="0">
                <a:solidFill>
                  <a:schemeClr val="tx1"/>
                </a:solidFill>
                <a:latin typeface="+mj-lt"/>
                <a:ea typeface="+mj-ea"/>
                <a:cs typeface="+mj-cs"/>
              </a:rPr>
              <a:t>Part 5: </a:t>
            </a:r>
            <a:r>
              <a:rPr lang="en-US" sz="4400" kern="1200" dirty="0">
                <a:solidFill>
                  <a:schemeClr val="tx1"/>
                </a:solidFill>
                <a:latin typeface="+mj-lt"/>
                <a:ea typeface="+mj-ea"/>
                <a:cs typeface="+mj-cs"/>
              </a:rPr>
              <a:t>Objectives</a:t>
            </a:r>
          </a:p>
        </p:txBody>
      </p:sp>
      <p:sp>
        <p:nvSpPr>
          <p:cNvPr id="12" name="Arc 11">
            <a:extLst>
              <a:ext uri="{FF2B5EF4-FFF2-40B4-BE49-F238E27FC236}">
                <a16:creationId xmlns:a16="http://schemas.microsoft.com/office/drawing/2014/main" id="{D40A2AA5-C75D-D9DB-2146-290272DD23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49CB2619-349C-1898-1EC3-83915C21A06D}"/>
              </a:ext>
            </a:extLst>
          </p:cNvPr>
          <p:cNvSpPr>
            <a:spLocks noGrp="1"/>
          </p:cNvSpPr>
          <p:nvPr>
            <p:ph type="body" sz="quarter" idx="10"/>
          </p:nvPr>
        </p:nvSpPr>
        <p:spPr>
          <a:xfrm>
            <a:off x="838200" y="1825625"/>
            <a:ext cx="10515600" cy="4351338"/>
          </a:xfrm>
        </p:spPr>
        <p:txBody>
          <a:bodyPr vert="horz" lIns="91440" tIns="45720" rIns="91440" bIns="45720" rtlCol="0">
            <a:normAutofit/>
          </a:bodyPr>
          <a:lstStyle/>
          <a:p>
            <a:pPr indent="-228600">
              <a:buFont typeface="Arial" panose="020B0604020202020204" pitchFamily="34" charset="0"/>
              <a:buChar char="•"/>
            </a:pPr>
            <a:r>
              <a:rPr lang="en-US" dirty="0">
                <a:solidFill>
                  <a:schemeClr val="tx1"/>
                </a:solidFill>
                <a:latin typeface="+mn-lt"/>
              </a:rPr>
              <a:t>This fifth and final part will explore how to effectively maintain partnerships and expand strategically to maximize policy impact.</a:t>
            </a:r>
          </a:p>
          <a:p>
            <a:pPr indent="-228600">
              <a:buFont typeface="Arial" panose="020B0604020202020204" pitchFamily="34" charset="0"/>
              <a:buChar char="•"/>
            </a:pPr>
            <a:r>
              <a:rPr lang="en-US" b="1" dirty="0">
                <a:solidFill>
                  <a:schemeClr val="tx1"/>
                </a:solidFill>
                <a:latin typeface="+mn-lt"/>
              </a:rPr>
              <a:t>Goal: </a:t>
            </a:r>
            <a:r>
              <a:rPr lang="en-US" dirty="0">
                <a:solidFill>
                  <a:schemeClr val="tx1"/>
                </a:solidFill>
                <a:latin typeface="+mn-lt"/>
              </a:rPr>
              <a:t>Better understand best practices, impact measurement, and scaling strategies that can help think tanks turn short-term collaborations into long-term, high-impact relationships. </a:t>
            </a:r>
          </a:p>
        </p:txBody>
      </p:sp>
    </p:spTree>
    <p:extLst>
      <p:ext uri="{BB962C8B-B14F-4D97-AF65-F5344CB8AC3E}">
        <p14:creationId xmlns:p14="http://schemas.microsoft.com/office/powerpoint/2010/main" val="22355777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161767-E83A-45F3-27D3-ECD4FBC22A96}"/>
              </a:ext>
            </a:extLst>
          </p:cNvPr>
          <p:cNvSpPr>
            <a:spLocks noGrp="1"/>
          </p:cNvSpPr>
          <p:nvPr>
            <p:ph type="title"/>
          </p:nvPr>
        </p:nvSpPr>
        <p:spPr/>
        <p:txBody>
          <a:bodyPr>
            <a:normAutofit fontScale="90000"/>
          </a:bodyPr>
          <a:lstStyle/>
          <a:p>
            <a:r>
              <a:rPr lang="fr-FR" dirty="0"/>
              <a:t>Part 5: Best Practices for Long-</a:t>
            </a:r>
            <a:r>
              <a:rPr lang="fr-FR" dirty="0" err="1"/>
              <a:t>Term</a:t>
            </a:r>
            <a:r>
              <a:rPr lang="fr-FR" dirty="0"/>
              <a:t> Partnership </a:t>
            </a:r>
            <a:r>
              <a:rPr lang="fr-FR" dirty="0" err="1"/>
              <a:t>Success</a:t>
            </a:r>
            <a:endParaRPr lang="fr-FR" dirty="0"/>
          </a:p>
        </p:txBody>
      </p:sp>
      <p:sp>
        <p:nvSpPr>
          <p:cNvPr id="3" name="Espace réservé du texte 2">
            <a:extLst>
              <a:ext uri="{FF2B5EF4-FFF2-40B4-BE49-F238E27FC236}">
                <a16:creationId xmlns:a16="http://schemas.microsoft.com/office/drawing/2014/main" id="{EE76466B-1E23-39CB-ADA9-5C20927C8395}"/>
              </a:ext>
            </a:extLst>
          </p:cNvPr>
          <p:cNvSpPr>
            <a:spLocks noGrp="1"/>
          </p:cNvSpPr>
          <p:nvPr>
            <p:ph type="body" sz="quarter" idx="10"/>
          </p:nvPr>
        </p:nvSpPr>
        <p:spPr/>
        <p:txBody>
          <a:bodyPr>
            <a:normAutofit fontScale="92500" lnSpcReduction="20000"/>
          </a:bodyPr>
          <a:lstStyle/>
          <a:p>
            <a:pPr marL="457200" indent="-457200">
              <a:buAutoNum type="arabicParenR"/>
            </a:pPr>
            <a:r>
              <a:rPr lang="fr-FR" b="1" dirty="0"/>
              <a:t>Regular Communication and Check-In</a:t>
            </a:r>
          </a:p>
          <a:p>
            <a:pPr marL="914400" lvl="1" indent="-457200">
              <a:buAutoNum type="arabicParenR"/>
            </a:pPr>
            <a:r>
              <a:rPr lang="fr-FR" dirty="0">
                <a:sym typeface="Wingdings" panose="05000000000000000000" pitchFamily="2" charset="2"/>
              </a:rPr>
              <a:t>Consistent communication channels: </a:t>
            </a:r>
            <a:r>
              <a:rPr lang="fr-FR" dirty="0" err="1">
                <a:sym typeface="Wingdings" panose="05000000000000000000" pitchFamily="2" charset="2"/>
              </a:rPr>
              <a:t>regular</a:t>
            </a:r>
            <a:r>
              <a:rPr lang="fr-FR" dirty="0">
                <a:sym typeface="Wingdings" panose="05000000000000000000" pitchFamily="2" charset="2"/>
              </a:rPr>
              <a:t> meetings, </a:t>
            </a:r>
            <a:r>
              <a:rPr lang="fr-FR" dirty="0" err="1">
                <a:sym typeface="Wingdings" panose="05000000000000000000" pitchFamily="2" charset="2"/>
              </a:rPr>
              <a:t>shared</a:t>
            </a:r>
            <a:r>
              <a:rPr lang="fr-FR" dirty="0">
                <a:sym typeface="Wingdings" panose="05000000000000000000" pitchFamily="2" charset="2"/>
              </a:rPr>
              <a:t> </a:t>
            </a:r>
            <a:r>
              <a:rPr lang="fr-FR" dirty="0" err="1">
                <a:sym typeface="Wingdings" panose="05000000000000000000" pitchFamily="2" charset="2"/>
              </a:rPr>
              <a:t>dashboards</a:t>
            </a:r>
            <a:r>
              <a:rPr lang="fr-FR" dirty="0">
                <a:sym typeface="Wingdings" panose="05000000000000000000" pitchFamily="2" charset="2"/>
              </a:rPr>
              <a:t>, collaborative platforms (</a:t>
            </a:r>
            <a:r>
              <a:rPr lang="fr-FR" dirty="0" err="1">
                <a:sym typeface="Wingdings" panose="05000000000000000000" pitchFamily="2" charset="2"/>
              </a:rPr>
              <a:t>slack</a:t>
            </a:r>
            <a:r>
              <a:rPr lang="fr-FR" dirty="0">
                <a:sym typeface="Wingdings" panose="05000000000000000000" pitchFamily="2" charset="2"/>
              </a:rPr>
              <a:t>? Trello?)</a:t>
            </a:r>
          </a:p>
          <a:p>
            <a:pPr marL="914400" lvl="1" indent="-457200">
              <a:buAutoNum type="arabicParenR"/>
            </a:pPr>
            <a:r>
              <a:rPr lang="fr-FR" dirty="0">
                <a:sym typeface="Wingdings" panose="05000000000000000000" pitchFamily="2" charset="2"/>
              </a:rPr>
              <a:t>Liaison </a:t>
            </a:r>
            <a:r>
              <a:rPr lang="fr-FR" dirty="0" err="1">
                <a:sym typeface="Wingdings" panose="05000000000000000000" pitchFamily="2" charset="2"/>
              </a:rPr>
              <a:t>roles</a:t>
            </a:r>
            <a:r>
              <a:rPr lang="fr-FR" dirty="0">
                <a:sym typeface="Wingdings" panose="05000000000000000000" pitchFamily="2" charset="2"/>
              </a:rPr>
              <a:t> </a:t>
            </a:r>
            <a:r>
              <a:rPr lang="fr-FR" dirty="0" err="1">
                <a:sym typeface="Wingdings" panose="05000000000000000000" pitchFamily="2" charset="2"/>
              </a:rPr>
              <a:t>within</a:t>
            </a:r>
            <a:r>
              <a:rPr lang="fr-FR" dirty="0">
                <a:sym typeface="Wingdings" panose="05000000000000000000" pitchFamily="2" charset="2"/>
              </a:rPr>
              <a:t> the </a:t>
            </a:r>
            <a:r>
              <a:rPr lang="fr-FR" dirty="0" err="1">
                <a:sym typeface="Wingdings" panose="05000000000000000000" pitchFamily="2" charset="2"/>
              </a:rPr>
              <a:t>think</a:t>
            </a:r>
            <a:r>
              <a:rPr lang="fr-FR" dirty="0">
                <a:sym typeface="Wingdings" panose="05000000000000000000" pitchFamily="2" charset="2"/>
              </a:rPr>
              <a:t> tank and </a:t>
            </a:r>
            <a:r>
              <a:rPr lang="fr-FR" dirty="0" err="1">
                <a:sym typeface="Wingdings" panose="05000000000000000000" pitchFamily="2" charset="2"/>
              </a:rPr>
              <a:t>partner</a:t>
            </a:r>
            <a:r>
              <a:rPr lang="fr-FR" dirty="0">
                <a:sym typeface="Wingdings" panose="05000000000000000000" pitchFamily="2" charset="2"/>
              </a:rPr>
              <a:t> </a:t>
            </a:r>
            <a:r>
              <a:rPr lang="fr-FR" dirty="0" err="1">
                <a:sym typeface="Wingdings" panose="05000000000000000000" pitchFamily="2" charset="2"/>
              </a:rPr>
              <a:t>organization</a:t>
            </a:r>
            <a:r>
              <a:rPr lang="fr-FR" dirty="0">
                <a:sym typeface="Wingdings" panose="05000000000000000000" pitchFamily="2" charset="2"/>
              </a:rPr>
              <a:t> to </a:t>
            </a:r>
            <a:r>
              <a:rPr lang="fr-FR" dirty="0" err="1">
                <a:sym typeface="Wingdings" panose="05000000000000000000" pitchFamily="2" charset="2"/>
              </a:rPr>
              <a:t>ensure</a:t>
            </a:r>
            <a:r>
              <a:rPr lang="fr-FR" dirty="0">
                <a:sym typeface="Wingdings" panose="05000000000000000000" pitchFamily="2" charset="2"/>
              </a:rPr>
              <a:t> </a:t>
            </a:r>
            <a:r>
              <a:rPr lang="fr-FR" dirty="0" err="1">
                <a:sym typeface="Wingdings" panose="05000000000000000000" pitchFamily="2" charset="2"/>
              </a:rPr>
              <a:t>smooth</a:t>
            </a:r>
            <a:r>
              <a:rPr lang="fr-FR" dirty="0">
                <a:sym typeface="Wingdings" panose="05000000000000000000" pitchFamily="2" charset="2"/>
              </a:rPr>
              <a:t> coordination – one POC per </a:t>
            </a:r>
            <a:r>
              <a:rPr lang="fr-FR" dirty="0" err="1">
                <a:sym typeface="Wingdings" panose="05000000000000000000" pitchFamily="2" charset="2"/>
              </a:rPr>
              <a:t>organization</a:t>
            </a:r>
            <a:r>
              <a:rPr lang="fr-FR" dirty="0">
                <a:sym typeface="Wingdings" panose="05000000000000000000" pitchFamily="2" charset="2"/>
              </a:rPr>
              <a:t> people </a:t>
            </a:r>
            <a:r>
              <a:rPr lang="fr-FR" dirty="0" err="1">
                <a:sym typeface="Wingdings" panose="05000000000000000000" pitchFamily="2" charset="2"/>
              </a:rPr>
              <a:t>matter</a:t>
            </a:r>
            <a:r>
              <a:rPr lang="fr-FR" dirty="0">
                <a:sym typeface="Wingdings" panose="05000000000000000000" pitchFamily="2" charset="2"/>
              </a:rPr>
              <a:t>!!</a:t>
            </a:r>
          </a:p>
          <a:p>
            <a:pPr marL="914400" lvl="1" indent="-457200">
              <a:buAutoNum type="arabicParenR"/>
            </a:pPr>
            <a:r>
              <a:rPr lang="fr-FR" dirty="0">
                <a:sym typeface="Wingdings" panose="05000000000000000000" pitchFamily="2" charset="2"/>
              </a:rPr>
              <a:t>Progress reports to </a:t>
            </a:r>
            <a:r>
              <a:rPr lang="fr-FR" dirty="0" err="1">
                <a:sym typeface="Wingdings" panose="05000000000000000000" pitchFamily="2" charset="2"/>
              </a:rPr>
              <a:t>keep</a:t>
            </a:r>
            <a:r>
              <a:rPr lang="fr-FR" dirty="0">
                <a:sym typeface="Wingdings" panose="05000000000000000000" pitchFamily="2" charset="2"/>
              </a:rPr>
              <a:t> </a:t>
            </a:r>
            <a:r>
              <a:rPr lang="fr-FR" dirty="0" err="1">
                <a:sym typeface="Wingdings" panose="05000000000000000000" pitchFamily="2" charset="2"/>
              </a:rPr>
              <a:t>partners</a:t>
            </a:r>
            <a:r>
              <a:rPr lang="fr-FR" dirty="0">
                <a:sym typeface="Wingdings" panose="05000000000000000000" pitchFamily="2" charset="2"/>
              </a:rPr>
              <a:t> </a:t>
            </a:r>
            <a:r>
              <a:rPr lang="fr-FR" dirty="0" err="1">
                <a:sym typeface="Wingdings" panose="05000000000000000000" pitchFamily="2" charset="2"/>
              </a:rPr>
              <a:t>updated</a:t>
            </a:r>
            <a:r>
              <a:rPr lang="fr-FR" dirty="0">
                <a:sym typeface="Wingdings" panose="05000000000000000000" pitchFamily="2" charset="2"/>
              </a:rPr>
              <a:t> on </a:t>
            </a:r>
            <a:r>
              <a:rPr lang="fr-FR" dirty="0" err="1">
                <a:sym typeface="Wingdings" panose="05000000000000000000" pitchFamily="2" charset="2"/>
              </a:rPr>
              <a:t>ongoing</a:t>
            </a:r>
            <a:r>
              <a:rPr lang="fr-FR" dirty="0">
                <a:sym typeface="Wingdings" panose="05000000000000000000" pitchFamily="2" charset="2"/>
              </a:rPr>
              <a:t> </a:t>
            </a:r>
            <a:r>
              <a:rPr lang="fr-FR" dirty="0" err="1">
                <a:sym typeface="Wingdings" panose="05000000000000000000" pitchFamily="2" charset="2"/>
              </a:rPr>
              <a:t>projects</a:t>
            </a:r>
            <a:r>
              <a:rPr lang="fr-FR" dirty="0">
                <a:sym typeface="Wingdings" panose="05000000000000000000" pitchFamily="2" charset="2"/>
              </a:rPr>
              <a:t> and </a:t>
            </a:r>
            <a:r>
              <a:rPr lang="fr-FR" dirty="0" err="1">
                <a:sym typeface="Wingdings" panose="05000000000000000000" pitchFamily="2" charset="2"/>
              </a:rPr>
              <a:t>outcomes</a:t>
            </a:r>
            <a:endParaRPr lang="fr-FR" b="1" dirty="0"/>
          </a:p>
          <a:p>
            <a:pPr marL="457200" indent="-457200">
              <a:buAutoNum type="arabicParenR"/>
            </a:pPr>
            <a:r>
              <a:rPr lang="fr-FR" b="1" dirty="0" err="1">
                <a:sym typeface="Wingdings" panose="05000000000000000000" pitchFamily="2" charset="2"/>
              </a:rPr>
              <a:t>Evaluating</a:t>
            </a:r>
            <a:r>
              <a:rPr lang="fr-FR" b="1" dirty="0">
                <a:sym typeface="Wingdings" panose="05000000000000000000" pitchFamily="2" charset="2"/>
              </a:rPr>
              <a:t> and </a:t>
            </a:r>
            <a:r>
              <a:rPr lang="fr-FR" b="1" dirty="0" err="1">
                <a:sym typeface="Wingdings" panose="05000000000000000000" pitchFamily="2" charset="2"/>
              </a:rPr>
              <a:t>Adjusting</a:t>
            </a:r>
            <a:r>
              <a:rPr lang="fr-FR" b="1" dirty="0">
                <a:sym typeface="Wingdings" panose="05000000000000000000" pitchFamily="2" charset="2"/>
              </a:rPr>
              <a:t> Partnership Goals</a:t>
            </a:r>
          </a:p>
          <a:p>
            <a:pPr marL="914400" lvl="1" indent="-457200">
              <a:buAutoNum type="arabicParenR"/>
            </a:pPr>
            <a:r>
              <a:rPr lang="fr-FR" dirty="0" err="1">
                <a:sym typeface="Wingdings" panose="05000000000000000000" pitchFamily="2" charset="2"/>
              </a:rPr>
              <a:t>Midpoint</a:t>
            </a:r>
            <a:r>
              <a:rPr lang="fr-FR" dirty="0">
                <a:sym typeface="Wingdings" panose="05000000000000000000" pitchFamily="2" charset="2"/>
              </a:rPr>
              <a:t> </a:t>
            </a:r>
            <a:r>
              <a:rPr lang="fr-FR" dirty="0" err="1">
                <a:sym typeface="Wingdings" panose="05000000000000000000" pitchFamily="2" charset="2"/>
              </a:rPr>
              <a:t>reviews</a:t>
            </a:r>
            <a:r>
              <a:rPr lang="fr-FR" dirty="0">
                <a:sym typeface="Wingdings" panose="05000000000000000000" pitchFamily="2" charset="2"/>
              </a:rPr>
              <a:t> to </a:t>
            </a:r>
            <a:r>
              <a:rPr lang="fr-FR" dirty="0" err="1">
                <a:sym typeface="Wingdings" panose="05000000000000000000" pitchFamily="2" charset="2"/>
              </a:rPr>
              <a:t>reasses</a:t>
            </a:r>
            <a:r>
              <a:rPr lang="fr-FR" dirty="0">
                <a:sym typeface="Wingdings" panose="05000000000000000000" pitchFamily="2" charset="2"/>
              </a:rPr>
              <a:t> </a:t>
            </a:r>
            <a:r>
              <a:rPr lang="fr-FR" dirty="0" err="1">
                <a:sym typeface="Wingdings" panose="05000000000000000000" pitchFamily="2" charset="2"/>
              </a:rPr>
              <a:t>whether</a:t>
            </a:r>
            <a:r>
              <a:rPr lang="fr-FR" dirty="0">
                <a:sym typeface="Wingdings" panose="05000000000000000000" pitchFamily="2" charset="2"/>
              </a:rPr>
              <a:t> the partnership </a:t>
            </a:r>
            <a:r>
              <a:rPr lang="fr-FR" dirty="0" err="1">
                <a:sym typeface="Wingdings" panose="05000000000000000000" pitchFamily="2" charset="2"/>
              </a:rPr>
              <a:t>realigns</a:t>
            </a:r>
            <a:r>
              <a:rPr lang="fr-FR" dirty="0">
                <a:sym typeface="Wingdings" panose="05000000000000000000" pitchFamily="2" charset="2"/>
              </a:rPr>
              <a:t> </a:t>
            </a:r>
            <a:r>
              <a:rPr lang="fr-FR" dirty="0" err="1">
                <a:sym typeface="Wingdings" panose="05000000000000000000" pitchFamily="2" charset="2"/>
              </a:rPr>
              <a:t>with</a:t>
            </a:r>
            <a:r>
              <a:rPr lang="fr-FR" dirty="0">
                <a:sym typeface="Wingdings" panose="05000000000000000000" pitchFamily="2" charset="2"/>
              </a:rPr>
              <a:t> </a:t>
            </a:r>
            <a:r>
              <a:rPr lang="fr-FR" dirty="0" err="1">
                <a:sym typeface="Wingdings" panose="05000000000000000000" pitchFamily="2" charset="2"/>
              </a:rPr>
              <a:t>both</a:t>
            </a:r>
            <a:r>
              <a:rPr lang="fr-FR" dirty="0">
                <a:sym typeface="Wingdings" panose="05000000000000000000" pitchFamily="2" charset="2"/>
              </a:rPr>
              <a:t> parties’ objectives</a:t>
            </a:r>
          </a:p>
          <a:p>
            <a:pPr marL="914400" lvl="1" indent="-457200">
              <a:buAutoNum type="arabicParenR"/>
            </a:pPr>
            <a:r>
              <a:rPr lang="fr-FR" dirty="0" err="1">
                <a:sym typeface="Wingdings" panose="05000000000000000000" pitchFamily="2" charset="2"/>
              </a:rPr>
              <a:t>Remain</a:t>
            </a:r>
            <a:r>
              <a:rPr lang="fr-FR" dirty="0">
                <a:sym typeface="Wingdings" panose="05000000000000000000" pitchFamily="2" charset="2"/>
              </a:rPr>
              <a:t> flexible by </a:t>
            </a:r>
            <a:r>
              <a:rPr lang="fr-FR" dirty="0" err="1">
                <a:sym typeface="Wingdings" panose="05000000000000000000" pitchFamily="2" charset="2"/>
              </a:rPr>
              <a:t>allowing</a:t>
            </a:r>
            <a:r>
              <a:rPr lang="fr-FR" dirty="0">
                <a:sym typeface="Wingdings" panose="05000000000000000000" pitchFamily="2" charset="2"/>
              </a:rPr>
              <a:t> </a:t>
            </a:r>
            <a:r>
              <a:rPr lang="fr-FR" dirty="0" err="1">
                <a:sym typeface="Wingdings" panose="05000000000000000000" pitchFamily="2" charset="2"/>
              </a:rPr>
              <a:t>adjustments</a:t>
            </a:r>
            <a:r>
              <a:rPr lang="fr-FR" dirty="0">
                <a:sym typeface="Wingdings" panose="05000000000000000000" pitchFamily="2" charset="2"/>
              </a:rPr>
              <a:t> to the partnership </a:t>
            </a:r>
            <a:r>
              <a:rPr lang="fr-FR" dirty="0" err="1">
                <a:sym typeface="Wingdings" panose="05000000000000000000" pitchFamily="2" charset="2"/>
              </a:rPr>
              <a:t>based</a:t>
            </a:r>
            <a:r>
              <a:rPr lang="fr-FR" dirty="0">
                <a:sym typeface="Wingdings" panose="05000000000000000000" pitchFamily="2" charset="2"/>
              </a:rPr>
              <a:t> on </a:t>
            </a:r>
            <a:r>
              <a:rPr lang="fr-FR" dirty="0" err="1">
                <a:sym typeface="Wingdings" panose="05000000000000000000" pitchFamily="2" charset="2"/>
              </a:rPr>
              <a:t>evolving</a:t>
            </a:r>
            <a:r>
              <a:rPr lang="fr-FR" dirty="0">
                <a:sym typeface="Wingdings" panose="05000000000000000000" pitchFamily="2" charset="2"/>
              </a:rPr>
              <a:t> </a:t>
            </a:r>
            <a:r>
              <a:rPr lang="fr-FR" dirty="0" err="1">
                <a:sym typeface="Wingdings" panose="05000000000000000000" pitchFamily="2" charset="2"/>
              </a:rPr>
              <a:t>policy</a:t>
            </a:r>
            <a:r>
              <a:rPr lang="fr-FR" dirty="0">
                <a:sym typeface="Wingdings" panose="05000000000000000000" pitchFamily="2" charset="2"/>
              </a:rPr>
              <a:t> </a:t>
            </a:r>
            <a:r>
              <a:rPr lang="fr-FR" dirty="0" err="1">
                <a:sym typeface="Wingdings" panose="05000000000000000000" pitchFamily="2" charset="2"/>
              </a:rPr>
              <a:t>priorities</a:t>
            </a:r>
            <a:r>
              <a:rPr lang="fr-FR" dirty="0">
                <a:sym typeface="Wingdings" panose="05000000000000000000" pitchFamily="2" charset="2"/>
              </a:rPr>
              <a:t> or </a:t>
            </a:r>
            <a:r>
              <a:rPr lang="fr-FR" dirty="0" err="1">
                <a:sym typeface="Wingdings" panose="05000000000000000000" pitchFamily="2" charset="2"/>
              </a:rPr>
              <a:t>research</a:t>
            </a:r>
            <a:r>
              <a:rPr lang="fr-FR" dirty="0">
                <a:sym typeface="Wingdings" panose="05000000000000000000" pitchFamily="2" charset="2"/>
              </a:rPr>
              <a:t> </a:t>
            </a:r>
            <a:r>
              <a:rPr lang="fr-FR" dirty="0" err="1">
                <a:sym typeface="Wingdings" panose="05000000000000000000" pitchFamily="2" charset="2"/>
              </a:rPr>
              <a:t>needs</a:t>
            </a:r>
            <a:endParaRPr lang="fr-FR" dirty="0">
              <a:sym typeface="Wingdings" panose="05000000000000000000" pitchFamily="2" charset="2"/>
            </a:endParaRPr>
          </a:p>
          <a:p>
            <a:pPr marL="914400" lvl="1" indent="-457200">
              <a:buAutoNum type="arabicParenR"/>
            </a:pPr>
            <a:r>
              <a:rPr lang="fr-FR" dirty="0" err="1">
                <a:sym typeface="Wingdings" panose="05000000000000000000" pitchFamily="2" charset="2"/>
              </a:rPr>
              <a:t>Establish</a:t>
            </a:r>
            <a:r>
              <a:rPr lang="fr-FR" dirty="0">
                <a:sym typeface="Wingdings" panose="05000000000000000000" pitchFamily="2" charset="2"/>
              </a:rPr>
              <a:t> a </a:t>
            </a:r>
            <a:r>
              <a:rPr lang="fr-FR" dirty="0" err="1">
                <a:sym typeface="Wingdings" panose="05000000000000000000" pitchFamily="2" charset="2"/>
              </a:rPr>
              <a:t>mutual</a:t>
            </a:r>
            <a:r>
              <a:rPr lang="fr-FR" dirty="0">
                <a:sym typeface="Wingdings" panose="05000000000000000000" pitchFamily="2" charset="2"/>
              </a:rPr>
              <a:t> exit </a:t>
            </a:r>
            <a:r>
              <a:rPr lang="fr-FR" dirty="0" err="1">
                <a:sym typeface="Wingdings" panose="05000000000000000000" pitchFamily="2" charset="2"/>
              </a:rPr>
              <a:t>strategy</a:t>
            </a:r>
            <a:r>
              <a:rPr lang="fr-FR" dirty="0">
                <a:sym typeface="Wingdings" panose="05000000000000000000" pitchFamily="2" charset="2"/>
              </a:rPr>
              <a:t> to end collaborations </a:t>
            </a:r>
            <a:r>
              <a:rPr lang="fr-FR" dirty="0" err="1">
                <a:sym typeface="Wingdings" panose="05000000000000000000" pitchFamily="2" charset="2"/>
              </a:rPr>
              <a:t>profesionally</a:t>
            </a:r>
            <a:r>
              <a:rPr lang="fr-FR" dirty="0">
                <a:sym typeface="Wingdings" panose="05000000000000000000" pitchFamily="2" charset="2"/>
              </a:rPr>
              <a:t> if </a:t>
            </a:r>
            <a:r>
              <a:rPr lang="fr-FR" dirty="0" err="1">
                <a:sym typeface="Wingdings" panose="05000000000000000000" pitchFamily="2" charset="2"/>
              </a:rPr>
              <a:t>they</a:t>
            </a:r>
            <a:r>
              <a:rPr lang="fr-FR" dirty="0">
                <a:sym typeface="Wingdings" panose="05000000000000000000" pitchFamily="2" charset="2"/>
              </a:rPr>
              <a:t> no longer serve </a:t>
            </a:r>
            <a:r>
              <a:rPr lang="fr-FR" dirty="0" err="1">
                <a:sym typeface="Wingdings" panose="05000000000000000000" pitchFamily="2" charset="2"/>
              </a:rPr>
              <a:t>their</a:t>
            </a:r>
            <a:r>
              <a:rPr lang="fr-FR" dirty="0">
                <a:sym typeface="Wingdings" panose="05000000000000000000" pitchFamily="2" charset="2"/>
              </a:rPr>
              <a:t> </a:t>
            </a:r>
            <a:r>
              <a:rPr lang="fr-FR" dirty="0" err="1">
                <a:sym typeface="Wingdings" panose="05000000000000000000" pitchFamily="2" charset="2"/>
              </a:rPr>
              <a:t>purpose</a:t>
            </a:r>
            <a:endParaRPr lang="fr-FR" dirty="0">
              <a:sym typeface="Wingdings" panose="05000000000000000000" pitchFamily="2" charset="2"/>
            </a:endParaRPr>
          </a:p>
          <a:p>
            <a:pPr marL="457200" indent="-457200">
              <a:buAutoNum type="arabicParenR"/>
            </a:pPr>
            <a:r>
              <a:rPr lang="fr-FR" b="1" dirty="0" err="1">
                <a:sym typeface="Wingdings" panose="05000000000000000000" pitchFamily="2" charset="2"/>
              </a:rPr>
              <a:t>Recognizing</a:t>
            </a:r>
            <a:r>
              <a:rPr lang="fr-FR" b="1" dirty="0">
                <a:sym typeface="Wingdings" panose="05000000000000000000" pitchFamily="2" charset="2"/>
              </a:rPr>
              <a:t> and </a:t>
            </a:r>
            <a:r>
              <a:rPr lang="fr-FR" b="1" dirty="0" err="1">
                <a:sym typeface="Wingdings" panose="05000000000000000000" pitchFamily="2" charset="2"/>
              </a:rPr>
              <a:t>Celebrating</a:t>
            </a:r>
            <a:r>
              <a:rPr lang="fr-FR" b="1" dirty="0">
                <a:sym typeface="Wingdings" panose="05000000000000000000" pitchFamily="2" charset="2"/>
              </a:rPr>
              <a:t> </a:t>
            </a:r>
            <a:r>
              <a:rPr lang="fr-FR" b="1" dirty="0" err="1">
                <a:sym typeface="Wingdings" panose="05000000000000000000" pitchFamily="2" charset="2"/>
              </a:rPr>
              <a:t>Shared</a:t>
            </a:r>
            <a:r>
              <a:rPr lang="fr-FR" b="1" dirty="0">
                <a:sym typeface="Wingdings" panose="05000000000000000000" pitchFamily="2" charset="2"/>
              </a:rPr>
              <a:t> </a:t>
            </a:r>
            <a:r>
              <a:rPr lang="fr-FR" b="1" dirty="0" err="1">
                <a:sym typeface="Wingdings" panose="05000000000000000000" pitchFamily="2" charset="2"/>
              </a:rPr>
              <a:t>Achievements</a:t>
            </a:r>
            <a:endParaRPr lang="fr-FR" b="1" dirty="0">
              <a:sym typeface="Wingdings" panose="05000000000000000000" pitchFamily="2" charset="2"/>
            </a:endParaRPr>
          </a:p>
          <a:p>
            <a:pPr marL="914400" lvl="1" indent="-457200">
              <a:buAutoNum type="arabicParenR"/>
            </a:pPr>
            <a:r>
              <a:rPr lang="fr-FR" dirty="0" err="1">
                <a:sym typeface="Wingdings" panose="05000000000000000000" pitchFamily="2" charset="2"/>
              </a:rPr>
              <a:t>Publically</a:t>
            </a:r>
            <a:r>
              <a:rPr lang="fr-FR" dirty="0">
                <a:sym typeface="Wingdings" panose="05000000000000000000" pitchFamily="2" charset="2"/>
              </a:rPr>
              <a:t> </a:t>
            </a:r>
            <a:r>
              <a:rPr lang="fr-FR" dirty="0" err="1">
                <a:sym typeface="Wingdings" panose="05000000000000000000" pitchFamily="2" charset="2"/>
              </a:rPr>
              <a:t>acknowledge</a:t>
            </a:r>
            <a:r>
              <a:rPr lang="fr-FR" dirty="0">
                <a:sym typeface="Wingdings" panose="05000000000000000000" pitchFamily="2" charset="2"/>
              </a:rPr>
              <a:t> the </a:t>
            </a:r>
            <a:r>
              <a:rPr lang="fr-FR" dirty="0" err="1">
                <a:sym typeface="Wingdings" panose="05000000000000000000" pitchFamily="2" charset="2"/>
              </a:rPr>
              <a:t>partnerhsip’s</a:t>
            </a:r>
            <a:r>
              <a:rPr lang="fr-FR" dirty="0">
                <a:sym typeface="Wingdings" panose="05000000000000000000" pitchFamily="2" charset="2"/>
              </a:rPr>
              <a:t> impact </a:t>
            </a:r>
            <a:r>
              <a:rPr lang="fr-FR" dirty="0" err="1">
                <a:sym typeface="Wingdings" panose="05000000000000000000" pitchFamily="2" charset="2"/>
              </a:rPr>
              <a:t>through</a:t>
            </a:r>
            <a:r>
              <a:rPr lang="fr-FR" dirty="0">
                <a:sym typeface="Wingdings" panose="05000000000000000000" pitchFamily="2" charset="2"/>
              </a:rPr>
              <a:t> joint reports, media releases or events</a:t>
            </a:r>
          </a:p>
          <a:p>
            <a:pPr lvl="1"/>
            <a:endParaRPr lang="fr-FR" dirty="0">
              <a:sym typeface="Wingdings" panose="05000000000000000000" pitchFamily="2" charset="2"/>
            </a:endParaRPr>
          </a:p>
          <a:p>
            <a:pPr marL="457200" indent="-457200">
              <a:buAutoNum type="arabicParenR"/>
            </a:pPr>
            <a:endParaRPr lang="fr-FR" dirty="0"/>
          </a:p>
        </p:txBody>
      </p:sp>
    </p:spTree>
    <p:extLst>
      <p:ext uri="{BB962C8B-B14F-4D97-AF65-F5344CB8AC3E}">
        <p14:creationId xmlns:p14="http://schemas.microsoft.com/office/powerpoint/2010/main" val="3076043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C0524A-7DF7-8FDB-0A7F-21B2ED175368}"/>
              </a:ext>
            </a:extLst>
          </p:cNvPr>
          <p:cNvSpPr>
            <a:spLocks noGrp="1"/>
          </p:cNvSpPr>
          <p:nvPr>
            <p:ph type="title"/>
          </p:nvPr>
        </p:nvSpPr>
        <p:spPr/>
        <p:txBody>
          <a:bodyPr/>
          <a:lstStyle/>
          <a:p>
            <a:r>
              <a:rPr lang="fr-FR" dirty="0"/>
              <a:t>Part 5: </a:t>
            </a:r>
            <a:r>
              <a:rPr lang="fr-FR" dirty="0" err="1"/>
              <a:t>Measuring</a:t>
            </a:r>
            <a:r>
              <a:rPr lang="fr-FR" dirty="0"/>
              <a:t> the Impact of Partnerships</a:t>
            </a:r>
          </a:p>
        </p:txBody>
      </p:sp>
      <p:sp>
        <p:nvSpPr>
          <p:cNvPr id="3" name="Espace réservé du texte 2">
            <a:extLst>
              <a:ext uri="{FF2B5EF4-FFF2-40B4-BE49-F238E27FC236}">
                <a16:creationId xmlns:a16="http://schemas.microsoft.com/office/drawing/2014/main" id="{A8D619BF-B469-A709-3D87-FE14BCFC4713}"/>
              </a:ext>
            </a:extLst>
          </p:cNvPr>
          <p:cNvSpPr>
            <a:spLocks noGrp="1"/>
          </p:cNvSpPr>
          <p:nvPr>
            <p:ph type="body" sz="quarter" idx="10"/>
          </p:nvPr>
        </p:nvSpPr>
        <p:spPr/>
        <p:txBody>
          <a:bodyPr>
            <a:normAutofit fontScale="92500" lnSpcReduction="10000"/>
          </a:bodyPr>
          <a:lstStyle/>
          <a:p>
            <a:r>
              <a:rPr lang="fr-FR" dirty="0" err="1"/>
              <a:t>Ensuring</a:t>
            </a:r>
            <a:r>
              <a:rPr lang="fr-FR" dirty="0"/>
              <a:t> </a:t>
            </a:r>
            <a:r>
              <a:rPr lang="fr-FR" dirty="0" err="1"/>
              <a:t>that</a:t>
            </a:r>
            <a:r>
              <a:rPr lang="fr-FR" dirty="0"/>
              <a:t> Partnerships </a:t>
            </a:r>
            <a:r>
              <a:rPr lang="fr-FR" dirty="0" err="1"/>
              <a:t>deliver</a:t>
            </a:r>
            <a:r>
              <a:rPr lang="fr-FR" dirty="0"/>
              <a:t> </a:t>
            </a:r>
            <a:r>
              <a:rPr lang="fr-FR" dirty="0" err="1"/>
              <a:t>meaningful</a:t>
            </a:r>
            <a:r>
              <a:rPr lang="fr-FR" dirty="0"/>
              <a:t> </a:t>
            </a:r>
            <a:r>
              <a:rPr lang="fr-FR" dirty="0" err="1"/>
              <a:t>results</a:t>
            </a:r>
            <a:r>
              <a:rPr lang="fr-FR" dirty="0"/>
              <a:t> </a:t>
            </a:r>
            <a:r>
              <a:rPr lang="fr-FR" dirty="0" err="1"/>
              <a:t>requires</a:t>
            </a:r>
            <a:r>
              <a:rPr lang="fr-FR" dirty="0"/>
              <a:t> </a:t>
            </a:r>
            <a:r>
              <a:rPr lang="fr-FR" dirty="0" err="1"/>
              <a:t>tracking</a:t>
            </a:r>
            <a:r>
              <a:rPr lang="fr-FR" dirty="0"/>
              <a:t> </a:t>
            </a:r>
            <a:r>
              <a:rPr lang="fr-FR" dirty="0" err="1"/>
              <a:t>their</a:t>
            </a:r>
            <a:r>
              <a:rPr lang="fr-FR" dirty="0"/>
              <a:t> </a:t>
            </a:r>
            <a:r>
              <a:rPr lang="fr-FR" dirty="0" err="1"/>
              <a:t>effectiveness</a:t>
            </a:r>
            <a:r>
              <a:rPr lang="fr-FR" dirty="0"/>
              <a:t> </a:t>
            </a:r>
            <a:r>
              <a:rPr lang="fr-FR" dirty="0" err="1"/>
              <a:t>using</a:t>
            </a:r>
            <a:r>
              <a:rPr lang="fr-FR" dirty="0"/>
              <a:t> </a:t>
            </a:r>
            <a:r>
              <a:rPr lang="fr-FR" dirty="0" err="1"/>
              <a:t>clear</a:t>
            </a:r>
            <a:r>
              <a:rPr lang="fr-FR" dirty="0"/>
              <a:t> </a:t>
            </a:r>
            <a:r>
              <a:rPr lang="fr-FR" dirty="0" err="1"/>
              <a:t>metrics</a:t>
            </a:r>
            <a:r>
              <a:rPr lang="fr-FR" dirty="0"/>
              <a:t>.</a:t>
            </a:r>
          </a:p>
          <a:p>
            <a:pPr marL="457200" indent="-457200">
              <a:buAutoNum type="arabicParenR"/>
            </a:pPr>
            <a:r>
              <a:rPr lang="fr-FR" b="1" dirty="0" err="1"/>
              <a:t>Defining</a:t>
            </a:r>
            <a:r>
              <a:rPr lang="fr-FR" b="1" dirty="0"/>
              <a:t> Key Performance </a:t>
            </a:r>
            <a:r>
              <a:rPr lang="fr-FR" b="1" dirty="0" err="1"/>
              <a:t>Indicators</a:t>
            </a:r>
            <a:r>
              <a:rPr lang="fr-FR" b="1" dirty="0"/>
              <a:t> (KPIs) </a:t>
            </a:r>
          </a:p>
          <a:p>
            <a:pPr marL="914400" lvl="1" indent="-457200">
              <a:buAutoNum type="arabicParenR"/>
            </a:pPr>
            <a:r>
              <a:rPr lang="fr-FR" dirty="0"/>
              <a:t>Policy Influence</a:t>
            </a:r>
          </a:p>
          <a:p>
            <a:pPr marL="914400" lvl="1" indent="-457200">
              <a:buAutoNum type="arabicParenR"/>
            </a:pPr>
            <a:r>
              <a:rPr lang="fr-FR" dirty="0"/>
              <a:t>Research Citations</a:t>
            </a:r>
          </a:p>
          <a:p>
            <a:pPr marL="914400" lvl="1" indent="-457200">
              <a:buAutoNum type="arabicParenR"/>
            </a:pPr>
            <a:r>
              <a:rPr lang="fr-FR" dirty="0"/>
              <a:t>Media </a:t>
            </a:r>
            <a:r>
              <a:rPr lang="fr-FR" dirty="0" err="1"/>
              <a:t>Coverage</a:t>
            </a:r>
            <a:endParaRPr lang="fr-FR" dirty="0"/>
          </a:p>
          <a:p>
            <a:pPr marL="914400" lvl="1" indent="-457200">
              <a:buAutoNum type="arabicParenR"/>
            </a:pPr>
            <a:r>
              <a:rPr lang="fr-FR" dirty="0"/>
              <a:t>Event Engagement</a:t>
            </a:r>
          </a:p>
          <a:p>
            <a:pPr marL="457200" indent="-457200">
              <a:buAutoNum type="arabicParenR"/>
            </a:pPr>
            <a:r>
              <a:rPr lang="fr-FR" b="1" dirty="0" err="1"/>
              <a:t>Gathering</a:t>
            </a:r>
            <a:r>
              <a:rPr lang="fr-FR" b="1" dirty="0"/>
              <a:t> Partner Feedback and </a:t>
            </a:r>
            <a:r>
              <a:rPr lang="fr-FR" b="1" dirty="0" err="1"/>
              <a:t>Lessons</a:t>
            </a:r>
            <a:r>
              <a:rPr lang="fr-FR" b="1" dirty="0"/>
              <a:t> </a:t>
            </a:r>
            <a:r>
              <a:rPr lang="fr-FR" b="1" dirty="0" err="1"/>
              <a:t>Learned</a:t>
            </a:r>
            <a:r>
              <a:rPr lang="fr-FR" b="1" dirty="0"/>
              <a:t> </a:t>
            </a:r>
          </a:p>
          <a:p>
            <a:pPr marL="914400" lvl="1" indent="-457200">
              <a:buAutoNum type="arabicParenR"/>
            </a:pPr>
            <a:r>
              <a:rPr lang="fr-FR" dirty="0" err="1"/>
              <a:t>Conduct</a:t>
            </a:r>
            <a:r>
              <a:rPr lang="fr-FR" dirty="0"/>
              <a:t> end of </a:t>
            </a:r>
            <a:r>
              <a:rPr lang="fr-FR" dirty="0" err="1"/>
              <a:t>year</a:t>
            </a:r>
            <a:r>
              <a:rPr lang="fr-FR" dirty="0"/>
              <a:t> </a:t>
            </a:r>
            <a:r>
              <a:rPr lang="fr-FR" dirty="0" err="1"/>
              <a:t>partner</a:t>
            </a:r>
            <a:r>
              <a:rPr lang="fr-FR" dirty="0"/>
              <a:t> </a:t>
            </a:r>
            <a:r>
              <a:rPr lang="fr-FR" dirty="0" err="1"/>
              <a:t>surveys</a:t>
            </a:r>
            <a:r>
              <a:rPr lang="fr-FR" dirty="0"/>
              <a:t> to </a:t>
            </a:r>
            <a:r>
              <a:rPr lang="fr-FR" dirty="0" err="1"/>
              <a:t>assess</a:t>
            </a:r>
            <a:r>
              <a:rPr lang="fr-FR" dirty="0"/>
              <a:t> satisfaction, challenges, and areas of </a:t>
            </a:r>
            <a:r>
              <a:rPr lang="fr-FR" dirty="0" err="1"/>
              <a:t>improvement</a:t>
            </a:r>
            <a:endParaRPr lang="fr-FR" dirty="0"/>
          </a:p>
          <a:p>
            <a:pPr marL="914400" lvl="1" indent="-457200">
              <a:buAutoNum type="arabicParenR"/>
            </a:pPr>
            <a:r>
              <a:rPr lang="fr-FR" dirty="0"/>
              <a:t>Hold </a:t>
            </a:r>
            <a:r>
              <a:rPr lang="fr-FR" dirty="0" err="1"/>
              <a:t>partner</a:t>
            </a:r>
            <a:r>
              <a:rPr lang="fr-FR" dirty="0"/>
              <a:t> </a:t>
            </a:r>
            <a:r>
              <a:rPr lang="fr-FR" dirty="0" err="1"/>
              <a:t>reflection</a:t>
            </a:r>
            <a:r>
              <a:rPr lang="fr-FR" dirty="0"/>
              <a:t> workshops to </a:t>
            </a:r>
            <a:r>
              <a:rPr lang="fr-FR" dirty="0" err="1"/>
              <a:t>discuss</a:t>
            </a:r>
            <a:r>
              <a:rPr lang="fr-FR" dirty="0"/>
              <a:t> </a:t>
            </a:r>
            <a:r>
              <a:rPr lang="fr-FR" dirty="0" err="1"/>
              <a:t>what</a:t>
            </a:r>
            <a:r>
              <a:rPr lang="fr-FR" dirty="0"/>
              <a:t> </a:t>
            </a:r>
            <a:r>
              <a:rPr lang="fr-FR" dirty="0" err="1"/>
              <a:t>worked</a:t>
            </a:r>
            <a:r>
              <a:rPr lang="fr-FR" dirty="0"/>
              <a:t>, </a:t>
            </a:r>
            <a:r>
              <a:rPr lang="fr-FR" dirty="0" err="1"/>
              <a:t>what</a:t>
            </a:r>
            <a:r>
              <a:rPr lang="fr-FR" dirty="0"/>
              <a:t> </a:t>
            </a:r>
            <a:r>
              <a:rPr lang="fr-FR" dirty="0" err="1"/>
              <a:t>didn’t</a:t>
            </a:r>
            <a:r>
              <a:rPr lang="fr-FR" dirty="0"/>
              <a:t>, and how to </a:t>
            </a:r>
            <a:r>
              <a:rPr lang="fr-FR" dirty="0" err="1"/>
              <a:t>strenthen</a:t>
            </a:r>
            <a:r>
              <a:rPr lang="fr-FR" dirty="0"/>
              <a:t> collaboration</a:t>
            </a:r>
          </a:p>
          <a:p>
            <a:pPr marL="914400" lvl="1" indent="-457200">
              <a:buAutoNum type="arabicParenR"/>
            </a:pPr>
            <a:r>
              <a:rPr lang="fr-FR" dirty="0" err="1"/>
              <a:t>Ue</a:t>
            </a:r>
            <a:r>
              <a:rPr lang="fr-FR" dirty="0"/>
              <a:t> case </a:t>
            </a:r>
            <a:r>
              <a:rPr lang="fr-FR" dirty="0" err="1"/>
              <a:t>studies</a:t>
            </a:r>
            <a:r>
              <a:rPr lang="fr-FR" dirty="0"/>
              <a:t> and impact stories to document how the partnership has </a:t>
            </a:r>
            <a:r>
              <a:rPr lang="fr-FR" dirty="0" err="1"/>
              <a:t>driven</a:t>
            </a:r>
            <a:r>
              <a:rPr lang="fr-FR" dirty="0"/>
              <a:t> change</a:t>
            </a:r>
          </a:p>
          <a:p>
            <a:pPr lvl="1"/>
            <a:endParaRPr lang="fr-FR" dirty="0"/>
          </a:p>
        </p:txBody>
      </p:sp>
    </p:spTree>
    <p:extLst>
      <p:ext uri="{BB962C8B-B14F-4D97-AF65-F5344CB8AC3E}">
        <p14:creationId xmlns:p14="http://schemas.microsoft.com/office/powerpoint/2010/main" val="19146656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C772B-C2A4-90BC-0BB8-8DD25904D62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27C9283-0906-1490-B476-9285B587C404}"/>
              </a:ext>
            </a:extLst>
          </p:cNvPr>
          <p:cNvSpPr>
            <a:spLocks noGrp="1"/>
          </p:cNvSpPr>
          <p:nvPr>
            <p:ph type="title"/>
          </p:nvPr>
        </p:nvSpPr>
        <p:spPr/>
        <p:txBody>
          <a:bodyPr>
            <a:normAutofit fontScale="90000"/>
          </a:bodyPr>
          <a:lstStyle/>
          <a:p>
            <a:r>
              <a:rPr lang="fr-FR" dirty="0"/>
              <a:t>Part 5: Leveraging Partnerships for </a:t>
            </a:r>
            <a:r>
              <a:rPr lang="fr-FR" dirty="0" err="1"/>
              <a:t>Greater</a:t>
            </a:r>
            <a:r>
              <a:rPr lang="fr-FR" dirty="0"/>
              <a:t> Policy Influence</a:t>
            </a:r>
          </a:p>
        </p:txBody>
      </p:sp>
      <p:sp>
        <p:nvSpPr>
          <p:cNvPr id="3" name="Espace réservé du texte 2">
            <a:extLst>
              <a:ext uri="{FF2B5EF4-FFF2-40B4-BE49-F238E27FC236}">
                <a16:creationId xmlns:a16="http://schemas.microsoft.com/office/drawing/2014/main" id="{02BA31AA-5A14-2A63-160A-636271A5BD63}"/>
              </a:ext>
            </a:extLst>
          </p:cNvPr>
          <p:cNvSpPr>
            <a:spLocks noGrp="1"/>
          </p:cNvSpPr>
          <p:nvPr>
            <p:ph type="body" sz="quarter" idx="10"/>
          </p:nvPr>
        </p:nvSpPr>
        <p:spPr/>
        <p:txBody>
          <a:bodyPr>
            <a:normAutofit/>
          </a:bodyPr>
          <a:lstStyle/>
          <a:p>
            <a:pPr marL="457200" indent="-457200">
              <a:buAutoNum type="arabicParenR"/>
            </a:pPr>
            <a:r>
              <a:rPr lang="fr-FR" b="1" dirty="0" err="1"/>
              <a:t>Expanding</a:t>
            </a:r>
            <a:r>
              <a:rPr lang="fr-FR" b="1" dirty="0"/>
              <a:t> networks </a:t>
            </a:r>
            <a:r>
              <a:rPr lang="fr-FR" b="1" dirty="0" err="1"/>
              <a:t>through</a:t>
            </a:r>
            <a:r>
              <a:rPr lang="fr-FR" b="1" dirty="0"/>
              <a:t> </a:t>
            </a:r>
            <a:r>
              <a:rPr lang="fr-FR" b="1" dirty="0" err="1"/>
              <a:t>partner</a:t>
            </a:r>
            <a:r>
              <a:rPr lang="fr-FR" b="1" dirty="0"/>
              <a:t> introductions</a:t>
            </a:r>
          </a:p>
          <a:p>
            <a:pPr marL="914400" lvl="1" indent="-457200">
              <a:buAutoNum type="arabicParenR"/>
            </a:pPr>
            <a:r>
              <a:rPr lang="fr-FR" dirty="0"/>
              <a:t>Encourage cross-</a:t>
            </a:r>
            <a:r>
              <a:rPr lang="fr-FR" dirty="0" err="1"/>
              <a:t>sector</a:t>
            </a:r>
            <a:r>
              <a:rPr lang="fr-FR" dirty="0"/>
              <a:t> introductions</a:t>
            </a:r>
          </a:p>
          <a:p>
            <a:pPr marL="914400" lvl="1" indent="-457200">
              <a:buAutoNum type="arabicParenR"/>
            </a:pPr>
            <a:r>
              <a:rPr lang="fr-FR" dirty="0" err="1"/>
              <a:t>Utilize</a:t>
            </a:r>
            <a:r>
              <a:rPr lang="fr-FR" dirty="0"/>
              <a:t> </a:t>
            </a:r>
            <a:r>
              <a:rPr lang="fr-FR" dirty="0" err="1"/>
              <a:t>regional</a:t>
            </a:r>
            <a:r>
              <a:rPr lang="fr-FR" dirty="0"/>
              <a:t> or global networks to </a:t>
            </a:r>
            <a:r>
              <a:rPr lang="fr-FR" dirty="0" err="1"/>
              <a:t>scale</a:t>
            </a:r>
            <a:r>
              <a:rPr lang="fr-FR" dirty="0"/>
              <a:t> the partnership </a:t>
            </a:r>
            <a:r>
              <a:rPr lang="fr-FR" dirty="0" err="1"/>
              <a:t>across</a:t>
            </a:r>
            <a:r>
              <a:rPr lang="fr-FR" dirty="0"/>
              <a:t> </a:t>
            </a:r>
            <a:r>
              <a:rPr lang="fr-FR" dirty="0" err="1"/>
              <a:t>different</a:t>
            </a:r>
            <a:r>
              <a:rPr lang="fr-FR" dirty="0"/>
              <a:t> </a:t>
            </a:r>
            <a:r>
              <a:rPr lang="fr-FR" dirty="0" err="1"/>
              <a:t>geographies</a:t>
            </a:r>
            <a:endParaRPr lang="fr-FR" dirty="0"/>
          </a:p>
          <a:p>
            <a:pPr marL="914400" lvl="1" indent="-457200">
              <a:buAutoNum type="arabicParenR"/>
            </a:pPr>
            <a:r>
              <a:rPr lang="fr-FR" dirty="0"/>
              <a:t>Attend international </a:t>
            </a:r>
            <a:r>
              <a:rPr lang="fr-FR" dirty="0" err="1"/>
              <a:t>policy</a:t>
            </a:r>
            <a:r>
              <a:rPr lang="fr-FR" dirty="0"/>
              <a:t> forums </a:t>
            </a:r>
            <a:r>
              <a:rPr lang="fr-FR" dirty="0" err="1"/>
              <a:t>together</a:t>
            </a:r>
            <a:r>
              <a:rPr lang="fr-FR" dirty="0"/>
              <a:t> to </a:t>
            </a:r>
            <a:r>
              <a:rPr lang="fr-FR" dirty="0" err="1"/>
              <a:t>increase</a:t>
            </a:r>
            <a:r>
              <a:rPr lang="fr-FR" dirty="0"/>
              <a:t> </a:t>
            </a:r>
            <a:r>
              <a:rPr lang="fr-FR" dirty="0" err="1"/>
              <a:t>credibility</a:t>
            </a:r>
            <a:r>
              <a:rPr lang="fr-FR" dirty="0"/>
              <a:t> and </a:t>
            </a:r>
            <a:r>
              <a:rPr lang="fr-FR" dirty="0" err="1"/>
              <a:t>access</a:t>
            </a:r>
            <a:endParaRPr lang="fr-FR" dirty="0"/>
          </a:p>
          <a:p>
            <a:pPr marL="914400" lvl="1" indent="-457200">
              <a:buAutoNum type="arabicParenR"/>
            </a:pPr>
            <a:r>
              <a:rPr lang="fr-FR" dirty="0"/>
              <a:t>Invite one </a:t>
            </a:r>
            <a:r>
              <a:rPr lang="fr-FR" dirty="0" err="1"/>
              <a:t>another</a:t>
            </a:r>
            <a:r>
              <a:rPr lang="fr-FR" dirty="0"/>
              <a:t> to relevant </a:t>
            </a:r>
            <a:r>
              <a:rPr lang="fr-FR" dirty="0" err="1"/>
              <a:t>conferences</a:t>
            </a:r>
            <a:endParaRPr lang="fr-FR" dirty="0"/>
          </a:p>
          <a:p>
            <a:pPr marL="457200" indent="-457200">
              <a:buAutoNum type="arabicParenR"/>
            </a:pPr>
            <a:r>
              <a:rPr lang="fr-FR" b="1" dirty="0"/>
              <a:t>Joint Policy </a:t>
            </a:r>
            <a:r>
              <a:rPr lang="fr-FR" b="1" dirty="0" err="1"/>
              <a:t>advocacy</a:t>
            </a:r>
            <a:r>
              <a:rPr lang="fr-FR" b="1" dirty="0"/>
              <a:t> efforts and coalition building</a:t>
            </a:r>
          </a:p>
          <a:p>
            <a:pPr marL="914400" lvl="1" indent="-457200">
              <a:buAutoNum type="arabicParenR"/>
            </a:pPr>
            <a:r>
              <a:rPr lang="fr-FR" dirty="0"/>
              <a:t>Engage in multi-stakeholder </a:t>
            </a:r>
            <a:r>
              <a:rPr lang="fr-FR" dirty="0" err="1"/>
              <a:t>coaltions</a:t>
            </a:r>
            <a:r>
              <a:rPr lang="fr-FR" dirty="0"/>
              <a:t> </a:t>
            </a:r>
            <a:r>
              <a:rPr lang="fr-FR" dirty="0" err="1"/>
              <a:t>with</a:t>
            </a:r>
            <a:r>
              <a:rPr lang="fr-FR" dirty="0"/>
              <a:t> </a:t>
            </a:r>
            <a:r>
              <a:rPr lang="fr-FR" dirty="0" err="1"/>
              <a:t>think</a:t>
            </a:r>
            <a:r>
              <a:rPr lang="fr-FR" dirty="0"/>
              <a:t> tanks, </a:t>
            </a:r>
            <a:r>
              <a:rPr lang="fr-FR" dirty="0" err="1"/>
              <a:t>NGOs</a:t>
            </a:r>
            <a:r>
              <a:rPr lang="fr-FR" dirty="0"/>
              <a:t>, media, and business</a:t>
            </a:r>
          </a:p>
          <a:p>
            <a:pPr marL="914400" lvl="1" indent="-457200">
              <a:buAutoNum type="arabicParenR"/>
            </a:pPr>
            <a:r>
              <a:rPr lang="fr-FR" dirty="0"/>
              <a:t>Engage in multi-</a:t>
            </a:r>
            <a:r>
              <a:rPr lang="fr-FR" dirty="0" err="1"/>
              <a:t>think</a:t>
            </a:r>
            <a:r>
              <a:rPr lang="fr-FR" dirty="0"/>
              <a:t> tank collaborations</a:t>
            </a:r>
          </a:p>
          <a:p>
            <a:pPr marL="914400" lvl="1" indent="-457200">
              <a:buAutoNum type="arabicParenR"/>
            </a:pPr>
            <a:r>
              <a:rPr lang="fr-FR" dirty="0"/>
              <a:t>Use </a:t>
            </a:r>
            <a:r>
              <a:rPr lang="fr-FR" dirty="0" err="1"/>
              <a:t>partner</a:t>
            </a:r>
            <a:r>
              <a:rPr lang="fr-FR" dirty="0"/>
              <a:t> networks to </a:t>
            </a:r>
            <a:r>
              <a:rPr lang="fr-FR" dirty="0" err="1"/>
              <a:t>amplify</a:t>
            </a:r>
            <a:r>
              <a:rPr lang="fr-FR" dirty="0"/>
              <a:t> </a:t>
            </a:r>
            <a:r>
              <a:rPr lang="fr-FR" dirty="0" err="1"/>
              <a:t>advocacy</a:t>
            </a:r>
            <a:r>
              <a:rPr lang="fr-FR" dirty="0"/>
              <a:t> messages </a:t>
            </a:r>
            <a:r>
              <a:rPr lang="fr-FR" dirty="0" err="1"/>
              <a:t>through</a:t>
            </a:r>
            <a:r>
              <a:rPr lang="fr-FR" dirty="0"/>
              <a:t> joint public </a:t>
            </a:r>
            <a:r>
              <a:rPr lang="fr-FR" dirty="0" err="1"/>
              <a:t>campaings</a:t>
            </a:r>
            <a:r>
              <a:rPr lang="fr-FR" dirty="0"/>
              <a:t>, op-</a:t>
            </a:r>
            <a:r>
              <a:rPr lang="fr-FR" dirty="0" err="1"/>
              <a:t>eds</a:t>
            </a:r>
            <a:r>
              <a:rPr lang="fr-FR" dirty="0"/>
              <a:t>, or social media</a:t>
            </a:r>
          </a:p>
          <a:p>
            <a:pPr lvl="1"/>
            <a:endParaRPr lang="fr-FR" dirty="0"/>
          </a:p>
          <a:p>
            <a:pPr lvl="1"/>
            <a:endParaRPr lang="fr-FR" dirty="0"/>
          </a:p>
        </p:txBody>
      </p:sp>
    </p:spTree>
    <p:extLst>
      <p:ext uri="{BB962C8B-B14F-4D97-AF65-F5344CB8AC3E}">
        <p14:creationId xmlns:p14="http://schemas.microsoft.com/office/powerpoint/2010/main" val="671542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CF81BFB-73BF-9525-273D-2C725687D41C}"/>
            </a:ext>
          </a:extLst>
        </p:cNvPr>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B5D57F-3046-0554-E143-42F34813D6F0}"/>
              </a:ext>
            </a:extLst>
          </p:cNvPr>
          <p:cNvSpPr>
            <a:spLocks noGrp="1"/>
          </p:cNvSpPr>
          <p:nvPr>
            <p:ph type="title"/>
          </p:nvPr>
        </p:nvSpPr>
        <p:spPr>
          <a:xfrm>
            <a:off x="1285241" y="1008993"/>
            <a:ext cx="9231410" cy="3542045"/>
          </a:xfrm>
        </p:spPr>
        <p:txBody>
          <a:bodyPr vert="horz" lIns="91440" tIns="45720" rIns="91440" bIns="45720" rtlCol="0" anchor="b">
            <a:normAutofit/>
          </a:bodyPr>
          <a:lstStyle/>
          <a:p>
            <a:r>
              <a:rPr lang="en-US" sz="3700" kern="1200" dirty="0">
                <a:solidFill>
                  <a:schemeClr val="tx1"/>
                </a:solidFill>
                <a:latin typeface="+mj-lt"/>
                <a:ea typeface="+mj-ea"/>
                <a:cs typeface="+mj-cs"/>
              </a:rPr>
              <a:t>Starter Question</a:t>
            </a:r>
            <a:br>
              <a:rPr lang="en-US" sz="3700" kern="1200" dirty="0">
                <a:solidFill>
                  <a:schemeClr val="tx1"/>
                </a:solidFill>
                <a:latin typeface="+mj-lt"/>
                <a:ea typeface="+mj-ea"/>
                <a:cs typeface="+mj-cs"/>
              </a:rPr>
            </a:br>
            <a:br>
              <a:rPr lang="en-US" sz="3700" kern="1200" dirty="0">
                <a:solidFill>
                  <a:schemeClr val="tx1"/>
                </a:solidFill>
                <a:latin typeface="+mj-lt"/>
                <a:ea typeface="+mj-ea"/>
                <a:cs typeface="+mj-cs"/>
              </a:rPr>
            </a:br>
            <a:r>
              <a:rPr lang="en-US" sz="3700" kern="1200" dirty="0">
                <a:solidFill>
                  <a:schemeClr val="tx1"/>
                </a:solidFill>
                <a:latin typeface="+mj-lt"/>
                <a:ea typeface="+mj-ea"/>
                <a:cs typeface="+mj-cs"/>
              </a:rPr>
              <a:t>What comes to mind when you think of a strategic partnership, or one word you would associate with “strategic partnership”?</a:t>
            </a:r>
          </a:p>
        </p:txBody>
      </p:sp>
    </p:spTree>
    <p:extLst>
      <p:ext uri="{BB962C8B-B14F-4D97-AF65-F5344CB8AC3E}">
        <p14:creationId xmlns:p14="http://schemas.microsoft.com/office/powerpoint/2010/main" val="4204193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7FF8ED-7B03-6543-58ED-420BDD454148}"/>
              </a:ext>
            </a:extLst>
          </p:cNvPr>
          <p:cNvSpPr>
            <a:spLocks noGrp="1"/>
          </p:cNvSpPr>
          <p:nvPr>
            <p:ph type="title"/>
          </p:nvPr>
        </p:nvSpPr>
        <p:spPr/>
        <p:txBody>
          <a:bodyPr/>
          <a:lstStyle/>
          <a:p>
            <a:r>
              <a:rPr lang="fr-FR" dirty="0"/>
              <a:t>Part 5: </a:t>
            </a:r>
            <a:r>
              <a:rPr lang="fr-FR" dirty="0" err="1"/>
              <a:t>Evaluating</a:t>
            </a:r>
            <a:r>
              <a:rPr lang="fr-FR" dirty="0"/>
              <a:t> the Partnership Relationship	</a:t>
            </a:r>
          </a:p>
        </p:txBody>
      </p:sp>
      <p:sp>
        <p:nvSpPr>
          <p:cNvPr id="3" name="Espace réservé du texte 2">
            <a:extLst>
              <a:ext uri="{FF2B5EF4-FFF2-40B4-BE49-F238E27FC236}">
                <a16:creationId xmlns:a16="http://schemas.microsoft.com/office/drawing/2014/main" id="{582F989B-F905-E14B-855B-39B5E9A27EDF}"/>
              </a:ext>
            </a:extLst>
          </p:cNvPr>
          <p:cNvSpPr>
            <a:spLocks noGrp="1"/>
          </p:cNvSpPr>
          <p:nvPr>
            <p:ph type="body" sz="quarter" idx="10"/>
          </p:nvPr>
        </p:nvSpPr>
        <p:spPr/>
        <p:txBody>
          <a:bodyPr>
            <a:normAutofit fontScale="85000" lnSpcReduction="10000"/>
          </a:bodyPr>
          <a:lstStyle/>
          <a:p>
            <a:r>
              <a:rPr lang="fr-FR" dirty="0"/>
              <a:t>Beyond </a:t>
            </a:r>
            <a:r>
              <a:rPr lang="fr-FR" dirty="0" err="1"/>
              <a:t>measuring</a:t>
            </a:r>
            <a:r>
              <a:rPr lang="fr-FR" dirty="0"/>
              <a:t> impact, </a:t>
            </a:r>
            <a:r>
              <a:rPr lang="fr-FR" dirty="0" err="1"/>
              <a:t>it</a:t>
            </a:r>
            <a:r>
              <a:rPr lang="fr-FR" dirty="0"/>
              <a:t> </a:t>
            </a:r>
            <a:r>
              <a:rPr lang="fr-FR" dirty="0" err="1"/>
              <a:t>is</a:t>
            </a:r>
            <a:r>
              <a:rPr lang="fr-FR" dirty="0"/>
              <a:t> crucial to </a:t>
            </a:r>
            <a:r>
              <a:rPr lang="fr-FR" dirty="0" err="1"/>
              <a:t>assess</a:t>
            </a:r>
            <a:r>
              <a:rPr lang="fr-FR" dirty="0"/>
              <a:t> the </a:t>
            </a:r>
            <a:r>
              <a:rPr lang="fr-FR" dirty="0" err="1"/>
              <a:t>quality</a:t>
            </a:r>
            <a:r>
              <a:rPr lang="fr-FR" dirty="0"/>
              <a:t> of the partnership </a:t>
            </a:r>
            <a:r>
              <a:rPr lang="fr-FR" dirty="0" err="1"/>
              <a:t>itself</a:t>
            </a:r>
            <a:endParaRPr lang="fr-FR" dirty="0"/>
          </a:p>
          <a:p>
            <a:r>
              <a:rPr lang="fr-FR" b="1" dirty="0"/>
              <a:t>Key questions to </a:t>
            </a:r>
            <a:r>
              <a:rPr lang="fr-FR" b="1" dirty="0" err="1"/>
              <a:t>assess</a:t>
            </a:r>
            <a:r>
              <a:rPr lang="fr-FR" b="1" dirty="0"/>
              <a:t> the </a:t>
            </a:r>
            <a:r>
              <a:rPr lang="fr-FR" b="1" dirty="0" err="1"/>
              <a:t>partnership’s</a:t>
            </a:r>
            <a:r>
              <a:rPr lang="fr-FR" b="1" dirty="0"/>
              <a:t> </a:t>
            </a:r>
            <a:r>
              <a:rPr lang="fr-FR" b="1" dirty="0" err="1"/>
              <a:t>health</a:t>
            </a:r>
            <a:endParaRPr lang="fr-FR" b="1" dirty="0"/>
          </a:p>
          <a:p>
            <a:pPr marL="457200" indent="-457200">
              <a:buAutoNum type="arabicParenR"/>
            </a:pPr>
            <a:r>
              <a:rPr lang="fr-FR" dirty="0"/>
              <a:t>Are </a:t>
            </a:r>
            <a:r>
              <a:rPr lang="fr-FR" dirty="0" err="1"/>
              <a:t>both</a:t>
            </a:r>
            <a:r>
              <a:rPr lang="fr-FR" dirty="0"/>
              <a:t> </a:t>
            </a:r>
            <a:r>
              <a:rPr lang="fr-FR" dirty="0" err="1"/>
              <a:t>partners</a:t>
            </a:r>
            <a:r>
              <a:rPr lang="fr-FR" dirty="0"/>
              <a:t> meeting </a:t>
            </a:r>
            <a:r>
              <a:rPr lang="fr-FR" dirty="0" err="1"/>
              <a:t>their</a:t>
            </a:r>
            <a:r>
              <a:rPr lang="fr-FR" dirty="0"/>
              <a:t> </a:t>
            </a:r>
            <a:r>
              <a:rPr lang="fr-FR" dirty="0" err="1"/>
              <a:t>commitments</a:t>
            </a:r>
            <a:r>
              <a:rPr lang="fr-FR" dirty="0"/>
              <a:t> and expectations?</a:t>
            </a:r>
          </a:p>
          <a:p>
            <a:pPr marL="457200" indent="-457200">
              <a:buAutoNum type="arabicParenR"/>
            </a:pPr>
            <a:r>
              <a:rPr lang="fr-FR" dirty="0"/>
              <a:t>Is </a:t>
            </a:r>
            <a:r>
              <a:rPr lang="fr-FR" dirty="0" err="1"/>
              <a:t>there</a:t>
            </a:r>
            <a:r>
              <a:rPr lang="fr-FR" dirty="0"/>
              <a:t> trust and </a:t>
            </a:r>
            <a:r>
              <a:rPr lang="fr-FR" dirty="0" err="1"/>
              <a:t>transparency</a:t>
            </a:r>
            <a:r>
              <a:rPr lang="fr-FR" dirty="0"/>
              <a:t> in </a:t>
            </a:r>
            <a:r>
              <a:rPr lang="fr-FR" dirty="0" err="1"/>
              <a:t>decision-making</a:t>
            </a:r>
            <a:r>
              <a:rPr lang="fr-FR" dirty="0"/>
              <a:t>?</a:t>
            </a:r>
          </a:p>
          <a:p>
            <a:pPr marL="457200" indent="-457200">
              <a:buAutoNum type="arabicParenR"/>
            </a:pPr>
            <a:r>
              <a:rPr lang="fr-FR" dirty="0"/>
              <a:t>How </a:t>
            </a:r>
            <a:r>
              <a:rPr lang="fr-FR" dirty="0" err="1"/>
              <a:t>effectively</a:t>
            </a:r>
            <a:r>
              <a:rPr lang="fr-FR" dirty="0"/>
              <a:t> do </a:t>
            </a:r>
            <a:r>
              <a:rPr lang="fr-FR" dirty="0" err="1"/>
              <a:t>both</a:t>
            </a:r>
            <a:r>
              <a:rPr lang="fr-FR" dirty="0"/>
              <a:t> parties </a:t>
            </a:r>
            <a:r>
              <a:rPr lang="fr-FR" dirty="0" err="1"/>
              <a:t>resolve</a:t>
            </a:r>
            <a:r>
              <a:rPr lang="fr-FR" dirty="0"/>
              <a:t> </a:t>
            </a:r>
            <a:r>
              <a:rPr lang="fr-FR" dirty="0" err="1"/>
              <a:t>disagreements</a:t>
            </a:r>
            <a:r>
              <a:rPr lang="fr-FR" dirty="0"/>
              <a:t> or challenges? </a:t>
            </a:r>
          </a:p>
          <a:p>
            <a:pPr marL="457200" indent="-457200">
              <a:buAutoNum type="arabicParenR"/>
            </a:pPr>
            <a:r>
              <a:rPr lang="fr-FR" dirty="0" err="1"/>
              <a:t>Does</a:t>
            </a:r>
            <a:r>
              <a:rPr lang="fr-FR" dirty="0"/>
              <a:t> the partnership </a:t>
            </a:r>
            <a:r>
              <a:rPr lang="fr-FR" dirty="0" err="1"/>
              <a:t>remain</a:t>
            </a:r>
            <a:r>
              <a:rPr lang="fr-FR" dirty="0"/>
              <a:t> </a:t>
            </a:r>
            <a:r>
              <a:rPr lang="fr-FR" dirty="0" err="1"/>
              <a:t>mutually</a:t>
            </a:r>
            <a:r>
              <a:rPr lang="fr-FR" dirty="0"/>
              <a:t> </a:t>
            </a:r>
            <a:r>
              <a:rPr lang="fr-FR" dirty="0" err="1"/>
              <a:t>beneficial</a:t>
            </a:r>
            <a:r>
              <a:rPr lang="fr-FR" dirty="0"/>
              <a:t>, or has the value </a:t>
            </a:r>
            <a:r>
              <a:rPr lang="fr-FR" dirty="0" err="1"/>
              <a:t>become</a:t>
            </a:r>
            <a:r>
              <a:rPr lang="fr-FR" dirty="0"/>
              <a:t> one-</a:t>
            </a:r>
            <a:r>
              <a:rPr lang="fr-FR" dirty="0" err="1"/>
              <a:t>sided</a:t>
            </a:r>
            <a:r>
              <a:rPr lang="fr-FR" dirty="0"/>
              <a:t>?</a:t>
            </a:r>
          </a:p>
          <a:p>
            <a:pPr marL="457200" indent="-457200">
              <a:buAutoNum type="arabicParenR"/>
            </a:pPr>
            <a:r>
              <a:rPr lang="fr-FR" dirty="0"/>
              <a:t>Is </a:t>
            </a:r>
            <a:r>
              <a:rPr lang="fr-FR" dirty="0" err="1"/>
              <a:t>there</a:t>
            </a:r>
            <a:r>
              <a:rPr lang="fr-FR" dirty="0"/>
              <a:t> </a:t>
            </a:r>
            <a:r>
              <a:rPr lang="fr-FR" dirty="0" err="1"/>
              <a:t>strong</a:t>
            </a:r>
            <a:r>
              <a:rPr lang="fr-FR" dirty="0"/>
              <a:t> engagement </a:t>
            </a:r>
            <a:r>
              <a:rPr lang="fr-FR" dirty="0" err="1"/>
              <a:t>from</a:t>
            </a:r>
            <a:r>
              <a:rPr lang="fr-FR" dirty="0"/>
              <a:t> leadership and staff on </a:t>
            </a:r>
            <a:r>
              <a:rPr lang="fr-FR" dirty="0" err="1"/>
              <a:t>both</a:t>
            </a:r>
            <a:r>
              <a:rPr lang="fr-FR" dirty="0"/>
              <a:t> </a:t>
            </a:r>
            <a:r>
              <a:rPr lang="fr-FR" dirty="0" err="1"/>
              <a:t>sides</a:t>
            </a:r>
            <a:r>
              <a:rPr lang="fr-FR" dirty="0"/>
              <a:t>?</a:t>
            </a:r>
            <a:endParaRPr lang="fr-FR" b="1" dirty="0"/>
          </a:p>
          <a:p>
            <a:r>
              <a:rPr lang="fr-FR" b="1" dirty="0" err="1"/>
              <a:t>Some</a:t>
            </a:r>
            <a:r>
              <a:rPr lang="fr-FR" b="1" dirty="0"/>
              <a:t> Methods for </a:t>
            </a:r>
            <a:r>
              <a:rPr lang="fr-FR" b="1" dirty="0" err="1"/>
              <a:t>Evaluating</a:t>
            </a:r>
            <a:r>
              <a:rPr lang="fr-FR" b="1" dirty="0"/>
              <a:t> Dynamics</a:t>
            </a:r>
          </a:p>
          <a:p>
            <a:pPr marL="457200" indent="-457200">
              <a:buAutoNum type="arabicParenR"/>
            </a:pPr>
            <a:r>
              <a:rPr lang="fr-FR" dirty="0"/>
              <a:t>360 </a:t>
            </a:r>
            <a:r>
              <a:rPr lang="fr-FR" dirty="0" err="1"/>
              <a:t>Degree</a:t>
            </a:r>
            <a:r>
              <a:rPr lang="fr-FR" dirty="0"/>
              <a:t> </a:t>
            </a:r>
            <a:r>
              <a:rPr lang="fr-FR" dirty="0" err="1"/>
              <a:t>Reviews</a:t>
            </a:r>
            <a:r>
              <a:rPr lang="fr-FR" dirty="0"/>
              <a:t> – </a:t>
            </a:r>
            <a:r>
              <a:rPr lang="fr-FR" dirty="0" err="1"/>
              <a:t>gather</a:t>
            </a:r>
            <a:r>
              <a:rPr lang="fr-FR" dirty="0"/>
              <a:t> insights </a:t>
            </a:r>
            <a:r>
              <a:rPr lang="fr-FR" dirty="0" err="1"/>
              <a:t>from</a:t>
            </a:r>
            <a:r>
              <a:rPr lang="fr-FR" dirty="0"/>
              <a:t> staff</a:t>
            </a:r>
          </a:p>
          <a:p>
            <a:pPr marL="457200" indent="-457200">
              <a:buAutoNum type="arabicParenR"/>
            </a:pPr>
            <a:r>
              <a:rPr lang="fr-FR" dirty="0"/>
              <a:t>Joint </a:t>
            </a:r>
            <a:r>
              <a:rPr lang="fr-FR" dirty="0" err="1"/>
              <a:t>Reflection</a:t>
            </a:r>
            <a:r>
              <a:rPr lang="fr-FR" dirty="0"/>
              <a:t> session – </a:t>
            </a:r>
            <a:r>
              <a:rPr lang="fr-FR" dirty="0" err="1"/>
              <a:t>Dedicated</a:t>
            </a:r>
            <a:r>
              <a:rPr lang="fr-FR" dirty="0"/>
              <a:t> </a:t>
            </a:r>
            <a:r>
              <a:rPr lang="fr-FR" dirty="0" err="1"/>
              <a:t>meetigns</a:t>
            </a:r>
            <a:r>
              <a:rPr lang="fr-FR" dirty="0"/>
              <a:t> to </a:t>
            </a:r>
            <a:r>
              <a:rPr lang="fr-FR" dirty="0" err="1"/>
              <a:t>discuss</a:t>
            </a:r>
            <a:r>
              <a:rPr lang="fr-FR" dirty="0"/>
              <a:t> </a:t>
            </a:r>
            <a:r>
              <a:rPr lang="fr-FR" dirty="0" err="1"/>
              <a:t>relationship</a:t>
            </a:r>
            <a:r>
              <a:rPr lang="fr-FR" dirty="0"/>
              <a:t> </a:t>
            </a:r>
            <a:r>
              <a:rPr lang="fr-FR" dirty="0" err="1"/>
              <a:t>dynamics</a:t>
            </a:r>
            <a:r>
              <a:rPr lang="fr-FR" dirty="0"/>
              <a:t> </a:t>
            </a:r>
          </a:p>
          <a:p>
            <a:endParaRPr lang="fr-FR" dirty="0"/>
          </a:p>
        </p:txBody>
      </p:sp>
    </p:spTree>
    <p:extLst>
      <p:ext uri="{BB962C8B-B14F-4D97-AF65-F5344CB8AC3E}">
        <p14:creationId xmlns:p14="http://schemas.microsoft.com/office/powerpoint/2010/main" val="420642405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AC996-2DFD-2B0B-0829-F9CB494254A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E114CC8-8806-A1FD-0675-783CE0162A07}"/>
              </a:ext>
            </a:extLst>
          </p:cNvPr>
          <p:cNvSpPr>
            <a:spLocks noGrp="1"/>
          </p:cNvSpPr>
          <p:nvPr>
            <p:ph type="title"/>
          </p:nvPr>
        </p:nvSpPr>
        <p:spPr/>
        <p:txBody>
          <a:bodyPr/>
          <a:lstStyle/>
          <a:p>
            <a:r>
              <a:rPr lang="fr-FR" dirty="0"/>
              <a:t>Part 5: </a:t>
            </a:r>
            <a:r>
              <a:rPr lang="fr-FR" dirty="0" err="1"/>
              <a:t>Evaluating</a:t>
            </a:r>
            <a:r>
              <a:rPr lang="fr-FR" dirty="0"/>
              <a:t> the Partnership Relationship	</a:t>
            </a:r>
          </a:p>
        </p:txBody>
      </p:sp>
      <p:sp>
        <p:nvSpPr>
          <p:cNvPr id="3" name="Espace réservé du texte 2">
            <a:extLst>
              <a:ext uri="{FF2B5EF4-FFF2-40B4-BE49-F238E27FC236}">
                <a16:creationId xmlns:a16="http://schemas.microsoft.com/office/drawing/2014/main" id="{FBF85FC9-A68D-3180-3124-EABA72B9EDC0}"/>
              </a:ext>
            </a:extLst>
          </p:cNvPr>
          <p:cNvSpPr>
            <a:spLocks noGrp="1"/>
          </p:cNvSpPr>
          <p:nvPr>
            <p:ph type="body" sz="quarter" idx="10"/>
          </p:nvPr>
        </p:nvSpPr>
        <p:spPr/>
        <p:txBody>
          <a:bodyPr>
            <a:normAutofit/>
          </a:bodyPr>
          <a:lstStyle/>
          <a:p>
            <a:r>
              <a:rPr lang="fr-FR" dirty="0" err="1"/>
              <a:t>Addressing</a:t>
            </a:r>
            <a:r>
              <a:rPr lang="fr-FR" dirty="0"/>
              <a:t> Relationship Challenges:</a:t>
            </a:r>
          </a:p>
          <a:p>
            <a:pPr marL="457200" indent="-457200">
              <a:buAutoNum type="arabicParenR"/>
            </a:pPr>
            <a:r>
              <a:rPr lang="fr-FR" dirty="0"/>
              <a:t>If trust issues arise, </a:t>
            </a:r>
            <a:r>
              <a:rPr lang="fr-FR" dirty="0" err="1"/>
              <a:t>increase</a:t>
            </a:r>
            <a:r>
              <a:rPr lang="fr-FR" dirty="0"/>
              <a:t> </a:t>
            </a:r>
            <a:r>
              <a:rPr lang="fr-FR" dirty="0" err="1"/>
              <a:t>transparency</a:t>
            </a:r>
            <a:r>
              <a:rPr lang="fr-FR" dirty="0"/>
              <a:t> </a:t>
            </a:r>
            <a:r>
              <a:rPr lang="fr-FR" dirty="0" err="1"/>
              <a:t>through</a:t>
            </a:r>
            <a:r>
              <a:rPr lang="fr-FR" dirty="0"/>
              <a:t> </a:t>
            </a:r>
            <a:r>
              <a:rPr lang="fr-FR" dirty="0" err="1"/>
              <a:t>clearer</a:t>
            </a:r>
            <a:r>
              <a:rPr lang="fr-FR" dirty="0"/>
              <a:t> communication and </a:t>
            </a:r>
            <a:r>
              <a:rPr lang="fr-FR" dirty="0" err="1"/>
              <a:t>defined</a:t>
            </a:r>
            <a:r>
              <a:rPr lang="fr-FR" dirty="0"/>
              <a:t> </a:t>
            </a:r>
            <a:r>
              <a:rPr lang="fr-FR" dirty="0" err="1"/>
              <a:t>processes</a:t>
            </a:r>
            <a:endParaRPr lang="fr-FR" dirty="0"/>
          </a:p>
          <a:p>
            <a:pPr marL="457200" indent="-457200">
              <a:buAutoNum type="arabicParenR"/>
            </a:pPr>
            <a:r>
              <a:rPr lang="fr-FR" dirty="0"/>
              <a:t>If </a:t>
            </a:r>
            <a:r>
              <a:rPr lang="fr-FR" dirty="0" err="1"/>
              <a:t>there</a:t>
            </a:r>
            <a:r>
              <a:rPr lang="fr-FR" dirty="0"/>
              <a:t> </a:t>
            </a:r>
            <a:r>
              <a:rPr lang="fr-FR" dirty="0" err="1"/>
              <a:t>is</a:t>
            </a:r>
            <a:r>
              <a:rPr lang="fr-FR" dirty="0"/>
              <a:t> a power </a:t>
            </a:r>
            <a:r>
              <a:rPr lang="fr-FR" dirty="0" err="1"/>
              <a:t>imbalance</a:t>
            </a:r>
            <a:r>
              <a:rPr lang="fr-FR" dirty="0"/>
              <a:t>, </a:t>
            </a:r>
            <a:r>
              <a:rPr lang="fr-FR" dirty="0" err="1"/>
              <a:t>ensure</a:t>
            </a:r>
            <a:r>
              <a:rPr lang="fr-FR" dirty="0"/>
              <a:t> </a:t>
            </a:r>
            <a:r>
              <a:rPr lang="fr-FR" dirty="0" err="1"/>
              <a:t>smaller</a:t>
            </a:r>
            <a:r>
              <a:rPr lang="fr-FR" dirty="0"/>
              <a:t> </a:t>
            </a:r>
            <a:r>
              <a:rPr lang="fr-FR" dirty="0" err="1"/>
              <a:t>partners</a:t>
            </a:r>
            <a:r>
              <a:rPr lang="fr-FR" dirty="0"/>
              <a:t> have an </a:t>
            </a:r>
            <a:r>
              <a:rPr lang="fr-FR" dirty="0" err="1"/>
              <a:t>equal</a:t>
            </a:r>
            <a:r>
              <a:rPr lang="fr-FR" dirty="0"/>
              <a:t> </a:t>
            </a:r>
            <a:r>
              <a:rPr lang="fr-FR" dirty="0" err="1"/>
              <a:t>voice</a:t>
            </a:r>
            <a:r>
              <a:rPr lang="fr-FR" dirty="0"/>
              <a:t> </a:t>
            </a:r>
            <a:r>
              <a:rPr lang="fr-FR" dirty="0" err="1"/>
              <a:t>through</a:t>
            </a:r>
            <a:r>
              <a:rPr lang="fr-FR" dirty="0"/>
              <a:t> collaborative </a:t>
            </a:r>
            <a:r>
              <a:rPr lang="fr-FR" dirty="0" err="1"/>
              <a:t>decision-making</a:t>
            </a:r>
            <a:endParaRPr lang="fr-FR" dirty="0"/>
          </a:p>
          <a:p>
            <a:pPr marL="457200" indent="-457200">
              <a:buAutoNum type="arabicParenR"/>
            </a:pPr>
            <a:r>
              <a:rPr lang="fr-FR" dirty="0"/>
              <a:t>If engagement </a:t>
            </a:r>
            <a:r>
              <a:rPr lang="fr-FR" dirty="0" err="1"/>
              <a:t>is</a:t>
            </a:r>
            <a:r>
              <a:rPr lang="fr-FR" dirty="0"/>
              <a:t> </a:t>
            </a:r>
            <a:r>
              <a:rPr lang="fr-FR" dirty="0" err="1"/>
              <a:t>declining</a:t>
            </a:r>
            <a:r>
              <a:rPr lang="fr-FR" dirty="0"/>
              <a:t>, explore new </a:t>
            </a:r>
            <a:r>
              <a:rPr lang="fr-FR" dirty="0" err="1"/>
              <a:t>ways</a:t>
            </a:r>
            <a:r>
              <a:rPr lang="fr-FR" dirty="0"/>
              <a:t> to </a:t>
            </a:r>
            <a:r>
              <a:rPr lang="fr-FR" dirty="0" err="1"/>
              <a:t>reignite</a:t>
            </a:r>
            <a:r>
              <a:rPr lang="fr-FR" dirty="0"/>
              <a:t> </a:t>
            </a:r>
            <a:r>
              <a:rPr lang="fr-FR" dirty="0" err="1"/>
              <a:t>itnerest</a:t>
            </a:r>
            <a:r>
              <a:rPr lang="fr-FR" dirty="0"/>
              <a:t> and </a:t>
            </a:r>
            <a:r>
              <a:rPr lang="fr-FR" dirty="0" err="1"/>
              <a:t>align</a:t>
            </a:r>
            <a:r>
              <a:rPr lang="fr-FR" dirty="0"/>
              <a:t> on </a:t>
            </a:r>
            <a:r>
              <a:rPr lang="fr-FR" dirty="0" err="1"/>
              <a:t>fresh</a:t>
            </a:r>
            <a:r>
              <a:rPr lang="fr-FR" dirty="0"/>
              <a:t> objectives</a:t>
            </a:r>
          </a:p>
          <a:p>
            <a:endParaRPr lang="fr-FR" dirty="0"/>
          </a:p>
        </p:txBody>
      </p:sp>
    </p:spTree>
    <p:extLst>
      <p:ext uri="{BB962C8B-B14F-4D97-AF65-F5344CB8AC3E}">
        <p14:creationId xmlns:p14="http://schemas.microsoft.com/office/powerpoint/2010/main" val="30253636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93E398-730E-DD29-C00F-0B874CC3A1F5}"/>
              </a:ext>
            </a:extLst>
          </p:cNvPr>
          <p:cNvSpPr>
            <a:spLocks noGrp="1"/>
          </p:cNvSpPr>
          <p:nvPr>
            <p:ph type="title"/>
          </p:nvPr>
        </p:nvSpPr>
        <p:spPr/>
        <p:txBody>
          <a:bodyPr>
            <a:normAutofit fontScale="90000"/>
          </a:bodyPr>
          <a:lstStyle/>
          <a:p>
            <a:r>
              <a:rPr lang="fr-FR" dirty="0" err="1"/>
              <a:t>Sustaining</a:t>
            </a:r>
            <a:r>
              <a:rPr lang="fr-FR" dirty="0"/>
              <a:t> Partnerships </a:t>
            </a:r>
            <a:r>
              <a:rPr lang="fr-FR" dirty="0" err="1"/>
              <a:t>requires</a:t>
            </a:r>
            <a:r>
              <a:rPr lang="fr-FR" dirty="0"/>
              <a:t> </a:t>
            </a:r>
            <a:r>
              <a:rPr lang="fr-FR" dirty="0" err="1"/>
              <a:t>continuous</a:t>
            </a:r>
            <a:r>
              <a:rPr lang="fr-FR" dirty="0"/>
              <a:t> </a:t>
            </a:r>
            <a:r>
              <a:rPr lang="fr-FR" dirty="0" err="1"/>
              <a:t>evaluation</a:t>
            </a:r>
            <a:r>
              <a:rPr lang="fr-FR" dirty="0"/>
              <a:t>, </a:t>
            </a:r>
            <a:r>
              <a:rPr lang="fr-FR" dirty="0" err="1"/>
              <a:t>strong</a:t>
            </a:r>
            <a:r>
              <a:rPr lang="fr-FR" dirty="0"/>
              <a:t> communication and </a:t>
            </a:r>
            <a:r>
              <a:rPr lang="fr-FR" dirty="0" err="1"/>
              <a:t>mutual</a:t>
            </a:r>
            <a:r>
              <a:rPr lang="fr-FR" dirty="0"/>
              <a:t> adaptation.</a:t>
            </a:r>
            <a:br>
              <a:rPr lang="fr-FR" dirty="0"/>
            </a:br>
            <a:br>
              <a:rPr lang="fr-FR" dirty="0"/>
            </a:br>
            <a:r>
              <a:rPr lang="fr-FR" dirty="0" err="1"/>
              <a:t>Assessing</a:t>
            </a:r>
            <a:r>
              <a:rPr lang="fr-FR" dirty="0"/>
              <a:t> </a:t>
            </a:r>
            <a:r>
              <a:rPr lang="fr-FR" dirty="0" err="1"/>
              <a:t>both</a:t>
            </a:r>
            <a:r>
              <a:rPr lang="fr-FR" dirty="0"/>
              <a:t> impact and </a:t>
            </a:r>
            <a:r>
              <a:rPr lang="fr-FR" dirty="0" err="1"/>
              <a:t>relationship</a:t>
            </a:r>
            <a:r>
              <a:rPr lang="fr-FR" dirty="0"/>
              <a:t> </a:t>
            </a:r>
            <a:r>
              <a:rPr lang="fr-FR" dirty="0" err="1"/>
              <a:t>dynamics</a:t>
            </a:r>
            <a:r>
              <a:rPr lang="fr-FR" dirty="0"/>
              <a:t> </a:t>
            </a:r>
            <a:r>
              <a:rPr lang="fr-FR" dirty="0" err="1"/>
              <a:t>is</a:t>
            </a:r>
            <a:r>
              <a:rPr lang="fr-FR" dirty="0"/>
              <a:t> </a:t>
            </a:r>
            <a:r>
              <a:rPr lang="fr-FR" dirty="0" err="1"/>
              <a:t>critical</a:t>
            </a:r>
            <a:r>
              <a:rPr lang="fr-FR" dirty="0"/>
              <a:t> for long-</a:t>
            </a:r>
            <a:r>
              <a:rPr lang="fr-FR" dirty="0" err="1"/>
              <a:t>term</a:t>
            </a:r>
            <a:r>
              <a:rPr lang="fr-FR" dirty="0"/>
              <a:t> </a:t>
            </a:r>
            <a:r>
              <a:rPr lang="fr-FR" dirty="0" err="1"/>
              <a:t>success</a:t>
            </a:r>
            <a:r>
              <a:rPr lang="fr-FR" dirty="0"/>
              <a:t>.</a:t>
            </a:r>
            <a:br>
              <a:rPr lang="fr-FR" dirty="0"/>
            </a:br>
            <a:br>
              <a:rPr lang="fr-FR" dirty="0"/>
            </a:br>
            <a:r>
              <a:rPr lang="fr-FR" dirty="0" err="1"/>
              <a:t>Scaling</a:t>
            </a:r>
            <a:r>
              <a:rPr lang="fr-FR" dirty="0"/>
              <a:t> partnerships expands </a:t>
            </a:r>
            <a:r>
              <a:rPr lang="fr-FR" dirty="0" err="1"/>
              <a:t>think</a:t>
            </a:r>
            <a:r>
              <a:rPr lang="fr-FR" dirty="0"/>
              <a:t> tank influence and </a:t>
            </a:r>
            <a:r>
              <a:rPr lang="fr-FR" dirty="0" err="1"/>
              <a:t>enhances</a:t>
            </a:r>
            <a:r>
              <a:rPr lang="fr-FR" dirty="0"/>
              <a:t> </a:t>
            </a:r>
            <a:r>
              <a:rPr lang="fr-FR" dirty="0" err="1"/>
              <a:t>policy</a:t>
            </a:r>
            <a:r>
              <a:rPr lang="fr-FR" dirty="0"/>
              <a:t> </a:t>
            </a:r>
            <a:r>
              <a:rPr lang="fr-FR" dirty="0" err="1"/>
              <a:t>outcomes</a:t>
            </a:r>
            <a:r>
              <a:rPr lang="fr-FR" dirty="0"/>
              <a:t>. </a:t>
            </a:r>
          </a:p>
        </p:txBody>
      </p:sp>
    </p:spTree>
    <p:extLst>
      <p:ext uri="{BB962C8B-B14F-4D97-AF65-F5344CB8AC3E}">
        <p14:creationId xmlns:p14="http://schemas.microsoft.com/office/powerpoint/2010/main" val="27381136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1C8E54-FAFD-FA77-4358-8BB10FFCC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53CBA7-96CB-4404-D36C-30FD97FEF727}"/>
              </a:ext>
            </a:extLst>
          </p:cNvPr>
          <p:cNvSpPr>
            <a:spLocks noGrp="1"/>
          </p:cNvSpPr>
          <p:nvPr>
            <p:ph type="ctrTitle"/>
          </p:nvPr>
        </p:nvSpPr>
        <p:spPr>
          <a:xfrm>
            <a:off x="4201887" y="1980111"/>
            <a:ext cx="7053942" cy="2897778"/>
          </a:xfrm>
        </p:spPr>
        <p:txBody>
          <a:bodyPr>
            <a:normAutofit fontScale="90000"/>
          </a:bodyPr>
          <a:lstStyle/>
          <a:p>
            <a:br>
              <a:rPr lang="en-GB" dirty="0"/>
            </a:br>
            <a:r>
              <a:rPr lang="en-GB" dirty="0"/>
              <a:t>Let’s Connect!</a:t>
            </a:r>
            <a:br>
              <a:rPr lang="en-GB" dirty="0"/>
            </a:br>
            <a:r>
              <a:rPr lang="en-GB" dirty="0"/>
              <a:t>LinkedIn: </a:t>
            </a:r>
            <a:r>
              <a:rPr lang="en-GB" dirty="0" err="1"/>
              <a:t>LiliaRizk</a:t>
            </a:r>
            <a:br>
              <a:rPr lang="en-GB" dirty="0"/>
            </a:br>
            <a:r>
              <a:rPr lang="en-GB" sz="4600" dirty="0"/>
              <a:t>Email: </a:t>
            </a:r>
            <a:r>
              <a:rPr lang="en-GB" sz="4600" dirty="0">
                <a:hlinkClick r:id="rId2">
                  <a:extLst>
                    <a:ext uri="{A12FA001-AC4F-418D-AE19-62706E023703}">
                      <ahyp:hlinkClr xmlns:ahyp="http://schemas.microsoft.com/office/drawing/2018/hyperlinkcolor" val="tx"/>
                    </a:ext>
                  </a:extLst>
                </a:hlinkClick>
              </a:rPr>
              <a:t>l.rizk@policycenter.ma</a:t>
            </a:r>
            <a:br>
              <a:rPr lang="en-GB" sz="4600" dirty="0"/>
            </a:br>
            <a:r>
              <a:rPr lang="en-GB" sz="4600" dirty="0" err="1"/>
              <a:t>Whatsapp</a:t>
            </a:r>
            <a:r>
              <a:rPr lang="en-GB" sz="4600" dirty="0"/>
              <a:t>: +212666938906</a:t>
            </a:r>
            <a:br>
              <a:rPr lang="en-GB" sz="4600" dirty="0"/>
            </a:br>
            <a:endParaRPr lang="en-GB" sz="4600" dirty="0"/>
          </a:p>
        </p:txBody>
      </p:sp>
    </p:spTree>
    <p:extLst>
      <p:ext uri="{BB962C8B-B14F-4D97-AF65-F5344CB8AC3E}">
        <p14:creationId xmlns:p14="http://schemas.microsoft.com/office/powerpoint/2010/main" val="381921358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7724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7" name="Arc 16">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4" name="Título 3"/>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5100" kern="1200" dirty="0">
                <a:solidFill>
                  <a:schemeClr val="tx1"/>
                </a:solidFill>
                <a:latin typeface="+mj-lt"/>
                <a:ea typeface="+mj-ea"/>
                <a:cs typeface="+mj-cs"/>
              </a:rPr>
              <a:t>Part 1: Understanding the Role of Partnerships in Think Tanks</a:t>
            </a:r>
          </a:p>
        </p:txBody>
      </p:sp>
    </p:spTree>
    <p:extLst>
      <p:ext uri="{BB962C8B-B14F-4D97-AF65-F5344CB8AC3E}">
        <p14:creationId xmlns:p14="http://schemas.microsoft.com/office/powerpoint/2010/main" val="284196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7CE6FF6-31B3-4114-B0BB-E4C127E70FA1}"/>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sz="4400" b="1" kern="1200" dirty="0">
                <a:solidFill>
                  <a:schemeClr val="tx1"/>
                </a:solidFill>
                <a:latin typeface="+mj-lt"/>
                <a:ea typeface="+mj-ea"/>
                <a:cs typeface="+mj-cs"/>
              </a:rPr>
              <a:t>Part 1: </a:t>
            </a:r>
            <a:r>
              <a:rPr lang="en-US" sz="4400" kern="1200" dirty="0">
                <a:solidFill>
                  <a:schemeClr val="tx1"/>
                </a:solidFill>
                <a:latin typeface="+mj-lt"/>
                <a:ea typeface="+mj-ea"/>
                <a:cs typeface="+mj-cs"/>
              </a:rPr>
              <a:t>Objectives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B9804CCF-53EF-477F-B31D-91B1CD147C79}"/>
              </a:ext>
            </a:extLst>
          </p:cNvPr>
          <p:cNvSpPr>
            <a:spLocks noGrp="1"/>
          </p:cNvSpPr>
          <p:nvPr>
            <p:ph type="body" sz="quarter" idx="10"/>
          </p:nvPr>
        </p:nvSpPr>
        <p:spPr>
          <a:xfrm>
            <a:off x="838200" y="1825625"/>
            <a:ext cx="10515600" cy="4351338"/>
          </a:xfrm>
        </p:spPr>
        <p:txBody>
          <a:bodyPr vert="horz" lIns="91440" tIns="45720" rIns="91440" bIns="45720" rtlCol="0">
            <a:normAutofit/>
          </a:bodyPr>
          <a:lstStyle/>
          <a:p>
            <a:pPr indent="-228600">
              <a:buFont typeface="Arial" panose="020B0604020202020204" pitchFamily="34" charset="0"/>
              <a:buChar char="•"/>
            </a:pPr>
            <a:r>
              <a:rPr lang="en-US" dirty="0">
                <a:solidFill>
                  <a:schemeClr val="tx1"/>
                </a:solidFill>
                <a:latin typeface="+mn-lt"/>
              </a:rPr>
              <a:t>This first session will explore: </a:t>
            </a:r>
          </a:p>
          <a:p>
            <a:pPr indent="-228600">
              <a:buFont typeface="Arial" panose="020B0604020202020204" pitchFamily="34" charset="0"/>
              <a:buChar char="•"/>
            </a:pPr>
            <a:endParaRPr lang="en-US" dirty="0">
              <a:solidFill>
                <a:schemeClr val="tx1"/>
              </a:solidFill>
              <a:latin typeface="+mn-lt"/>
            </a:endParaRPr>
          </a:p>
          <a:p>
            <a:pPr marL="457200" indent="-228600">
              <a:buFont typeface="Arial" panose="020B0604020202020204" pitchFamily="34" charset="0"/>
              <a:buChar char="•"/>
            </a:pPr>
            <a:r>
              <a:rPr lang="en-US" dirty="0">
                <a:solidFill>
                  <a:schemeClr val="tx1"/>
                </a:solidFill>
                <a:latin typeface="+mn-lt"/>
              </a:rPr>
              <a:t>Why partnerships are essential for think tanks</a:t>
            </a:r>
          </a:p>
          <a:p>
            <a:pPr marL="457200" indent="-228600">
              <a:buFont typeface="Arial" panose="020B0604020202020204" pitchFamily="34" charset="0"/>
              <a:buChar char="•"/>
            </a:pPr>
            <a:r>
              <a:rPr lang="en-US" dirty="0">
                <a:solidFill>
                  <a:schemeClr val="tx1"/>
                </a:solidFill>
                <a:latin typeface="+mn-lt"/>
              </a:rPr>
              <a:t>Who the key stakeholders are</a:t>
            </a:r>
          </a:p>
          <a:p>
            <a:pPr marL="457200" indent="-228600">
              <a:buFont typeface="Arial" panose="020B0604020202020204" pitchFamily="34" charset="0"/>
              <a:buChar char="•"/>
            </a:pPr>
            <a:r>
              <a:rPr lang="en-US" dirty="0">
                <a:solidFill>
                  <a:schemeClr val="tx1"/>
                </a:solidFill>
                <a:latin typeface="+mn-lt"/>
              </a:rPr>
              <a:t>How successful collaborations work in practice</a:t>
            </a:r>
          </a:p>
          <a:p>
            <a:pPr marL="457200" indent="-228600">
              <a:buFont typeface="Arial" panose="020B0604020202020204" pitchFamily="34" charset="0"/>
              <a:buChar char="•"/>
            </a:pPr>
            <a:endParaRPr lang="en-US" dirty="0">
              <a:solidFill>
                <a:schemeClr val="tx1"/>
              </a:solidFill>
              <a:latin typeface="+mn-lt"/>
            </a:endParaRPr>
          </a:p>
          <a:p>
            <a:pPr indent="-228600">
              <a:buFont typeface="Arial" panose="020B0604020202020204" pitchFamily="34" charset="0"/>
              <a:buChar char="•"/>
            </a:pPr>
            <a:r>
              <a:rPr lang="en-US" b="1" dirty="0">
                <a:solidFill>
                  <a:schemeClr val="tx1"/>
                </a:solidFill>
                <a:latin typeface="+mn-lt"/>
              </a:rPr>
              <a:t>Goal: </a:t>
            </a:r>
            <a:r>
              <a:rPr lang="en-US" dirty="0">
                <a:solidFill>
                  <a:schemeClr val="tx1"/>
                </a:solidFill>
                <a:latin typeface="+mn-lt"/>
              </a:rPr>
              <a:t>Gain a deeper understanding of the strategic benefits of partnerships and map your own think tank’s ecosystem of existing and potential collaborators</a:t>
            </a:r>
          </a:p>
        </p:txBody>
      </p:sp>
    </p:spTree>
    <p:extLst>
      <p:ext uri="{BB962C8B-B14F-4D97-AF65-F5344CB8AC3E}">
        <p14:creationId xmlns:p14="http://schemas.microsoft.com/office/powerpoint/2010/main" val="1096901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65B9A9-9762-3020-CD5F-976EB06E280F}"/>
              </a:ext>
            </a:extLst>
          </p:cNvPr>
          <p:cNvSpPr>
            <a:spLocks noGrp="1"/>
          </p:cNvSpPr>
          <p:nvPr>
            <p:ph type="title"/>
          </p:nvPr>
        </p:nvSpPr>
        <p:spPr/>
        <p:txBody>
          <a:bodyPr/>
          <a:lstStyle/>
          <a:p>
            <a:r>
              <a:rPr lang="fr-FR" dirty="0"/>
              <a:t>« If </a:t>
            </a:r>
            <a:r>
              <a:rPr lang="fr-FR" dirty="0" err="1"/>
              <a:t>you</a:t>
            </a:r>
            <a:r>
              <a:rPr lang="fr-FR" dirty="0"/>
              <a:t> </a:t>
            </a:r>
            <a:r>
              <a:rPr lang="fr-FR" dirty="0" err="1"/>
              <a:t>want</a:t>
            </a:r>
            <a:r>
              <a:rPr lang="fr-FR" dirty="0"/>
              <a:t> to go fast, </a:t>
            </a:r>
            <a:r>
              <a:rPr lang="fr-FR" dirty="0" err="1"/>
              <a:t>you</a:t>
            </a:r>
            <a:r>
              <a:rPr lang="fr-FR" dirty="0"/>
              <a:t> </a:t>
            </a:r>
            <a:r>
              <a:rPr lang="fr-FR" dirty="0" err="1"/>
              <a:t>should</a:t>
            </a:r>
            <a:r>
              <a:rPr lang="fr-FR" dirty="0"/>
              <a:t> go </a:t>
            </a:r>
            <a:r>
              <a:rPr lang="fr-FR" dirty="0" err="1"/>
              <a:t>alone</a:t>
            </a:r>
            <a:r>
              <a:rPr lang="fr-FR" dirty="0"/>
              <a:t>, but if </a:t>
            </a:r>
            <a:r>
              <a:rPr lang="fr-FR" dirty="0" err="1"/>
              <a:t>you</a:t>
            </a:r>
            <a:r>
              <a:rPr lang="fr-FR" dirty="0"/>
              <a:t> </a:t>
            </a:r>
            <a:r>
              <a:rPr lang="fr-FR" dirty="0" err="1"/>
              <a:t>want</a:t>
            </a:r>
            <a:r>
              <a:rPr lang="fr-FR" dirty="0"/>
              <a:t> to go far, </a:t>
            </a:r>
            <a:r>
              <a:rPr lang="fr-FR" dirty="0" err="1"/>
              <a:t>you</a:t>
            </a:r>
            <a:r>
              <a:rPr lang="fr-FR" dirty="0"/>
              <a:t> </a:t>
            </a:r>
            <a:r>
              <a:rPr lang="fr-FR" dirty="0" err="1"/>
              <a:t>should</a:t>
            </a:r>
            <a:r>
              <a:rPr lang="fr-FR" dirty="0"/>
              <a:t> go </a:t>
            </a:r>
            <a:r>
              <a:rPr lang="fr-FR" dirty="0" err="1"/>
              <a:t>with</a:t>
            </a:r>
            <a:r>
              <a:rPr lang="fr-FR" dirty="0"/>
              <a:t> </a:t>
            </a:r>
            <a:r>
              <a:rPr lang="fr-FR" dirty="0" err="1"/>
              <a:t>others</a:t>
            </a:r>
            <a:r>
              <a:rPr lang="fr-FR" dirty="0"/>
              <a:t> ».</a:t>
            </a:r>
          </a:p>
        </p:txBody>
      </p:sp>
    </p:spTree>
    <p:extLst>
      <p:ext uri="{BB962C8B-B14F-4D97-AF65-F5344CB8AC3E}">
        <p14:creationId xmlns:p14="http://schemas.microsoft.com/office/powerpoint/2010/main" val="1968748727"/>
      </p:ext>
    </p:extLst>
  </p:cSld>
  <p:clrMapOvr>
    <a:masterClrMapping/>
  </p:clrMapOvr>
</p:sld>
</file>

<file path=ppt/theme/theme1.xml><?xml version="1.0" encoding="utf-8"?>
<a:theme xmlns:a="http://schemas.openxmlformats.org/drawingml/2006/main" name="Tema de Office">
  <a:themeElements>
    <a:clrScheme name="School for Thinktankers">
      <a:dk1>
        <a:srgbClr val="E7004C"/>
      </a:dk1>
      <a:lt1>
        <a:srgbClr val="FCFCF1"/>
      </a:lt1>
      <a:dk2>
        <a:srgbClr val="111111"/>
      </a:dk2>
      <a:lt2>
        <a:srgbClr val="FFFFFF"/>
      </a:lt2>
      <a:accent1>
        <a:srgbClr val="E7004C"/>
      </a:accent1>
      <a:accent2>
        <a:srgbClr val="9EC9ED"/>
      </a:accent2>
      <a:accent3>
        <a:srgbClr val="878787"/>
      </a:accent3>
      <a:accent4>
        <a:srgbClr val="E7004C"/>
      </a:accent4>
      <a:accent5>
        <a:srgbClr val="9EC9ED"/>
      </a:accent5>
      <a:accent6>
        <a:srgbClr val="878787"/>
      </a:accent6>
      <a:hlink>
        <a:srgbClr val="E7004C"/>
      </a:hlink>
      <a:folHlink>
        <a:srgbClr val="9EC9ED"/>
      </a:folHlink>
    </a:clrScheme>
    <a:fontScheme name="School for Thinktankers">
      <a:majorFont>
        <a:latin typeface="Trebuchet MS"/>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3135</TotalTime>
  <Words>5384</Words>
  <Application>Microsoft Office PowerPoint</Application>
  <PresentationFormat>Grand écran</PresentationFormat>
  <Paragraphs>499</Paragraphs>
  <Slides>64</Slides>
  <Notes>13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64</vt:i4>
      </vt:variant>
    </vt:vector>
  </HeadingPairs>
  <TitlesOfParts>
    <vt:vector size="72" baseType="lpstr">
      <vt:lpstr>Aptos</vt:lpstr>
      <vt:lpstr>Arial</vt:lpstr>
      <vt:lpstr>Calibri</vt:lpstr>
      <vt:lpstr>Georgia</vt:lpstr>
      <vt:lpstr>Symbol</vt:lpstr>
      <vt:lpstr>Trebuchet MS</vt:lpstr>
      <vt:lpstr>Wingdings</vt:lpstr>
      <vt:lpstr>Tema de Office</vt:lpstr>
      <vt:lpstr>Présentation PowerPoint</vt:lpstr>
      <vt:lpstr>Building Strategic Partnerships for Change and Think Tank Impact</vt:lpstr>
      <vt:lpstr>Presentation </vt:lpstr>
      <vt:lpstr>Main Workshop Objectives:  1) Understand the value and role of partnerships in enhancing think tank impact  2) Learn how to identify, engage, and manage partnerships effectively  3) Overcome Challenges related to funding, credibility, and strategic alignment  4) Develop a practical partnership plan for future implementation</vt:lpstr>
      <vt:lpstr>Session Breakdown  Part 1: Understanding the Role of Partnerships in Think Tanks  Part 2: Identifying and Approaching Potential Partners  Part 3: Designing and Structuring Partnerships  Part 4: Overcoming Challenges in Think Tank Partnerships  Part 5: Sustaining and Scaling Partnerships</vt:lpstr>
      <vt:lpstr>Starter Question  What comes to mind when you think of a strategic partnership, or one word you would associate with “strategic partnership”?</vt:lpstr>
      <vt:lpstr>Part 1: Understanding the Role of Partnerships in Think Tanks</vt:lpstr>
      <vt:lpstr>Part 1: Objectives</vt:lpstr>
      <vt:lpstr>« If you want to go fast, you should go alone, but if you want to go far, you should go with others ».</vt:lpstr>
      <vt:lpstr>Part 1: Why Partnerships Matter for Think Tanks</vt:lpstr>
      <vt:lpstr>Part 1: Strategic vs. Transactional Partnerships</vt:lpstr>
      <vt:lpstr>Part 1: Why Partnerships Matter for Think Tanks</vt:lpstr>
      <vt:lpstr>Part 1: Why Partnerships Matter for Think Tanks</vt:lpstr>
      <vt:lpstr>Part 1: Mapping Key Stakeholders in the Policy Ecosystem (Who are they Key Players?)</vt:lpstr>
      <vt:lpstr>Part 1: Examples of Strategic and Successful Think Tank Partnerships</vt:lpstr>
      <vt:lpstr>Part 1: Activity Stakeholder Mapping Tool</vt:lpstr>
      <vt:lpstr>Part 1: Activity Stakeholder Mapping Tool</vt:lpstr>
      <vt:lpstr>Part 1: Activity Stakeholder Mapping Tool</vt:lpstr>
      <vt:lpstr>Part 2: Identifying and Approaching Potential Partners</vt:lpstr>
      <vt:lpstr>Part 2: Objectives</vt:lpstr>
      <vt:lpstr>Part 2: Identifying and Approaching Potential Partners</vt:lpstr>
      <vt:lpstr>Part 2: Criteria for selecting strategic partners</vt:lpstr>
      <vt:lpstr>Part 2: Activity Creating a Think Tank Partnership Selection Checklist</vt:lpstr>
      <vt:lpstr>Part 2: Building a Value Proposition for Partnerships </vt:lpstr>
      <vt:lpstr>Part 2: Building a Value Proposition for Partnerships </vt:lpstr>
      <vt:lpstr>Part 2: Building a Value Proposition for Partnerships </vt:lpstr>
      <vt:lpstr>"Our think tank’s latest research on digital economy regulations aligns with your company’s interest in responsible AI development. By collaborating, we can produce a policy white paper that informs decision-makers while highlighting your commitment to ethical AI governance."</vt:lpstr>
      <vt:lpstr>Part 2: Value Proposition example for NGOs &amp; Civil Society Organizations</vt:lpstr>
      <vt:lpstr>Part 2: Value Proposition example for NGOs &amp; Civil Society Organizations</vt:lpstr>
      <vt:lpstr>Part 2:Outreach Strategies: Building Trust and Initiating Conversations</vt:lpstr>
      <vt:lpstr>Part 2:Activity Value Proposition</vt:lpstr>
      <vt:lpstr>Part 3: Designing and Structuring Partnerships</vt:lpstr>
      <vt:lpstr>Part 3: Objectives</vt:lpstr>
      <vt:lpstr>Part 3: Common Think Tank Partnerships</vt:lpstr>
      <vt:lpstr>Part 3: Types of Partnerships </vt:lpstr>
      <vt:lpstr>Part 3: Types of Partnerships </vt:lpstr>
      <vt:lpstr>Part 3: Types of Partnerships </vt:lpstr>
      <vt:lpstr>Part 3: Types of Partnerships </vt:lpstr>
      <vt:lpstr>Part 3: Types of Partnerships </vt:lpstr>
      <vt:lpstr>Partnerships can be multidimensional, multistakeholder, and multipurpose. </vt:lpstr>
      <vt:lpstr>Part 3: Formal vs. Informal Partnerships</vt:lpstr>
      <vt:lpstr>Part 3: Legal and Contractual Considerations</vt:lpstr>
      <vt:lpstr>Part 3: Defining Roles and Expectations</vt:lpstr>
      <vt:lpstr>Part 3: Activity  Partnership Puzzle</vt:lpstr>
      <vt:lpstr>Part 3: Activity  Partnership Puzzle</vt:lpstr>
      <vt:lpstr>What components were non-negotiable?  Which ones varied depending on the type of partnership?  What elements are often overlooked but essential?</vt:lpstr>
      <vt:lpstr>Part 4: Overcoming Challenges in Think Tank Partnerships</vt:lpstr>
      <vt:lpstr>Part 4: Objectives</vt:lpstr>
      <vt:lpstr>Part 4: Common Pitfalls in Partnerships and How to Avoid Them</vt:lpstr>
      <vt:lpstr>Part 4: Common Pitfalls and How to Avoid Them</vt:lpstr>
      <vt:lpstr>Part 4: Common Pitfalls and How to Avoid Them</vt:lpstr>
      <vt:lpstr>Part 4: Strategies for Maintaining Independence and Credibility </vt:lpstr>
      <vt:lpstr>Part 4: Activity Case Study Discussion</vt:lpstr>
      <vt:lpstr>Part 4: Activity Case Study Discussion</vt:lpstr>
      <vt:lpstr>Part 5: Sustaining and Scaling Partnerships</vt:lpstr>
      <vt:lpstr>Part 5: Objectives</vt:lpstr>
      <vt:lpstr>Part 5: Best Practices for Long-Term Partnership Success</vt:lpstr>
      <vt:lpstr>Part 5: Measuring the Impact of Partnerships</vt:lpstr>
      <vt:lpstr>Part 5: Leveraging Partnerships for Greater Policy Influence</vt:lpstr>
      <vt:lpstr>Part 5: Evaluating the Partnership Relationship </vt:lpstr>
      <vt:lpstr>Part 5: Evaluating the Partnership Relationship </vt:lpstr>
      <vt:lpstr>Sustaining Partnerships requires continuous evaluation, strong communication and mutual adaptation.  Assessing both impact and relationship dynamics is critical for long-term success.  Scaling partnerships expands think tank influence and enhances policy outcomes. </vt:lpstr>
      <vt:lpstr> Let’s Connect! LinkedIn: LiliaRizk Email: l.rizk@policycenter.ma Whatsapp: +212666938906 </vt:lpstr>
      <vt:lpstr>Présentation PowerPoint</vt:lpstr>
    </vt:vector>
  </TitlesOfParts>
  <Company>http://www.centor.mx.gd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Centor</dc:creator>
  <cp:lastModifiedBy>Lilia Rizk</cp:lastModifiedBy>
  <cp:revision>26</cp:revision>
  <dcterms:created xsi:type="dcterms:W3CDTF">2021-01-12T15:01:10Z</dcterms:created>
  <dcterms:modified xsi:type="dcterms:W3CDTF">2025-02-05T07:45:11Z</dcterms:modified>
</cp:coreProperties>
</file>