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3.xml" ContentType="application/vnd.openxmlformats-officedocument.presentationml.comments+xml"/>
  <Override PartName="/ppt/notesSlides/notesSlide17.xml" ContentType="application/vnd.openxmlformats-officedocument.presentationml.notesSlide+xml"/>
  <Override PartName="/ppt/comments/comment4.xml" ContentType="application/vnd.openxmlformats-officedocument.presentationml.comments+xml"/>
  <Override PartName="/ppt/notesSlides/notesSlide18.xml" ContentType="application/vnd.openxmlformats-officedocument.presentationml.notesSlide+xml"/>
  <Override PartName="/ppt/comments/comment5.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6.xml" ContentType="application/vnd.openxmlformats-officedocument.presentationml.comments+xml"/>
  <Override PartName="/ppt/notesSlides/notesSlide21.xml" ContentType="application/vnd.openxmlformats-officedocument.presentationml.notesSlide+xml"/>
  <Override PartName="/ppt/comments/comment7.xml" ContentType="application/vnd.openxmlformats-officedocument.presentationml.comment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is/r5Vb6PLxQbNVCNoDyLQbnhkO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ídia Climent"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1-27T12:55:50.509" idx="1">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k8"/>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25-01-27T12:56:00.606" idx="2">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A"/>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25-01-27T12:56:46.282" idx="3">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M"/>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0" dt="2025-01-27T12:56:52.422" idx="4">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Q"/>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0" dt="2025-01-27T12:56:59.646" idx="5">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U"/>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0" dt="2025-01-27T12:57:07.132" idx="6">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Y"/>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0" dt="2025-01-27T12:57:14.012" idx="7">
    <p:pos x="6000" y="0"/>
    <p:text>MN</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cyJqmlc"/>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A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 name="Google Shape;5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2998bad037_0_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g32998bad037_0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2998bad037_0_4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AR"/>
              <a:t>Linked with our Board of directors meetings to approve next year’s plan and review current year’s closing data</a:t>
            </a:r>
            <a:endParaRPr/>
          </a:p>
        </p:txBody>
      </p:sp>
      <p:sp>
        <p:nvSpPr>
          <p:cNvPr id="106" name="Google Shape;106;g32998bad037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2998bad037_0_6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g32998bad037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2998bad037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g32998bad037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2998bad037_0_3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AR"/>
              <a:t>all organizations need to share information but to prevent strategic spaces being hijacked by informational news we have created this space. </a:t>
            </a:r>
            <a:endParaRPr/>
          </a:p>
        </p:txBody>
      </p:sp>
      <p:sp>
        <p:nvSpPr>
          <p:cNvPr id="131" name="Google Shape;131;g32998bad037_0_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2998bad037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32998bad037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32998bad037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A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2998bad037_0_5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g32998bad037_0_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2998bad037_0_5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g32998bad037_0_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2998bad037_0_5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g32998bad037_0_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2998bad037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32998bad037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g32998bad037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AR"/>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 name="Google Shape;5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2998bad037_0_6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g32998bad037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998bad037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 name="Google Shape;64;g32998bad037_0_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g32998bad037_0_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A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 name="Google Shape;7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2998bad037_0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g32998bad037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 name="Google Shape;8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A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2998bad037_0_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s-AR"/>
              <a:t>teams come to supervisors with strategic dilemmas, not previously. Therefore convos start at a high level. </a:t>
            </a:r>
            <a:endParaRPr/>
          </a:p>
        </p:txBody>
      </p:sp>
      <p:sp>
        <p:nvSpPr>
          <p:cNvPr id="86" name="Google Shape;86;g32998bad037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2998bad037_0_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32998bad037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2998bad037_0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s-AR"/>
              <a:t>We plan our strategy with a 5 year framework  but review it yearly to adjust:</a:t>
            </a:r>
            <a:endParaRPr/>
          </a:p>
          <a:p>
            <a:pPr marL="914400" lvl="1" indent="-317500" algn="l" rtl="0">
              <a:spcBef>
                <a:spcPts val="0"/>
              </a:spcBef>
              <a:spcAft>
                <a:spcPts val="0"/>
              </a:spcAft>
              <a:buSzPts val="1400"/>
              <a:buChar char="-"/>
            </a:pPr>
            <a:r>
              <a:rPr lang="es-AR"/>
              <a:t>we know where we're going in the long run but allow ourselves to have flexibility to adjust buy reviewing it often (every 6 months) to allow for changes of direction to happen when we detect the need and not too late. </a:t>
            </a:r>
            <a:endParaRPr/>
          </a:p>
          <a:p>
            <a:pPr marL="457200" lvl="0" indent="-317500" algn="l" rtl="0">
              <a:spcBef>
                <a:spcPts val="0"/>
              </a:spcBef>
              <a:spcAft>
                <a:spcPts val="0"/>
              </a:spcAft>
              <a:buSzPts val="1400"/>
              <a:buChar char="-"/>
            </a:pPr>
            <a:r>
              <a:rPr lang="es-AR"/>
              <a:t>We need to be able to imagine what do we want to achieve in 5 years, it’s our vision, our lighthouse. Especially important in our VUCA (volatile, uncertain, complexity, ambiguity) context. Without it you’re lost. But we’re not enslaved by it. </a:t>
            </a:r>
            <a:endParaRPr/>
          </a:p>
          <a:p>
            <a:pPr marL="457200" lvl="0" indent="-317500" algn="l" rtl="0">
              <a:spcBef>
                <a:spcPts val="0"/>
              </a:spcBef>
              <a:spcAft>
                <a:spcPts val="0"/>
              </a:spcAft>
              <a:buClr>
                <a:schemeClr val="dk1"/>
              </a:buClr>
              <a:buSzPts val="1400"/>
              <a:buChar char="-"/>
            </a:pPr>
            <a:r>
              <a:rPr lang="es-AR"/>
              <a:t>We base it all in the quality of the conversations we promote</a:t>
            </a:r>
            <a:endParaRPr/>
          </a:p>
          <a:p>
            <a:pPr marL="457200" lvl="0" indent="-317500" algn="l" rtl="0">
              <a:spcBef>
                <a:spcPts val="0"/>
              </a:spcBef>
              <a:spcAft>
                <a:spcPts val="0"/>
              </a:spcAft>
              <a:buClr>
                <a:schemeClr val="dk1"/>
              </a:buClr>
              <a:buSzPts val="1400"/>
              <a:buChar char="-"/>
            </a:pPr>
            <a:r>
              <a:rPr lang="es-AR"/>
              <a:t>Strategic convos happen at all levels within the organization: led by directors but expected by everyone</a:t>
            </a:r>
            <a:endParaRPr/>
          </a:p>
          <a:p>
            <a:pPr marL="457200" lvl="0" indent="-317500" algn="l" rtl="0">
              <a:spcBef>
                <a:spcPts val="0"/>
              </a:spcBef>
              <a:spcAft>
                <a:spcPts val="0"/>
              </a:spcAft>
              <a:buClr>
                <a:schemeClr val="dk1"/>
              </a:buClr>
              <a:buSzPts val="1400"/>
              <a:buChar char="-"/>
            </a:pPr>
            <a:r>
              <a:rPr lang="es-AR"/>
              <a:t>With different formats: in structured team-wide meetings, informal spaces, every possible moment</a:t>
            </a:r>
            <a:endParaRPr/>
          </a:p>
          <a:p>
            <a:pPr marL="457200" lvl="0" indent="-317500" algn="l" rtl="0">
              <a:spcBef>
                <a:spcPts val="0"/>
              </a:spcBef>
              <a:spcAft>
                <a:spcPts val="0"/>
              </a:spcAft>
              <a:buClr>
                <a:schemeClr val="dk1"/>
              </a:buClr>
              <a:buSzPts val="1400"/>
              <a:buChar char="-"/>
            </a:pPr>
            <a:r>
              <a:rPr lang="es-AR"/>
              <a:t>Using an array of different tools</a:t>
            </a:r>
            <a:endParaRPr/>
          </a:p>
          <a:p>
            <a:pPr marL="457200" lvl="0" indent="-317500" algn="l" rtl="0">
              <a:spcBef>
                <a:spcPts val="0"/>
              </a:spcBef>
              <a:spcAft>
                <a:spcPts val="0"/>
              </a:spcAft>
              <a:buClr>
                <a:schemeClr val="dk1"/>
              </a:buClr>
              <a:buSzPts val="1400"/>
              <a:buChar char="-"/>
            </a:pPr>
            <a:r>
              <a:rPr lang="es-AR"/>
              <a:t>Let’s see the detail</a:t>
            </a:r>
            <a:endParaRPr/>
          </a:p>
        </p:txBody>
      </p:sp>
      <p:sp>
        <p:nvSpPr>
          <p:cNvPr id="96" name="Google Shape;96;g32998bad037_0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p:cSld name="Cover">
    <p:bg>
      <p:bgPr>
        <a:solidFill>
          <a:schemeClr val="dk1"/>
        </a:solidFill>
        <a:effectLst/>
      </p:bgPr>
    </p:bg>
    <p:spTree>
      <p:nvGrpSpPr>
        <p:cNvPr id="1" name="Shape 12"/>
        <p:cNvGrpSpPr/>
        <p:nvPr/>
      </p:nvGrpSpPr>
      <p:grpSpPr>
        <a:xfrm>
          <a:off x="0" y="0"/>
          <a:ext cx="0" cy="0"/>
          <a:chOff x="0" y="0"/>
          <a:chExt cx="0" cy="0"/>
        </a:xfrm>
      </p:grpSpPr>
      <p:pic>
        <p:nvPicPr>
          <p:cNvPr id="13" name="Google Shape;13;p8"/>
          <p:cNvPicPr preferRelativeResize="0"/>
          <p:nvPr/>
        </p:nvPicPr>
        <p:blipFill rotWithShape="1">
          <a:blip r:embed="rId2">
            <a:alphaModFix/>
          </a:blip>
          <a:srcRect/>
          <a:stretch/>
        </p:blipFill>
        <p:spPr>
          <a:xfrm>
            <a:off x="4268721" y="1549904"/>
            <a:ext cx="3654559" cy="37581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White with logo" type="blank">
  <p:cSld name="BLANK">
    <p:spTree>
      <p:nvGrpSpPr>
        <p:cNvPr id="1" name="Shape 49"/>
        <p:cNvGrpSpPr/>
        <p:nvPr/>
      </p:nvGrpSpPr>
      <p:grpSpPr>
        <a:xfrm>
          <a:off x="0" y="0"/>
          <a:ext cx="0" cy="0"/>
          <a:chOff x="0" y="0"/>
          <a:chExt cx="0" cy="0"/>
        </a:xfrm>
      </p:grpSpPr>
      <p:pic>
        <p:nvPicPr>
          <p:cNvPr id="50" name="Google Shape;50;p17"/>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White">
  <p:cSld name="White">
    <p:spTree>
      <p:nvGrpSpPr>
        <p:cNvPr id="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ver with title">
  <p:cSld name="Cover with title">
    <p:bg>
      <p:bgPr>
        <a:solidFill>
          <a:schemeClr val="dk1"/>
        </a:solidFill>
        <a:effectLst/>
      </p:bgPr>
    </p:bg>
    <p:spTree>
      <p:nvGrpSpPr>
        <p:cNvPr id="1" name="Shape 14"/>
        <p:cNvGrpSpPr/>
        <p:nvPr/>
      </p:nvGrpSpPr>
      <p:grpSpPr>
        <a:xfrm>
          <a:off x="0" y="0"/>
          <a:ext cx="0" cy="0"/>
          <a:chOff x="0" y="0"/>
          <a:chExt cx="0" cy="0"/>
        </a:xfrm>
      </p:grpSpPr>
      <p:sp>
        <p:nvSpPr>
          <p:cNvPr id="15" name="Google Shape;15;p9"/>
          <p:cNvSpPr txBox="1">
            <a:spLocks noGrp="1"/>
          </p:cNvSpPr>
          <p:nvPr>
            <p:ph type="ctrTitle"/>
          </p:nvPr>
        </p:nvSpPr>
        <p:spPr>
          <a:xfrm>
            <a:off x="4514248" y="1386039"/>
            <a:ext cx="5592278" cy="2088682"/>
          </a:xfrm>
          <a:prstGeom prst="rect">
            <a:avLst/>
          </a:prstGeom>
          <a:noFill/>
          <a:ln>
            <a:noFill/>
          </a:ln>
        </p:spPr>
        <p:txBody>
          <a:bodyPr spcFirstLastPara="1" wrap="square" lIns="0" tIns="0" rIns="0" bIns="0" anchor="b" anchorCtr="0">
            <a:normAutofit/>
          </a:bodyPr>
          <a:lstStyle>
            <a:lvl1pPr lvl="0" algn="l">
              <a:lnSpc>
                <a:spcPct val="90000"/>
              </a:lnSpc>
              <a:spcBef>
                <a:spcPts val="0"/>
              </a:spcBef>
              <a:spcAft>
                <a:spcPts val="0"/>
              </a:spcAft>
              <a:buClr>
                <a:schemeClr val="lt1"/>
              </a:buClr>
              <a:buSzPts val="4500"/>
              <a:buFont typeface="Trebuchet MS"/>
              <a:buNone/>
              <a:defRPr sz="45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6" name="Google Shape;16;p9"/>
          <p:cNvPicPr preferRelativeResize="0"/>
          <p:nvPr/>
        </p:nvPicPr>
        <p:blipFill rotWithShape="1">
          <a:blip r:embed="rId2">
            <a:alphaModFix/>
          </a:blip>
          <a:srcRect/>
          <a:stretch/>
        </p:blipFill>
        <p:spPr>
          <a:xfrm>
            <a:off x="1130885" y="1944539"/>
            <a:ext cx="2695405" cy="2771839"/>
          </a:xfrm>
          <a:prstGeom prst="rect">
            <a:avLst/>
          </a:prstGeom>
          <a:noFill/>
          <a:ln>
            <a:noFill/>
          </a:ln>
        </p:spPr>
      </p:pic>
      <p:sp>
        <p:nvSpPr>
          <p:cNvPr id="17" name="Google Shape;17;p9"/>
          <p:cNvSpPr txBox="1">
            <a:spLocks noGrp="1"/>
          </p:cNvSpPr>
          <p:nvPr>
            <p:ph type="body" idx="1"/>
          </p:nvPr>
        </p:nvSpPr>
        <p:spPr>
          <a:xfrm>
            <a:off x="4514248" y="3790951"/>
            <a:ext cx="5592278" cy="953602"/>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000"/>
              </a:spcBef>
              <a:spcAft>
                <a:spcPts val="0"/>
              </a:spcAft>
              <a:buClr>
                <a:schemeClr val="lt1"/>
              </a:buClr>
              <a:buSzPts val="2500"/>
              <a:buNone/>
              <a:defRPr sz="2500">
                <a:solidFill>
                  <a:schemeClr val="lt1"/>
                </a:solidFill>
                <a:latin typeface="Georgia"/>
                <a:ea typeface="Georgia"/>
                <a:cs typeface="Georgia"/>
                <a:sym typeface="Georgia"/>
              </a:defRPr>
            </a:lvl1pPr>
            <a:lvl2pPr marL="914400" lvl="1" indent="-228600" algn="l">
              <a:lnSpc>
                <a:spcPct val="90000"/>
              </a:lnSpc>
              <a:spcBef>
                <a:spcPts val="500"/>
              </a:spcBef>
              <a:spcAft>
                <a:spcPts val="0"/>
              </a:spcAft>
              <a:buClr>
                <a:schemeClr val="dk2"/>
              </a:buClr>
              <a:buSzPts val="1500"/>
              <a:buNone/>
              <a:defRPr sz="1500"/>
            </a:lvl2pPr>
            <a:lvl3pPr marL="1371600" lvl="2" indent="-228600" algn="l">
              <a:lnSpc>
                <a:spcPct val="90000"/>
              </a:lnSpc>
              <a:spcBef>
                <a:spcPts val="500"/>
              </a:spcBef>
              <a:spcAft>
                <a:spcPts val="0"/>
              </a:spcAft>
              <a:buClr>
                <a:schemeClr val="dk2"/>
              </a:buClr>
              <a:buSzPts val="1500"/>
              <a:buNone/>
              <a:defRPr sz="1500"/>
            </a:lvl3pPr>
            <a:lvl4pPr marL="1828800" lvl="3" indent="-228600" algn="l">
              <a:lnSpc>
                <a:spcPct val="90000"/>
              </a:lnSpc>
              <a:spcBef>
                <a:spcPts val="500"/>
              </a:spcBef>
              <a:spcAft>
                <a:spcPts val="0"/>
              </a:spcAft>
              <a:buClr>
                <a:schemeClr val="dk2"/>
              </a:buClr>
              <a:buSzPts val="1500"/>
              <a:buNone/>
              <a:defRPr sz="1500"/>
            </a:lvl4pPr>
            <a:lvl5pPr marL="2286000" lvl="4" indent="-228600" algn="l">
              <a:lnSpc>
                <a:spcPct val="90000"/>
              </a:lnSpc>
              <a:spcBef>
                <a:spcPts val="500"/>
              </a:spcBef>
              <a:spcAft>
                <a:spcPts val="0"/>
              </a:spcAft>
              <a:buClr>
                <a:schemeClr val="dk2"/>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pos="2842">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parator">
  <p:cSld name="Separator">
    <p:bg>
      <p:bgPr>
        <a:solidFill>
          <a:schemeClr val="accent2"/>
        </a:solidFill>
        <a:effectLst/>
      </p:bgPr>
    </p:bg>
    <p:spTree>
      <p:nvGrpSpPr>
        <p:cNvPr id="1" name="Shape 18"/>
        <p:cNvGrpSpPr/>
        <p:nvPr/>
      </p:nvGrpSpPr>
      <p:grpSpPr>
        <a:xfrm>
          <a:off x="0" y="0"/>
          <a:ext cx="0" cy="0"/>
          <a:chOff x="0" y="0"/>
          <a:chExt cx="0" cy="0"/>
        </a:xfrm>
      </p:grpSpPr>
      <p:sp>
        <p:nvSpPr>
          <p:cNvPr id="19" name="Google Shape;19;p10"/>
          <p:cNvSpPr txBox="1">
            <a:spLocks noGrp="1"/>
          </p:cNvSpPr>
          <p:nvPr>
            <p:ph type="title"/>
          </p:nvPr>
        </p:nvSpPr>
        <p:spPr>
          <a:xfrm>
            <a:off x="3359150" y="1841032"/>
            <a:ext cx="6956325" cy="3175936"/>
          </a:xfrm>
          <a:prstGeom prst="rect">
            <a:avLst/>
          </a:prstGeom>
          <a:noFill/>
          <a:ln>
            <a:noFill/>
          </a:ln>
        </p:spPr>
        <p:txBody>
          <a:bodyPr spcFirstLastPara="1" wrap="square" lIns="0" tIns="0" rIns="0" bIns="0" anchor="ctr" anchorCtr="0">
            <a:normAutofit/>
          </a:bodyPr>
          <a:lstStyle>
            <a:lvl1pPr lvl="0" algn="l">
              <a:lnSpc>
                <a:spcPct val="90000"/>
              </a:lnSpc>
              <a:spcBef>
                <a:spcPts val="0"/>
              </a:spcBef>
              <a:spcAft>
                <a:spcPts val="0"/>
              </a:spcAft>
              <a:buClr>
                <a:schemeClr val="dk2"/>
              </a:buClr>
              <a:buSzPts val="5000"/>
              <a:buFont typeface="Trebuchet MS"/>
              <a:buNone/>
              <a:defRPr sz="5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10"/>
          <p:cNvSpPr/>
          <p:nvPr/>
        </p:nvSpPr>
        <p:spPr>
          <a:xfrm>
            <a:off x="2839454" y="1841032"/>
            <a:ext cx="125128" cy="3175936"/>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eorgia"/>
              <a:ea typeface="Georgia"/>
              <a:cs typeface="Georgia"/>
              <a:sym typeface="Georgia"/>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11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ext">
  <p:cSld name="Text">
    <p:spTree>
      <p:nvGrpSpPr>
        <p:cNvPr id="1" name="Shape 21"/>
        <p:cNvGrpSpPr/>
        <p:nvPr/>
      </p:nvGrpSpPr>
      <p:grpSpPr>
        <a:xfrm>
          <a:off x="0" y="0"/>
          <a:ext cx="0" cy="0"/>
          <a:chOff x="0" y="0"/>
          <a:chExt cx="0" cy="0"/>
        </a:xfrm>
      </p:grpSpPr>
      <p:sp>
        <p:nvSpPr>
          <p:cNvPr id="22" name="Google Shape;22;p11"/>
          <p:cNvSpPr txBox="1">
            <a:spLocks noGrp="1"/>
          </p:cNvSpPr>
          <p:nvPr>
            <p:ph type="title"/>
          </p:nvPr>
        </p:nvSpPr>
        <p:spPr>
          <a:xfrm>
            <a:off x="1636713" y="1068404"/>
            <a:ext cx="9721849" cy="4581624"/>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4000"/>
              <a:buFont typeface="Trebuchet M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3" name="Google Shape;23;p11"/>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436">
          <p15:clr>
            <a:srgbClr val="FBAE40"/>
          </p15:clr>
        </p15:guide>
        <p15:guide id="2" pos="102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ext with title">
  <p:cSld name="Text with title">
    <p:spTree>
      <p:nvGrpSpPr>
        <p:cNvPr id="1" name="Shape 24"/>
        <p:cNvGrpSpPr/>
        <p:nvPr/>
      </p:nvGrpSpPr>
      <p:grpSpPr>
        <a:xfrm>
          <a:off x="0" y="0"/>
          <a:ext cx="0" cy="0"/>
          <a:chOff x="0" y="0"/>
          <a:chExt cx="0" cy="0"/>
        </a:xfrm>
      </p:grpSpPr>
      <p:sp>
        <p:nvSpPr>
          <p:cNvPr id="25" name="Google Shape;25;p12"/>
          <p:cNvSpPr txBox="1">
            <a:spLocks noGrp="1"/>
          </p:cNvSpPr>
          <p:nvPr>
            <p:ph type="title"/>
          </p:nvPr>
        </p:nvSpPr>
        <p:spPr>
          <a:xfrm>
            <a:off x="1636713" y="692150"/>
            <a:ext cx="9721849" cy="607026"/>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6" name="Google Shape;26;p12"/>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
        <p:nvSpPr>
          <p:cNvPr id="27" name="Google Shape;27;p12"/>
          <p:cNvSpPr txBox="1">
            <a:spLocks noGrp="1"/>
          </p:cNvSpPr>
          <p:nvPr>
            <p:ph type="body" idx="1"/>
          </p:nvPr>
        </p:nvSpPr>
        <p:spPr>
          <a:xfrm>
            <a:off x="1631949" y="1501541"/>
            <a:ext cx="9726613" cy="42736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2"/>
              </a:buClr>
              <a:buSzPts val="2400"/>
              <a:buNone/>
              <a:defRPr sz="2400">
                <a:solidFill>
                  <a:schemeClr val="dk2"/>
                </a:solidFill>
              </a:defRPr>
            </a:lvl1pPr>
            <a:lvl2pPr marL="914400" lvl="1" indent="-228600" algn="l">
              <a:lnSpc>
                <a:spcPct val="90000"/>
              </a:lnSpc>
              <a:spcBef>
                <a:spcPts val="500"/>
              </a:spcBef>
              <a:spcAft>
                <a:spcPts val="0"/>
              </a:spcAft>
              <a:buClr>
                <a:schemeClr val="dk2"/>
              </a:buClr>
              <a:buSzPts val="2000"/>
              <a:buNone/>
              <a:defRPr sz="2000">
                <a:solidFill>
                  <a:schemeClr val="dk2"/>
                </a:solidFill>
              </a:defRPr>
            </a:lvl2pPr>
            <a:lvl3pPr marL="1371600" lvl="2" indent="-228600" algn="l">
              <a:lnSpc>
                <a:spcPct val="90000"/>
              </a:lnSpc>
              <a:spcBef>
                <a:spcPts val="500"/>
              </a:spcBef>
              <a:spcAft>
                <a:spcPts val="0"/>
              </a:spcAft>
              <a:buClr>
                <a:schemeClr val="dk2"/>
              </a:buClr>
              <a:buSzPts val="1800"/>
              <a:buNone/>
              <a:defRPr sz="1800">
                <a:solidFill>
                  <a:schemeClr val="dk2"/>
                </a:solidFill>
              </a:defRPr>
            </a:lvl3pPr>
            <a:lvl4pPr marL="1828800" lvl="3" indent="-228600" algn="l">
              <a:lnSpc>
                <a:spcPct val="90000"/>
              </a:lnSpc>
              <a:spcBef>
                <a:spcPts val="500"/>
              </a:spcBef>
              <a:spcAft>
                <a:spcPts val="0"/>
              </a:spcAft>
              <a:buClr>
                <a:schemeClr val="dk2"/>
              </a:buClr>
              <a:buSzPts val="1600"/>
              <a:buNone/>
              <a:defRPr sz="1600">
                <a:solidFill>
                  <a:schemeClr val="dk2"/>
                </a:solidFill>
              </a:defRPr>
            </a:lvl4pPr>
            <a:lvl5pPr marL="2286000" lvl="4" indent="-228600" algn="l">
              <a:lnSpc>
                <a:spcPct val="90000"/>
              </a:lnSpc>
              <a:spcBef>
                <a:spcPts val="500"/>
              </a:spcBef>
              <a:spcAft>
                <a:spcPts val="0"/>
              </a:spcAft>
              <a:buClr>
                <a:schemeClr val="dk2"/>
              </a:buClr>
              <a:buSzPts val="1600"/>
              <a:buNone/>
              <a:defRPr sz="1600">
                <a:solidFill>
                  <a:schemeClr val="dk2"/>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436">
          <p15:clr>
            <a:srgbClr val="FBAE40"/>
          </p15:clr>
        </p15:guide>
        <p15:guide id="2" pos="102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d">
  <p:cSld name="End">
    <p:bg>
      <p:bgPr>
        <a:solidFill>
          <a:schemeClr val="dk1"/>
        </a:solidFill>
        <a:effectLst/>
      </p:bgPr>
    </p:bg>
    <p:spTree>
      <p:nvGrpSpPr>
        <p:cNvPr id="1" name="Shape 28"/>
        <p:cNvGrpSpPr/>
        <p:nvPr/>
      </p:nvGrpSpPr>
      <p:grpSpPr>
        <a:xfrm>
          <a:off x="0" y="0"/>
          <a:ext cx="0" cy="0"/>
          <a:chOff x="0" y="0"/>
          <a:chExt cx="0" cy="0"/>
        </a:xfrm>
      </p:grpSpPr>
      <p:grpSp>
        <p:nvGrpSpPr>
          <p:cNvPr id="29" name="Google Shape;29;p13"/>
          <p:cNvGrpSpPr/>
          <p:nvPr/>
        </p:nvGrpSpPr>
        <p:grpSpPr>
          <a:xfrm>
            <a:off x="3035567" y="2637322"/>
            <a:ext cx="6120867" cy="1011938"/>
            <a:chOff x="2936506" y="2637322"/>
            <a:chExt cx="6120867" cy="1011938"/>
          </a:xfrm>
        </p:grpSpPr>
        <p:sp>
          <p:nvSpPr>
            <p:cNvPr id="30" name="Google Shape;30;p13"/>
            <p:cNvSpPr txBox="1"/>
            <p:nvPr/>
          </p:nvSpPr>
          <p:spPr>
            <a:xfrm>
              <a:off x="4398745" y="2727793"/>
              <a:ext cx="4658628"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AR" sz="2400" b="1" i="0" u="none" strike="noStrike" cap="none">
                  <a:solidFill>
                    <a:schemeClr val="lt1"/>
                  </a:solidFill>
                  <a:latin typeface="Trebuchet MS"/>
                  <a:ea typeface="Trebuchet MS"/>
                  <a:cs typeface="Trebuchet MS"/>
                  <a:sym typeface="Trebuchet MS"/>
                </a:rPr>
                <a:t>SCHOOL for THINKTANKERS</a:t>
              </a:r>
              <a:endParaRPr/>
            </a:p>
            <a:p>
              <a:pPr marL="0" marR="0" lvl="0" indent="0" algn="l" rtl="0">
                <a:spcBef>
                  <a:spcPts val="0"/>
                </a:spcBef>
                <a:spcAft>
                  <a:spcPts val="0"/>
                </a:spcAft>
                <a:buNone/>
              </a:pPr>
              <a:r>
                <a:rPr lang="es-AR" sz="2400" b="1">
                  <a:solidFill>
                    <a:schemeClr val="lt1"/>
                  </a:solidFill>
                  <a:latin typeface="Trebuchet MS"/>
                  <a:ea typeface="Trebuchet MS"/>
                  <a:cs typeface="Trebuchet MS"/>
                  <a:sym typeface="Trebuchet MS"/>
                </a:rPr>
                <a:t>www.ott.school</a:t>
              </a:r>
              <a:endParaRPr/>
            </a:p>
          </p:txBody>
        </p:sp>
        <p:pic>
          <p:nvPicPr>
            <p:cNvPr id="31" name="Google Shape;31;p13"/>
            <p:cNvPicPr preferRelativeResize="0"/>
            <p:nvPr/>
          </p:nvPicPr>
          <p:blipFill rotWithShape="1">
            <a:blip r:embed="rId2">
              <a:alphaModFix/>
            </a:blip>
            <a:srcRect/>
            <a:stretch/>
          </p:blipFill>
          <p:spPr>
            <a:xfrm>
              <a:off x="2936506" y="2637322"/>
              <a:ext cx="1005842" cy="1011938"/>
            </a:xfrm>
            <a:prstGeom prst="rect">
              <a:avLst/>
            </a:prstGeom>
            <a:noFill/>
            <a:ln>
              <a:noFill/>
            </a:ln>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image">
  <p:cSld name="One image">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42912" y="692150"/>
            <a:ext cx="3339815" cy="2060442"/>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4"/>
          <p:cNvSpPr>
            <a:spLocks noGrp="1"/>
          </p:cNvSpPr>
          <p:nvPr>
            <p:ph type="pic" idx="2"/>
          </p:nvPr>
        </p:nvSpPr>
        <p:spPr>
          <a:xfrm>
            <a:off x="4056000" y="0"/>
            <a:ext cx="8136000" cy="6858000"/>
          </a:xfrm>
          <a:prstGeom prst="rect">
            <a:avLst/>
          </a:prstGeom>
          <a:noFill/>
          <a:ln>
            <a:noFill/>
          </a:ln>
        </p:spPr>
      </p:sp>
      <p:pic>
        <p:nvPicPr>
          <p:cNvPr id="35" name="Google Shape;35;p14"/>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
        <p:nvSpPr>
          <p:cNvPr id="36" name="Google Shape;36;p14"/>
          <p:cNvSpPr txBox="1">
            <a:spLocks noGrp="1"/>
          </p:cNvSpPr>
          <p:nvPr>
            <p:ph type="body" idx="1"/>
          </p:nvPr>
        </p:nvSpPr>
        <p:spPr>
          <a:xfrm>
            <a:off x="442913" y="2915753"/>
            <a:ext cx="3340100" cy="2532146"/>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000"/>
              </a:spcBef>
              <a:spcAft>
                <a:spcPts val="0"/>
              </a:spcAft>
              <a:buClr>
                <a:schemeClr val="dk2"/>
              </a:buClr>
              <a:buSzPts val="1500"/>
              <a:buNone/>
              <a:defRPr sz="1500">
                <a:latin typeface="Georgia"/>
                <a:ea typeface="Georgia"/>
                <a:cs typeface="Georgia"/>
                <a:sym typeface="Georgia"/>
              </a:defRPr>
            </a:lvl1pPr>
            <a:lvl2pPr marL="914400" lvl="1" indent="-228600" algn="l">
              <a:lnSpc>
                <a:spcPct val="90000"/>
              </a:lnSpc>
              <a:spcBef>
                <a:spcPts val="500"/>
              </a:spcBef>
              <a:spcAft>
                <a:spcPts val="0"/>
              </a:spcAft>
              <a:buClr>
                <a:schemeClr val="dk2"/>
              </a:buClr>
              <a:buSzPts val="1500"/>
              <a:buNone/>
              <a:defRPr sz="1500"/>
            </a:lvl2pPr>
            <a:lvl3pPr marL="1371600" lvl="2" indent="-228600" algn="l">
              <a:lnSpc>
                <a:spcPct val="90000"/>
              </a:lnSpc>
              <a:spcBef>
                <a:spcPts val="500"/>
              </a:spcBef>
              <a:spcAft>
                <a:spcPts val="0"/>
              </a:spcAft>
              <a:buClr>
                <a:schemeClr val="dk2"/>
              </a:buClr>
              <a:buSzPts val="1500"/>
              <a:buNone/>
              <a:defRPr sz="1500"/>
            </a:lvl3pPr>
            <a:lvl4pPr marL="1828800" lvl="3" indent="-228600" algn="l">
              <a:lnSpc>
                <a:spcPct val="90000"/>
              </a:lnSpc>
              <a:spcBef>
                <a:spcPts val="500"/>
              </a:spcBef>
              <a:spcAft>
                <a:spcPts val="0"/>
              </a:spcAft>
              <a:buClr>
                <a:schemeClr val="dk2"/>
              </a:buClr>
              <a:buSzPts val="1500"/>
              <a:buNone/>
              <a:defRPr sz="1500"/>
            </a:lvl4pPr>
            <a:lvl5pPr marL="2286000" lvl="4" indent="-228600" algn="l">
              <a:lnSpc>
                <a:spcPct val="90000"/>
              </a:lnSpc>
              <a:spcBef>
                <a:spcPts val="500"/>
              </a:spcBef>
              <a:spcAft>
                <a:spcPts val="0"/>
              </a:spcAft>
              <a:buClr>
                <a:schemeClr val="dk2"/>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4110">
          <p15:clr>
            <a:srgbClr val="FBAE40"/>
          </p15:clr>
        </p15:guide>
        <p15:guide id="2" pos="279">
          <p15:clr>
            <a:srgbClr val="FBAE40"/>
          </p15:clr>
        </p15:guide>
        <p15:guide id="3" orient="horz" pos="4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images">
  <p:cSld name="Two images">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1595438" y="692149"/>
            <a:ext cx="8809473" cy="530259"/>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5"/>
          <p:cNvSpPr>
            <a:spLocks noGrp="1"/>
          </p:cNvSpPr>
          <p:nvPr>
            <p:ph type="pic" idx="2"/>
          </p:nvPr>
        </p:nvSpPr>
        <p:spPr>
          <a:xfrm>
            <a:off x="1615443" y="1703672"/>
            <a:ext cx="4323343" cy="3247488"/>
          </a:xfrm>
          <a:prstGeom prst="rect">
            <a:avLst/>
          </a:prstGeom>
          <a:noFill/>
          <a:ln>
            <a:noFill/>
          </a:ln>
        </p:spPr>
      </p:sp>
      <p:sp>
        <p:nvSpPr>
          <p:cNvPr id="40" name="Google Shape;40;p15"/>
          <p:cNvSpPr>
            <a:spLocks noGrp="1"/>
          </p:cNvSpPr>
          <p:nvPr>
            <p:ph type="pic" idx="3"/>
          </p:nvPr>
        </p:nvSpPr>
        <p:spPr>
          <a:xfrm>
            <a:off x="6081568" y="1703672"/>
            <a:ext cx="4323343" cy="3247488"/>
          </a:xfrm>
          <a:prstGeom prst="rect">
            <a:avLst/>
          </a:prstGeom>
          <a:noFill/>
          <a:ln>
            <a:noFill/>
          </a:ln>
        </p:spPr>
      </p:sp>
      <p:pic>
        <p:nvPicPr>
          <p:cNvPr id="41" name="Google Shape;41;p15"/>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
        <p:nvSpPr>
          <p:cNvPr id="42" name="Google Shape;42;p15"/>
          <p:cNvSpPr txBox="1">
            <a:spLocks noGrp="1"/>
          </p:cNvSpPr>
          <p:nvPr>
            <p:ph type="body" idx="1"/>
          </p:nvPr>
        </p:nvSpPr>
        <p:spPr>
          <a:xfrm>
            <a:off x="1615443" y="5066664"/>
            <a:ext cx="4323343" cy="731520"/>
          </a:xfrm>
          <a:prstGeom prst="rect">
            <a:avLst/>
          </a:prstGeom>
          <a:noFill/>
          <a:ln>
            <a:noFill/>
          </a:ln>
        </p:spPr>
        <p:txBody>
          <a:bodyPr spcFirstLastPara="1" wrap="square" lIns="0" tIns="45700" rIns="91425" bIns="45700" anchor="t" anchorCtr="0">
            <a:normAutofit/>
          </a:bodyPr>
          <a:lstStyle>
            <a:lvl1pPr marL="457200" lvl="0" indent="-304800" algn="l">
              <a:lnSpc>
                <a:spcPct val="90000"/>
              </a:lnSpc>
              <a:spcBef>
                <a:spcPts val="1000"/>
              </a:spcBef>
              <a:spcAft>
                <a:spcPts val="0"/>
              </a:spcAft>
              <a:buClr>
                <a:schemeClr val="dk2"/>
              </a:buClr>
              <a:buSzPts val="1200"/>
              <a:buChar char="•"/>
              <a:defRPr sz="1200">
                <a:solidFill>
                  <a:schemeClr val="dk2"/>
                </a:solidFill>
                <a:latin typeface="Georgia"/>
                <a:ea typeface="Georgia"/>
                <a:cs typeface="Georgia"/>
                <a:sym typeface="Georgia"/>
              </a:defRPr>
            </a:lvl1pPr>
            <a:lvl2pPr marL="914400" lvl="1" indent="-342900" algn="l">
              <a:lnSpc>
                <a:spcPct val="90000"/>
              </a:lnSpc>
              <a:spcBef>
                <a:spcPts val="500"/>
              </a:spcBef>
              <a:spcAft>
                <a:spcPts val="0"/>
              </a:spcAft>
              <a:buClr>
                <a:schemeClr val="dk2"/>
              </a:buClr>
              <a:buSzPts val="1800"/>
              <a:buChar char="•"/>
              <a:defRPr/>
            </a:lvl2pPr>
            <a:lvl3pPr marL="1371600" lvl="2" indent="-342900" algn="l">
              <a:lnSpc>
                <a:spcPct val="90000"/>
              </a:lnSpc>
              <a:spcBef>
                <a:spcPts val="500"/>
              </a:spcBef>
              <a:spcAft>
                <a:spcPts val="0"/>
              </a:spcAft>
              <a:buClr>
                <a:schemeClr val="dk2"/>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15"/>
          <p:cNvSpPr txBox="1">
            <a:spLocks noGrp="1"/>
          </p:cNvSpPr>
          <p:nvPr>
            <p:ph type="body" idx="4"/>
          </p:nvPr>
        </p:nvSpPr>
        <p:spPr>
          <a:xfrm>
            <a:off x="6081568" y="5066664"/>
            <a:ext cx="4323343" cy="731520"/>
          </a:xfrm>
          <a:prstGeom prst="rect">
            <a:avLst/>
          </a:prstGeom>
          <a:noFill/>
          <a:ln>
            <a:noFill/>
          </a:ln>
        </p:spPr>
        <p:txBody>
          <a:bodyPr spcFirstLastPara="1" wrap="square" lIns="0" tIns="45700" rIns="91425" bIns="45700" anchor="t" anchorCtr="0">
            <a:normAutofit/>
          </a:bodyPr>
          <a:lstStyle>
            <a:lvl1pPr marL="457200" lvl="0" indent="-304800" algn="l">
              <a:lnSpc>
                <a:spcPct val="90000"/>
              </a:lnSpc>
              <a:spcBef>
                <a:spcPts val="1000"/>
              </a:spcBef>
              <a:spcAft>
                <a:spcPts val="0"/>
              </a:spcAft>
              <a:buClr>
                <a:schemeClr val="dk2"/>
              </a:buClr>
              <a:buSzPts val="1200"/>
              <a:buChar char="•"/>
              <a:defRPr sz="1200">
                <a:solidFill>
                  <a:schemeClr val="dk2"/>
                </a:solidFill>
                <a:latin typeface="Georgia"/>
                <a:ea typeface="Georgia"/>
                <a:cs typeface="Georgia"/>
                <a:sym typeface="Georgia"/>
              </a:defRPr>
            </a:lvl1pPr>
            <a:lvl2pPr marL="914400" lvl="1" indent="-342900" algn="l">
              <a:lnSpc>
                <a:spcPct val="90000"/>
              </a:lnSpc>
              <a:spcBef>
                <a:spcPts val="500"/>
              </a:spcBef>
              <a:spcAft>
                <a:spcPts val="0"/>
              </a:spcAft>
              <a:buClr>
                <a:schemeClr val="dk2"/>
              </a:buClr>
              <a:buSzPts val="1800"/>
              <a:buChar char="•"/>
              <a:defRPr/>
            </a:lvl2pPr>
            <a:lvl3pPr marL="1371600" lvl="2" indent="-342900" algn="l">
              <a:lnSpc>
                <a:spcPct val="90000"/>
              </a:lnSpc>
              <a:spcBef>
                <a:spcPts val="500"/>
              </a:spcBef>
              <a:spcAft>
                <a:spcPts val="0"/>
              </a:spcAft>
              <a:buClr>
                <a:schemeClr val="dk2"/>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436">
          <p15:clr>
            <a:srgbClr val="FBAE40"/>
          </p15:clr>
        </p15:guide>
        <p15:guide id="2" pos="100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44"/>
        <p:cNvGrpSpPr/>
        <p:nvPr/>
      </p:nvGrpSpPr>
      <p:grpSpPr>
        <a:xfrm>
          <a:off x="0" y="0"/>
          <a:ext cx="0" cy="0"/>
          <a:chOff x="0" y="0"/>
          <a:chExt cx="0" cy="0"/>
        </a:xfrm>
      </p:grpSpPr>
      <p:sp>
        <p:nvSpPr>
          <p:cNvPr id="45" name="Google Shape;45;p16"/>
          <p:cNvSpPr txBox="1">
            <a:spLocks noGrp="1"/>
          </p:cNvSpPr>
          <p:nvPr>
            <p:ph type="title"/>
          </p:nvPr>
        </p:nvSpPr>
        <p:spPr>
          <a:xfrm>
            <a:off x="442913" y="692150"/>
            <a:ext cx="3382678" cy="196442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6" name="Google Shape;46;p16"/>
          <p:cNvPicPr preferRelativeResize="0"/>
          <p:nvPr/>
        </p:nvPicPr>
        <p:blipFill rotWithShape="1">
          <a:blip r:embed="rId2">
            <a:alphaModFix/>
          </a:blip>
          <a:srcRect l="24764" b="34965"/>
          <a:stretch/>
        </p:blipFill>
        <p:spPr>
          <a:xfrm>
            <a:off x="400050" y="5986270"/>
            <a:ext cx="1215393" cy="566930"/>
          </a:xfrm>
          <a:prstGeom prst="rect">
            <a:avLst/>
          </a:prstGeom>
          <a:noFill/>
          <a:ln>
            <a:noFill/>
          </a:ln>
        </p:spPr>
      </p:pic>
      <p:sp>
        <p:nvSpPr>
          <p:cNvPr id="47" name="Google Shape;47;p16"/>
          <p:cNvSpPr>
            <a:spLocks noGrp="1"/>
          </p:cNvSpPr>
          <p:nvPr>
            <p:ph type="chart" idx="2"/>
          </p:nvPr>
        </p:nvSpPr>
        <p:spPr>
          <a:xfrm>
            <a:off x="4056063" y="692150"/>
            <a:ext cx="7032625" cy="4730750"/>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lvl1pPr marR="0" lvl="0" algn="ctr" rtl="0">
              <a:lnSpc>
                <a:spcPct val="90000"/>
              </a:lnSpc>
              <a:spcBef>
                <a:spcPts val="1000"/>
              </a:spcBef>
              <a:spcAft>
                <a:spcPts val="0"/>
              </a:spcAft>
              <a:buClr>
                <a:schemeClr val="dk2"/>
              </a:buClr>
              <a:buSzPts val="2400"/>
              <a:buFont typeface="Arial"/>
              <a:buNone/>
              <a:defRPr sz="2400" b="0" i="0" u="none" strike="noStrike" cap="none">
                <a:solidFill>
                  <a:schemeClr val="dk2"/>
                </a:solidFill>
                <a:latin typeface="Trebuchet MS"/>
                <a:ea typeface="Trebuchet MS"/>
                <a:cs typeface="Trebuchet MS"/>
                <a:sym typeface="Trebuchet MS"/>
              </a:defRPr>
            </a:lvl1pPr>
            <a:lvl2pPr marR="0" lvl="1" algn="l" rtl="0">
              <a:lnSpc>
                <a:spcPct val="90000"/>
              </a:lnSpc>
              <a:spcBef>
                <a:spcPts val="500"/>
              </a:spcBef>
              <a:spcAft>
                <a:spcPts val="0"/>
              </a:spcAft>
              <a:buClr>
                <a:schemeClr val="dk2"/>
              </a:buClr>
              <a:buSzPts val="2400"/>
              <a:buFont typeface="Arial"/>
              <a:buChar char="•"/>
              <a:defRPr sz="2400" b="0" i="0" u="none" strike="noStrike" cap="none">
                <a:solidFill>
                  <a:schemeClr val="dk2"/>
                </a:solidFill>
                <a:latin typeface="Georgia"/>
                <a:ea typeface="Georgia"/>
                <a:cs typeface="Georgia"/>
                <a:sym typeface="Georgia"/>
              </a:defRPr>
            </a:lvl2pPr>
            <a:lvl3pPr marR="0" lvl="2" algn="l" rtl="0">
              <a:lnSpc>
                <a:spcPct val="90000"/>
              </a:lnSpc>
              <a:spcBef>
                <a:spcPts val="500"/>
              </a:spcBef>
              <a:spcAft>
                <a:spcPts val="0"/>
              </a:spcAft>
              <a:buClr>
                <a:schemeClr val="dk2"/>
              </a:buClr>
              <a:buSzPts val="2000"/>
              <a:buFont typeface="Arial"/>
              <a:buChar char="•"/>
              <a:defRPr sz="2000" b="0" i="0" u="none" strike="noStrike" cap="none">
                <a:solidFill>
                  <a:schemeClr val="dk2"/>
                </a:solidFill>
                <a:latin typeface="Georgia"/>
                <a:ea typeface="Georgia"/>
                <a:cs typeface="Georgia"/>
                <a:sym typeface="Georgia"/>
              </a:defRPr>
            </a:lvl3pPr>
            <a:lvl4pPr marR="0" lvl="3"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Georgia"/>
                <a:ea typeface="Georgia"/>
                <a:cs typeface="Georgia"/>
                <a:sym typeface="Georgia"/>
              </a:defRPr>
            </a:lvl4pPr>
            <a:lvl5pPr marR="0" lvl="4"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Georgia"/>
                <a:ea typeface="Georgia"/>
                <a:cs typeface="Georgia"/>
                <a:sym typeface="Georgi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48" name="Google Shape;48;p16"/>
          <p:cNvSpPr txBox="1">
            <a:spLocks noGrp="1"/>
          </p:cNvSpPr>
          <p:nvPr>
            <p:ph type="body" idx="1"/>
          </p:nvPr>
        </p:nvSpPr>
        <p:spPr>
          <a:xfrm>
            <a:off x="442913" y="2915753"/>
            <a:ext cx="3340100" cy="2532146"/>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000"/>
              </a:spcBef>
              <a:spcAft>
                <a:spcPts val="0"/>
              </a:spcAft>
              <a:buClr>
                <a:schemeClr val="dk2"/>
              </a:buClr>
              <a:buSzPts val="1500"/>
              <a:buNone/>
              <a:defRPr sz="1500">
                <a:latin typeface="Georgia"/>
                <a:ea typeface="Georgia"/>
                <a:cs typeface="Georgia"/>
                <a:sym typeface="Georgia"/>
              </a:defRPr>
            </a:lvl1pPr>
            <a:lvl2pPr marL="914400" lvl="1" indent="-228600" algn="l">
              <a:lnSpc>
                <a:spcPct val="90000"/>
              </a:lnSpc>
              <a:spcBef>
                <a:spcPts val="500"/>
              </a:spcBef>
              <a:spcAft>
                <a:spcPts val="0"/>
              </a:spcAft>
              <a:buClr>
                <a:schemeClr val="dk2"/>
              </a:buClr>
              <a:buSzPts val="1500"/>
              <a:buNone/>
              <a:defRPr sz="1500"/>
            </a:lvl2pPr>
            <a:lvl3pPr marL="1371600" lvl="2" indent="-228600" algn="l">
              <a:lnSpc>
                <a:spcPct val="90000"/>
              </a:lnSpc>
              <a:spcBef>
                <a:spcPts val="500"/>
              </a:spcBef>
              <a:spcAft>
                <a:spcPts val="0"/>
              </a:spcAft>
              <a:buClr>
                <a:schemeClr val="dk2"/>
              </a:buClr>
              <a:buSzPts val="1500"/>
              <a:buNone/>
              <a:defRPr sz="1500"/>
            </a:lvl3pPr>
            <a:lvl4pPr marL="1828800" lvl="3" indent="-228600" algn="l">
              <a:lnSpc>
                <a:spcPct val="90000"/>
              </a:lnSpc>
              <a:spcBef>
                <a:spcPts val="500"/>
              </a:spcBef>
              <a:spcAft>
                <a:spcPts val="0"/>
              </a:spcAft>
              <a:buClr>
                <a:schemeClr val="dk2"/>
              </a:buClr>
              <a:buSzPts val="1500"/>
              <a:buNone/>
              <a:defRPr sz="1500"/>
            </a:lvl4pPr>
            <a:lvl5pPr marL="2286000" lvl="4" indent="-228600" algn="l">
              <a:lnSpc>
                <a:spcPct val="90000"/>
              </a:lnSpc>
              <a:spcBef>
                <a:spcPts val="500"/>
              </a:spcBef>
              <a:spcAft>
                <a:spcPts val="0"/>
              </a:spcAft>
              <a:buClr>
                <a:schemeClr val="dk2"/>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436">
          <p15:clr>
            <a:srgbClr val="FBAE40"/>
          </p15:clr>
        </p15:guide>
        <p15:guide id="2" pos="27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838200" y="682759"/>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Trebuchet MS"/>
              <a:buNone/>
              <a:defRPr sz="4400" b="0" i="0" u="none" strike="noStrike" cap="none">
                <a:solidFill>
                  <a:schemeClr val="dk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
          <p:cNvSpPr txBox="1">
            <a:spLocks noGrp="1"/>
          </p:cNvSpPr>
          <p:nvPr>
            <p:ph type="body" idx="1"/>
          </p:nvPr>
        </p:nvSpPr>
        <p:spPr>
          <a:xfrm>
            <a:off x="838200" y="2143259"/>
            <a:ext cx="10515600" cy="4016909"/>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dk2"/>
              </a:buClr>
              <a:buSzPts val="2400"/>
              <a:buFont typeface="Arial"/>
              <a:buChar char="•"/>
              <a:defRPr sz="2400" b="0" i="0" u="none" strike="noStrike" cap="none">
                <a:solidFill>
                  <a:schemeClr val="dk2"/>
                </a:solidFill>
                <a:latin typeface="Georgia"/>
                <a:ea typeface="Georgia"/>
                <a:cs typeface="Georgia"/>
                <a:sym typeface="Georgia"/>
              </a:defRPr>
            </a:lvl2pPr>
            <a:lvl3pPr marL="1371600" marR="0" lvl="2" indent="-355600" algn="l" rtl="0">
              <a:lnSpc>
                <a:spcPct val="90000"/>
              </a:lnSpc>
              <a:spcBef>
                <a:spcPts val="500"/>
              </a:spcBef>
              <a:spcAft>
                <a:spcPts val="0"/>
              </a:spcAft>
              <a:buClr>
                <a:schemeClr val="dk2"/>
              </a:buClr>
              <a:buSzPts val="2000"/>
              <a:buFont typeface="Arial"/>
              <a:buChar char="•"/>
              <a:defRPr sz="2000" b="0" i="0" u="none" strike="noStrike" cap="none">
                <a:solidFill>
                  <a:schemeClr val="dk2"/>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32998bad037_0_47"/>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BALANCED SCORECARD (BSC)</a:t>
            </a:r>
            <a:endParaRPr/>
          </a:p>
          <a:p>
            <a:pPr marL="0" lvl="0" indent="0" algn="l" rtl="0">
              <a:lnSpc>
                <a:spcPct val="90000"/>
              </a:lnSpc>
              <a:spcBef>
                <a:spcPts val="0"/>
              </a:spcBef>
              <a:spcAft>
                <a:spcPts val="0"/>
              </a:spcAft>
              <a:buNone/>
            </a:pPr>
            <a:endParaRPr sz="3400">
              <a:solidFill>
                <a:schemeClr val="dk2"/>
              </a:solidFill>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To measure impact at the organizational level</a:t>
            </a:r>
            <a:endParaRPr sz="3400">
              <a:solidFill>
                <a:schemeClr val="dk2"/>
              </a:solidFill>
            </a:endParaRPr>
          </a:p>
          <a:p>
            <a:pPr marL="457200" lvl="0" indent="-444500" algn="l" rtl="0">
              <a:spcBef>
                <a:spcPts val="1000"/>
              </a:spcBef>
              <a:spcAft>
                <a:spcPts val="0"/>
              </a:spcAft>
              <a:buClr>
                <a:schemeClr val="dk2"/>
              </a:buClr>
              <a:buSzPts val="3400"/>
              <a:buChar char="●"/>
            </a:pPr>
            <a:r>
              <a:rPr lang="es-AR" sz="3400">
                <a:solidFill>
                  <a:schemeClr val="dk2"/>
                </a:solidFill>
              </a:rPr>
              <a:t>Related to the 5-year strategic plan</a:t>
            </a:r>
            <a:endParaRPr sz="3400">
              <a:solidFill>
                <a:schemeClr val="dk2"/>
              </a:solidFill>
            </a:endParaRPr>
          </a:p>
          <a:p>
            <a:pPr marL="457200" lvl="0" indent="-444500" algn="l" rtl="0">
              <a:spcBef>
                <a:spcPts val="1000"/>
              </a:spcBef>
              <a:spcAft>
                <a:spcPts val="0"/>
              </a:spcAft>
              <a:buClr>
                <a:schemeClr val="dk2"/>
              </a:buClr>
              <a:buSzPts val="3400"/>
              <a:buChar char="●"/>
            </a:pPr>
            <a:r>
              <a:rPr lang="es-AR" sz="3400">
                <a:solidFill>
                  <a:schemeClr val="dk2"/>
                </a:solidFill>
              </a:rPr>
              <a:t>To track hard KPIs</a:t>
            </a:r>
            <a:endParaRPr sz="3400">
              <a:solidFill>
                <a:schemeClr val="dk2"/>
              </a:solidFill>
            </a:endParaRPr>
          </a:p>
          <a:p>
            <a:pPr marL="457200" lvl="0" indent="-444500" algn="l" rtl="0">
              <a:spcBef>
                <a:spcPts val="1000"/>
              </a:spcBef>
              <a:spcAft>
                <a:spcPts val="0"/>
              </a:spcAft>
              <a:buClr>
                <a:schemeClr val="dk2"/>
              </a:buClr>
              <a:buSzPts val="3400"/>
              <a:buChar char="●"/>
            </a:pPr>
            <a:r>
              <a:rPr lang="es-AR" sz="3400">
                <a:solidFill>
                  <a:schemeClr val="dk2"/>
                </a:solidFill>
              </a:rPr>
              <a:t>AI tool in process</a:t>
            </a:r>
            <a:endParaRPr sz="3400">
              <a:solidFill>
                <a:schemeClr val="dk2"/>
              </a:solidFill>
            </a:endParaRPr>
          </a:p>
          <a:p>
            <a:pPr marL="0" lvl="0" indent="0" algn="l" rtl="0">
              <a:lnSpc>
                <a:spcPct val="90000"/>
              </a:lnSpc>
              <a:spcBef>
                <a:spcPts val="1000"/>
              </a:spcBef>
              <a:spcAft>
                <a:spcPts val="1000"/>
              </a:spcAft>
              <a:buNone/>
            </a:pPr>
            <a:endParaRPr sz="34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32998bad037_0_43"/>
          <p:cNvSpPr txBox="1">
            <a:spLocks noGrp="1"/>
          </p:cNvSpPr>
          <p:nvPr>
            <p:ph type="title"/>
          </p:nvPr>
        </p:nvSpPr>
        <p:spPr>
          <a:xfrm>
            <a:off x="511350" y="313050"/>
            <a:ext cx="4739400" cy="36609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ANNUAL PLANNING</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22910" algn="l" rtl="0">
              <a:lnSpc>
                <a:spcPct val="90000"/>
              </a:lnSpc>
              <a:spcBef>
                <a:spcPts val="0"/>
              </a:spcBef>
              <a:spcAft>
                <a:spcPts val="0"/>
              </a:spcAft>
              <a:buClr>
                <a:schemeClr val="dk2"/>
              </a:buClr>
              <a:buSzPct val="100000"/>
              <a:buChar char="●"/>
            </a:pPr>
            <a:r>
              <a:rPr lang="es-AR" sz="3400">
                <a:solidFill>
                  <a:schemeClr val="dk2"/>
                </a:solidFill>
              </a:rPr>
              <a:t>Strategy trumps planning</a:t>
            </a:r>
            <a:endParaRPr sz="3400">
              <a:solidFill>
                <a:schemeClr val="dk2"/>
              </a:solidFill>
            </a:endParaRPr>
          </a:p>
          <a:p>
            <a:pPr marL="457200" lvl="0" indent="-422910" algn="l" rtl="0">
              <a:lnSpc>
                <a:spcPct val="90000"/>
              </a:lnSpc>
              <a:spcBef>
                <a:spcPts val="0"/>
              </a:spcBef>
              <a:spcAft>
                <a:spcPts val="0"/>
              </a:spcAft>
              <a:buClr>
                <a:schemeClr val="dk2"/>
              </a:buClr>
              <a:buSzPct val="100000"/>
              <a:buChar char="●"/>
            </a:pPr>
            <a:r>
              <a:rPr lang="es-AR" sz="3400">
                <a:solidFill>
                  <a:schemeClr val="dk2"/>
                </a:solidFill>
              </a:rPr>
              <a:t>Conversations:</a:t>
            </a:r>
            <a:endParaRPr sz="3400">
              <a:solidFill>
                <a:schemeClr val="dk2"/>
              </a:solidFill>
            </a:endParaRPr>
          </a:p>
          <a:p>
            <a:pPr marL="914400" lvl="1" indent="-371475" algn="l" rtl="0">
              <a:lnSpc>
                <a:spcPct val="90000"/>
              </a:lnSpc>
              <a:spcBef>
                <a:spcPts val="0"/>
              </a:spcBef>
              <a:spcAft>
                <a:spcPts val="0"/>
              </a:spcAft>
              <a:buClr>
                <a:schemeClr val="dk2"/>
              </a:buClr>
              <a:buSzPct val="100000"/>
              <a:buChar char="○"/>
            </a:pPr>
            <a:r>
              <a:rPr lang="es-AR" sz="2500">
                <a:solidFill>
                  <a:schemeClr val="dk2"/>
                </a:solidFill>
              </a:rPr>
              <a:t>Based on goals, KPIs and actions, not tasks</a:t>
            </a:r>
            <a:endParaRPr sz="2500">
              <a:solidFill>
                <a:schemeClr val="dk2"/>
              </a:solidFill>
            </a:endParaRPr>
          </a:p>
          <a:p>
            <a:pPr marL="914400" lvl="1" indent="-371475" algn="l" rtl="0">
              <a:lnSpc>
                <a:spcPct val="90000"/>
              </a:lnSpc>
              <a:spcBef>
                <a:spcPts val="0"/>
              </a:spcBef>
              <a:spcAft>
                <a:spcPts val="0"/>
              </a:spcAft>
              <a:buClr>
                <a:schemeClr val="dk2"/>
              </a:buClr>
              <a:buSzPct val="100000"/>
              <a:buChar char="○"/>
            </a:pPr>
            <a:r>
              <a:rPr lang="es-AR" sz="2500">
                <a:solidFill>
                  <a:schemeClr val="dk2"/>
                </a:solidFill>
              </a:rPr>
              <a:t>Calendar-binded</a:t>
            </a:r>
            <a:endParaRPr sz="2500">
              <a:solidFill>
                <a:schemeClr val="dk2"/>
              </a:solidFill>
            </a:endParaRPr>
          </a:p>
          <a:p>
            <a:pPr marL="0" lvl="0" indent="0" algn="l" rtl="0">
              <a:lnSpc>
                <a:spcPct val="90000"/>
              </a:lnSpc>
              <a:spcBef>
                <a:spcPts val="0"/>
              </a:spcBef>
              <a:spcAft>
                <a:spcPts val="0"/>
              </a:spcAft>
              <a:buNone/>
            </a:pPr>
            <a:endParaRPr sz="2500">
              <a:solidFill>
                <a:schemeClr val="dk2"/>
              </a:solidFill>
            </a:endParaRPr>
          </a:p>
        </p:txBody>
      </p:sp>
      <p:pic>
        <p:nvPicPr>
          <p:cNvPr id="109" name="Google Shape;109;g32998bad037_0_43"/>
          <p:cNvPicPr preferRelativeResize="0"/>
          <p:nvPr/>
        </p:nvPicPr>
        <p:blipFill rotWithShape="1">
          <a:blip r:embed="rId3">
            <a:alphaModFix/>
          </a:blip>
          <a:srcRect l="7447" r="5746"/>
          <a:stretch/>
        </p:blipFill>
        <p:spPr>
          <a:xfrm>
            <a:off x="5250750" y="1274637"/>
            <a:ext cx="6639476" cy="4308726"/>
          </a:xfrm>
          <a:prstGeom prst="rect">
            <a:avLst/>
          </a:prstGeom>
          <a:noFill/>
          <a:ln>
            <a:noFill/>
          </a:ln>
        </p:spPr>
      </p:pic>
      <p:sp>
        <p:nvSpPr>
          <p:cNvPr id="110" name="Google Shape;110;g32998bad037_0_43"/>
          <p:cNvSpPr/>
          <p:nvPr/>
        </p:nvSpPr>
        <p:spPr>
          <a:xfrm>
            <a:off x="5777752" y="313041"/>
            <a:ext cx="896400" cy="1505400"/>
          </a:xfrm>
          <a:prstGeom prst="downArrowCallout">
            <a:avLst>
              <a:gd name="adj1" fmla="val 10656"/>
              <a:gd name="adj2" fmla="val 19000"/>
              <a:gd name="adj3" fmla="val 25000"/>
              <a:gd name="adj4" fmla="val 64977"/>
            </a:avLst>
          </a:prstGeom>
          <a:noFill/>
          <a:ln w="25400" cap="flat" cmpd="sng">
            <a:solidFill>
              <a:srgbClr val="E84A3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FFFFFF"/>
              </a:solidFill>
              <a:latin typeface="Arial"/>
              <a:ea typeface="Arial"/>
              <a:cs typeface="Arial"/>
              <a:sym typeface="Arial"/>
            </a:endParaRPr>
          </a:p>
        </p:txBody>
      </p:sp>
      <p:sp>
        <p:nvSpPr>
          <p:cNvPr id="111" name="Google Shape;111;g32998bad037_0_43"/>
          <p:cNvSpPr/>
          <p:nvPr/>
        </p:nvSpPr>
        <p:spPr>
          <a:xfrm>
            <a:off x="5777749" y="313051"/>
            <a:ext cx="896400" cy="961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Current year actions start</a:t>
            </a:r>
            <a:endParaRPr sz="1100" b="0" i="0" u="none" strike="noStrike" cap="none">
              <a:solidFill>
                <a:srgbClr val="000000"/>
              </a:solidFill>
              <a:latin typeface="Arial"/>
              <a:ea typeface="Arial"/>
              <a:cs typeface="Arial"/>
              <a:sym typeface="Arial"/>
            </a:endParaRPr>
          </a:p>
        </p:txBody>
      </p:sp>
      <p:sp>
        <p:nvSpPr>
          <p:cNvPr id="112" name="Google Shape;112;g32998bad037_0_43"/>
          <p:cNvSpPr/>
          <p:nvPr/>
        </p:nvSpPr>
        <p:spPr>
          <a:xfrm>
            <a:off x="1631960" y="3597094"/>
            <a:ext cx="3720300" cy="1004100"/>
          </a:xfrm>
          <a:prstGeom prst="rightArrowCallout">
            <a:avLst>
              <a:gd name="adj1" fmla="val 10263"/>
              <a:gd name="adj2" fmla="val 16579"/>
              <a:gd name="adj3" fmla="val 26053"/>
              <a:gd name="adj4" fmla="val 29920"/>
            </a:avLst>
          </a:prstGeom>
          <a:noFill/>
          <a:ln w="25400" cap="flat" cmpd="sng">
            <a:solidFill>
              <a:srgbClr val="E84A3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FFFFFF"/>
              </a:solidFill>
              <a:latin typeface="Arial"/>
              <a:ea typeface="Arial"/>
              <a:cs typeface="Arial"/>
              <a:sym typeface="Arial"/>
            </a:endParaRPr>
          </a:p>
        </p:txBody>
      </p:sp>
      <p:sp>
        <p:nvSpPr>
          <p:cNvPr id="113" name="Google Shape;113;g32998bad037_0_43"/>
          <p:cNvSpPr/>
          <p:nvPr/>
        </p:nvSpPr>
        <p:spPr>
          <a:xfrm>
            <a:off x="1647967" y="3618509"/>
            <a:ext cx="1065000" cy="1015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Current year achievements</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Next year orientations</a:t>
            </a:r>
            <a:endParaRPr sz="1200">
              <a:latin typeface="Calibri"/>
              <a:ea typeface="Calibri"/>
              <a:cs typeface="Calibri"/>
              <a:sym typeface="Calibri"/>
            </a:endParaRPr>
          </a:p>
        </p:txBody>
      </p:sp>
      <p:sp>
        <p:nvSpPr>
          <p:cNvPr id="114" name="Google Shape;114;g32998bad037_0_43"/>
          <p:cNvSpPr/>
          <p:nvPr/>
        </p:nvSpPr>
        <p:spPr>
          <a:xfrm>
            <a:off x="3306840" y="4866190"/>
            <a:ext cx="1792800" cy="1016400"/>
          </a:xfrm>
          <a:prstGeom prst="rightArrowCallout">
            <a:avLst>
              <a:gd name="adj1" fmla="val 10263"/>
              <a:gd name="adj2" fmla="val 16579"/>
              <a:gd name="adj3" fmla="val 26053"/>
              <a:gd name="adj4" fmla="val 63920"/>
            </a:avLst>
          </a:prstGeom>
          <a:noFill/>
          <a:ln w="25400" cap="flat" cmpd="sng">
            <a:solidFill>
              <a:srgbClr val="E84A3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FFFFFF"/>
              </a:solidFill>
              <a:latin typeface="Arial"/>
              <a:ea typeface="Arial"/>
              <a:cs typeface="Arial"/>
              <a:sym typeface="Arial"/>
            </a:endParaRPr>
          </a:p>
        </p:txBody>
      </p:sp>
      <p:sp>
        <p:nvSpPr>
          <p:cNvPr id="115" name="Google Shape;115;g32998bad037_0_43"/>
          <p:cNvSpPr/>
          <p:nvPr/>
        </p:nvSpPr>
        <p:spPr>
          <a:xfrm>
            <a:off x="3324367" y="4913909"/>
            <a:ext cx="1065000" cy="1015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Next year first draft</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Action day</a:t>
            </a:r>
            <a:endParaRPr sz="1200">
              <a:latin typeface="Calibri"/>
              <a:ea typeface="Calibri"/>
              <a:cs typeface="Calibri"/>
              <a:sym typeface="Calibri"/>
            </a:endParaRPr>
          </a:p>
        </p:txBody>
      </p:sp>
      <p:sp>
        <p:nvSpPr>
          <p:cNvPr id="116" name="Google Shape;116;g32998bad037_0_43"/>
          <p:cNvSpPr/>
          <p:nvPr/>
        </p:nvSpPr>
        <p:spPr>
          <a:xfrm rot="10800000">
            <a:off x="10237249" y="5570974"/>
            <a:ext cx="1313700" cy="1260600"/>
          </a:xfrm>
          <a:prstGeom prst="downArrowCallout">
            <a:avLst>
              <a:gd name="adj1" fmla="val 10656"/>
              <a:gd name="adj2" fmla="val 19000"/>
              <a:gd name="adj3" fmla="val 25000"/>
              <a:gd name="adj4" fmla="val 64977"/>
            </a:avLst>
          </a:prstGeom>
          <a:noFill/>
          <a:ln w="25400" cap="flat" cmpd="sng">
            <a:solidFill>
              <a:srgbClr val="E84A3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FFFFFF"/>
              </a:solidFill>
              <a:latin typeface="Arial"/>
              <a:ea typeface="Arial"/>
              <a:cs typeface="Arial"/>
              <a:sym typeface="Arial"/>
            </a:endParaRPr>
          </a:p>
        </p:txBody>
      </p:sp>
      <p:sp>
        <p:nvSpPr>
          <p:cNvPr id="117" name="Google Shape;117;g32998bad037_0_43"/>
          <p:cNvSpPr/>
          <p:nvPr/>
        </p:nvSpPr>
        <p:spPr>
          <a:xfrm>
            <a:off x="10237250" y="6005600"/>
            <a:ext cx="1313700" cy="902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Current year closing </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a:t>
            </a:r>
            <a:endParaRPr sz="120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r>
              <a:rPr lang="es-AR" sz="1200">
                <a:latin typeface="Calibri"/>
                <a:ea typeface="Calibri"/>
                <a:cs typeface="Calibri"/>
                <a:sym typeface="Calibri"/>
              </a:rPr>
              <a:t>Next year final</a:t>
            </a:r>
            <a:endParaRPr sz="12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32998bad037_0_69"/>
          <p:cNvSpPr txBox="1">
            <a:spLocks noGrp="1"/>
          </p:cNvSpPr>
          <p:nvPr>
            <p:ph type="title"/>
          </p:nvPr>
        </p:nvSpPr>
        <p:spPr>
          <a:xfrm>
            <a:off x="1631950" y="551575"/>
            <a:ext cx="9838200" cy="62319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TOOLS FOR ANNUAL PLANNING</a:t>
            </a:r>
            <a:endParaRPr sz="3400">
              <a:solidFill>
                <a:schemeClr val="dk2"/>
              </a:solidFill>
            </a:endParaRPr>
          </a:p>
          <a:p>
            <a:pPr marL="914400" lvl="0" indent="0" algn="l" rtl="0">
              <a:lnSpc>
                <a:spcPct val="90000"/>
              </a:lnSpc>
              <a:spcBef>
                <a:spcPts val="0"/>
              </a:spcBef>
              <a:spcAft>
                <a:spcPts val="0"/>
              </a:spcAft>
              <a:buNone/>
            </a:pPr>
            <a:endParaRPr sz="3400">
              <a:solidFill>
                <a:schemeClr val="dk2"/>
              </a:solidFill>
            </a:endParaRPr>
          </a:p>
          <a:p>
            <a:pPr marL="457200" lvl="0" indent="-444500" algn="l" rtl="0">
              <a:lnSpc>
                <a:spcPct val="90000"/>
              </a:lnSpc>
              <a:spcBef>
                <a:spcPts val="0"/>
              </a:spcBef>
              <a:spcAft>
                <a:spcPts val="0"/>
              </a:spcAft>
              <a:buClr>
                <a:schemeClr val="dk2"/>
              </a:buClr>
              <a:buSzPts val="3400"/>
              <a:buChar char="●"/>
            </a:pPr>
            <a:r>
              <a:rPr lang="es-AR" sz="3400">
                <a:solidFill>
                  <a:schemeClr val="dk2"/>
                </a:solidFill>
              </a:rPr>
              <a:t>Asana</a:t>
            </a:r>
            <a:endParaRPr sz="3400">
              <a:solidFill>
                <a:schemeClr val="dk2"/>
              </a:solidFill>
            </a:endParaRPr>
          </a:p>
          <a:p>
            <a:pPr marL="914400" lvl="1" indent="-419100" algn="l" rtl="0">
              <a:lnSpc>
                <a:spcPct val="90000"/>
              </a:lnSpc>
              <a:spcBef>
                <a:spcPts val="1000"/>
              </a:spcBef>
              <a:spcAft>
                <a:spcPts val="0"/>
              </a:spcAft>
              <a:buClr>
                <a:schemeClr val="dk2"/>
              </a:buClr>
              <a:buSzPts val="3000"/>
              <a:buChar char="○"/>
            </a:pPr>
            <a:r>
              <a:rPr lang="es-AR" sz="3000">
                <a:solidFill>
                  <a:schemeClr val="dk2"/>
                </a:solidFill>
              </a:rPr>
              <a:t>Avoid using it for accountability purposes</a:t>
            </a:r>
            <a:endParaRPr sz="3000">
              <a:solidFill>
                <a:schemeClr val="dk2"/>
              </a:solidFill>
            </a:endParaRPr>
          </a:p>
          <a:p>
            <a:pPr marL="914400" lvl="1" indent="-419100" algn="l" rtl="0">
              <a:lnSpc>
                <a:spcPct val="90000"/>
              </a:lnSpc>
              <a:spcBef>
                <a:spcPts val="1000"/>
              </a:spcBef>
              <a:spcAft>
                <a:spcPts val="0"/>
              </a:spcAft>
              <a:buClr>
                <a:schemeClr val="dk2"/>
              </a:buClr>
              <a:buSzPts val="3000"/>
              <a:buChar char="○"/>
            </a:pPr>
            <a:r>
              <a:rPr lang="es-AR" sz="3000">
                <a:solidFill>
                  <a:schemeClr val="dk2"/>
                </a:solidFill>
              </a:rPr>
              <a:t>Tool to follow up and guide conversation but not a requirement to update</a:t>
            </a:r>
            <a:endParaRPr sz="3000">
              <a:solidFill>
                <a:schemeClr val="dk2"/>
              </a:solidFill>
            </a:endParaRPr>
          </a:p>
          <a:p>
            <a:pPr marL="914400" lvl="1" indent="-419100" algn="l" rtl="0">
              <a:lnSpc>
                <a:spcPct val="90000"/>
              </a:lnSpc>
              <a:spcBef>
                <a:spcPts val="1000"/>
              </a:spcBef>
              <a:spcAft>
                <a:spcPts val="0"/>
              </a:spcAft>
              <a:buClr>
                <a:schemeClr val="dk2"/>
              </a:buClr>
              <a:buSzPts val="3000"/>
              <a:buChar char="○"/>
            </a:pPr>
            <a:r>
              <a:rPr lang="es-AR" sz="3000">
                <a:solidFill>
                  <a:schemeClr val="dk2"/>
                </a:solidFill>
              </a:rPr>
              <a:t>Constant redefinition</a:t>
            </a:r>
            <a:endParaRPr sz="3000">
              <a:solidFill>
                <a:schemeClr val="dk2"/>
              </a:solidFill>
            </a:endParaRPr>
          </a:p>
          <a:p>
            <a:pPr marL="1371600" lvl="2" indent="-387350" algn="l" rtl="0">
              <a:lnSpc>
                <a:spcPct val="90000"/>
              </a:lnSpc>
              <a:spcBef>
                <a:spcPts val="1000"/>
              </a:spcBef>
              <a:spcAft>
                <a:spcPts val="1000"/>
              </a:spcAft>
              <a:buClr>
                <a:schemeClr val="dk2"/>
              </a:buClr>
              <a:buSzPts val="2500"/>
              <a:buChar char="■"/>
            </a:pPr>
            <a:r>
              <a:rPr lang="es-AR" sz="2500">
                <a:solidFill>
                  <a:schemeClr val="dk2"/>
                </a:solidFill>
              </a:rPr>
              <a:t>Goals, KPIs and actions can be redefined at each conversation (sooner if needed)</a:t>
            </a:r>
            <a:endParaRPr sz="2500">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32998bad037_0_35"/>
          <p:cNvSpPr txBox="1">
            <a:spLocks noGrp="1"/>
          </p:cNvSpPr>
          <p:nvPr>
            <p:ph type="title"/>
          </p:nvPr>
        </p:nvSpPr>
        <p:spPr>
          <a:xfrm>
            <a:off x="1631950" y="692150"/>
            <a:ext cx="10230300" cy="51636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THURSDAY SESSIONS</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22910" algn="l" rtl="0">
              <a:lnSpc>
                <a:spcPct val="90000"/>
              </a:lnSpc>
              <a:spcBef>
                <a:spcPts val="0"/>
              </a:spcBef>
              <a:spcAft>
                <a:spcPts val="0"/>
              </a:spcAft>
              <a:buClr>
                <a:schemeClr val="dk2"/>
              </a:buClr>
              <a:buSzPct val="100000"/>
              <a:buChar char="●"/>
            </a:pPr>
            <a:r>
              <a:rPr lang="es-AR" sz="3400">
                <a:solidFill>
                  <a:schemeClr val="dk2"/>
                </a:solidFill>
              </a:rPr>
              <a:t>Not informative, but strategic</a:t>
            </a:r>
            <a:endParaRPr sz="3400">
              <a:solidFill>
                <a:schemeClr val="dk2"/>
              </a:solidFill>
            </a:endParaRPr>
          </a:p>
          <a:p>
            <a:pPr marL="457200" lvl="0" indent="-422910" algn="l" rtl="0">
              <a:lnSpc>
                <a:spcPct val="90000"/>
              </a:lnSpc>
              <a:spcBef>
                <a:spcPts val="1000"/>
              </a:spcBef>
              <a:spcAft>
                <a:spcPts val="0"/>
              </a:spcAft>
              <a:buClr>
                <a:schemeClr val="dk2"/>
              </a:buClr>
              <a:buSzPct val="100000"/>
              <a:buChar char="●"/>
            </a:pPr>
            <a:r>
              <a:rPr lang="es-AR" sz="3400">
                <a:solidFill>
                  <a:schemeClr val="dk2"/>
                </a:solidFill>
              </a:rPr>
              <a:t>Sharing narrative and strategy</a:t>
            </a:r>
            <a:endParaRPr sz="3400">
              <a:solidFill>
                <a:schemeClr val="dk2"/>
              </a:solidFill>
            </a:endParaRPr>
          </a:p>
          <a:p>
            <a:pPr marL="457200" lvl="0" indent="-422910" algn="l" rtl="0">
              <a:lnSpc>
                <a:spcPct val="90000"/>
              </a:lnSpc>
              <a:spcBef>
                <a:spcPts val="1000"/>
              </a:spcBef>
              <a:spcAft>
                <a:spcPts val="0"/>
              </a:spcAft>
              <a:buClr>
                <a:schemeClr val="dk2"/>
              </a:buClr>
              <a:buSzPct val="100000"/>
              <a:buChar char="●"/>
            </a:pPr>
            <a:r>
              <a:rPr lang="es-AR" sz="3400">
                <a:solidFill>
                  <a:schemeClr val="dk2"/>
                </a:solidFill>
              </a:rPr>
              <a:t>Mandatory for everyone (not just directors):</a:t>
            </a:r>
            <a:endParaRPr sz="3400">
              <a:solidFill>
                <a:schemeClr val="dk2"/>
              </a:solidFill>
            </a:endParaRPr>
          </a:p>
          <a:p>
            <a:pPr marL="914400" lvl="1" indent="-385762" algn="l" rtl="0">
              <a:lnSpc>
                <a:spcPct val="90000"/>
              </a:lnSpc>
              <a:spcBef>
                <a:spcPts val="1000"/>
              </a:spcBef>
              <a:spcAft>
                <a:spcPts val="0"/>
              </a:spcAft>
              <a:buClr>
                <a:schemeClr val="dk2"/>
              </a:buClr>
              <a:buSzPct val="100000"/>
              <a:buChar char="○"/>
            </a:pPr>
            <a:r>
              <a:rPr lang="es-AR" sz="2750">
                <a:solidFill>
                  <a:schemeClr val="dk2"/>
                </a:solidFill>
              </a:rPr>
              <a:t>Refresher on how each role impacts strategy</a:t>
            </a:r>
            <a:endParaRPr sz="2750">
              <a:solidFill>
                <a:schemeClr val="dk2"/>
              </a:solidFill>
            </a:endParaRPr>
          </a:p>
          <a:p>
            <a:pPr marL="457200" lvl="0" indent="-422910" algn="l" rtl="0">
              <a:lnSpc>
                <a:spcPct val="90000"/>
              </a:lnSpc>
              <a:spcBef>
                <a:spcPts val="1000"/>
              </a:spcBef>
              <a:spcAft>
                <a:spcPts val="0"/>
              </a:spcAft>
              <a:buClr>
                <a:schemeClr val="dk2"/>
              </a:buClr>
              <a:buSzPct val="100000"/>
              <a:buChar char="●"/>
            </a:pPr>
            <a:r>
              <a:rPr lang="es-AR" sz="3400">
                <a:solidFill>
                  <a:schemeClr val="dk2"/>
                </a:solidFill>
              </a:rPr>
              <a:t>Team members share with a strategic perspective:</a:t>
            </a:r>
            <a:endParaRPr sz="3400">
              <a:solidFill>
                <a:schemeClr val="dk2"/>
              </a:solidFill>
            </a:endParaRPr>
          </a:p>
          <a:p>
            <a:pPr marL="914400" lvl="1" indent="-380047" algn="l" rtl="0">
              <a:lnSpc>
                <a:spcPct val="90000"/>
              </a:lnSpc>
              <a:spcBef>
                <a:spcPts val="1000"/>
              </a:spcBef>
              <a:spcAft>
                <a:spcPts val="0"/>
              </a:spcAft>
              <a:buClr>
                <a:schemeClr val="dk2"/>
              </a:buClr>
              <a:buSzPct val="100000"/>
              <a:buChar char="○"/>
            </a:pPr>
            <a:r>
              <a:rPr lang="es-AR" sz="2650">
                <a:solidFill>
                  <a:schemeClr val="dk2"/>
                </a:solidFill>
              </a:rPr>
              <a:t>Learning points</a:t>
            </a:r>
            <a:endParaRPr sz="2650">
              <a:solidFill>
                <a:schemeClr val="dk2"/>
              </a:solidFill>
            </a:endParaRPr>
          </a:p>
          <a:p>
            <a:pPr marL="914400" lvl="1" indent="-380047" algn="l" rtl="0">
              <a:lnSpc>
                <a:spcPct val="90000"/>
              </a:lnSpc>
              <a:spcBef>
                <a:spcPts val="1000"/>
              </a:spcBef>
              <a:spcAft>
                <a:spcPts val="0"/>
              </a:spcAft>
              <a:buClr>
                <a:schemeClr val="dk2"/>
              </a:buClr>
              <a:buSzPct val="100000"/>
              <a:buChar char="○"/>
            </a:pPr>
            <a:r>
              <a:rPr lang="es-AR" sz="2650">
                <a:solidFill>
                  <a:schemeClr val="dk2"/>
                </a:solidFill>
              </a:rPr>
              <a:t>Dilemmas</a:t>
            </a:r>
            <a:endParaRPr sz="2650">
              <a:solidFill>
                <a:schemeClr val="dk2"/>
              </a:solidFill>
            </a:endParaRPr>
          </a:p>
          <a:p>
            <a:pPr marL="914400" lvl="1" indent="-380047" algn="l" rtl="0">
              <a:lnSpc>
                <a:spcPct val="90000"/>
              </a:lnSpc>
              <a:spcBef>
                <a:spcPts val="1000"/>
              </a:spcBef>
              <a:spcAft>
                <a:spcPts val="0"/>
              </a:spcAft>
              <a:buClr>
                <a:schemeClr val="dk2"/>
              </a:buClr>
              <a:buSzPct val="100000"/>
              <a:buChar char="○"/>
            </a:pPr>
            <a:r>
              <a:rPr lang="es-AR" sz="2650">
                <a:solidFill>
                  <a:schemeClr val="dk2"/>
                </a:solidFill>
              </a:rPr>
              <a:t>Innovations introduced</a:t>
            </a:r>
            <a:endParaRPr sz="2650">
              <a:solidFill>
                <a:schemeClr val="dk2"/>
              </a:solidFill>
            </a:endParaRPr>
          </a:p>
          <a:p>
            <a:pPr marL="914400" lvl="1" indent="-380047" algn="l" rtl="0">
              <a:lnSpc>
                <a:spcPct val="90000"/>
              </a:lnSpc>
              <a:spcBef>
                <a:spcPts val="1000"/>
              </a:spcBef>
              <a:spcAft>
                <a:spcPts val="1000"/>
              </a:spcAft>
              <a:buClr>
                <a:schemeClr val="dk2"/>
              </a:buClr>
              <a:buSzPct val="100000"/>
              <a:buChar char="○"/>
            </a:pPr>
            <a:r>
              <a:rPr lang="es-AR" sz="2650">
                <a:solidFill>
                  <a:schemeClr val="dk2"/>
                </a:solidFill>
              </a:rPr>
              <a:t>Failures</a:t>
            </a:r>
            <a:endParaRPr sz="2650">
              <a:solidFill>
                <a:schemeClr val="dk2"/>
              </a:solidFill>
            </a:endParaRPr>
          </a:p>
        </p:txBody>
      </p:sp>
      <p:sp>
        <p:nvSpPr>
          <p:cNvPr id="128" name="Google Shape;128;g32998bad037_0_35"/>
          <p:cNvSpPr txBox="1"/>
          <p:nvPr/>
        </p:nvSpPr>
        <p:spPr>
          <a:xfrm>
            <a:off x="5923100" y="4232575"/>
            <a:ext cx="6268800" cy="1511100"/>
          </a:xfrm>
          <a:prstGeom prst="rect">
            <a:avLst/>
          </a:prstGeom>
          <a:noFill/>
          <a:ln>
            <a:noFill/>
          </a:ln>
        </p:spPr>
        <p:txBody>
          <a:bodyPr spcFirstLastPara="1" wrap="square" lIns="91425" tIns="91425" rIns="91425" bIns="91425" anchor="t" anchorCtr="0">
            <a:noAutofit/>
          </a:bodyPr>
          <a:lstStyle/>
          <a:p>
            <a:pPr marL="914400" lvl="1" indent="-384175" algn="l" rtl="0">
              <a:lnSpc>
                <a:spcPct val="90000"/>
              </a:lnSpc>
              <a:spcBef>
                <a:spcPts val="0"/>
              </a:spcBef>
              <a:spcAft>
                <a:spcPts val="0"/>
              </a:spcAft>
              <a:buClr>
                <a:schemeClr val="dk2"/>
              </a:buClr>
              <a:buSzPts val="2450"/>
              <a:buChar char="○"/>
            </a:pPr>
            <a:r>
              <a:rPr lang="es-AR" sz="2450">
                <a:solidFill>
                  <a:schemeClr val="dk2"/>
                </a:solidFill>
              </a:rPr>
              <a:t>Risks and mitigations</a:t>
            </a:r>
            <a:endParaRPr sz="2450">
              <a:solidFill>
                <a:schemeClr val="dk2"/>
              </a:solidFill>
            </a:endParaRPr>
          </a:p>
          <a:p>
            <a:pPr marL="914400" lvl="1" indent="-384175" algn="l" rtl="0">
              <a:lnSpc>
                <a:spcPct val="90000"/>
              </a:lnSpc>
              <a:spcBef>
                <a:spcPts val="1000"/>
              </a:spcBef>
              <a:spcAft>
                <a:spcPts val="0"/>
              </a:spcAft>
              <a:buClr>
                <a:schemeClr val="dk2"/>
              </a:buClr>
              <a:buSzPts val="2450"/>
              <a:buChar char="○"/>
            </a:pPr>
            <a:r>
              <a:rPr lang="es-AR" sz="2450">
                <a:solidFill>
                  <a:schemeClr val="dk2"/>
                </a:solidFill>
              </a:rPr>
              <a:t>Next steps and alternative scenarios</a:t>
            </a:r>
            <a:endParaRPr sz="2450">
              <a:solidFill>
                <a:schemeClr val="dk2"/>
              </a:solidFill>
            </a:endParaRPr>
          </a:p>
          <a:p>
            <a:pPr marL="914400" lvl="1" indent="-384175" algn="l" rtl="0">
              <a:lnSpc>
                <a:spcPct val="90000"/>
              </a:lnSpc>
              <a:spcBef>
                <a:spcPts val="1000"/>
              </a:spcBef>
              <a:spcAft>
                <a:spcPts val="0"/>
              </a:spcAft>
              <a:buClr>
                <a:schemeClr val="dk2"/>
              </a:buClr>
              <a:buSzPts val="2450"/>
              <a:buChar char="○"/>
            </a:pPr>
            <a:r>
              <a:rPr lang="es-AR" sz="2450">
                <a:solidFill>
                  <a:schemeClr val="dk2"/>
                </a:solidFill>
              </a:rPr>
              <a:t>major takeaways for the rest of the team</a:t>
            </a:r>
            <a:endParaRPr sz="2450">
              <a:solidFill>
                <a:schemeClr val="dk2"/>
              </a:solidFill>
            </a:endParaRPr>
          </a:p>
          <a:p>
            <a:pPr marL="0" lvl="0" indent="0" algn="l" rtl="0">
              <a:spcBef>
                <a:spcPts val="1000"/>
              </a:spcBef>
              <a:spcAft>
                <a:spcPts val="0"/>
              </a:spcAft>
              <a:buNone/>
            </a:pPr>
            <a:endParaRPr sz="2450">
              <a:solidFill>
                <a:schemeClr val="dk2"/>
              </a:solidFill>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32998bad037_0_39"/>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INFORMAL SPACES</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22910" algn="l" rtl="0">
              <a:lnSpc>
                <a:spcPct val="90000"/>
              </a:lnSpc>
              <a:spcBef>
                <a:spcPts val="0"/>
              </a:spcBef>
              <a:spcAft>
                <a:spcPts val="0"/>
              </a:spcAft>
              <a:buClr>
                <a:schemeClr val="dk2"/>
              </a:buClr>
              <a:buSzPct val="100000"/>
              <a:buChar char="●"/>
            </a:pPr>
            <a:r>
              <a:rPr lang="es-AR" sz="3400">
                <a:solidFill>
                  <a:schemeClr val="dk2"/>
                </a:solidFill>
              </a:rPr>
              <a:t>Google Chat</a:t>
            </a:r>
            <a:endParaRPr sz="3400">
              <a:solidFill>
                <a:schemeClr val="dk2"/>
              </a:solidFill>
            </a:endParaRPr>
          </a:p>
          <a:p>
            <a:pPr marL="914400" lvl="1" indent="-385762" algn="l" rtl="0">
              <a:lnSpc>
                <a:spcPct val="90000"/>
              </a:lnSpc>
              <a:spcBef>
                <a:spcPts val="1000"/>
              </a:spcBef>
              <a:spcAft>
                <a:spcPts val="0"/>
              </a:spcAft>
              <a:buClr>
                <a:schemeClr val="dk2"/>
              </a:buClr>
              <a:buSzPct val="100000"/>
              <a:buChar char="○"/>
            </a:pPr>
            <a:r>
              <a:rPr lang="es-AR" sz="2750">
                <a:solidFill>
                  <a:schemeClr val="dk2"/>
                </a:solidFill>
              </a:rPr>
              <a:t>It exists to avoid strategic spaces to turn into informative ones</a:t>
            </a:r>
            <a:endParaRPr sz="2750">
              <a:solidFill>
                <a:schemeClr val="dk2"/>
              </a:solidFill>
            </a:endParaRPr>
          </a:p>
          <a:p>
            <a:pPr marL="914400" lvl="1" indent="-385762" algn="l" rtl="0">
              <a:lnSpc>
                <a:spcPct val="90000"/>
              </a:lnSpc>
              <a:spcBef>
                <a:spcPts val="1000"/>
              </a:spcBef>
              <a:spcAft>
                <a:spcPts val="0"/>
              </a:spcAft>
              <a:buClr>
                <a:schemeClr val="dk2"/>
              </a:buClr>
              <a:buSzPct val="100000"/>
              <a:buChar char="○"/>
            </a:pPr>
            <a:r>
              <a:rPr lang="es-AR" sz="2750">
                <a:solidFill>
                  <a:schemeClr val="dk2"/>
                </a:solidFill>
              </a:rPr>
              <a:t>Documents, articles, papers to enhance everyone’s knowledge around our issues</a:t>
            </a:r>
            <a:endParaRPr sz="2750">
              <a:solidFill>
                <a:schemeClr val="dk2"/>
              </a:solidFill>
            </a:endParaRPr>
          </a:p>
          <a:p>
            <a:pPr marL="914400" lvl="1" indent="-385762" algn="l" rtl="0">
              <a:lnSpc>
                <a:spcPct val="90000"/>
              </a:lnSpc>
              <a:spcBef>
                <a:spcPts val="1000"/>
              </a:spcBef>
              <a:spcAft>
                <a:spcPts val="0"/>
              </a:spcAft>
              <a:buClr>
                <a:schemeClr val="dk2"/>
              </a:buClr>
              <a:buSzPct val="100000"/>
              <a:buChar char="○"/>
            </a:pPr>
            <a:r>
              <a:rPr lang="es-AR" sz="2750">
                <a:solidFill>
                  <a:schemeClr val="dk2"/>
                </a:solidFill>
              </a:rPr>
              <a:t>Successes and impact achieved</a:t>
            </a:r>
            <a:endParaRPr sz="2750">
              <a:solidFill>
                <a:schemeClr val="dk2"/>
              </a:solidFill>
            </a:endParaRPr>
          </a:p>
          <a:p>
            <a:pPr marL="914400" lvl="1" indent="-385762" algn="l" rtl="0">
              <a:lnSpc>
                <a:spcPct val="90000"/>
              </a:lnSpc>
              <a:spcBef>
                <a:spcPts val="1000"/>
              </a:spcBef>
              <a:spcAft>
                <a:spcPts val="0"/>
              </a:spcAft>
              <a:buClr>
                <a:schemeClr val="dk2"/>
              </a:buClr>
              <a:buSzPct val="100000"/>
              <a:buChar char="○"/>
            </a:pPr>
            <a:r>
              <a:rPr lang="es-AR" sz="2750">
                <a:solidFill>
                  <a:schemeClr val="dk2"/>
                </a:solidFill>
              </a:rPr>
              <a:t>Conversation is not promoted to avoid distraction</a:t>
            </a:r>
            <a:endParaRPr sz="2750">
              <a:solidFill>
                <a:schemeClr val="dk2"/>
              </a:solidFill>
            </a:endParaRPr>
          </a:p>
          <a:p>
            <a:pPr marL="457200" lvl="0" indent="-422910" algn="l" rtl="0">
              <a:lnSpc>
                <a:spcPct val="90000"/>
              </a:lnSpc>
              <a:spcBef>
                <a:spcPts val="1000"/>
              </a:spcBef>
              <a:spcAft>
                <a:spcPts val="0"/>
              </a:spcAft>
              <a:buClr>
                <a:schemeClr val="dk2"/>
              </a:buClr>
              <a:buSzPct val="100000"/>
              <a:buChar char="●"/>
            </a:pPr>
            <a:r>
              <a:rPr lang="es-AR" sz="3400">
                <a:solidFill>
                  <a:schemeClr val="dk2"/>
                </a:solidFill>
              </a:rPr>
              <a:t>All team-wide spaces</a:t>
            </a:r>
            <a:endParaRPr sz="3400">
              <a:solidFill>
                <a:schemeClr val="dk2"/>
              </a:solidFill>
            </a:endParaRPr>
          </a:p>
          <a:p>
            <a:pPr marL="0" lvl="0" indent="0" algn="l" rtl="0">
              <a:lnSpc>
                <a:spcPct val="90000"/>
              </a:lnSpc>
              <a:spcBef>
                <a:spcPts val="1000"/>
              </a:spcBef>
              <a:spcAft>
                <a:spcPts val="1000"/>
              </a:spcAft>
              <a:buNone/>
            </a:pPr>
            <a:endParaRPr sz="3400">
              <a:solidFill>
                <a:schemeClr val="dk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32998bad037_0_0"/>
          <p:cNvSpPr txBox="1">
            <a:spLocks noGrp="1"/>
          </p:cNvSpPr>
          <p:nvPr>
            <p:ph type="title"/>
          </p:nvPr>
        </p:nvSpPr>
        <p:spPr>
          <a:xfrm>
            <a:off x="3359150" y="1841032"/>
            <a:ext cx="6956400" cy="3175800"/>
          </a:xfrm>
          <a:prstGeom prst="rect">
            <a:avLst/>
          </a:prstGeom>
          <a:noFill/>
          <a:ln>
            <a:noFill/>
          </a:ln>
        </p:spPr>
        <p:txBody>
          <a:bodyPr spcFirstLastPara="1" wrap="square" lIns="0" tIns="0" rIns="0" bIns="0" anchor="ctr" anchorCtr="0">
            <a:normAutofit/>
          </a:bodyPr>
          <a:lstStyle/>
          <a:p>
            <a:pPr marL="0" lvl="0" indent="0" algn="l" rtl="0">
              <a:lnSpc>
                <a:spcPct val="90000"/>
              </a:lnSpc>
              <a:spcBef>
                <a:spcPts val="0"/>
              </a:spcBef>
              <a:spcAft>
                <a:spcPts val="0"/>
              </a:spcAft>
              <a:buClr>
                <a:schemeClr val="dk2"/>
              </a:buClr>
              <a:buSzPts val="5000"/>
              <a:buFont typeface="Trebuchet MS"/>
              <a:buNone/>
            </a:pPr>
            <a:r>
              <a:rPr lang="es-AR"/>
              <a:t>Challenges, risks and mitigations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g32998bad037_0_51"/>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Balance strategy and accountability</a:t>
            </a:r>
            <a:endParaRPr/>
          </a:p>
          <a:p>
            <a:pPr marL="0" lvl="0" indent="0" algn="l" rtl="0">
              <a:lnSpc>
                <a:spcPct val="90000"/>
              </a:lnSpc>
              <a:spcBef>
                <a:spcPts val="0"/>
              </a:spcBef>
              <a:spcAft>
                <a:spcPts val="0"/>
              </a:spcAft>
              <a:buClr>
                <a:schemeClr val="dk1"/>
              </a:buClr>
              <a:buSzPts val="4000"/>
              <a:buFont typeface="Trebuchet MS"/>
              <a:buNone/>
            </a:pPr>
            <a:endParaRPr/>
          </a:p>
          <a:p>
            <a:pPr marL="457200" lvl="0" indent="-444500" algn="l" rtl="0">
              <a:lnSpc>
                <a:spcPct val="90000"/>
              </a:lnSpc>
              <a:spcBef>
                <a:spcPts val="0"/>
              </a:spcBef>
              <a:spcAft>
                <a:spcPts val="0"/>
              </a:spcAft>
              <a:buClr>
                <a:schemeClr val="dk2"/>
              </a:buClr>
              <a:buSzPts val="3400"/>
              <a:buChar char="●"/>
            </a:pPr>
            <a:r>
              <a:rPr lang="es-AR" sz="3400">
                <a:solidFill>
                  <a:schemeClr val="dk2"/>
                </a:solidFill>
              </a:rPr>
              <a:t>Middle management guidance</a:t>
            </a:r>
            <a:endParaRPr sz="3400">
              <a:solidFill>
                <a:schemeClr val="dk2"/>
              </a:solidFill>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Directors-led shared narrative</a:t>
            </a:r>
            <a:endParaRPr sz="3400">
              <a:solidFill>
                <a:schemeClr val="dk2"/>
              </a:solidFill>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Accountability reports limited to in-context conversations</a:t>
            </a:r>
            <a:endParaRPr sz="3400">
              <a:solidFill>
                <a:schemeClr val="dk2"/>
              </a:solidFill>
            </a:endParaRPr>
          </a:p>
          <a:p>
            <a:pPr marL="0" lvl="0" indent="0" algn="l" rtl="0">
              <a:lnSpc>
                <a:spcPct val="90000"/>
              </a:lnSpc>
              <a:spcBef>
                <a:spcPts val="1000"/>
              </a:spcBef>
              <a:spcAft>
                <a:spcPts val="1000"/>
              </a:spcAft>
              <a:buNone/>
            </a:pPr>
            <a:endParaRPr sz="3400">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32998bad037_0_55"/>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Balance empowerment and changing context</a:t>
            </a:r>
            <a:endParaRPr/>
          </a:p>
          <a:p>
            <a:pPr marL="0" lvl="0" indent="0" algn="l" rtl="0">
              <a:lnSpc>
                <a:spcPct val="90000"/>
              </a:lnSpc>
              <a:spcBef>
                <a:spcPts val="0"/>
              </a:spcBef>
              <a:spcAft>
                <a:spcPts val="0"/>
              </a:spcAft>
              <a:buClr>
                <a:schemeClr val="dk1"/>
              </a:buClr>
              <a:buSzPts val="4000"/>
              <a:buFont typeface="Trebuchet MS"/>
              <a:buNone/>
            </a:pPr>
            <a:endParaRPr/>
          </a:p>
          <a:p>
            <a:pPr marL="457200" lvl="0" indent="-444500" algn="l" rtl="0">
              <a:lnSpc>
                <a:spcPct val="90000"/>
              </a:lnSpc>
              <a:spcBef>
                <a:spcPts val="0"/>
              </a:spcBef>
              <a:spcAft>
                <a:spcPts val="0"/>
              </a:spcAft>
              <a:buClr>
                <a:schemeClr val="dk2"/>
              </a:buClr>
              <a:buSzPts val="3400"/>
              <a:buChar char="●"/>
            </a:pPr>
            <a:r>
              <a:rPr lang="es-AR" sz="3400">
                <a:solidFill>
                  <a:schemeClr val="dk2"/>
                </a:solidFill>
              </a:rPr>
              <a:t>Empowering within changing context</a:t>
            </a:r>
            <a:endParaRPr sz="3400">
              <a:solidFill>
                <a:schemeClr val="dk2"/>
              </a:solidFill>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Sustaining motivation when there’s no certainty: </a:t>
            </a:r>
            <a:r>
              <a:rPr lang="es-AR" sz="3400" i="1">
                <a:solidFill>
                  <a:schemeClr val="dk2"/>
                </a:solidFill>
              </a:rPr>
              <a:t>No sure shots!</a:t>
            </a:r>
            <a:endParaRPr sz="3400" i="1">
              <a:solidFill>
                <a:schemeClr val="dk2"/>
              </a:solidFill>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Incorporating context analysis to conversations and linking it to changing strategies. </a:t>
            </a:r>
            <a:endParaRPr sz="3400">
              <a:solidFill>
                <a:schemeClr val="dk2"/>
              </a:solidFill>
            </a:endParaRPr>
          </a:p>
          <a:p>
            <a:pPr marL="0" lvl="0" indent="0" algn="l" rtl="0">
              <a:lnSpc>
                <a:spcPct val="90000"/>
              </a:lnSpc>
              <a:spcBef>
                <a:spcPts val="1000"/>
              </a:spcBef>
              <a:spcAft>
                <a:spcPts val="1000"/>
              </a:spcAft>
              <a:buNone/>
            </a:pPr>
            <a:endParaRPr sz="3400">
              <a:solidFill>
                <a:schemeClr val="dk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2998bad037_0_59"/>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Advancing strategy based on individual leadership</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22910" algn="l" rtl="0">
              <a:lnSpc>
                <a:spcPct val="90000"/>
              </a:lnSpc>
              <a:spcBef>
                <a:spcPts val="0"/>
              </a:spcBef>
              <a:spcAft>
                <a:spcPts val="0"/>
              </a:spcAft>
              <a:buClr>
                <a:schemeClr val="dk2"/>
              </a:buClr>
              <a:buSzPct val="100000"/>
              <a:buChar char="●"/>
            </a:pPr>
            <a:r>
              <a:rPr lang="es-AR" sz="3400">
                <a:solidFill>
                  <a:schemeClr val="dk2"/>
                </a:solidFill>
              </a:rPr>
              <a:t>We ask teams to take their challenge as far as possible.</a:t>
            </a:r>
            <a:endParaRPr sz="3400">
              <a:solidFill>
                <a:schemeClr val="dk2"/>
              </a:solidFill>
            </a:endParaRPr>
          </a:p>
          <a:p>
            <a:pPr marL="457200" lvl="0" indent="-422910" algn="l" rtl="0">
              <a:spcBef>
                <a:spcPts val="1000"/>
              </a:spcBef>
              <a:spcAft>
                <a:spcPts val="0"/>
              </a:spcAft>
              <a:buClr>
                <a:schemeClr val="dk2"/>
              </a:buClr>
              <a:buSzPct val="100000"/>
              <a:buChar char="●"/>
            </a:pPr>
            <a:r>
              <a:rPr lang="es-AR" sz="3400">
                <a:solidFill>
                  <a:schemeClr val="dk2"/>
                </a:solidFill>
              </a:rPr>
              <a:t>Focus and recognition not based on doing what we said but on taking challenges as far as possible. </a:t>
            </a:r>
            <a:endParaRPr sz="3400">
              <a:solidFill>
                <a:schemeClr val="dk2"/>
              </a:solidFill>
            </a:endParaRPr>
          </a:p>
          <a:p>
            <a:pPr marL="457200" lvl="0" indent="-422910" algn="l" rtl="0">
              <a:lnSpc>
                <a:spcPct val="90000"/>
              </a:lnSpc>
              <a:spcBef>
                <a:spcPts val="1000"/>
              </a:spcBef>
              <a:spcAft>
                <a:spcPts val="1000"/>
              </a:spcAft>
              <a:buClr>
                <a:schemeClr val="dk2"/>
              </a:buClr>
              <a:buSzPct val="100000"/>
              <a:buChar char="●"/>
            </a:pPr>
            <a:r>
              <a:rPr lang="es-AR" sz="3400">
                <a:solidFill>
                  <a:schemeClr val="dk2"/>
                </a:solidFill>
              </a:rPr>
              <a:t>To do that, we promote autonomy in risk taking BUT with shared responsibility.</a:t>
            </a:r>
            <a:endParaRPr sz="3400">
              <a:solidFill>
                <a:schemeClr val="dk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32998bad037_0_14"/>
          <p:cNvSpPr txBox="1">
            <a:spLocks noGrp="1"/>
          </p:cNvSpPr>
          <p:nvPr>
            <p:ph type="title"/>
          </p:nvPr>
        </p:nvSpPr>
        <p:spPr>
          <a:xfrm>
            <a:off x="3359150" y="1841032"/>
            <a:ext cx="6956400" cy="3175800"/>
          </a:xfrm>
          <a:prstGeom prst="rect">
            <a:avLst/>
          </a:prstGeom>
          <a:noFill/>
          <a:ln>
            <a:noFill/>
          </a:ln>
        </p:spPr>
        <p:txBody>
          <a:bodyPr spcFirstLastPara="1" wrap="square" lIns="0" tIns="0" rIns="0" bIns="0" anchor="ctr" anchorCtr="0">
            <a:normAutofit/>
          </a:bodyPr>
          <a:lstStyle/>
          <a:p>
            <a:pPr marL="0" lvl="0" indent="0" algn="l" rtl="0">
              <a:lnSpc>
                <a:spcPct val="90000"/>
              </a:lnSpc>
              <a:spcBef>
                <a:spcPts val="0"/>
              </a:spcBef>
              <a:spcAft>
                <a:spcPts val="0"/>
              </a:spcAft>
              <a:buClr>
                <a:schemeClr val="dk2"/>
              </a:buClr>
              <a:buSzPts val="5000"/>
              <a:buFont typeface="Trebuchet MS"/>
              <a:buNone/>
            </a:pPr>
            <a:r>
              <a:rPr lang="es-AR"/>
              <a:t>Ongoing dilemmas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2"/>
          <p:cNvSpPr txBox="1">
            <a:spLocks noGrp="1"/>
          </p:cNvSpPr>
          <p:nvPr>
            <p:ph type="ctrTitle"/>
          </p:nvPr>
        </p:nvSpPr>
        <p:spPr>
          <a:xfrm>
            <a:off x="4514248" y="1386039"/>
            <a:ext cx="5592278" cy="2088682"/>
          </a:xfrm>
          <a:prstGeom prst="rect">
            <a:avLst/>
          </a:prstGeom>
          <a:noFill/>
          <a:ln>
            <a:noFill/>
          </a:ln>
        </p:spPr>
        <p:txBody>
          <a:bodyPr spcFirstLastPara="1" wrap="square" lIns="0" tIns="0" rIns="0" bIns="0" anchor="b" anchorCtr="0">
            <a:normAutofit/>
          </a:bodyPr>
          <a:lstStyle/>
          <a:p>
            <a:pPr marL="0" lvl="0" indent="0" algn="l" rtl="0">
              <a:lnSpc>
                <a:spcPct val="90000"/>
              </a:lnSpc>
              <a:spcBef>
                <a:spcPts val="0"/>
              </a:spcBef>
              <a:spcAft>
                <a:spcPts val="0"/>
              </a:spcAft>
              <a:buClr>
                <a:schemeClr val="lt1"/>
              </a:buClr>
              <a:buSzPts val="4500"/>
              <a:buFont typeface="Trebuchet MS"/>
              <a:buNone/>
            </a:pPr>
            <a:r>
              <a:rPr lang="es-AR"/>
              <a:t>Strategic thinking and innovative leadership</a:t>
            </a:r>
            <a:endParaRPr/>
          </a:p>
        </p:txBody>
      </p:sp>
      <p:sp>
        <p:nvSpPr>
          <p:cNvPr id="61" name="Google Shape;61;p2"/>
          <p:cNvSpPr txBox="1">
            <a:spLocks noGrp="1"/>
          </p:cNvSpPr>
          <p:nvPr>
            <p:ph type="body" idx="1"/>
          </p:nvPr>
        </p:nvSpPr>
        <p:spPr>
          <a:xfrm>
            <a:off x="4514250" y="3790950"/>
            <a:ext cx="5592300" cy="12981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Clr>
                <a:schemeClr val="lt1"/>
              </a:buClr>
              <a:buSzPts val="2500"/>
              <a:buNone/>
            </a:pPr>
            <a:r>
              <a:rPr lang="es-AR" b="1"/>
              <a:t>FUNDACIÓ BOFILL</a:t>
            </a:r>
            <a:endParaRPr b="1"/>
          </a:p>
          <a:p>
            <a:pPr marL="0" lvl="0" indent="0" algn="l" rtl="0">
              <a:lnSpc>
                <a:spcPct val="90000"/>
              </a:lnSpc>
              <a:spcBef>
                <a:spcPts val="0"/>
              </a:spcBef>
              <a:spcAft>
                <a:spcPts val="0"/>
              </a:spcAft>
              <a:buClr>
                <a:schemeClr val="lt1"/>
              </a:buClr>
              <a:buSzPts val="2500"/>
              <a:buNone/>
            </a:pPr>
            <a:r>
              <a:rPr lang="es-AR"/>
              <a:t>Mònica Nadal, Director of Research</a:t>
            </a:r>
            <a:endParaRPr/>
          </a:p>
          <a:p>
            <a:pPr marL="0" lvl="0" indent="0" algn="l" rtl="0">
              <a:lnSpc>
                <a:spcPct val="90000"/>
              </a:lnSpc>
              <a:spcBef>
                <a:spcPts val="0"/>
              </a:spcBef>
              <a:spcAft>
                <a:spcPts val="0"/>
              </a:spcAft>
              <a:buClr>
                <a:schemeClr val="lt1"/>
              </a:buClr>
              <a:buSzPts val="2500"/>
              <a:buNone/>
            </a:pPr>
            <a:r>
              <a:rPr lang="es-AR"/>
              <a:t>Lídia Climent, Deputy Director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5"/>
          <p:cNvSpPr txBox="1">
            <a:spLocks noGrp="1"/>
          </p:cNvSpPr>
          <p:nvPr>
            <p:ph type="title"/>
          </p:nvPr>
        </p:nvSpPr>
        <p:spPr>
          <a:xfrm>
            <a:off x="1631950" y="2298125"/>
            <a:ext cx="9721800" cy="1955100"/>
          </a:xfrm>
          <a:prstGeom prst="rect">
            <a:avLst/>
          </a:prstGeom>
          <a:noFill/>
          <a:ln>
            <a:noFill/>
          </a:ln>
        </p:spPr>
        <p:txBody>
          <a:bodyPr spcFirstLastPara="1" wrap="square" lIns="0" tIns="0" rIns="0" bIns="0" anchor="t" anchorCtr="0">
            <a:normAutofit fontScale="90000"/>
          </a:bodyPr>
          <a:lstStyle/>
          <a:p>
            <a:pPr marL="0" lvl="0" indent="0" algn="ctr" rtl="0">
              <a:lnSpc>
                <a:spcPct val="90000"/>
              </a:lnSpc>
              <a:spcBef>
                <a:spcPts val="0"/>
              </a:spcBef>
              <a:spcAft>
                <a:spcPts val="0"/>
              </a:spcAft>
              <a:buClr>
                <a:schemeClr val="dk1"/>
              </a:buClr>
              <a:buSzPct val="80000"/>
              <a:buFont typeface="Trebuchet MS"/>
              <a:buNone/>
            </a:pPr>
            <a:r>
              <a:rPr lang="es-AR" sz="4000" b="1"/>
              <a:t>Prescription </a:t>
            </a:r>
            <a:endParaRPr sz="4000" b="1"/>
          </a:p>
          <a:p>
            <a:pPr marL="0" lvl="0" indent="0" algn="ctr" rtl="0">
              <a:lnSpc>
                <a:spcPct val="90000"/>
              </a:lnSpc>
              <a:spcBef>
                <a:spcPts val="0"/>
              </a:spcBef>
              <a:spcAft>
                <a:spcPts val="0"/>
              </a:spcAft>
              <a:buClr>
                <a:schemeClr val="dk1"/>
              </a:buClr>
              <a:buSzPct val="80000"/>
              <a:buFont typeface="Trebuchet MS"/>
              <a:buNone/>
            </a:pPr>
            <a:r>
              <a:rPr lang="es-AR" sz="4000" b="1"/>
              <a:t>vs. </a:t>
            </a:r>
            <a:endParaRPr sz="4000" b="1"/>
          </a:p>
          <a:p>
            <a:pPr marL="0" lvl="0" indent="0" algn="ctr" rtl="0">
              <a:lnSpc>
                <a:spcPct val="90000"/>
              </a:lnSpc>
              <a:spcBef>
                <a:spcPts val="0"/>
              </a:spcBef>
              <a:spcAft>
                <a:spcPts val="0"/>
              </a:spcAft>
              <a:buClr>
                <a:schemeClr val="dk1"/>
              </a:buClr>
              <a:buSzPct val="80000"/>
              <a:buFont typeface="Trebuchet MS"/>
              <a:buNone/>
            </a:pPr>
            <a:r>
              <a:rPr lang="es-AR" sz="4000" b="1"/>
              <a:t>implementation</a:t>
            </a:r>
            <a:endParaRPr sz="4000" b="1"/>
          </a:p>
          <a:p>
            <a:pPr marL="0" lvl="0" indent="0" algn="l" rtl="0">
              <a:lnSpc>
                <a:spcPct val="90000"/>
              </a:lnSpc>
              <a:spcBef>
                <a:spcPts val="0"/>
              </a:spcBef>
              <a:spcAft>
                <a:spcPts val="0"/>
              </a:spcAft>
              <a:buClr>
                <a:schemeClr val="dk1"/>
              </a:buClr>
              <a:buSzPct val="100000"/>
              <a:buFont typeface="Trebuchet MS"/>
              <a:buNone/>
            </a:pPr>
            <a:endParaRPr/>
          </a:p>
          <a:p>
            <a:pPr marL="0" lvl="0" indent="0" algn="l" rtl="0">
              <a:lnSpc>
                <a:spcPct val="90000"/>
              </a:lnSpc>
              <a:spcBef>
                <a:spcPts val="0"/>
              </a:spcBef>
              <a:spcAft>
                <a:spcPts val="0"/>
              </a:spcAft>
              <a:buClr>
                <a:schemeClr val="dk1"/>
              </a:buClr>
              <a:buSzPct val="100000"/>
              <a:buFont typeface="Trebuchet MS"/>
              <a:buNone/>
            </a:pPr>
            <a:endParaRPr/>
          </a:p>
          <a:p>
            <a:pPr marL="0" lvl="0" indent="0" algn="l" rtl="0">
              <a:lnSpc>
                <a:spcPct val="90000"/>
              </a:lnSpc>
              <a:spcBef>
                <a:spcPts val="0"/>
              </a:spcBef>
              <a:spcAft>
                <a:spcPts val="0"/>
              </a:spcAft>
              <a:buClr>
                <a:schemeClr val="dk1"/>
              </a:buClr>
              <a:buSzPct val="100000"/>
              <a:buFont typeface="Trebuchet MS"/>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32998bad037_0_63"/>
          <p:cNvSpPr txBox="1">
            <a:spLocks noGrp="1"/>
          </p:cNvSpPr>
          <p:nvPr>
            <p:ph type="title"/>
          </p:nvPr>
        </p:nvSpPr>
        <p:spPr>
          <a:xfrm>
            <a:off x="1631950" y="1933925"/>
            <a:ext cx="9721800" cy="19551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endParaRPr dirty="0"/>
          </a:p>
          <a:p>
            <a:pPr marL="0" lvl="0" indent="0" algn="l" rtl="0">
              <a:lnSpc>
                <a:spcPct val="90000"/>
              </a:lnSpc>
              <a:spcBef>
                <a:spcPts val="0"/>
              </a:spcBef>
              <a:spcAft>
                <a:spcPts val="0"/>
              </a:spcAft>
              <a:buClr>
                <a:schemeClr val="dk1"/>
              </a:buClr>
              <a:buSzPct val="100000"/>
              <a:buFont typeface="Trebuchet MS"/>
              <a:buNone/>
            </a:pPr>
            <a:endParaRPr dirty="0"/>
          </a:p>
          <a:p>
            <a:pPr marL="0" lvl="0" indent="0" algn="ctr" rtl="0">
              <a:lnSpc>
                <a:spcPct val="90000"/>
              </a:lnSpc>
              <a:spcBef>
                <a:spcPts val="0"/>
              </a:spcBef>
              <a:spcAft>
                <a:spcPts val="0"/>
              </a:spcAft>
              <a:buClr>
                <a:schemeClr val="dk1"/>
              </a:buClr>
              <a:buSzPct val="80000"/>
              <a:buFont typeface="Trebuchet MS"/>
              <a:buNone/>
            </a:pPr>
            <a:r>
              <a:rPr lang="es-AR" sz="4000" b="1" dirty="0" err="1"/>
              <a:t>Scaling</a:t>
            </a:r>
            <a:r>
              <a:rPr lang="es-AR" sz="4000" b="1" dirty="0"/>
              <a:t> up </a:t>
            </a:r>
            <a:endParaRPr sz="4000" b="1" dirty="0"/>
          </a:p>
          <a:p>
            <a:pPr marL="0" lvl="0" indent="0" algn="ctr" rtl="0">
              <a:lnSpc>
                <a:spcPct val="90000"/>
              </a:lnSpc>
              <a:spcBef>
                <a:spcPts val="0"/>
              </a:spcBef>
              <a:spcAft>
                <a:spcPts val="0"/>
              </a:spcAft>
              <a:buClr>
                <a:schemeClr val="dk1"/>
              </a:buClr>
              <a:buSzPct val="80000"/>
              <a:buFont typeface="Trebuchet MS"/>
              <a:buNone/>
            </a:pPr>
            <a:r>
              <a:rPr lang="es-AR" sz="4000" b="1" dirty="0"/>
              <a:t>vs. </a:t>
            </a:r>
            <a:endParaRPr sz="4000" b="1" dirty="0"/>
          </a:p>
          <a:p>
            <a:pPr marL="0" lvl="0" indent="0" algn="ctr" rtl="0">
              <a:lnSpc>
                <a:spcPct val="90000"/>
              </a:lnSpc>
              <a:spcBef>
                <a:spcPts val="0"/>
              </a:spcBef>
              <a:spcAft>
                <a:spcPts val="0"/>
              </a:spcAft>
              <a:buClr>
                <a:schemeClr val="dk1"/>
              </a:buClr>
              <a:buSzPct val="80000"/>
              <a:buFont typeface="Trebuchet MS"/>
              <a:buNone/>
            </a:pPr>
            <a:r>
              <a:rPr lang="es-AR" sz="4000" b="1" dirty="0" err="1"/>
              <a:t>establishing</a:t>
            </a:r>
            <a:r>
              <a:rPr lang="es-AR" sz="4000" b="1" dirty="0"/>
              <a:t> </a:t>
            </a:r>
            <a:r>
              <a:rPr lang="es-AR" sz="4000" b="1" dirty="0" err="1"/>
              <a:t>standards</a:t>
            </a:r>
            <a:r>
              <a:rPr lang="es-AR" sz="4000" b="1" dirty="0"/>
              <a:t> </a:t>
            </a:r>
            <a:r>
              <a:rPr lang="es-AR" sz="4000" b="1" dirty="0" err="1"/>
              <a:t>of</a:t>
            </a:r>
            <a:r>
              <a:rPr lang="es-AR" sz="4000" b="1" dirty="0"/>
              <a:t> </a:t>
            </a:r>
            <a:r>
              <a:rPr lang="es-AR" sz="4000" b="1" dirty="0" err="1"/>
              <a:t>quality</a:t>
            </a:r>
            <a:endParaRPr sz="40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g32998bad037_0_9"/>
          <p:cNvSpPr txBox="1">
            <a:spLocks noGrp="1"/>
          </p:cNvSpPr>
          <p:nvPr>
            <p:ph type="title"/>
          </p:nvPr>
        </p:nvSpPr>
        <p:spPr>
          <a:xfrm>
            <a:off x="3359150" y="1841032"/>
            <a:ext cx="6956400" cy="3175800"/>
          </a:xfrm>
          <a:prstGeom prst="rect">
            <a:avLst/>
          </a:prstGeom>
          <a:noFill/>
          <a:ln>
            <a:noFill/>
          </a:ln>
        </p:spPr>
        <p:txBody>
          <a:bodyPr spcFirstLastPara="1" wrap="square" lIns="0" tIns="0" rIns="0" bIns="0" anchor="ctr" anchorCtr="0">
            <a:normAutofit/>
          </a:bodyPr>
          <a:lstStyle/>
          <a:p>
            <a:pPr marL="0" lvl="0" indent="0" algn="l" rtl="0">
              <a:lnSpc>
                <a:spcPct val="90000"/>
              </a:lnSpc>
              <a:spcBef>
                <a:spcPts val="0"/>
              </a:spcBef>
              <a:spcAft>
                <a:spcPts val="0"/>
              </a:spcAft>
              <a:buClr>
                <a:schemeClr val="dk2"/>
              </a:buClr>
              <a:buSzPts val="5000"/>
              <a:buFont typeface="Trebuchet MS"/>
              <a:buNone/>
            </a:pPr>
            <a:r>
              <a:rPr lang="es-AR"/>
              <a:t>Organizing to promote strategic capacities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1636713" y="1068404"/>
            <a:ext cx="9721849" cy="4581624"/>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HOW DO WE WORK?</a:t>
            </a:r>
            <a:endParaRPr/>
          </a:p>
          <a:p>
            <a:pPr marL="0" lvl="0" indent="0" algn="l" rtl="0">
              <a:lnSpc>
                <a:spcPct val="90000"/>
              </a:lnSpc>
              <a:spcBef>
                <a:spcPts val="0"/>
              </a:spcBef>
              <a:spcAft>
                <a:spcPts val="0"/>
              </a:spcAft>
              <a:buClr>
                <a:schemeClr val="dk1"/>
              </a:buClr>
              <a:buSzPts val="4000"/>
              <a:buFont typeface="Trebuchet MS"/>
              <a:buNone/>
            </a:pPr>
            <a:endParaRPr/>
          </a:p>
          <a:p>
            <a:pPr marL="457200" lvl="0" indent="-444500" algn="l" rtl="0">
              <a:spcBef>
                <a:spcPts val="0"/>
              </a:spcBef>
              <a:spcAft>
                <a:spcPts val="0"/>
              </a:spcAft>
              <a:buClr>
                <a:schemeClr val="dk2"/>
              </a:buClr>
              <a:buSzPts val="3400"/>
              <a:buChar char="●"/>
            </a:pPr>
            <a:r>
              <a:rPr lang="es-AR" sz="3400">
                <a:solidFill>
                  <a:schemeClr val="dk2"/>
                </a:solidFill>
              </a:rPr>
              <a:t>Specific challenge for everyone</a:t>
            </a:r>
            <a:endParaRPr sz="3400">
              <a:solidFill>
                <a:schemeClr val="dk2"/>
              </a:solidFill>
            </a:endParaRPr>
          </a:p>
          <a:p>
            <a:pPr marL="914400" lvl="0" indent="0" algn="l" rtl="0">
              <a:spcBef>
                <a:spcPts val="0"/>
              </a:spcBef>
              <a:spcAft>
                <a:spcPts val="0"/>
              </a:spcAft>
              <a:buNone/>
            </a:pPr>
            <a:r>
              <a:rPr lang="es-AR" sz="3000">
                <a:solidFill>
                  <a:schemeClr val="dk2"/>
                </a:solidFill>
              </a:rPr>
              <a:t>→ Regardless of placement in the organizational structure</a:t>
            </a:r>
            <a:endParaRPr sz="3000">
              <a:solidFill>
                <a:schemeClr val="dk2"/>
              </a:solidFill>
            </a:endParaRPr>
          </a:p>
          <a:p>
            <a:pPr marL="0" lvl="0" indent="0" algn="l" rtl="0">
              <a:spcBef>
                <a:spcPts val="0"/>
              </a:spcBef>
              <a:spcAft>
                <a:spcPts val="0"/>
              </a:spcAft>
              <a:buNone/>
            </a:pPr>
            <a:endParaRPr sz="3400">
              <a:solidFill>
                <a:schemeClr val="dk2"/>
              </a:solidFill>
            </a:endParaRPr>
          </a:p>
          <a:p>
            <a:pPr marL="457200" lvl="0" indent="-444500" algn="l" rtl="0">
              <a:spcBef>
                <a:spcPts val="0"/>
              </a:spcBef>
              <a:spcAft>
                <a:spcPts val="0"/>
              </a:spcAft>
              <a:buClr>
                <a:schemeClr val="dk2"/>
              </a:buClr>
              <a:buSzPts val="3400"/>
              <a:buChar char="●"/>
            </a:pPr>
            <a:r>
              <a:rPr lang="es-AR" sz="3400">
                <a:solidFill>
                  <a:schemeClr val="dk2"/>
                </a:solidFill>
              </a:rPr>
              <a:t>No technical support roles</a:t>
            </a:r>
            <a:endParaRPr sz="3400">
              <a:solidFill>
                <a:schemeClr val="dk2"/>
              </a:solidFill>
            </a:endParaRPr>
          </a:p>
          <a:p>
            <a:pPr marL="457200" lvl="0" indent="0" algn="l" rtl="0">
              <a:spcBef>
                <a:spcPts val="0"/>
              </a:spcBef>
              <a:spcAft>
                <a:spcPts val="0"/>
              </a:spcAft>
              <a:buNone/>
            </a:pPr>
            <a:r>
              <a:rPr lang="es-AR" sz="3000">
                <a:solidFill>
                  <a:schemeClr val="dk2"/>
                </a:solidFill>
              </a:rPr>
              <a:t>→ Inverted pyramid structure</a:t>
            </a:r>
            <a:endParaRPr sz="30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g32998bad037_0_19"/>
          <p:cNvSpPr txBox="1">
            <a:spLocks noGrp="1"/>
          </p:cNvSpPr>
          <p:nvPr>
            <p:ph type="title"/>
          </p:nvPr>
        </p:nvSpPr>
        <p:spPr>
          <a:xfrm>
            <a:off x="2028913" y="1138204"/>
            <a:ext cx="9721800" cy="45816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EVOLUTION OVER TIME</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42912" algn="l" rtl="0">
              <a:spcBef>
                <a:spcPts val="0"/>
              </a:spcBef>
              <a:spcAft>
                <a:spcPts val="0"/>
              </a:spcAft>
              <a:buClr>
                <a:schemeClr val="dk2"/>
              </a:buClr>
              <a:buSzPct val="100000"/>
              <a:buChar char="●"/>
            </a:pPr>
            <a:r>
              <a:rPr lang="es-AR" sz="3750">
                <a:solidFill>
                  <a:schemeClr val="dk2"/>
                </a:solidFill>
              </a:rPr>
              <a:t>Initially focused on </a:t>
            </a:r>
            <a:r>
              <a:rPr lang="es-AR" sz="3750" b="1">
                <a:solidFill>
                  <a:schemeClr val="dk2"/>
                </a:solidFill>
              </a:rPr>
              <a:t>policy makers</a:t>
            </a:r>
            <a:endParaRPr sz="3750" b="1">
              <a:solidFill>
                <a:schemeClr val="dk2"/>
              </a:solidFill>
            </a:endParaRPr>
          </a:p>
          <a:p>
            <a:pPr marL="457200" lvl="0" indent="-442912" algn="l" rtl="0">
              <a:spcBef>
                <a:spcPts val="1000"/>
              </a:spcBef>
              <a:spcAft>
                <a:spcPts val="0"/>
              </a:spcAft>
              <a:buClr>
                <a:schemeClr val="dk2"/>
              </a:buClr>
              <a:buSzPct val="100000"/>
              <a:buChar char="●"/>
            </a:pPr>
            <a:r>
              <a:rPr lang="es-AR" sz="3750">
                <a:solidFill>
                  <a:schemeClr val="dk2"/>
                </a:solidFill>
              </a:rPr>
              <a:t>Questioning all the </a:t>
            </a:r>
            <a:r>
              <a:rPr lang="es-AR" sz="3750" b="1">
                <a:solidFill>
                  <a:schemeClr val="dk2"/>
                </a:solidFill>
              </a:rPr>
              <a:t>“what ifs”</a:t>
            </a:r>
            <a:endParaRPr sz="3750" b="1">
              <a:solidFill>
                <a:schemeClr val="dk2"/>
              </a:solidFill>
            </a:endParaRPr>
          </a:p>
          <a:p>
            <a:pPr marL="457200" lvl="0" indent="-442912" algn="l" rtl="0">
              <a:spcBef>
                <a:spcPts val="1000"/>
              </a:spcBef>
              <a:spcAft>
                <a:spcPts val="0"/>
              </a:spcAft>
              <a:buClr>
                <a:schemeClr val="dk2"/>
              </a:buClr>
              <a:buSzPct val="100000"/>
              <a:buChar char="●"/>
            </a:pPr>
            <a:r>
              <a:rPr lang="es-AR" sz="3750" b="1">
                <a:solidFill>
                  <a:schemeClr val="dk2"/>
                </a:solidFill>
              </a:rPr>
              <a:t>Opening focus</a:t>
            </a:r>
            <a:r>
              <a:rPr lang="es-AR" sz="3750">
                <a:solidFill>
                  <a:schemeClr val="dk2"/>
                </a:solidFill>
              </a:rPr>
              <a:t> towards:</a:t>
            </a:r>
            <a:endParaRPr sz="3750">
              <a:solidFill>
                <a:schemeClr val="dk2"/>
              </a:solidFill>
            </a:endParaRPr>
          </a:p>
          <a:p>
            <a:pPr marL="914400" lvl="1" indent="-422910" algn="l" rtl="0">
              <a:spcBef>
                <a:spcPts val="1000"/>
              </a:spcBef>
              <a:spcAft>
                <a:spcPts val="0"/>
              </a:spcAft>
              <a:buClr>
                <a:schemeClr val="dk2"/>
              </a:buClr>
              <a:buSzPct val="100000"/>
              <a:buChar char="○"/>
            </a:pPr>
            <a:r>
              <a:rPr lang="es-AR" sz="3400">
                <a:solidFill>
                  <a:schemeClr val="dk2"/>
                </a:solidFill>
              </a:rPr>
              <a:t>Ecosystems</a:t>
            </a:r>
            <a:endParaRPr sz="3400">
              <a:solidFill>
                <a:schemeClr val="dk2"/>
              </a:solidFill>
            </a:endParaRPr>
          </a:p>
          <a:p>
            <a:pPr marL="914400" lvl="1" indent="-422910" algn="l" rtl="0">
              <a:spcBef>
                <a:spcPts val="1000"/>
              </a:spcBef>
              <a:spcAft>
                <a:spcPts val="0"/>
              </a:spcAft>
              <a:buClr>
                <a:schemeClr val="dk2"/>
              </a:buClr>
              <a:buSzPct val="100000"/>
              <a:buChar char="○"/>
            </a:pPr>
            <a:r>
              <a:rPr lang="es-AR" sz="3400">
                <a:solidFill>
                  <a:schemeClr val="dk2"/>
                </a:solidFill>
              </a:rPr>
              <a:t>Proof-of-concept projects</a:t>
            </a:r>
            <a:endParaRPr sz="3400">
              <a:solidFill>
                <a:schemeClr val="dk2"/>
              </a:solidFill>
            </a:endParaRPr>
          </a:p>
          <a:p>
            <a:pPr marL="914400" lvl="1" indent="-422910" algn="l" rtl="0">
              <a:spcBef>
                <a:spcPts val="1000"/>
              </a:spcBef>
              <a:spcAft>
                <a:spcPts val="0"/>
              </a:spcAft>
              <a:buClr>
                <a:schemeClr val="dk2"/>
              </a:buClr>
              <a:buSzPct val="100000"/>
              <a:buChar char="○"/>
            </a:pPr>
            <a:r>
              <a:rPr lang="es-AR" sz="3400">
                <a:solidFill>
                  <a:schemeClr val="dk2"/>
                </a:solidFill>
              </a:rPr>
              <a:t>Advocacy</a:t>
            </a:r>
            <a:endParaRPr sz="3400">
              <a:solidFill>
                <a:schemeClr val="dk2"/>
              </a:solidFill>
            </a:endParaRPr>
          </a:p>
          <a:p>
            <a:pPr marL="457200" lvl="0" indent="-442912" algn="l" rtl="0">
              <a:spcBef>
                <a:spcPts val="1000"/>
              </a:spcBef>
              <a:spcAft>
                <a:spcPts val="1000"/>
              </a:spcAft>
              <a:buClr>
                <a:schemeClr val="dk2"/>
              </a:buClr>
              <a:buSzPct val="100000"/>
              <a:buChar char="●"/>
            </a:pPr>
            <a:r>
              <a:rPr lang="es-AR" sz="3750" b="1">
                <a:solidFill>
                  <a:schemeClr val="dk2"/>
                </a:solidFill>
              </a:rPr>
              <a:t>Theory of change</a:t>
            </a:r>
            <a:endParaRPr sz="3750" b="1">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359150" y="1841032"/>
            <a:ext cx="6956325" cy="3175936"/>
          </a:xfrm>
          <a:prstGeom prst="rect">
            <a:avLst/>
          </a:prstGeom>
          <a:noFill/>
          <a:ln>
            <a:noFill/>
          </a:ln>
        </p:spPr>
        <p:txBody>
          <a:bodyPr spcFirstLastPara="1" wrap="square" lIns="0" tIns="0" rIns="0" bIns="0" anchor="ctr" anchorCtr="0">
            <a:normAutofit/>
          </a:bodyPr>
          <a:lstStyle/>
          <a:p>
            <a:pPr marL="0" lvl="0" indent="0" algn="l" rtl="0">
              <a:lnSpc>
                <a:spcPct val="90000"/>
              </a:lnSpc>
              <a:spcBef>
                <a:spcPts val="0"/>
              </a:spcBef>
              <a:spcAft>
                <a:spcPts val="0"/>
              </a:spcAft>
              <a:buClr>
                <a:schemeClr val="dk2"/>
              </a:buClr>
              <a:buSzPts val="5000"/>
              <a:buFont typeface="Trebuchet MS"/>
              <a:buNone/>
            </a:pPr>
            <a:r>
              <a:rPr lang="es-AR"/>
              <a:t>Promoting strategic thinking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32998bad037_0_5"/>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r>
              <a:rPr lang="es-AR"/>
              <a:t>WHY</a:t>
            </a:r>
            <a:endParaRPr/>
          </a:p>
          <a:p>
            <a:pPr marL="0" lvl="0" indent="0" algn="l" rtl="0">
              <a:lnSpc>
                <a:spcPct val="90000"/>
              </a:lnSpc>
              <a:spcBef>
                <a:spcPts val="0"/>
              </a:spcBef>
              <a:spcAft>
                <a:spcPts val="0"/>
              </a:spcAft>
              <a:buClr>
                <a:schemeClr val="dk1"/>
              </a:buClr>
              <a:buSzPts val="4000"/>
              <a:buFont typeface="Trebuchet MS"/>
              <a:buNone/>
            </a:pPr>
            <a:endParaRPr/>
          </a:p>
          <a:p>
            <a:pPr marL="457200" lvl="0" indent="-444500" algn="l" rtl="0">
              <a:spcBef>
                <a:spcPts val="0"/>
              </a:spcBef>
              <a:spcAft>
                <a:spcPts val="0"/>
              </a:spcAft>
              <a:buClr>
                <a:schemeClr val="dk2"/>
              </a:buClr>
              <a:buSzPts val="3400"/>
              <a:buChar char="●"/>
            </a:pPr>
            <a:r>
              <a:rPr lang="es-AR" sz="3400">
                <a:solidFill>
                  <a:schemeClr val="dk2"/>
                </a:solidFill>
              </a:rPr>
              <a:t>To maximize potential </a:t>
            </a:r>
            <a:r>
              <a:rPr lang="es-AR" sz="3400" b="1">
                <a:solidFill>
                  <a:schemeClr val="dk2"/>
                </a:solidFill>
              </a:rPr>
              <a:t>impact </a:t>
            </a:r>
            <a:endParaRPr sz="3400">
              <a:solidFill>
                <a:schemeClr val="dk2"/>
              </a:solidFill>
            </a:endParaRPr>
          </a:p>
          <a:p>
            <a:pPr marL="457200" lvl="0" indent="-444500" algn="l" rtl="0">
              <a:spcBef>
                <a:spcPts val="1000"/>
              </a:spcBef>
              <a:spcAft>
                <a:spcPts val="0"/>
              </a:spcAft>
              <a:buClr>
                <a:schemeClr val="dk2"/>
              </a:buClr>
              <a:buSzPts val="3400"/>
              <a:buChar char="●"/>
            </a:pPr>
            <a:r>
              <a:rPr lang="es-AR" sz="3400">
                <a:solidFill>
                  <a:schemeClr val="dk2"/>
                </a:solidFill>
              </a:rPr>
              <a:t>To give </a:t>
            </a:r>
            <a:r>
              <a:rPr lang="es-AR" sz="3400" b="1">
                <a:solidFill>
                  <a:schemeClr val="dk2"/>
                </a:solidFill>
              </a:rPr>
              <a:t>autonomy </a:t>
            </a:r>
            <a:r>
              <a:rPr lang="es-AR" sz="3400">
                <a:solidFill>
                  <a:schemeClr val="dk2"/>
                </a:solidFill>
              </a:rPr>
              <a:t>to each team (and individuals) and promote conversations focused on strategy.</a:t>
            </a:r>
            <a:endParaRPr sz="3400">
              <a:solidFill>
                <a:schemeClr val="dk2"/>
              </a:solidFill>
            </a:endParaRPr>
          </a:p>
          <a:p>
            <a:pPr marL="457200" lvl="0" indent="-444500" algn="l" rtl="0">
              <a:spcBef>
                <a:spcPts val="1000"/>
              </a:spcBef>
              <a:spcAft>
                <a:spcPts val="1000"/>
              </a:spcAft>
              <a:buClr>
                <a:schemeClr val="dk2"/>
              </a:buClr>
              <a:buSzPts val="3400"/>
              <a:buChar char="●"/>
            </a:pPr>
            <a:r>
              <a:rPr lang="es-AR" sz="3400">
                <a:solidFill>
                  <a:schemeClr val="dk2"/>
                </a:solidFill>
              </a:rPr>
              <a:t>To </a:t>
            </a:r>
            <a:r>
              <a:rPr lang="es-AR" sz="3400" b="1">
                <a:solidFill>
                  <a:schemeClr val="dk2"/>
                </a:solidFill>
              </a:rPr>
              <a:t>empower </a:t>
            </a:r>
            <a:r>
              <a:rPr lang="es-AR" sz="3400">
                <a:solidFill>
                  <a:schemeClr val="dk2"/>
                </a:solidFill>
              </a:rPr>
              <a:t>teams to solve strategic dilemmas and be effective leaders.</a:t>
            </a:r>
            <a:endParaRPr sz="34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32998bad037_0_23"/>
          <p:cNvSpPr txBox="1">
            <a:spLocks noGrp="1"/>
          </p:cNvSpPr>
          <p:nvPr>
            <p:ph type="title"/>
          </p:nvPr>
        </p:nvSpPr>
        <p:spPr>
          <a:xfrm>
            <a:off x="1636725" y="1068399"/>
            <a:ext cx="9721800" cy="51636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4000"/>
              <a:buFont typeface="Trebuchet MS"/>
              <a:buNone/>
            </a:pPr>
            <a:endParaRPr/>
          </a:p>
          <a:p>
            <a:pPr marL="0" lvl="0" indent="0" algn="l" rtl="0">
              <a:lnSpc>
                <a:spcPct val="90000"/>
              </a:lnSpc>
              <a:spcBef>
                <a:spcPts val="0"/>
              </a:spcBef>
              <a:spcAft>
                <a:spcPts val="0"/>
              </a:spcAft>
              <a:buClr>
                <a:schemeClr val="dk1"/>
              </a:buClr>
              <a:buSzPts val="4000"/>
              <a:buFont typeface="Trebuchet MS"/>
              <a:buNone/>
            </a:pPr>
            <a:r>
              <a:rPr lang="es-AR"/>
              <a:t>RISKS</a:t>
            </a:r>
            <a:endParaRPr/>
          </a:p>
          <a:p>
            <a:pPr marL="0" lvl="0" indent="0" algn="l" rtl="0">
              <a:lnSpc>
                <a:spcPct val="90000"/>
              </a:lnSpc>
              <a:spcBef>
                <a:spcPts val="0"/>
              </a:spcBef>
              <a:spcAft>
                <a:spcPts val="0"/>
              </a:spcAft>
              <a:buClr>
                <a:schemeClr val="dk1"/>
              </a:buClr>
              <a:buSzPts val="4000"/>
              <a:buFont typeface="Trebuchet MS"/>
              <a:buNone/>
            </a:pPr>
            <a:endParaRPr/>
          </a:p>
          <a:p>
            <a:pPr marL="457200" lvl="0" indent="-444500" algn="l" rtl="0">
              <a:lnSpc>
                <a:spcPct val="90000"/>
              </a:lnSpc>
              <a:spcBef>
                <a:spcPts val="1000"/>
              </a:spcBef>
              <a:spcAft>
                <a:spcPts val="0"/>
              </a:spcAft>
              <a:buClr>
                <a:schemeClr val="dk2"/>
              </a:buClr>
              <a:buSzPts val="3400"/>
              <a:buChar char="●"/>
            </a:pPr>
            <a:r>
              <a:rPr lang="es-AR" sz="3400">
                <a:solidFill>
                  <a:schemeClr val="dk2"/>
                </a:solidFill>
              </a:rPr>
              <a:t>Empowering the team doesn’t mean directors deflect responsibility</a:t>
            </a:r>
            <a:endParaRPr sz="3400">
              <a:solidFill>
                <a:schemeClr val="dk2"/>
              </a:solidFill>
            </a:endParaRPr>
          </a:p>
          <a:p>
            <a:pPr marL="457200" lvl="0" indent="-444500" algn="l" rtl="0">
              <a:lnSpc>
                <a:spcPct val="90000"/>
              </a:lnSpc>
              <a:spcBef>
                <a:spcPts val="1000"/>
              </a:spcBef>
              <a:spcAft>
                <a:spcPts val="1000"/>
              </a:spcAft>
              <a:buClr>
                <a:schemeClr val="dk2"/>
              </a:buClr>
              <a:buSzPts val="3400"/>
              <a:buChar char="●"/>
            </a:pPr>
            <a:r>
              <a:rPr lang="es-AR" sz="3400">
                <a:solidFill>
                  <a:schemeClr val="dk2"/>
                </a:solidFill>
              </a:rPr>
              <a:t>Be careful not to promote uncertainty </a:t>
            </a:r>
            <a:endParaRPr sz="34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32998bad037_0_31"/>
          <p:cNvSpPr txBox="1">
            <a:spLocks noGrp="1"/>
          </p:cNvSpPr>
          <p:nvPr>
            <p:ph type="title"/>
          </p:nvPr>
        </p:nvSpPr>
        <p:spPr>
          <a:xfrm>
            <a:off x="1631950" y="692149"/>
            <a:ext cx="9721800" cy="5163600"/>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Trebuchet MS"/>
              <a:buNone/>
            </a:pPr>
            <a:r>
              <a:rPr lang="es-AR"/>
              <a:t>HOW </a:t>
            </a:r>
            <a:endParaRPr/>
          </a:p>
          <a:p>
            <a:pPr marL="0" lvl="0" indent="0" algn="l" rtl="0">
              <a:lnSpc>
                <a:spcPct val="90000"/>
              </a:lnSpc>
              <a:spcBef>
                <a:spcPts val="0"/>
              </a:spcBef>
              <a:spcAft>
                <a:spcPts val="0"/>
              </a:spcAft>
              <a:buClr>
                <a:schemeClr val="dk1"/>
              </a:buClr>
              <a:buSzPct val="100000"/>
              <a:buFont typeface="Trebuchet MS"/>
              <a:buNone/>
            </a:pPr>
            <a:endParaRPr/>
          </a:p>
          <a:p>
            <a:pPr marL="457200" lvl="0" indent="-442912" algn="l" rtl="0">
              <a:lnSpc>
                <a:spcPct val="90000"/>
              </a:lnSpc>
              <a:spcBef>
                <a:spcPts val="0"/>
              </a:spcBef>
              <a:spcAft>
                <a:spcPts val="0"/>
              </a:spcAft>
              <a:buClr>
                <a:schemeClr val="dk2"/>
              </a:buClr>
              <a:buSzPct val="100000"/>
              <a:buChar char="●"/>
            </a:pPr>
            <a:r>
              <a:rPr lang="es-AR" sz="3750">
                <a:solidFill>
                  <a:schemeClr val="dk2"/>
                </a:solidFill>
              </a:rPr>
              <a:t>5 years strategic plan + annual planning</a:t>
            </a:r>
            <a:endParaRPr sz="3750">
              <a:solidFill>
                <a:schemeClr val="dk2"/>
              </a:solidFill>
            </a:endParaRPr>
          </a:p>
          <a:p>
            <a:pPr marL="457200" lvl="0" indent="-442912" algn="l" rtl="0">
              <a:lnSpc>
                <a:spcPct val="90000"/>
              </a:lnSpc>
              <a:spcBef>
                <a:spcPts val="1000"/>
              </a:spcBef>
              <a:spcAft>
                <a:spcPts val="0"/>
              </a:spcAft>
              <a:buClr>
                <a:schemeClr val="dk2"/>
              </a:buClr>
              <a:buSzPct val="100000"/>
              <a:buChar char="●"/>
            </a:pPr>
            <a:r>
              <a:rPr lang="es-AR" sz="3750">
                <a:solidFill>
                  <a:schemeClr val="dk2"/>
                </a:solidFill>
              </a:rPr>
              <a:t>Promoting strategic conversations with a shared narrative:</a:t>
            </a:r>
            <a:endParaRPr sz="3750">
              <a:solidFill>
                <a:schemeClr val="dk2"/>
              </a:solidFill>
            </a:endParaRPr>
          </a:p>
          <a:p>
            <a:pPr marL="914400" lvl="1" indent="-422910" algn="l" rtl="0">
              <a:lnSpc>
                <a:spcPct val="90000"/>
              </a:lnSpc>
              <a:spcBef>
                <a:spcPts val="1000"/>
              </a:spcBef>
              <a:spcAft>
                <a:spcPts val="0"/>
              </a:spcAft>
              <a:buClr>
                <a:schemeClr val="dk2"/>
              </a:buClr>
              <a:buSzPct val="100000"/>
              <a:buChar char="○"/>
            </a:pPr>
            <a:r>
              <a:rPr lang="es-AR" sz="3400">
                <a:solidFill>
                  <a:schemeClr val="dk2"/>
                </a:solidFill>
              </a:rPr>
              <a:t>At different </a:t>
            </a:r>
            <a:r>
              <a:rPr lang="es-AR" sz="3400" b="1">
                <a:solidFill>
                  <a:schemeClr val="dk2"/>
                </a:solidFill>
              </a:rPr>
              <a:t>levels </a:t>
            </a:r>
            <a:r>
              <a:rPr lang="es-AR" sz="2750">
                <a:solidFill>
                  <a:schemeClr val="dk2"/>
                </a:solidFill>
              </a:rPr>
              <a:t>(directors, department heads, etc.)</a:t>
            </a:r>
            <a:endParaRPr sz="2750">
              <a:solidFill>
                <a:schemeClr val="dk2"/>
              </a:solidFill>
            </a:endParaRPr>
          </a:p>
          <a:p>
            <a:pPr marL="914400" lvl="1" indent="-422910" algn="l" rtl="0">
              <a:lnSpc>
                <a:spcPct val="90000"/>
              </a:lnSpc>
              <a:spcBef>
                <a:spcPts val="1000"/>
              </a:spcBef>
              <a:spcAft>
                <a:spcPts val="0"/>
              </a:spcAft>
              <a:buClr>
                <a:schemeClr val="dk2"/>
              </a:buClr>
              <a:buSzPct val="100000"/>
              <a:buChar char="○"/>
            </a:pPr>
            <a:r>
              <a:rPr lang="es-AR" sz="3400">
                <a:solidFill>
                  <a:schemeClr val="dk2"/>
                </a:solidFill>
              </a:rPr>
              <a:t>With different </a:t>
            </a:r>
            <a:r>
              <a:rPr lang="es-AR" sz="3400" b="1">
                <a:solidFill>
                  <a:schemeClr val="dk2"/>
                </a:solidFill>
              </a:rPr>
              <a:t>formats </a:t>
            </a:r>
            <a:r>
              <a:rPr lang="es-AR" sz="2750">
                <a:solidFill>
                  <a:schemeClr val="dk2"/>
                </a:solidFill>
              </a:rPr>
              <a:t>(thursday sessions, informal spaces, etc.)</a:t>
            </a:r>
            <a:endParaRPr sz="2750">
              <a:solidFill>
                <a:schemeClr val="dk2"/>
              </a:solidFill>
            </a:endParaRPr>
          </a:p>
          <a:p>
            <a:pPr marL="914400" lvl="1" indent="-422910" algn="l" rtl="0">
              <a:lnSpc>
                <a:spcPct val="90000"/>
              </a:lnSpc>
              <a:spcBef>
                <a:spcPts val="1000"/>
              </a:spcBef>
              <a:spcAft>
                <a:spcPts val="1000"/>
              </a:spcAft>
              <a:buClr>
                <a:schemeClr val="dk2"/>
              </a:buClr>
              <a:buSzPct val="100000"/>
              <a:buChar char="○"/>
            </a:pPr>
            <a:r>
              <a:rPr lang="es-AR" sz="3400">
                <a:solidFill>
                  <a:schemeClr val="dk2"/>
                </a:solidFill>
              </a:rPr>
              <a:t>Using different </a:t>
            </a:r>
            <a:r>
              <a:rPr lang="es-AR" sz="3400" b="1">
                <a:solidFill>
                  <a:schemeClr val="dk2"/>
                </a:solidFill>
              </a:rPr>
              <a:t>tools </a:t>
            </a:r>
            <a:r>
              <a:rPr lang="es-AR" sz="2750">
                <a:solidFill>
                  <a:schemeClr val="dk2"/>
                </a:solidFill>
              </a:rPr>
              <a:t>(annual planning, Asana, BSC)</a:t>
            </a:r>
            <a:endParaRPr sz="2750">
              <a:solidFill>
                <a:schemeClr val="dk2"/>
              </a:solidFill>
            </a:endParaRPr>
          </a:p>
        </p:txBody>
      </p:sp>
    </p:spTree>
  </p:cSld>
  <p:clrMapOvr>
    <a:masterClrMapping/>
  </p:clrMapOvr>
</p:sld>
</file>

<file path=ppt/theme/theme1.xml><?xml version="1.0" encoding="utf-8"?>
<a:theme xmlns:a="http://schemas.openxmlformats.org/drawingml/2006/main" name="Tema de Office">
  <a:themeElements>
    <a:clrScheme name="School for Thinktankers">
      <a:dk1>
        <a:srgbClr val="E7004C"/>
      </a:dk1>
      <a:lt1>
        <a:srgbClr val="FCFCF1"/>
      </a:lt1>
      <a:dk2>
        <a:srgbClr val="111111"/>
      </a:dk2>
      <a:lt2>
        <a:srgbClr val="FFFFFF"/>
      </a:lt2>
      <a:accent1>
        <a:srgbClr val="E7004C"/>
      </a:accent1>
      <a:accent2>
        <a:srgbClr val="9EC9ED"/>
      </a:accent2>
      <a:accent3>
        <a:srgbClr val="878787"/>
      </a:accent3>
      <a:accent4>
        <a:srgbClr val="E7004C"/>
      </a:accent4>
      <a:accent5>
        <a:srgbClr val="9EC9ED"/>
      </a:accent5>
      <a:accent6>
        <a:srgbClr val="878787"/>
      </a:accent6>
      <a:hlink>
        <a:srgbClr val="E7004C"/>
      </a:hlink>
      <a:folHlink>
        <a:srgbClr val="9EC9E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732</Words>
  <Application>Microsoft Office PowerPoint</Application>
  <PresentationFormat>Panorámica</PresentationFormat>
  <Paragraphs>131</Paragraphs>
  <Slides>22</Slides>
  <Notes>22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Georgia</vt:lpstr>
      <vt:lpstr>Trebuchet MS</vt:lpstr>
      <vt:lpstr>Tema de Office</vt:lpstr>
      <vt:lpstr>Presentación de PowerPoint</vt:lpstr>
      <vt:lpstr>Strategic thinking and innovative leadership</vt:lpstr>
      <vt:lpstr>Organizing to promote strategic capacities</vt:lpstr>
      <vt:lpstr>HOW DO WE WORK?  Specific challenge for everyone → Regardless of placement in the organizational structure  No technical support roles → Inverted pyramid structure</vt:lpstr>
      <vt:lpstr>EVOLUTION OVER TIME  Initially focused on policy makers Questioning all the “what ifs” Opening focus towards: Ecosystems Proof-of-concept projects Advocacy Theory of change</vt:lpstr>
      <vt:lpstr>Promoting strategic thinking</vt:lpstr>
      <vt:lpstr>WHY  To maximize potential impact  To give autonomy to each team (and individuals) and promote conversations focused on strategy. To empower teams to solve strategic dilemmas and be effective leaders.</vt:lpstr>
      <vt:lpstr> RISKS  Empowering the team doesn’t mean directors deflect responsibility Be careful not to promote uncertainty </vt:lpstr>
      <vt:lpstr>HOW   5 years strategic plan + annual planning Promoting strategic conversations with a shared narrative: At different levels (directors, department heads, etc.) With different formats (thursday sessions, informal spaces, etc.) Using different tools (annual planning, Asana, BSC)</vt:lpstr>
      <vt:lpstr>BALANCED SCORECARD (BSC)  To measure impact at the organizational level Related to the 5-year strategic plan To track hard KPIs AI tool in process </vt:lpstr>
      <vt:lpstr>ANNUAL PLANNING  Strategy trumps planning Conversations: Based on goals, KPIs and actions, not tasks Calendar-binded </vt:lpstr>
      <vt:lpstr>TOOLS FOR ANNUAL PLANNING  Asana Avoid using it for accountability purposes Tool to follow up and guide conversation but not a requirement to update Constant redefinition Goals, KPIs and actions can be redefined at each conversation (sooner if needed)</vt:lpstr>
      <vt:lpstr>THURSDAY SESSIONS  Not informative, but strategic Sharing narrative and strategy Mandatory for everyone (not just directors): Refresher on how each role impacts strategy Team members share with a strategic perspective: Learning points Dilemmas Innovations introduced Failures</vt:lpstr>
      <vt:lpstr>INFORMAL SPACES  Google Chat It exists to avoid strategic spaces to turn into informative ones Documents, articles, papers to enhance everyone’s knowledge around our issues Successes and impact achieved Conversation is not promoted to avoid distraction All team-wide spaces </vt:lpstr>
      <vt:lpstr>Challenges, risks and mitigations</vt:lpstr>
      <vt:lpstr>Balance strategy and accountability  Middle management guidance Directors-led shared narrative Accountability reports limited to in-context conversations </vt:lpstr>
      <vt:lpstr>Balance empowerment and changing context  Empowering within changing context Sustaining motivation when there’s no certainty: No sure shots! Incorporating context analysis to conversations and linking it to changing strategies.  </vt:lpstr>
      <vt:lpstr>Advancing strategy based on individual leadership  We ask teams to take their challenge as far as possible. Focus and recognition not based on doing what we said but on taking challenges as far as possible.  To do that, we promote autonomy in risk taking BUT with shared responsibility.</vt:lpstr>
      <vt:lpstr>Ongoing dilemmas</vt:lpstr>
      <vt:lpstr>Prescription  vs.  implementation   </vt:lpstr>
      <vt:lpstr>  Scaling up  vs.  establishing standards of quality</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Centor</dc:creator>
  <cp:lastModifiedBy>Lidia Climent</cp:lastModifiedBy>
  <cp:revision>1</cp:revision>
  <dcterms:created xsi:type="dcterms:W3CDTF">2021-01-12T15:01:10Z</dcterms:created>
  <dcterms:modified xsi:type="dcterms:W3CDTF">2025-02-04T12:50:38Z</dcterms:modified>
</cp:coreProperties>
</file>