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3" r:id="rId10"/>
    <p:sldId id="265" r:id="rId11"/>
    <p:sldId id="264" r:id="rId12"/>
    <p:sldId id="262" r:id="rId13"/>
    <p:sldId id="271" r:id="rId14"/>
    <p:sldId id="266" r:id="rId15"/>
    <p:sldId id="267" r:id="rId16"/>
    <p:sldId id="269" r:id="rId17"/>
    <p:sldId id="273" r:id="rId18"/>
    <p:sldId id="270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D8B338-D8C5-4C1D-BCD1-37BF0AE01F34}" v="6" dt="2025-02-06T15:46:31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>
          <a:extLst>
            <a:ext uri="{FF2B5EF4-FFF2-40B4-BE49-F238E27FC236}">
              <a16:creationId xmlns:a16="http://schemas.microsoft.com/office/drawing/2014/main" id="{1BBEC3C6-7A1F-22D0-DA7A-A4E413F40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:notes">
            <a:extLst>
              <a:ext uri="{FF2B5EF4-FFF2-40B4-BE49-F238E27FC236}">
                <a16:creationId xmlns:a16="http://schemas.microsoft.com/office/drawing/2014/main" id="{112B872D-DFF1-3ED1-D91D-FEED5B61D5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1:notes">
            <a:extLst>
              <a:ext uri="{FF2B5EF4-FFF2-40B4-BE49-F238E27FC236}">
                <a16:creationId xmlns:a16="http://schemas.microsoft.com/office/drawing/2014/main" id="{281D9C16-7E6C-3389-BEE2-AFC3DF69F8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8743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2d6e09a795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32d6e09a79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2d6e09a79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2d6e09a795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32d6e09a795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bg>
      <p:bgPr>
        <a:solidFill>
          <a:schemeClr val="dk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68721" y="1549904"/>
            <a:ext cx="3654559" cy="3758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">
  <p:cSld name="Whit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with title">
  <p:cSld name="Cover with title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4514248" y="1386039"/>
            <a:ext cx="5592278" cy="2088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rebuchet MS"/>
              <a:buNone/>
              <a:defRPr sz="45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885" y="1944539"/>
            <a:ext cx="2695405" cy="27718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514248" y="3790951"/>
            <a:ext cx="5592278" cy="95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42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parator">
  <p:cSld name="Separator">
    <p:bg>
      <p:bgPr>
        <a:solidFill>
          <a:schemeClr val="accent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359150" y="1841032"/>
            <a:ext cx="6956325" cy="317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Trebuchet MS"/>
              <a:buNone/>
              <a:defRPr sz="5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2839454" y="1841032"/>
            <a:ext cx="125128" cy="31759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1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image">
  <p:cSld name="One imag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42912" y="692150"/>
            <a:ext cx="3339815" cy="2060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4056000" y="0"/>
            <a:ext cx="81360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4" name="Google Shape;24;p5"/>
          <p:cNvPicPr preferRelativeResize="0"/>
          <p:nvPr/>
        </p:nvPicPr>
        <p:blipFill rotWithShape="1">
          <a:blip r:embed="rId2">
            <a:alphaModFix/>
          </a:blip>
          <a:srcRect l="24764" b="34965"/>
          <a:stretch/>
        </p:blipFill>
        <p:spPr>
          <a:xfrm>
            <a:off x="400050" y="5986270"/>
            <a:ext cx="1215393" cy="5669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442913" y="2915753"/>
            <a:ext cx="3340100" cy="253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279">
          <p15:clr>
            <a:srgbClr val="FBAE40"/>
          </p15:clr>
        </p15:guide>
        <p15:guide id="3" orient="horz" pos="4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bg>
      <p:bgPr>
        <a:solidFill>
          <a:schemeClr val="dk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6"/>
          <p:cNvGrpSpPr/>
          <p:nvPr/>
        </p:nvGrpSpPr>
        <p:grpSpPr>
          <a:xfrm>
            <a:off x="3035567" y="2637322"/>
            <a:ext cx="6120867" cy="1011938"/>
            <a:chOff x="2936506" y="2637322"/>
            <a:chExt cx="6120867" cy="1011938"/>
          </a:xfrm>
        </p:grpSpPr>
        <p:sp>
          <p:nvSpPr>
            <p:cNvPr id="28" name="Google Shape;28;p6"/>
            <p:cNvSpPr txBox="1"/>
            <p:nvPr/>
          </p:nvSpPr>
          <p:spPr>
            <a:xfrm>
              <a:off x="4398745" y="2727793"/>
              <a:ext cx="465862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SCHOOL for THINKTANKERS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www.ott.school</a:t>
              </a:r>
              <a:endParaRPr/>
            </a:p>
          </p:txBody>
        </p:sp>
        <p:pic>
          <p:nvPicPr>
            <p:cNvPr id="29" name="Google Shape;2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936506" y="2637322"/>
              <a:ext cx="1005842" cy="10119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1636713" y="1068404"/>
            <a:ext cx="9721849" cy="458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7"/>
          <p:cNvPicPr preferRelativeResize="0"/>
          <p:nvPr/>
        </p:nvPicPr>
        <p:blipFill rotWithShape="1">
          <a:blip r:embed="rId2">
            <a:alphaModFix/>
          </a:blip>
          <a:srcRect l="24764" b="34965"/>
          <a:stretch/>
        </p:blipFill>
        <p:spPr>
          <a:xfrm>
            <a:off x="400050" y="5986270"/>
            <a:ext cx="1215393" cy="566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title">
  <p:cSld name="Text with 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1636713" y="692150"/>
            <a:ext cx="9721849" cy="60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8"/>
          <p:cNvPicPr preferRelativeResize="0"/>
          <p:nvPr/>
        </p:nvPicPr>
        <p:blipFill rotWithShape="1">
          <a:blip r:embed="rId2">
            <a:alphaModFix/>
          </a:blip>
          <a:srcRect l="24764" b="34965"/>
          <a:stretch/>
        </p:blipFill>
        <p:spPr>
          <a:xfrm>
            <a:off x="400050" y="5986270"/>
            <a:ext cx="1215393" cy="56693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1631949" y="1501541"/>
            <a:ext cx="9726613" cy="4273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1595438" y="692149"/>
            <a:ext cx="8809473" cy="530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>
            <a:spLocks noGrp="1"/>
          </p:cNvSpPr>
          <p:nvPr>
            <p:ph type="pic" idx="2"/>
          </p:nvPr>
        </p:nvSpPr>
        <p:spPr>
          <a:xfrm>
            <a:off x="1615443" y="1703672"/>
            <a:ext cx="4323343" cy="3247488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9"/>
          <p:cNvSpPr>
            <a:spLocks noGrp="1"/>
          </p:cNvSpPr>
          <p:nvPr>
            <p:ph type="pic" idx="3"/>
          </p:nvPr>
        </p:nvSpPr>
        <p:spPr>
          <a:xfrm>
            <a:off x="6081568" y="1703672"/>
            <a:ext cx="4323343" cy="3247488"/>
          </a:xfrm>
          <a:prstGeom prst="rect">
            <a:avLst/>
          </a:prstGeom>
          <a:noFill/>
          <a:ln>
            <a:noFill/>
          </a:ln>
        </p:spPr>
      </p:sp>
      <p:pic>
        <p:nvPicPr>
          <p:cNvPr id="41" name="Google Shape;41;p9"/>
          <p:cNvPicPr preferRelativeResize="0"/>
          <p:nvPr/>
        </p:nvPicPr>
        <p:blipFill rotWithShape="1">
          <a:blip r:embed="rId2">
            <a:alphaModFix/>
          </a:blip>
          <a:srcRect l="24764" b="34965"/>
          <a:stretch/>
        </p:blipFill>
        <p:spPr>
          <a:xfrm>
            <a:off x="400050" y="5986270"/>
            <a:ext cx="1215393" cy="56693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1615443" y="5066664"/>
            <a:ext cx="4323343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0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4"/>
          </p:nvPr>
        </p:nvSpPr>
        <p:spPr>
          <a:xfrm>
            <a:off x="6081568" y="5066664"/>
            <a:ext cx="4323343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0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100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">
  <p:cSld name="Char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442913" y="692150"/>
            <a:ext cx="3382678" cy="1964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 l="24764" b="34965"/>
          <a:stretch/>
        </p:blipFill>
        <p:spPr>
          <a:xfrm>
            <a:off x="400050" y="5986270"/>
            <a:ext cx="1215393" cy="56693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>
            <a:spLocks noGrp="1"/>
          </p:cNvSpPr>
          <p:nvPr>
            <p:ph type="chart" idx="2"/>
          </p:nvPr>
        </p:nvSpPr>
        <p:spPr>
          <a:xfrm>
            <a:off x="4056063" y="692150"/>
            <a:ext cx="7032625" cy="473075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442913" y="2915753"/>
            <a:ext cx="3340100" cy="253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27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68275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rebuchet MS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2143259"/>
            <a:ext cx="10515600" cy="4016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8Pm2xEViNIo?si=WaU8AF3XH9H36jvk&amp;t=1112%E2%80%8B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95D52E4-FFB4-3DB8-4171-729197BC0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13" y="939095"/>
            <a:ext cx="9721849" cy="4581624"/>
          </a:xfrm>
        </p:spPr>
        <p:txBody>
          <a:bodyPr/>
          <a:lstStyle/>
          <a:p>
            <a:r>
              <a:rPr lang="en-US"/>
              <a:t>Services Vs. Transformative change</a:t>
            </a:r>
          </a:p>
        </p:txBody>
      </p:sp>
      <p:pic>
        <p:nvPicPr>
          <p:cNvPr id="4" name="Imagen 3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8FEEC0CA-653C-2D35-C17E-B738AEE58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6467"/>
            <a:ext cx="12192000" cy="376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23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3359150" y="1841032"/>
            <a:ext cx="7761432" cy="317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Trebuchet MS"/>
              <a:buNone/>
            </a:pPr>
            <a:r>
              <a:rPr lang="es-ES"/>
              <a:t>Some services you can use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394220" y="984622"/>
            <a:ext cx="3339815" cy="78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s-ES"/>
              <a:t>Data analysis</a:t>
            </a:r>
            <a:endParaRPr/>
          </a:p>
        </p:txBody>
      </p:sp>
      <p:pic>
        <p:nvPicPr>
          <p:cNvPr id="131" name="Google Shape;131;p24" descr="Código QR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4037" y="924009"/>
            <a:ext cx="1999430" cy="199943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4"/>
          <p:cNvSpPr txBox="1"/>
          <p:nvPr/>
        </p:nvSpPr>
        <p:spPr>
          <a:xfrm>
            <a:off x="3734037" y="2922009"/>
            <a:ext cx="1999430" cy="54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s-ES" sz="2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Julius</a:t>
            </a:r>
            <a:endParaRPr/>
          </a:p>
        </p:txBody>
      </p:sp>
      <p:pic>
        <p:nvPicPr>
          <p:cNvPr id="133" name="Google Shape;133;p24" descr="Código QR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5699" y="924009"/>
            <a:ext cx="1999430" cy="199943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4"/>
          <p:cNvSpPr txBox="1"/>
          <p:nvPr/>
        </p:nvSpPr>
        <p:spPr>
          <a:xfrm>
            <a:off x="5905699" y="2922009"/>
            <a:ext cx="1999430" cy="54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s-ES" sz="2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Vizly</a:t>
            </a:r>
            <a:endParaRPr/>
          </a:p>
        </p:txBody>
      </p:sp>
      <p:pic>
        <p:nvPicPr>
          <p:cNvPr id="135" name="Google Shape;135;p24" descr="Código QR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77361" y="924009"/>
            <a:ext cx="1998000" cy="19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4"/>
          <p:cNvSpPr txBox="1"/>
          <p:nvPr/>
        </p:nvSpPr>
        <p:spPr>
          <a:xfrm>
            <a:off x="7905129" y="2922009"/>
            <a:ext cx="1999430" cy="54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s-ES" sz="2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Obviously</a:t>
            </a:r>
            <a:endParaRPr/>
          </a:p>
        </p:txBody>
      </p:sp>
      <p:sp>
        <p:nvSpPr>
          <p:cNvPr id="137" name="Google Shape;137;p24"/>
          <p:cNvSpPr txBox="1"/>
          <p:nvPr/>
        </p:nvSpPr>
        <p:spPr>
          <a:xfrm>
            <a:off x="394221" y="3484523"/>
            <a:ext cx="3339815" cy="95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s-ES" sz="3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Assistive technologies</a:t>
            </a:r>
            <a:endParaRPr/>
          </a:p>
        </p:txBody>
      </p:sp>
      <p:sp>
        <p:nvSpPr>
          <p:cNvPr id="138" name="Google Shape;138;p24"/>
          <p:cNvSpPr txBox="1"/>
          <p:nvPr/>
        </p:nvSpPr>
        <p:spPr>
          <a:xfrm>
            <a:off x="3470172" y="5362004"/>
            <a:ext cx="25948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Dyslexic AI Assistant</a:t>
            </a:r>
            <a:endParaRPr/>
          </a:p>
        </p:txBody>
      </p:sp>
      <p:pic>
        <p:nvPicPr>
          <p:cNvPr id="139" name="Google Shape;139;p24" descr="Código QR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05699" y="3362299"/>
            <a:ext cx="1998000" cy="19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5639789" y="5360299"/>
            <a:ext cx="2437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Notebook LM</a:t>
            </a:r>
            <a:endParaRPr/>
          </a:p>
        </p:txBody>
      </p:sp>
      <p:pic>
        <p:nvPicPr>
          <p:cNvPr id="141" name="Google Shape;141;p24" descr="Código QR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8599" y="3364004"/>
            <a:ext cx="1998000" cy="19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491489" y="1061668"/>
            <a:ext cx="3339815" cy="517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s-ES"/>
              <a:t>Productivity</a:t>
            </a:r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body" idx="1"/>
          </p:nvPr>
        </p:nvSpPr>
        <p:spPr>
          <a:xfrm>
            <a:off x="442913" y="2915753"/>
            <a:ext cx="3340100" cy="1868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s-ES">
                <a:latin typeface="Trebuchet MS" panose="020B0603020202020204" pitchFamily="34" charset="0"/>
              </a:rPr>
              <a:t>Presentations. </a:t>
            </a:r>
            <a:endParaRPr>
              <a:latin typeface="Trebuchet MS" panose="020B0603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s-ES">
                <a:latin typeface="Trebuchet MS" panose="020B0603020202020204" pitchFamily="34" charset="0"/>
              </a:rPr>
              <a:t>Data summaries. </a:t>
            </a:r>
            <a:endParaRPr>
              <a:latin typeface="Trebuchet MS" panose="020B0603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s-ES">
                <a:latin typeface="Trebuchet MS" panose="020B0603020202020204" pitchFamily="34" charset="0"/>
              </a:rPr>
              <a:t>Mindmaps. </a:t>
            </a:r>
            <a:endParaRPr>
              <a:latin typeface="Trebuchet MS" panose="020B0603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s-ES">
                <a:latin typeface="Trebuchet MS" panose="020B0603020202020204" pitchFamily="34" charset="0"/>
              </a:rPr>
              <a:t>Automated tasks. </a:t>
            </a:r>
            <a:endParaRPr>
              <a:latin typeface="Trebuchet MS" panose="020B0603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rPr lang="es-ES">
                <a:latin typeface="Trebuchet MS" panose="020B0603020202020204" pitchFamily="34" charset="0"/>
              </a:rPr>
              <a:t>Note taking and information analysis. </a:t>
            </a:r>
            <a:endParaRPr>
              <a:latin typeface="Trebuchet MS" panose="020B0603020202020204" pitchFamily="34" charset="0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5376816" y="3059668"/>
            <a:ext cx="25948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AdutorAI</a:t>
            </a:r>
            <a:endParaRPr/>
          </a:p>
        </p:txBody>
      </p:sp>
      <p:pic>
        <p:nvPicPr>
          <p:cNvPr id="159" name="Google Shape;159;p26" descr="Código QR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5243" y="1061668"/>
            <a:ext cx="1998000" cy="19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 descr="Código QR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52063" y="1061668"/>
            <a:ext cx="1998000" cy="19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6"/>
          <p:cNvSpPr txBox="1"/>
          <p:nvPr/>
        </p:nvSpPr>
        <p:spPr>
          <a:xfrm>
            <a:off x="8832277" y="3059668"/>
            <a:ext cx="2437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Notebook LM</a:t>
            </a:r>
            <a:endParaRPr/>
          </a:p>
        </p:txBody>
      </p:sp>
      <p:pic>
        <p:nvPicPr>
          <p:cNvPr id="162" name="Google Shape;162;p26" descr="Código QR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75243" y="3615557"/>
            <a:ext cx="1998000" cy="19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5376816" y="5584152"/>
            <a:ext cx="25948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MyMap</a:t>
            </a:r>
            <a:endParaRPr/>
          </a:p>
        </p:txBody>
      </p:sp>
      <p:pic>
        <p:nvPicPr>
          <p:cNvPr id="164" name="Google Shape;164;p26" descr="Código QR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52063" y="3615557"/>
            <a:ext cx="1998000" cy="19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8753636" y="5613557"/>
            <a:ext cx="25948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SlidesAI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>
          <a:extLst>
            <a:ext uri="{FF2B5EF4-FFF2-40B4-BE49-F238E27FC236}">
              <a16:creationId xmlns:a16="http://schemas.microsoft.com/office/drawing/2014/main" id="{135ED560-A459-F95C-B8C8-998ABBC44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>
            <a:extLst>
              <a:ext uri="{FF2B5EF4-FFF2-40B4-BE49-F238E27FC236}">
                <a16:creationId xmlns:a16="http://schemas.microsoft.com/office/drawing/2014/main" id="{23992BC5-27E7-6C9C-9A6B-AB0ACEDCFE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9150" y="1841032"/>
            <a:ext cx="6956325" cy="317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Trebuchet MS"/>
              <a:buNone/>
            </a:pPr>
            <a:r>
              <a:rPr lang="es-ES"/>
              <a:t>How soon is now?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416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4407244" y="2125341"/>
            <a:ext cx="5592278" cy="2088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rebuchet MS"/>
              <a:buNone/>
            </a:pPr>
            <a:r>
              <a:rPr lang="es-ES"/>
              <a:t>INCORPORATING AI INTO THE THINK TANK’S DNA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514248" y="4102236"/>
            <a:ext cx="5592278" cy="95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</a:pPr>
            <a:r>
              <a:rPr lang="es-ES"/>
              <a:t>Ismael Gómez (OEI)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5958" y="1076158"/>
            <a:ext cx="6956325" cy="47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5000"/>
              <a:buFont typeface="Georgia"/>
              <a:buNone/>
            </a:pPr>
            <a:r>
              <a:rPr lang="es-ES" i="0">
                <a:solidFill>
                  <a:srgbClr val="111111"/>
                </a:solidFill>
              </a:rPr>
              <a:t>“My kid is never gonna grow up being smarter than AI”.</a:t>
            </a:r>
            <a:br>
              <a:rPr lang="es-ES" i="0">
                <a:solidFill>
                  <a:srgbClr val="333333"/>
                </a:solidFill>
              </a:rPr>
            </a:br>
            <a:r>
              <a:rPr lang="es-ES" i="0">
                <a:solidFill>
                  <a:srgbClr val="333333"/>
                </a:solidFill>
              </a:rPr>
              <a:t>Sam Altman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32750" y="371031"/>
            <a:ext cx="3623250" cy="2060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s-ES"/>
              <a:t>Smarter organizations make technologies smarter</a:t>
            </a:r>
            <a:br>
              <a:rPr lang="es-ES"/>
            </a:br>
            <a:br>
              <a:rPr lang="es-ES"/>
            </a:br>
            <a:r>
              <a:rPr lang="es-ES"/>
              <a:t>Not the other way around</a:t>
            </a:r>
            <a:endParaRPr/>
          </a:p>
        </p:txBody>
      </p:sp>
      <p:pic>
        <p:nvPicPr>
          <p:cNvPr id="73" name="Google Shape;73;p16" descr="Imagen que contiene Flecha&#10;&#10;Descripción generada automáticament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634" r="16633"/>
          <a:stretch/>
        </p:blipFill>
        <p:spPr>
          <a:xfrm>
            <a:off x="4056000" y="0"/>
            <a:ext cx="813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4850296" y="2643809"/>
            <a:ext cx="19083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Structure</a:t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9282866" y="2643809"/>
            <a:ext cx="19083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Strategy</a:t>
            </a:r>
            <a:endParaRPr/>
          </a:p>
        </p:txBody>
      </p:sp>
      <p:sp>
        <p:nvSpPr>
          <p:cNvPr id="76" name="Google Shape;76;p16"/>
          <p:cNvSpPr txBox="1"/>
          <p:nvPr/>
        </p:nvSpPr>
        <p:spPr>
          <a:xfrm>
            <a:off x="9357444" y="6142524"/>
            <a:ext cx="19083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Technology</a:t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4850296" y="6142524"/>
            <a:ext cx="19083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People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432750" y="3754582"/>
            <a:ext cx="3871395" cy="1780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s-ES" sz="150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AI has advanced rapidly, especially with the development of large language models (LLMs).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s-ES" sz="150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These models, with enhanced intelligence and reasoning capabilities, can process vast amounts of unstructured data and perform multiple tasks.</a:t>
            </a:r>
            <a:endParaRPr sz="1500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/>
        </p:nvSpPr>
        <p:spPr>
          <a:xfrm>
            <a:off x="442912" y="692150"/>
            <a:ext cx="4252200" cy="2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s-ES"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Stop Me If You’ve Heard This One Before: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s-ES"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think tanks’ DNA</a:t>
            </a:r>
            <a:endParaRPr/>
          </a:p>
        </p:txBody>
      </p:sp>
      <p:pic>
        <p:nvPicPr>
          <p:cNvPr id="83" name="Google Shape;83;p17" descr="Imagen que contiene luz, monitor, brillando, cerc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5000" y="-184727"/>
            <a:ext cx="6942818" cy="704272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442625" y="2752600"/>
            <a:ext cx="3366300" cy="18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Data collection and processing.</a:t>
            </a:r>
            <a:endParaRPr sz="15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Analysis and report generation.</a:t>
            </a:r>
            <a:endParaRPr sz="15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Stakeholder engagement.</a:t>
            </a:r>
            <a:endParaRPr sz="15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Innovation and scenario simulation.</a:t>
            </a:r>
            <a:endParaRPr sz="15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Influence and action.</a:t>
            </a:r>
            <a:endParaRPr sz="15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442912" y="692150"/>
            <a:ext cx="3369361" cy="2060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rebuchet MS"/>
              <a:buNone/>
            </a:pPr>
            <a:r>
              <a:rPr lang="es-ES"/>
              <a:t>A Rush and a Pull and the Land Is Ours</a:t>
            </a:r>
            <a:endParaRPr/>
          </a:p>
        </p:txBody>
      </p:sp>
      <p:pic>
        <p:nvPicPr>
          <p:cNvPr id="103" name="Google Shape;103;p20" descr="Nvidia's Jensen Huang: The incredible future of AI | Stanford Institute for  Economic Policy Research (SIEPR)"/>
          <p:cNvPicPr preferRelativeResize="0"/>
          <p:nvPr/>
        </p:nvPicPr>
        <p:blipFill rotWithShape="1">
          <a:blip r:embed="rId3">
            <a:alphaModFix/>
          </a:blip>
          <a:srcRect l="37237" r="-162"/>
          <a:stretch/>
        </p:blipFill>
        <p:spPr>
          <a:xfrm>
            <a:off x="3928035" y="-3853"/>
            <a:ext cx="8817185" cy="688979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/>
        </p:nvSpPr>
        <p:spPr>
          <a:xfrm>
            <a:off x="6727647" y="3279458"/>
            <a:ext cx="6430335" cy="47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</a:pPr>
            <a:r>
              <a:rPr lang="es-ES" sz="4800" b="1" i="0" u="none" strike="noStrike" cap="none">
                <a:solidFill>
                  <a:schemeClr val="accent1"/>
                </a:solidFill>
                <a:highlight>
                  <a:srgbClr val="014380"/>
                </a:highlight>
                <a:latin typeface="Trebuchet MS"/>
                <a:ea typeface="Trebuchet MS"/>
                <a:cs typeface="Trebuchet MS"/>
                <a:sym typeface="Trebuchet MS"/>
              </a:rPr>
              <a:t>“Don’t learn to code”</a:t>
            </a:r>
            <a:endParaRPr sz="4800" b="1" i="0" u="none" strike="noStrike" cap="none">
              <a:solidFill>
                <a:schemeClr val="accent1"/>
              </a:solidFill>
              <a:highlight>
                <a:srgbClr val="014380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5" name="Google Shape;105;p20"/>
          <p:cNvSpPr txBox="1"/>
          <p:nvPr/>
        </p:nvSpPr>
        <p:spPr>
          <a:xfrm>
            <a:off x="6729047" y="4911968"/>
            <a:ext cx="568569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sng" strike="noStrike" cap="none">
                <a:solidFill>
                  <a:schemeClr val="hlink"/>
                </a:solidFill>
                <a:highlight>
                  <a:srgbClr val="014380"/>
                </a:highlight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Jensen Huang, Nvidia’s CEO.</a:t>
            </a:r>
            <a:endParaRPr sz="1800">
              <a:solidFill>
                <a:schemeClr val="accent4"/>
              </a:solidFill>
              <a:highlight>
                <a:srgbClr val="014380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Google Shape;90;p18">
            <a:extLst>
              <a:ext uri="{FF2B5EF4-FFF2-40B4-BE49-F238E27FC236}">
                <a16:creationId xmlns:a16="http://schemas.microsoft.com/office/drawing/2014/main" id="{A1B789DC-DFF2-06AC-77CB-AE4E418324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2912" y="2365718"/>
            <a:ext cx="2876757" cy="253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s-ES" sz="150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AI has advanced rapidly, especially with the development of large language models (LLMs).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lang="es-ES" sz="150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These models, with enhanced intelligence and reasoning capabilities, can process vast amounts of unstructured data and perform multiple tasks.</a:t>
            </a:r>
            <a:endParaRPr sz="1500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442901" y="692150"/>
            <a:ext cx="3099000" cy="206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Are we going nowhere fast?</a:t>
            </a:r>
            <a:endParaRPr/>
          </a:p>
        </p:txBody>
      </p:sp>
      <p:pic>
        <p:nvPicPr>
          <p:cNvPr id="120" name="Google Shape;120;p2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55" b="7855"/>
          <a:stretch/>
        </p:blipFill>
        <p:spPr>
          <a:xfrm>
            <a:off x="3763225" y="0"/>
            <a:ext cx="8428774" cy="6857999"/>
          </a:xfrm>
          <a:prstGeom prst="rect">
            <a:avLst/>
          </a:prstGeom>
        </p:spPr>
      </p:pic>
      <p:sp>
        <p:nvSpPr>
          <p:cNvPr id="102" name="Google Shape;102;p20"/>
          <p:cNvSpPr txBox="1"/>
          <p:nvPr/>
        </p:nvSpPr>
        <p:spPr>
          <a:xfrm>
            <a:off x="472173" y="2509400"/>
            <a:ext cx="3340100" cy="3032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Digital </a:t>
            </a:r>
            <a:r>
              <a:rPr lang="es-ES" sz="15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skills</a:t>
            </a:r>
            <a:r>
              <a:rPr lang="es-ES" sz="150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50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Scientific knowledge gaps.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Sustainability of investments.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Support networks.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50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Data sets availability.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442912" y="692150"/>
            <a:ext cx="4654382" cy="71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rebuchet MS"/>
              <a:buNone/>
            </a:pPr>
            <a:r>
              <a:rPr lang="es-ES"/>
              <a:t>Enhanced intelligence</a:t>
            </a:r>
            <a:br>
              <a:rPr lang="es-ES"/>
            </a:br>
            <a:br>
              <a:rPr lang="es-ES"/>
            </a:br>
            <a:r>
              <a:rPr lang="es-ES"/>
              <a:t>Actual experience</a:t>
            </a: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442900" y="2248451"/>
            <a:ext cx="520890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s-ES" sz="1600">
                <a:latin typeface="Trebuchet MS"/>
                <a:ea typeface="Trebuchet MS"/>
                <a:cs typeface="Trebuchet MS"/>
                <a:sym typeface="Trebuchet MS"/>
              </a:rPr>
              <a:t>What does it mean to have “enhanced intelligence” through AI?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5000" y="0"/>
            <a:ext cx="529781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211751"/>
            <a:ext cx="5530200" cy="3106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359150" y="1841032"/>
            <a:ext cx="6956325" cy="317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Trebuchet MS"/>
              <a:buNone/>
            </a:pPr>
            <a:r>
              <a:rPr lang="es-ES"/>
              <a:t>Services Vs. Transformative change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School for Thinktankers">
      <a:dk1>
        <a:srgbClr val="E7004C"/>
      </a:dk1>
      <a:lt1>
        <a:srgbClr val="FCFCF1"/>
      </a:lt1>
      <a:dk2>
        <a:srgbClr val="111111"/>
      </a:dk2>
      <a:lt2>
        <a:srgbClr val="FFFFFF"/>
      </a:lt2>
      <a:accent1>
        <a:srgbClr val="E7004C"/>
      </a:accent1>
      <a:accent2>
        <a:srgbClr val="9EC9ED"/>
      </a:accent2>
      <a:accent3>
        <a:srgbClr val="878787"/>
      </a:accent3>
      <a:accent4>
        <a:srgbClr val="E7004C"/>
      </a:accent4>
      <a:accent5>
        <a:srgbClr val="9EC9ED"/>
      </a:accent5>
      <a:accent6>
        <a:srgbClr val="878787"/>
      </a:accent6>
      <a:hlink>
        <a:srgbClr val="E7004C"/>
      </a:hlink>
      <a:folHlink>
        <a:srgbClr val="9EC9E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a82017-6336-4b91-980a-60dfb2d656c4">
      <Terms xmlns="http://schemas.microsoft.com/office/infopath/2007/PartnerControls"/>
    </lcf76f155ced4ddcb4097134ff3c332f>
    <TaxCatchAll xmlns="dfa6b2a3-6974-40ab-9cce-f3234b79902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BBAEF9817CB834996CA264A13173712" ma:contentTypeVersion="15" ma:contentTypeDescription="Crear nuevo documento." ma:contentTypeScope="" ma:versionID="cb3a936d9909599d13005b3bfec8194b">
  <xsd:schema xmlns:xsd="http://www.w3.org/2001/XMLSchema" xmlns:xs="http://www.w3.org/2001/XMLSchema" xmlns:p="http://schemas.microsoft.com/office/2006/metadata/properties" xmlns:ns2="3ba82017-6336-4b91-980a-60dfb2d656c4" xmlns:ns3="dfa6b2a3-6974-40ab-9cce-f3234b799028" targetNamespace="http://schemas.microsoft.com/office/2006/metadata/properties" ma:root="true" ma:fieldsID="a56450c5c7623fb2899f47971ba02a40" ns2:_="" ns3:_="">
    <xsd:import namespace="3ba82017-6336-4b91-980a-60dfb2d656c4"/>
    <xsd:import namespace="dfa6b2a3-6974-40ab-9cce-f3234b7990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a82017-6336-4b91-980a-60dfb2d656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807887c5-9725-4479-af8b-95a8e88816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6b2a3-6974-40ab-9cce-f3234b79902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ed4ac7f-f2ed-464f-8ac4-42e976a97afa}" ma:internalName="TaxCatchAll" ma:showField="CatchAllData" ma:web="dfa6b2a3-6974-40ab-9cce-f3234b7990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CF5432-408B-43C8-9BA5-02D22F46F40A}">
  <ds:schemaRefs>
    <ds:schemaRef ds:uri="http://schemas.microsoft.com/office/2006/metadata/properties"/>
    <ds:schemaRef ds:uri="http://schemas.microsoft.com/office/infopath/2007/PartnerControls"/>
    <ds:schemaRef ds:uri="3ba82017-6336-4b91-980a-60dfb2d656c4"/>
    <ds:schemaRef ds:uri="dfa6b2a3-6974-40ab-9cce-f3234b799028"/>
  </ds:schemaRefs>
</ds:datastoreItem>
</file>

<file path=customXml/itemProps2.xml><?xml version="1.0" encoding="utf-8"?>
<ds:datastoreItem xmlns:ds="http://schemas.openxmlformats.org/officeDocument/2006/customXml" ds:itemID="{C562419E-1284-449F-A620-2D72FE06D7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a82017-6336-4b91-980a-60dfb2d656c4"/>
    <ds:schemaRef ds:uri="dfa6b2a3-6974-40ab-9cce-f3234b7990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B991C1-B864-4920-98B4-A58352A420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Microsoft Office PowerPoint</Application>
  <PresentationFormat>Panorámica</PresentationFormat>
  <Paragraphs>53</Paragraphs>
  <Slides>15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Georgia</vt:lpstr>
      <vt:lpstr>Trebuchet MS</vt:lpstr>
      <vt:lpstr>Tema de Office</vt:lpstr>
      <vt:lpstr>Presentación de PowerPoint</vt:lpstr>
      <vt:lpstr>INCORPORATING AI INTO THE THINK TANK’S DNA</vt:lpstr>
      <vt:lpstr>“My kid is never gonna grow up being smarter than AI”. Sam Altman</vt:lpstr>
      <vt:lpstr>Smarter organizations make technologies smarter  Not the other way around</vt:lpstr>
      <vt:lpstr>Presentación de PowerPoint</vt:lpstr>
      <vt:lpstr>A Rush and a Pull and the Land Is Ours</vt:lpstr>
      <vt:lpstr>Are we going nowhere fast?</vt:lpstr>
      <vt:lpstr>Enhanced intelligence  Actual experience</vt:lpstr>
      <vt:lpstr>Services Vs. Transformative change</vt:lpstr>
      <vt:lpstr>Services Vs. Transformative change</vt:lpstr>
      <vt:lpstr>Some services you can use</vt:lpstr>
      <vt:lpstr>Data analysis</vt:lpstr>
      <vt:lpstr>Productivity</vt:lpstr>
      <vt:lpstr>How soon is now?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Ismael Gómez</cp:lastModifiedBy>
  <cp:revision>1</cp:revision>
  <dcterms:modified xsi:type="dcterms:W3CDTF">2025-02-06T15:49:21Z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0x010100DBBAEF9817CB834996CA264A13173712</vt:lpwstr>
  </property>
  <property fmtid="{D5CDD505-2E9C-101B-9397-08002B2CF9AE}" pid="3" name="MediaServiceImageTags">
    <vt:lpwstr/>
  </property>
</Properties>
</file>