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8" r:id="rId5"/>
  </p:sldMasterIdLst>
  <p:notesMasterIdLst>
    <p:notesMasterId r:id="rId26"/>
  </p:notesMasterIdLst>
  <p:sldIdLst>
    <p:sldId id="754" r:id="rId6"/>
    <p:sldId id="814" r:id="rId7"/>
    <p:sldId id="428" r:id="rId8"/>
    <p:sldId id="757" r:id="rId9"/>
    <p:sldId id="758" r:id="rId10"/>
    <p:sldId id="749" r:id="rId11"/>
    <p:sldId id="765" r:id="rId12"/>
    <p:sldId id="750" r:id="rId13"/>
    <p:sldId id="766" r:id="rId14"/>
    <p:sldId id="800" r:id="rId15"/>
    <p:sldId id="816" r:id="rId16"/>
    <p:sldId id="778" r:id="rId17"/>
    <p:sldId id="815" r:id="rId18"/>
    <p:sldId id="807" r:id="rId19"/>
    <p:sldId id="787" r:id="rId20"/>
    <p:sldId id="791" r:id="rId21"/>
    <p:sldId id="768" r:id="rId22"/>
    <p:sldId id="771" r:id="rId23"/>
    <p:sldId id="789" r:id="rId24"/>
    <p:sldId id="435" r:id="rId25"/>
  </p:sldIdLst>
  <p:sldSz cx="9144000" cy="5143500" type="screen16x9"/>
  <p:notesSz cx="6669088" cy="9926638"/>
  <p:defaultTextStyle>
    <a:defPPr>
      <a:defRPr lang="es-E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25B0A1-6140-8C69-D330-D00AADA5CBA5}" name="Rebecca Latter" initials="RL" userId="S::rlatter@fundaciolacaixa.org::47fd148a-ebca-4634-b049-5ae841c64b58" providerId="AD"/>
  <p188:author id="{2B368DA7-6076-8606-4495-1615F18B40DC}" name="Emma Farguell Guixe" initials="EF" userId="S::efarguell@fundaciolacaixa.org::4a2c10a3-89d9-4849-aa87-8f97cf6ea947" providerId="AD"/>
  <p188:author id="{748135AC-CE11-E1A0-7BEC-4603069F91E3}" name="Microsoft Office User" initials="Office" userId="Anonymous_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Latter" initials="RL" lastIdx="11" clrIdx="0"/>
  <p:cmAuthor id="2" name="Microsoft Office User" initials="MOU" lastIdx="3" clrIdx="1"/>
  <p:cmAuthor id="3" name="Ana" initials="A" lastIdx="5" clrIdx="2"/>
  <p:cmAuthor id="4" name="Maria Gutiérrez Domènech" initials="MGD" lastIdx="0" clrIdx="3"/>
  <p:cmAuthor id="5" name="Emma Farguell Guixe" initials="EFG" lastIdx="68" clrIdx="4"/>
  <p:cmAuthor id="6" name="Microsoft Office User" initials="Office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2A4972"/>
    <a:srgbClr val="6CA9BB"/>
    <a:srgbClr val="BF8D30"/>
    <a:srgbClr val="7292B7"/>
    <a:srgbClr val="E7FF4E"/>
    <a:srgbClr val="514E79"/>
    <a:srgbClr val="73728E"/>
    <a:srgbClr val="F2F2F2"/>
    <a:srgbClr val="564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DCAC52-07DD-4218-82E4-A384EE6AF736}" v="5" dt="2025-02-05T14:21:02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 autoAdjust="0"/>
    <p:restoredTop sz="95782" autoAdjust="0"/>
  </p:normalViewPr>
  <p:slideViewPr>
    <p:cSldViewPr snapToGrid="0">
      <p:cViewPr varScale="1">
        <p:scale>
          <a:sx n="112" d="100"/>
          <a:sy n="112" d="100"/>
        </p:scale>
        <p:origin x="1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Farguell Guixe" userId="4a2c10a3-89d9-4849-aa87-8f97cf6ea947" providerId="ADAL" clId="{F9DCAC52-07DD-4218-82E4-A384EE6AF736}"/>
    <pc:docChg chg="undo redo custSel modSld">
      <pc:chgData name="Emma Farguell Guixe" userId="4a2c10a3-89d9-4849-aa87-8f97cf6ea947" providerId="ADAL" clId="{F9DCAC52-07DD-4218-82E4-A384EE6AF736}" dt="2025-02-06T10:16:16.350" v="340" actId="20577"/>
      <pc:docMkLst>
        <pc:docMk/>
      </pc:docMkLst>
      <pc:sldChg chg="modSp mod">
        <pc:chgData name="Emma Farguell Guixe" userId="4a2c10a3-89d9-4849-aa87-8f97cf6ea947" providerId="ADAL" clId="{F9DCAC52-07DD-4218-82E4-A384EE6AF736}" dt="2025-02-05T09:50:48.118" v="162" actId="13926"/>
        <pc:sldMkLst>
          <pc:docMk/>
          <pc:sldMk cId="1564292130" sldId="765"/>
        </pc:sldMkLst>
        <pc:spChg chg="mod">
          <ac:chgData name="Emma Farguell Guixe" userId="4a2c10a3-89d9-4849-aa87-8f97cf6ea947" providerId="ADAL" clId="{F9DCAC52-07DD-4218-82E4-A384EE6AF736}" dt="2025-02-05T09:50:48.118" v="162" actId="13926"/>
          <ac:spMkLst>
            <pc:docMk/>
            <pc:sldMk cId="1564292130" sldId="765"/>
            <ac:spMk id="28" creationId="{00000000-0000-0000-0000-000000000000}"/>
          </ac:spMkLst>
        </pc:spChg>
        <pc:spChg chg="mod">
          <ac:chgData name="Emma Farguell Guixe" userId="4a2c10a3-89d9-4849-aa87-8f97cf6ea947" providerId="ADAL" clId="{F9DCAC52-07DD-4218-82E4-A384EE6AF736}" dt="2025-02-05T09:50:42.815" v="161" actId="13926"/>
          <ac:spMkLst>
            <pc:docMk/>
            <pc:sldMk cId="1564292130" sldId="765"/>
            <ac:spMk id="51" creationId="{F73D6542-4036-3047-88D8-90D029315160}"/>
          </ac:spMkLst>
        </pc:spChg>
        <pc:spChg chg="mod">
          <ac:chgData name="Emma Farguell Guixe" userId="4a2c10a3-89d9-4849-aa87-8f97cf6ea947" providerId="ADAL" clId="{F9DCAC52-07DD-4218-82E4-A384EE6AF736}" dt="2025-02-05T09:50:32.092" v="156" actId="13926"/>
          <ac:spMkLst>
            <pc:docMk/>
            <pc:sldMk cId="1564292130" sldId="765"/>
            <ac:spMk id="53" creationId="{00000000-0000-0000-0000-000000000000}"/>
          </ac:spMkLst>
        </pc:spChg>
      </pc:sldChg>
      <pc:sldChg chg="modSp mod">
        <pc:chgData name="Emma Farguell Guixe" userId="4a2c10a3-89d9-4849-aa87-8f97cf6ea947" providerId="ADAL" clId="{F9DCAC52-07DD-4218-82E4-A384EE6AF736}" dt="2025-02-05T09:51:08.277" v="163" actId="13926"/>
        <pc:sldMkLst>
          <pc:docMk/>
          <pc:sldMk cId="1131573766" sldId="766"/>
        </pc:sldMkLst>
        <pc:spChg chg="mod">
          <ac:chgData name="Emma Farguell Guixe" userId="4a2c10a3-89d9-4849-aa87-8f97cf6ea947" providerId="ADAL" clId="{F9DCAC52-07DD-4218-82E4-A384EE6AF736}" dt="2025-02-05T09:51:08.277" v="163" actId="13926"/>
          <ac:spMkLst>
            <pc:docMk/>
            <pc:sldMk cId="1131573766" sldId="766"/>
            <ac:spMk id="52" creationId="{DFB880F8-1422-6646-9D9D-CA6FE5EB8C93}"/>
          </ac:spMkLst>
        </pc:spChg>
      </pc:sldChg>
      <pc:sldChg chg="modSp mod">
        <pc:chgData name="Emma Farguell Guixe" userId="4a2c10a3-89d9-4849-aa87-8f97cf6ea947" providerId="ADAL" clId="{F9DCAC52-07DD-4218-82E4-A384EE6AF736}" dt="2025-02-05T14:28:03.074" v="332" actId="1076"/>
        <pc:sldMkLst>
          <pc:docMk/>
          <pc:sldMk cId="3825668104" sldId="768"/>
        </pc:sldMkLst>
        <pc:graphicFrameChg chg="mod modGraphic">
          <ac:chgData name="Emma Farguell Guixe" userId="4a2c10a3-89d9-4849-aa87-8f97cf6ea947" providerId="ADAL" clId="{F9DCAC52-07DD-4218-82E4-A384EE6AF736}" dt="2025-02-05T14:19:06.306" v="232" actId="2166"/>
          <ac:graphicFrameMkLst>
            <pc:docMk/>
            <pc:sldMk cId="3825668104" sldId="768"/>
            <ac:graphicFrameMk id="13" creationId="{AE073D2F-C9E9-CE4A-A4AC-7A1135DE7C12}"/>
          </ac:graphicFrameMkLst>
        </pc:graphicFrameChg>
        <pc:graphicFrameChg chg="mod modGraphic">
          <ac:chgData name="Emma Farguell Guixe" userId="4a2c10a3-89d9-4849-aa87-8f97cf6ea947" providerId="ADAL" clId="{F9DCAC52-07DD-4218-82E4-A384EE6AF736}" dt="2025-02-05T14:21:09.113" v="279" actId="20577"/>
          <ac:graphicFrameMkLst>
            <pc:docMk/>
            <pc:sldMk cId="3825668104" sldId="768"/>
            <ac:graphicFrameMk id="22" creationId="{E2680BA3-3975-6945-B7C7-AB2B0B08C1A9}"/>
          </ac:graphicFrameMkLst>
        </pc:graphicFrameChg>
        <pc:picChg chg="mod">
          <ac:chgData name="Emma Farguell Guixe" userId="4a2c10a3-89d9-4849-aa87-8f97cf6ea947" providerId="ADAL" clId="{F9DCAC52-07DD-4218-82E4-A384EE6AF736}" dt="2025-02-05T14:27:58.396" v="330" actId="1076"/>
          <ac:picMkLst>
            <pc:docMk/>
            <pc:sldMk cId="3825668104" sldId="768"/>
            <ac:picMk id="12" creationId="{45074FC6-91AB-FF49-AE41-2609BDD488F8}"/>
          </ac:picMkLst>
        </pc:picChg>
        <pc:picChg chg="mod">
          <ac:chgData name="Emma Farguell Guixe" userId="4a2c10a3-89d9-4849-aa87-8f97cf6ea947" providerId="ADAL" clId="{F9DCAC52-07DD-4218-82E4-A384EE6AF736}" dt="2025-02-05T14:28:03.074" v="332" actId="1076"/>
          <ac:picMkLst>
            <pc:docMk/>
            <pc:sldMk cId="3825668104" sldId="768"/>
            <ac:picMk id="21" creationId="{CD42101C-1084-9643-A114-78583563C991}"/>
          </ac:picMkLst>
        </pc:picChg>
      </pc:sldChg>
      <pc:sldChg chg="modSp mod">
        <pc:chgData name="Emma Farguell Guixe" userId="4a2c10a3-89d9-4849-aa87-8f97cf6ea947" providerId="ADAL" clId="{F9DCAC52-07DD-4218-82E4-A384EE6AF736}" dt="2025-02-05T14:26:50.036" v="328" actId="20577"/>
        <pc:sldMkLst>
          <pc:docMk/>
          <pc:sldMk cId="2311572759" sldId="771"/>
        </pc:sldMkLst>
        <pc:graphicFrameChg chg="mod modGraphic">
          <ac:chgData name="Emma Farguell Guixe" userId="4a2c10a3-89d9-4849-aa87-8f97cf6ea947" providerId="ADAL" clId="{F9DCAC52-07DD-4218-82E4-A384EE6AF736}" dt="2025-02-05T14:26:50.036" v="328" actId="20577"/>
          <ac:graphicFrameMkLst>
            <pc:docMk/>
            <pc:sldMk cId="2311572759" sldId="771"/>
            <ac:graphicFrameMk id="16" creationId="{41193B95-7E1D-B749-95B4-71749084DB60}"/>
          </ac:graphicFrameMkLst>
        </pc:graphicFrameChg>
      </pc:sldChg>
      <pc:sldChg chg="addSp delSp modSp mod">
        <pc:chgData name="Emma Farguell Guixe" userId="4a2c10a3-89d9-4849-aa87-8f97cf6ea947" providerId="ADAL" clId="{F9DCAC52-07DD-4218-82E4-A384EE6AF736}" dt="2025-02-06T10:16:16.350" v="340" actId="20577"/>
        <pc:sldMkLst>
          <pc:docMk/>
          <pc:sldMk cId="181809151" sldId="778"/>
        </pc:sldMkLst>
        <pc:spChg chg="topLvl">
          <ac:chgData name="Emma Farguell Guixe" userId="4a2c10a3-89d9-4849-aa87-8f97cf6ea947" providerId="ADAL" clId="{F9DCAC52-07DD-4218-82E4-A384EE6AF736}" dt="2025-02-05T08:57:27.628" v="127" actId="478"/>
          <ac:spMkLst>
            <pc:docMk/>
            <pc:sldMk cId="181809151" sldId="778"/>
            <ac:spMk id="23" creationId="{BB85CFD2-81DB-4841-8F89-F2C156DAB47A}"/>
          </ac:spMkLst>
        </pc:spChg>
        <pc:spChg chg="mod">
          <ac:chgData name="Emma Farguell Guixe" userId="4a2c10a3-89d9-4849-aa87-8f97cf6ea947" providerId="ADAL" clId="{F9DCAC52-07DD-4218-82E4-A384EE6AF736}" dt="2025-02-06T10:16:16.350" v="340" actId="20577"/>
          <ac:spMkLst>
            <pc:docMk/>
            <pc:sldMk cId="181809151" sldId="778"/>
            <ac:spMk id="25" creationId="{00000000-0000-0000-0000-000000000000}"/>
          </ac:spMkLst>
        </pc:spChg>
        <pc:grpChg chg="del">
          <ac:chgData name="Emma Farguell Guixe" userId="4a2c10a3-89d9-4849-aa87-8f97cf6ea947" providerId="ADAL" clId="{F9DCAC52-07DD-4218-82E4-A384EE6AF736}" dt="2025-02-05T08:57:27.628" v="127" actId="478"/>
          <ac:grpSpMkLst>
            <pc:docMk/>
            <pc:sldMk cId="181809151" sldId="778"/>
            <ac:grpSpMk id="20" creationId="{9E7FC991-75CF-D34D-A672-E16A714990C3}"/>
          </ac:grpSpMkLst>
        </pc:grpChg>
        <pc:picChg chg="add mod">
          <ac:chgData name="Emma Farguell Guixe" userId="4a2c10a3-89d9-4849-aa87-8f97cf6ea947" providerId="ADAL" clId="{F9DCAC52-07DD-4218-82E4-A384EE6AF736}" dt="2025-02-05T08:57:50.144" v="135" actId="1076"/>
          <ac:picMkLst>
            <pc:docMk/>
            <pc:sldMk cId="181809151" sldId="778"/>
            <ac:picMk id="4" creationId="{A698FA1C-E7A7-FA17-64F9-66ED0C57C9B3}"/>
          </ac:picMkLst>
        </pc:picChg>
        <pc:picChg chg="del mod topLvl">
          <ac:chgData name="Emma Farguell Guixe" userId="4a2c10a3-89d9-4849-aa87-8f97cf6ea947" providerId="ADAL" clId="{F9DCAC52-07DD-4218-82E4-A384EE6AF736}" dt="2025-02-05T08:57:27.628" v="127" actId="478"/>
          <ac:picMkLst>
            <pc:docMk/>
            <pc:sldMk cId="181809151" sldId="778"/>
            <ac:picMk id="24" creationId="{EFCECEB8-D664-9147-AFB6-24A834CDF414}"/>
          </ac:picMkLst>
        </pc:picChg>
      </pc:sldChg>
      <pc:sldChg chg="modSp mod">
        <pc:chgData name="Emma Farguell Guixe" userId="4a2c10a3-89d9-4849-aa87-8f97cf6ea947" providerId="ADAL" clId="{F9DCAC52-07DD-4218-82E4-A384EE6AF736}" dt="2025-02-05T11:40:44.189" v="177" actId="20577"/>
        <pc:sldMkLst>
          <pc:docMk/>
          <pc:sldMk cId="601251017" sldId="789"/>
        </pc:sldMkLst>
        <pc:spChg chg="mod">
          <ac:chgData name="Emma Farguell Guixe" userId="4a2c10a3-89d9-4849-aa87-8f97cf6ea947" providerId="ADAL" clId="{F9DCAC52-07DD-4218-82E4-A384EE6AF736}" dt="2025-02-05T08:51:43.799" v="102" actId="20577"/>
          <ac:spMkLst>
            <pc:docMk/>
            <pc:sldMk cId="601251017" sldId="789"/>
            <ac:spMk id="13" creationId="{00000000-0000-0000-0000-000000000000}"/>
          </ac:spMkLst>
        </pc:spChg>
        <pc:spChg chg="mod">
          <ac:chgData name="Emma Farguell Guixe" userId="4a2c10a3-89d9-4849-aa87-8f97cf6ea947" providerId="ADAL" clId="{F9DCAC52-07DD-4218-82E4-A384EE6AF736}" dt="2025-02-05T08:50:07.111" v="96" actId="20577"/>
          <ac:spMkLst>
            <pc:docMk/>
            <pc:sldMk cId="601251017" sldId="789"/>
            <ac:spMk id="16" creationId="{00000000-0000-0000-0000-000000000000}"/>
          </ac:spMkLst>
        </pc:spChg>
        <pc:spChg chg="mod">
          <ac:chgData name="Emma Farguell Guixe" userId="4a2c10a3-89d9-4849-aa87-8f97cf6ea947" providerId="ADAL" clId="{F9DCAC52-07DD-4218-82E4-A384EE6AF736}" dt="2025-02-05T11:40:44.189" v="177" actId="20577"/>
          <ac:spMkLst>
            <pc:docMk/>
            <pc:sldMk cId="601251017" sldId="789"/>
            <ac:spMk id="26" creationId="{00000000-0000-0000-0000-000000000000}"/>
          </ac:spMkLst>
        </pc:spChg>
        <pc:spChg chg="mod">
          <ac:chgData name="Emma Farguell Guixe" userId="4a2c10a3-89d9-4849-aa87-8f97cf6ea947" providerId="ADAL" clId="{F9DCAC52-07DD-4218-82E4-A384EE6AF736}" dt="2025-02-05T08:53:20.231" v="121" actId="13926"/>
          <ac:spMkLst>
            <pc:docMk/>
            <pc:sldMk cId="601251017" sldId="789"/>
            <ac:spMk id="38" creationId="{00000000-0000-0000-0000-000000000000}"/>
          </ac:spMkLst>
        </pc:spChg>
      </pc:sldChg>
      <pc:sldChg chg="modSp mod">
        <pc:chgData name="Emma Farguell Guixe" userId="4a2c10a3-89d9-4849-aa87-8f97cf6ea947" providerId="ADAL" clId="{F9DCAC52-07DD-4218-82E4-A384EE6AF736}" dt="2025-02-05T11:13:10.879" v="170" actId="20577"/>
        <pc:sldMkLst>
          <pc:docMk/>
          <pc:sldMk cId="918684734" sldId="807"/>
        </pc:sldMkLst>
        <pc:spChg chg="mod">
          <ac:chgData name="Emma Farguell Guixe" userId="4a2c10a3-89d9-4849-aa87-8f97cf6ea947" providerId="ADAL" clId="{F9DCAC52-07DD-4218-82E4-A384EE6AF736}" dt="2025-02-05T11:13:10.879" v="170" actId="20577"/>
          <ac:spMkLst>
            <pc:docMk/>
            <pc:sldMk cId="918684734" sldId="807"/>
            <ac:spMk id="47" creationId="{12740749-138C-46C4-9C9B-C2ED7A56EE57}"/>
          </ac:spMkLst>
        </pc:spChg>
        <pc:spChg chg="mod">
          <ac:chgData name="Emma Farguell Guixe" userId="4a2c10a3-89d9-4849-aa87-8f97cf6ea947" providerId="ADAL" clId="{F9DCAC52-07DD-4218-82E4-A384EE6AF736}" dt="2025-02-05T11:12:22.408" v="164" actId="6549"/>
          <ac:spMkLst>
            <pc:docMk/>
            <pc:sldMk cId="918684734" sldId="807"/>
            <ac:spMk id="48" creationId="{91FE832A-FC03-4649-976C-057A8DDDFE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CCEC4-0E3D-F64C-9DD4-95307F26AC8D}" type="datetimeFigureOut">
              <a:rPr lang="es-ES_tradnl" smtClean="0"/>
              <a:t>06/02/2025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0D5E4-C57C-534F-B1B0-2348174B478A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1727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000D5E4-C57C-534F-B1B0-2348174B478A}" type="slidenum">
              <a:rPr/>
              <a:t>1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72819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000D5E4-C57C-534F-B1B0-2348174B478A}" type="slidenum">
              <a:rPr/>
              <a:t>7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04652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0D5E4-C57C-534F-B1B0-2348174B478A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6782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0D5E4-C57C-534F-B1B0-2348174B478A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60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 txBox="1">
            <a:spLocks/>
          </p:cNvSpPr>
          <p:nvPr userDrawn="1"/>
        </p:nvSpPr>
        <p:spPr>
          <a:xfrm>
            <a:off x="8220076" y="4792980"/>
            <a:ext cx="574674" cy="24574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9pPr>
          </a:lstStyle>
          <a:p>
            <a:fld id="{83080052-6940-C544-BF8F-8DCE1020BB06}" type="slidenum">
              <a:rPr kumimoji="0" lang="es-ES_tradnl" sz="675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Frutiger 55 Roman"/>
              </a:rPr>
              <a:pPr/>
              <a:t>‹Nº›</a:t>
            </a:fld>
            <a:endParaRPr kumimoji="0" lang="es-ES_tradnl" sz="675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Frutiger 55 Roman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75940D-B3B1-7D47-8A81-D75B49C4EC68}"/>
              </a:ext>
            </a:extLst>
          </p:cNvPr>
          <p:cNvSpPr txBox="1">
            <a:spLocks/>
          </p:cNvSpPr>
          <p:nvPr userDrawn="1"/>
        </p:nvSpPr>
        <p:spPr>
          <a:xfrm>
            <a:off x="8372476" y="4872228"/>
            <a:ext cx="574674" cy="24574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  <a:lvl2pPr marL="0" marR="0" indent="1607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2pPr>
            <a:lvl3pPr marL="0" marR="0" indent="321457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3pPr>
            <a:lvl4pPr marL="0" marR="0" indent="482186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4pPr>
            <a:lvl5pPr marL="0" marR="0" indent="642915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5pPr>
            <a:lvl6pPr marL="0" marR="0" indent="803643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6pPr>
            <a:lvl7pPr marL="0" marR="0" indent="964372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7pPr>
            <a:lvl8pPr marL="0" marR="0" indent="1125101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8pPr>
            <a:lvl9pPr marL="0" marR="0" indent="1285829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9pPr>
          </a:lstStyle>
          <a:p>
            <a:fld id="{83080052-6940-C544-BF8F-8DCE1020BB06}" type="slidenum">
              <a:rPr kumimoji="0" lang="es-ES_tradnl" sz="675" b="0" i="0" u="none" strike="noStrike" cap="none" spc="0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Frutiger 55 Roman"/>
              </a:rPr>
              <a:pPr/>
              <a:t>‹Nº›</a:t>
            </a:fld>
            <a:endParaRPr kumimoji="0" lang="es-ES_tradnl" sz="675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Frutiger 55 Roman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60341B-FEB0-9C43-A093-8C3D457CDA3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49954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38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8"/>
          <p:cNvSpPr txBox="1">
            <a:spLocks/>
          </p:cNvSpPr>
          <p:nvPr userDrawn="1"/>
        </p:nvSpPr>
        <p:spPr>
          <a:xfrm>
            <a:off x="8759690" y="4854627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52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5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Conector recto 9">
            <a:extLst>
              <a:ext uri="{FF2B5EF4-FFF2-40B4-BE49-F238E27FC236}">
                <a16:creationId xmlns:a16="http://schemas.microsoft.com/office/drawing/2014/main" id="{35365067-3BA8-3E4B-B096-354BACDA5DAE}"/>
              </a:ext>
            </a:extLst>
          </p:cNvPr>
          <p:cNvCxnSpPr>
            <a:cxnSpLocks/>
          </p:cNvCxnSpPr>
          <p:nvPr userDrawn="1"/>
        </p:nvCxnSpPr>
        <p:spPr>
          <a:xfrm flipH="1">
            <a:off x="321046" y="4825543"/>
            <a:ext cx="8427544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3D9ADF5-5484-DE4C-83AD-2CCC3F27DAB1}"/>
              </a:ext>
            </a:extLst>
          </p:cNvPr>
          <p:cNvSpPr/>
          <p:nvPr userDrawn="1"/>
        </p:nvSpPr>
        <p:spPr>
          <a:xfrm>
            <a:off x="4268841" y="48330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AU" sz="600" b="1" i="0" kern="120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"la Caixa" Foundation Barcelona, 2023. Confidential document exclusively for internal use. </a:t>
            </a:r>
          </a:p>
          <a:p>
            <a:pPr algn="r"/>
            <a:r>
              <a:rPr lang="en-AU" sz="600" i="0" kern="120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 reproduction and communication or access to it by unauthorised third parties is forbidden.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7324F-4181-8A4E-B835-AEFB4191C7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" y="127140"/>
            <a:ext cx="2284233" cy="434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3C2DC-CFB1-724D-9995-128E9BF3B4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33" y="4462560"/>
            <a:ext cx="1879200" cy="2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6" r:id="rId3"/>
    <p:sldLayoutId id="214748368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3F212-93FA-734A-B567-BF629C6C6E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0" y="127140"/>
            <a:ext cx="2284233" cy="4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9" t="15496" b="24550"/>
          <a:stretch/>
        </p:blipFill>
        <p:spPr>
          <a:xfrm>
            <a:off x="129165" y="636492"/>
            <a:ext cx="8144684" cy="43562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4331526" y="309407"/>
            <a:ext cx="4356222" cy="5010391"/>
          </a:xfrm>
          <a:prstGeom prst="rect">
            <a:avLst/>
          </a:prstGeom>
          <a:gradFill>
            <a:gsLst>
              <a:gs pos="27000">
                <a:srgbClr val="A6A6A6"/>
              </a:gs>
              <a:gs pos="100000">
                <a:srgbClr val="A6A6A6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4F720-4CB7-A542-9692-57DC37DD3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067" y="2439264"/>
            <a:ext cx="4383239" cy="5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 flipV="1">
            <a:off x="134471" y="726183"/>
            <a:ext cx="8892141" cy="1181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 dirty="0"/>
          </a:p>
        </p:txBody>
      </p:sp>
      <p:cxnSp>
        <p:nvCxnSpPr>
          <p:cNvPr id="34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H="1">
            <a:off x="530066" y="1242889"/>
            <a:ext cx="7661434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948B18C-5718-6245-98BF-4B300CF2C3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8" y="306557"/>
            <a:ext cx="2538000" cy="359158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35848" y="1316038"/>
            <a:ext cx="4508899" cy="648274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GB" sz="1300" b="0" i="0" u="none" baseline="0" dirty="0">
                <a:latin typeface="Calibri" charset="0"/>
                <a:ea typeface="Calibri" charset="0"/>
                <a:cs typeface="Calibri" charset="0"/>
              </a:rPr>
              <a:t>Own studies developed together with other organisations in collaboration with different areas of the ”la Caixa ” Foundation.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3705844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/>
              <a:t>Collaborative studies</a:t>
            </a:r>
            <a:endParaRPr lang="en-GB" sz="2400" b="0" u="none" baseline="0" dirty="0"/>
          </a:p>
        </p:txBody>
      </p:sp>
      <p:sp>
        <p:nvSpPr>
          <p:cNvPr id="36" name="Marcador de contenido 2"/>
          <p:cNvSpPr txBox="1">
            <a:spLocks/>
          </p:cNvSpPr>
          <p:nvPr/>
        </p:nvSpPr>
        <p:spPr>
          <a:xfrm>
            <a:off x="435851" y="2611863"/>
            <a:ext cx="1328938" cy="1978425"/>
          </a:xfr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The working and living conditions of artists and cultural professionals</a:t>
            </a:r>
            <a:endParaRPr lang="en-GB" sz="1300" b="0" i="0" u="none" baseline="0" dirty="0"/>
          </a:p>
          <a:p>
            <a:pPr marL="0" indent="0">
              <a:buSzPct val="80000"/>
              <a:buNone/>
            </a:pPr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University of Barcelona and University of the Basque Country</a:t>
            </a:r>
            <a:endParaRPr lang="en-GB" sz="1200" b="1" i="0" u="none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F9CEDAE7-4090-9140-BF57-7E15EAB42088}"/>
              </a:ext>
            </a:extLst>
          </p:cNvPr>
          <p:cNvSpPr txBox="1">
            <a:spLocks/>
          </p:cNvSpPr>
          <p:nvPr/>
        </p:nvSpPr>
        <p:spPr>
          <a:xfrm>
            <a:off x="530187" y="2022109"/>
            <a:ext cx="2812430" cy="2233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1500"/>
              </a:lnSpc>
              <a:spcAft>
                <a:spcPts val="500"/>
              </a:spcAft>
              <a:buNone/>
            </a:pPr>
            <a:r>
              <a:rPr lang="en-GB" sz="1400" b="0" i="1" u="none" baseline="0" dirty="0">
                <a:latin typeface="Times New Roman" charset="0"/>
                <a:ea typeface="Times New Roman" charset="0"/>
                <a:cs typeface="Times New Roman" charset="0"/>
              </a:rPr>
              <a:t>Research on:</a:t>
            </a:r>
          </a:p>
        </p:txBody>
      </p:sp>
      <p:sp>
        <p:nvSpPr>
          <p:cNvPr id="47" name="Marcador de contenido 2"/>
          <p:cNvSpPr txBox="1">
            <a:spLocks/>
          </p:cNvSpPr>
          <p:nvPr/>
        </p:nvSpPr>
        <p:spPr>
          <a:xfrm>
            <a:off x="1959230" y="2611862"/>
            <a:ext cx="1395744" cy="1648091"/>
          </a:xfr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Keys to the success of maximum, high complexity centres </a:t>
            </a:r>
            <a:r>
              <a:rPr lang="en-GB" sz="1300" b="0" i="0" u="none" baseline="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 algn="l" rtl="0">
              <a:buSzPct val="80000"/>
              <a:buNone/>
            </a:pPr>
            <a:r>
              <a:rPr lang="en-GB" sz="1200" b="1" i="0" u="none" baseline="0" dirty="0">
                <a:latin typeface="Calibri" charset="0"/>
                <a:ea typeface="Calibri" charset="0"/>
                <a:cs typeface="Calibri" charset="0"/>
              </a:rPr>
              <a:t>ESADE and       Save The Children</a:t>
            </a:r>
          </a:p>
        </p:txBody>
      </p:sp>
      <p:sp>
        <p:nvSpPr>
          <p:cNvPr id="48" name="Marcador de contenido 2"/>
          <p:cNvSpPr txBox="1">
            <a:spLocks/>
          </p:cNvSpPr>
          <p:nvPr/>
        </p:nvSpPr>
        <p:spPr>
          <a:xfrm>
            <a:off x="3561259" y="2611863"/>
            <a:ext cx="1395744" cy="1288748"/>
          </a:xfr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Private tutoring and social inequalities</a:t>
            </a:r>
            <a:endParaRPr lang="en-GB" sz="1300" b="0" i="0" u="none" baseline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l" rtl="0">
              <a:buSzPct val="80000"/>
              <a:buNone/>
            </a:pPr>
            <a:r>
              <a:rPr lang="en-GB" sz="1200" b="1" i="0" u="none" baseline="0" dirty="0">
                <a:latin typeface="Calibri" charset="0"/>
                <a:ea typeface="Calibri" charset="0"/>
                <a:cs typeface="Calibri" charset="0"/>
              </a:rPr>
              <a:t>ESADE and     UNED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6154" y="2356338"/>
            <a:ext cx="0" cy="195218"/>
          </a:xfrm>
          <a:prstGeom prst="straightConnector1">
            <a:avLst/>
          </a:prstGeom>
          <a:ln w="28575" cap="rnd">
            <a:solidFill>
              <a:srgbClr val="7292B7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146441" y="2356338"/>
            <a:ext cx="0" cy="195218"/>
          </a:xfrm>
          <a:prstGeom prst="straightConnector1">
            <a:avLst/>
          </a:prstGeom>
          <a:ln w="28575" cap="rnd">
            <a:solidFill>
              <a:srgbClr val="7292B7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764077" y="2356338"/>
            <a:ext cx="0" cy="195218"/>
          </a:xfrm>
          <a:prstGeom prst="straightConnector1">
            <a:avLst/>
          </a:prstGeom>
          <a:ln w="28575" cap="rnd">
            <a:solidFill>
              <a:srgbClr val="7292B7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1B3A4C6-7A02-E642-8084-A8A335DB9914}"/>
              </a:ext>
            </a:extLst>
          </p:cNvPr>
          <p:cNvSpPr/>
          <p:nvPr/>
        </p:nvSpPr>
        <p:spPr>
          <a:xfrm>
            <a:off x="7393859" y="125133"/>
            <a:ext cx="1632754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Social RESEARCH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EBBFC3-EA84-F04C-86A0-DDDB98572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432" y="1697605"/>
            <a:ext cx="2138806" cy="30266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38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473ABF-6B17-174A-BC2F-6BCDA31FB118}"/>
              </a:ext>
            </a:extLst>
          </p:cNvPr>
          <p:cNvSpPr/>
          <p:nvPr/>
        </p:nvSpPr>
        <p:spPr>
          <a:xfrm>
            <a:off x="0" y="726184"/>
            <a:ext cx="9144000" cy="3691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800" dirty="0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8194B105-ED60-224E-8FA2-ADB835B2686F}"/>
              </a:ext>
            </a:extLst>
          </p:cNvPr>
          <p:cNvSpPr/>
          <p:nvPr/>
        </p:nvSpPr>
        <p:spPr>
          <a:xfrm>
            <a:off x="567768" y="1845291"/>
            <a:ext cx="2246113" cy="726457"/>
          </a:xfrm>
          <a:prstGeom prst="roundRect">
            <a:avLst>
              <a:gd name="adj" fmla="val 0"/>
            </a:avLst>
          </a:prstGeom>
          <a:solidFill>
            <a:srgbClr val="729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8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CD80329-4084-EB4B-97D0-A4D4C6AB3018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3625310" cy="131559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endParaRPr lang="en-GB" dirty="0"/>
          </a:p>
        </p:txBody>
      </p:sp>
      <p:sp>
        <p:nvSpPr>
          <p:cNvPr id="30" name="Left Brace 29"/>
          <p:cNvSpPr/>
          <p:nvPr/>
        </p:nvSpPr>
        <p:spPr>
          <a:xfrm rot="5400000">
            <a:off x="4438804" y="-2417422"/>
            <a:ext cx="241133" cy="7983205"/>
          </a:xfrm>
          <a:prstGeom prst="leftBrace">
            <a:avLst>
              <a:gd name="adj1" fmla="val 5633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 sz="18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60CFF06-DAFD-4B4B-9ADE-0A224C05E5C4}"/>
              </a:ext>
            </a:extLst>
          </p:cNvPr>
          <p:cNvSpPr/>
          <p:nvPr/>
        </p:nvSpPr>
        <p:spPr>
          <a:xfrm>
            <a:off x="3208559" y="1834647"/>
            <a:ext cx="2678361" cy="2185778"/>
          </a:xfrm>
          <a:prstGeom prst="roundRect">
            <a:avLst>
              <a:gd name="adj" fmla="val 2350"/>
            </a:avLst>
          </a:prstGeom>
          <a:solidFill>
            <a:schemeClr val="bg1"/>
          </a:solidFill>
          <a:ln w="25400" cap="rnd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8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D3DB95-9BBB-B74F-8AC0-E7AAD72F7842}"/>
              </a:ext>
            </a:extLst>
          </p:cNvPr>
          <p:cNvCxnSpPr>
            <a:cxnSpLocks/>
          </p:cNvCxnSpPr>
          <p:nvPr/>
        </p:nvCxnSpPr>
        <p:spPr>
          <a:xfrm>
            <a:off x="3530303" y="2458324"/>
            <a:ext cx="0" cy="1562101"/>
          </a:xfrm>
          <a:prstGeom prst="line">
            <a:avLst/>
          </a:prstGeom>
          <a:ln>
            <a:solidFill>
              <a:srgbClr val="BF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89462" y="2719247"/>
            <a:ext cx="143587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publications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89462" y="3193240"/>
            <a:ext cx="151678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activities</a:t>
            </a:r>
          </a:p>
        </p:txBody>
      </p:sp>
      <p:sp>
        <p:nvSpPr>
          <p:cNvPr id="33" name="TextBox 42">
            <a:extLst>
              <a:ext uri="{FF2B5EF4-FFF2-40B4-BE49-F238E27FC236}">
                <a16:creationId xmlns:a16="http://schemas.microsoft.com/office/drawing/2014/main" id="{DB3C6B5E-83C8-4859-9143-648B6A3E6C45}"/>
              </a:ext>
            </a:extLst>
          </p:cNvPr>
          <p:cNvSpPr txBox="1"/>
          <p:nvPr/>
        </p:nvSpPr>
        <p:spPr>
          <a:xfrm>
            <a:off x="3789462" y="3667233"/>
            <a:ext cx="15615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audiovisuals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2EF426A-81ED-B249-B55F-53778A9C1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814" y="3146700"/>
            <a:ext cx="265170" cy="2651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D1830A4-3B85-3D4F-AB26-EA4B520AC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090" y="3641106"/>
            <a:ext cx="278425" cy="278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8F2FF3-8CA8-1142-9662-BC0F2A27D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561" y="2674921"/>
            <a:ext cx="270724" cy="27072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D62613-997A-B342-BBAD-C2F830B097B1}"/>
              </a:ext>
            </a:extLst>
          </p:cNvPr>
          <p:cNvCxnSpPr>
            <a:cxnSpLocks/>
          </p:cNvCxnSpPr>
          <p:nvPr/>
        </p:nvCxnSpPr>
        <p:spPr>
          <a:xfrm>
            <a:off x="693371" y="2458324"/>
            <a:ext cx="0" cy="1433396"/>
          </a:xfrm>
          <a:prstGeom prst="line">
            <a:avLst/>
          </a:prstGeom>
          <a:ln>
            <a:solidFill>
              <a:srgbClr val="72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6089" y="3377193"/>
            <a:ext cx="1544408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b="1" cap="all" dirty="0">
                <a:solidFill>
                  <a:srgbClr val="7292B7"/>
                </a:solidFill>
                <a:latin typeface="Calibri" charset="0"/>
                <a:ea typeface="Calibri" charset="0"/>
                <a:cs typeface="Calibri" charset="0"/>
              </a:rPr>
              <a:t>COLLABORATIVE STUDIES </a:t>
            </a:r>
            <a:endParaRPr lang="en-GB" sz="1200" b="1" i="0" u="none" cap="all" baseline="0" dirty="0">
              <a:solidFill>
                <a:srgbClr val="7292B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089" y="2719247"/>
            <a:ext cx="1544406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200"/>
              </a:lnSpc>
            </a:pPr>
            <a:r>
              <a:rPr lang="en-GB" sz="1200" b="1" i="0" u="none" cap="all" baseline="0" dirty="0">
                <a:solidFill>
                  <a:srgbClr val="7292B7"/>
                </a:solidFill>
                <a:latin typeface="Calibri" charset="0"/>
                <a:ea typeface="Calibri" charset="0"/>
                <a:cs typeface="Calibri" charset="0"/>
              </a:rPr>
              <a:t>COMPETITIVE</a:t>
            </a:r>
          </a:p>
          <a:p>
            <a:pPr algn="l" rtl="0">
              <a:lnSpc>
                <a:spcPts val="1200"/>
              </a:lnSpc>
            </a:pPr>
            <a:r>
              <a:rPr lang="en-GB" sz="1200" b="1" i="0" u="none" cap="all" baseline="0" dirty="0">
                <a:solidFill>
                  <a:srgbClr val="7292B7"/>
                </a:solidFill>
                <a:latin typeface="Calibri" charset="0"/>
                <a:ea typeface="Calibri" charset="0"/>
                <a:cs typeface="Calibri" charset="0"/>
              </a:rPr>
              <a:t>CALLS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E38D68D-DDA1-E045-8134-4F6DA94A42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48" y="2716646"/>
            <a:ext cx="294787" cy="294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63A8DC-0362-A84D-825E-B9817001E7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77" y="3377193"/>
            <a:ext cx="336089" cy="3360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52C553-26B6-754E-96ED-204A545C7970}"/>
              </a:ext>
            </a:extLst>
          </p:cNvPr>
          <p:cNvCxnSpPr>
            <a:cxnSpLocks/>
          </p:cNvCxnSpPr>
          <p:nvPr/>
        </p:nvCxnSpPr>
        <p:spPr>
          <a:xfrm>
            <a:off x="6378884" y="2458324"/>
            <a:ext cx="0" cy="1562101"/>
          </a:xfrm>
          <a:prstGeom prst="line">
            <a:avLst/>
          </a:prstGeom>
          <a:ln>
            <a:solidFill>
              <a:srgbClr val="6CA9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D247996-D0AA-5E4E-885D-B2DF98D4E219}"/>
              </a:ext>
            </a:extLst>
          </p:cNvPr>
          <p:cNvSpPr txBox="1"/>
          <p:nvPr/>
        </p:nvSpPr>
        <p:spPr>
          <a:xfrm>
            <a:off x="6651495" y="2719247"/>
            <a:ext cx="143587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6CA9BB"/>
                </a:solidFill>
                <a:latin typeface="Calibri" charset="0"/>
                <a:ea typeface="Calibri" charset="0"/>
                <a:cs typeface="Calibri" charset="0"/>
              </a:rPr>
              <a:t>events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67997B-9CC3-A248-92CD-6B6ACF09314F}"/>
              </a:ext>
            </a:extLst>
          </p:cNvPr>
          <p:cNvSpPr txBox="1"/>
          <p:nvPr/>
        </p:nvSpPr>
        <p:spPr>
          <a:xfrm>
            <a:off x="6651495" y="3142540"/>
            <a:ext cx="1595522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b="1" cap="all" dirty="0">
                <a:solidFill>
                  <a:srgbClr val="6CA9BB"/>
                </a:solidFill>
                <a:latin typeface="Calibri" charset="0"/>
                <a:ea typeface="Calibri" charset="0"/>
                <a:cs typeface="Calibri" charset="0"/>
              </a:rPr>
              <a:t>GATHERINGS OF EXPERTS</a:t>
            </a:r>
          </a:p>
        </p:txBody>
      </p:sp>
      <p:sp>
        <p:nvSpPr>
          <p:cNvPr id="49" name="TextBox 42">
            <a:extLst>
              <a:ext uri="{FF2B5EF4-FFF2-40B4-BE49-F238E27FC236}">
                <a16:creationId xmlns:a16="http://schemas.microsoft.com/office/drawing/2014/main" id="{486E99D4-40B5-5B49-BC7B-BD6FEE033406}"/>
              </a:ext>
            </a:extLst>
          </p:cNvPr>
          <p:cNvSpPr txBox="1"/>
          <p:nvPr/>
        </p:nvSpPr>
        <p:spPr>
          <a:xfrm>
            <a:off x="6651496" y="3565833"/>
            <a:ext cx="1665188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b="1" cap="all" dirty="0">
                <a:solidFill>
                  <a:srgbClr val="6CA9BB"/>
                </a:solidFill>
                <a:latin typeface="Calibri" charset="0"/>
                <a:ea typeface="Calibri" charset="0"/>
                <a:cs typeface="Calibri" charset="0"/>
              </a:rPr>
              <a:t>TRAINING ON SOCIAL RESEARCH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BC8726-B893-CB48-AC73-AE97D3C15CF3}"/>
              </a:ext>
            </a:extLst>
          </p:cNvPr>
          <p:cNvGrpSpPr/>
          <p:nvPr/>
        </p:nvGrpSpPr>
        <p:grpSpPr>
          <a:xfrm>
            <a:off x="618378" y="1845292"/>
            <a:ext cx="7932597" cy="660172"/>
            <a:chOff x="618378" y="1964454"/>
            <a:chExt cx="7932597" cy="559676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2E9FD23-BF26-9645-B129-10696BECF1F9}"/>
                </a:ext>
              </a:extLst>
            </p:cNvPr>
            <p:cNvSpPr/>
            <p:nvPr/>
          </p:nvSpPr>
          <p:spPr>
            <a:xfrm>
              <a:off x="3379769" y="1964454"/>
              <a:ext cx="2322625" cy="559676"/>
            </a:xfrm>
            <a:prstGeom prst="roundRect">
              <a:avLst>
                <a:gd name="adj" fmla="val 0"/>
              </a:avLst>
            </a:prstGeom>
            <a:solidFill>
              <a:srgbClr val="BF8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800" dirty="0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5CCAA485-C0D6-3F4E-AD21-930E93AD73B8}"/>
                </a:ext>
              </a:extLst>
            </p:cNvPr>
            <p:cNvSpPr/>
            <p:nvPr/>
          </p:nvSpPr>
          <p:spPr>
            <a:xfrm>
              <a:off x="6228350" y="1964454"/>
              <a:ext cx="2322625" cy="559676"/>
            </a:xfrm>
            <a:prstGeom prst="roundRect">
              <a:avLst>
                <a:gd name="adj" fmla="val 0"/>
              </a:avLst>
            </a:prstGeom>
            <a:solidFill>
              <a:srgbClr val="6CA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8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86BF0A6-274F-1642-9FDC-FBC022B4F215}"/>
                </a:ext>
              </a:extLst>
            </p:cNvPr>
            <p:cNvSpPr/>
            <p:nvPr/>
          </p:nvSpPr>
          <p:spPr>
            <a:xfrm>
              <a:off x="3406907" y="2002143"/>
              <a:ext cx="2119953" cy="491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300" b="0" i="0" u="none" cap="all" baseline="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COMMUNICATION</a:t>
              </a:r>
            </a:p>
            <a:p>
              <a:pPr>
                <a:lnSpc>
                  <a:spcPct val="80000"/>
                </a:lnSpc>
                <a:spcAft>
                  <a:spcPts val="400"/>
                </a:spcAft>
              </a:pPr>
              <a:r>
                <a:rPr lang="en-GB" sz="11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Dissemination of rigorous content on today’s social issues </a:t>
              </a:r>
              <a:endParaRPr lang="en-GB" sz="1100" b="0" i="0" u="none" baseline="0" dirty="0">
                <a:solidFill>
                  <a:schemeClr val="bg1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F1923F2-213E-DE44-BF35-332DF4ED92E6}"/>
                </a:ext>
              </a:extLst>
            </p:cNvPr>
            <p:cNvSpPr/>
            <p:nvPr/>
          </p:nvSpPr>
          <p:spPr>
            <a:xfrm>
              <a:off x="618378" y="2011682"/>
              <a:ext cx="2233848" cy="489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300" b="0" i="0" u="none" cap="all" baseline="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Social RESEARCH</a:t>
              </a:r>
            </a:p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100" b="0" i="0" u="none" baseline="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Generation of science-based knowledge on social issues through: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CB56916-12D9-EB48-A02F-F4BB024E90C1}"/>
                </a:ext>
              </a:extLst>
            </p:cNvPr>
            <p:cNvSpPr/>
            <p:nvPr/>
          </p:nvSpPr>
          <p:spPr>
            <a:xfrm>
              <a:off x="6255488" y="2002143"/>
              <a:ext cx="2295487" cy="491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300" b="0" i="0" u="none" cap="all" baseline="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Community</a:t>
              </a:r>
            </a:p>
            <a:p>
              <a:pPr>
                <a:lnSpc>
                  <a:spcPct val="80000"/>
                </a:lnSpc>
                <a:spcAft>
                  <a:spcPts val="400"/>
                </a:spcAft>
              </a:pPr>
              <a:r>
                <a:rPr lang="en-GB" sz="11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Promotion of learning and knowledge exchange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D92FC29-D9BF-3F4E-A648-B134332DF20E}"/>
              </a:ext>
            </a:extLst>
          </p:cNvPr>
          <p:cNvGrpSpPr/>
          <p:nvPr/>
        </p:nvGrpSpPr>
        <p:grpSpPr>
          <a:xfrm>
            <a:off x="6221106" y="2697261"/>
            <a:ext cx="316975" cy="1198579"/>
            <a:chOff x="6221106" y="2697261"/>
            <a:chExt cx="316975" cy="119857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B149674-1257-0E40-AD5E-256DFE91D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106" y="3578865"/>
              <a:ext cx="316975" cy="316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F6800E1-F172-404D-A659-E37E153A6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253" y="3138110"/>
              <a:ext cx="266400" cy="26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7E98AAE-AC59-044C-B7A9-719C972BC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253" y="2697261"/>
              <a:ext cx="266400" cy="26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03131954-DF5E-A64E-9B12-D6E87ABFFC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645" y="949307"/>
            <a:ext cx="3061130" cy="4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9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24583" y="1358023"/>
            <a:ext cx="2718697" cy="16194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85CFD2-81DB-4841-8F89-F2C156DAB47A}"/>
              </a:ext>
            </a:extLst>
          </p:cNvPr>
          <p:cNvSpPr/>
          <p:nvPr/>
        </p:nvSpPr>
        <p:spPr>
          <a:xfrm>
            <a:off x="524583" y="1358023"/>
            <a:ext cx="2718697" cy="16194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6" b="17238"/>
          <a:stretch/>
        </p:blipFill>
        <p:spPr>
          <a:xfrm>
            <a:off x="3283435" y="1358021"/>
            <a:ext cx="2721600" cy="16206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8E372E-2F09-2346-92C7-9F386A51C0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51" t="11509" r="4378" b="12471"/>
          <a:stretch/>
        </p:blipFill>
        <p:spPr>
          <a:xfrm flipH="1">
            <a:off x="6043273" y="1358022"/>
            <a:ext cx="2718269" cy="1619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B3A4C6-7A02-E642-8084-A8A335DB9914}"/>
              </a:ext>
            </a:extLst>
          </p:cNvPr>
          <p:cNvSpPr/>
          <p:nvPr/>
        </p:nvSpPr>
        <p:spPr>
          <a:xfrm>
            <a:off x="6774427" y="125133"/>
            <a:ext cx="2252186" cy="261610"/>
          </a:xfrm>
          <a:prstGeom prst="rect">
            <a:avLst/>
          </a:prstGeom>
          <a:solidFill>
            <a:srgbClr val="BF8D30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KNOWLEDGE OUTREACH</a:t>
            </a:r>
          </a:p>
        </p:txBody>
      </p:sp>
      <p:cxnSp>
        <p:nvCxnSpPr>
          <p:cNvPr id="6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H="1">
            <a:off x="530065" y="1242889"/>
            <a:ext cx="849654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3705844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400" b="0" i="1" u="none" baseline="0" dirty="0">
                <a:ea typeface="Times New Roman" charset="0"/>
                <a:cs typeface="Times New Roman" charset="0"/>
              </a:rPr>
              <a:t>Contents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3314655" y="2604385"/>
            <a:ext cx="1339610" cy="341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1700" b="0" i="1" u="none" baseline="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Activities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6043272" y="2634108"/>
            <a:ext cx="2756507" cy="341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1700" b="0" i="1" u="none" baseline="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The Social Observatory Café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89312" y="3690078"/>
            <a:ext cx="123463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Since 2022</a:t>
            </a:r>
          </a:p>
          <a:p>
            <a:pPr algn="l" rtl="0"/>
            <a:r>
              <a:rPr lang="en-GB" sz="1100" b="1" i="0" u="none" baseline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sz="1100" b="1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GB" sz="1100" b="0" i="0" u="none" baseline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0" i="0" u="none" baseline="0" dirty="0">
                <a:latin typeface="Calibri" charset="0"/>
                <a:ea typeface="Calibri" charset="0"/>
                <a:cs typeface="Calibri" charset="0"/>
              </a:rPr>
              <a:t>interviews and </a:t>
            </a:r>
            <a:br>
              <a:rPr lang="en-GB" sz="1100" dirty="0">
                <a:latin typeface="Calibri" charset="0"/>
                <a:ea typeface="Calibri" charset="0"/>
                <a:cs typeface="Calibri" charset="0"/>
              </a:rPr>
            </a:br>
            <a:r>
              <a:rPr lang="en-GB" sz="1100" b="1" i="0" u="none" baseline="0" dirty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7 </a:t>
            </a:r>
            <a:r>
              <a:rPr lang="en-GB" sz="1100" b="0" i="0" u="none" baseline="0" dirty="0">
                <a:latin typeface="Calibri" charset="0"/>
                <a:ea typeface="Calibri" charset="0"/>
                <a:cs typeface="Calibri" charset="0"/>
              </a:rPr>
              <a:t>podcasts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14654" y="3569727"/>
            <a:ext cx="16644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1100" b="1" i="0" u="none" baseline="0" dirty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110 </a:t>
            </a:r>
            <a:r>
              <a:rPr lang="en-GB" sz="1100" dirty="0">
                <a:latin typeface="Calibri" charset="0"/>
                <a:ea typeface="Calibri" charset="0"/>
                <a:cs typeface="Calibri" charset="0"/>
              </a:rPr>
              <a:t>sessions at </a:t>
            </a:r>
            <a:r>
              <a:rPr lang="en-GB" sz="1100" b="0" i="0" u="none" baseline="0" dirty="0">
                <a:latin typeface="Calibri" charset="0"/>
                <a:ea typeface="Calibri" charset="0"/>
                <a:cs typeface="Calibri" charset="0"/>
              </a:rPr>
              <a:t>CaixaForum centres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8250" y="3569727"/>
            <a:ext cx="149271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1100" b="0" i="0" u="none" baseline="0" dirty="0">
                <a:latin typeface="Calibri" charset="0"/>
                <a:ea typeface="Calibri" charset="0"/>
                <a:cs typeface="Calibri" charset="0"/>
              </a:rPr>
              <a:t>· Issue specific dossiers</a:t>
            </a:r>
          </a:p>
          <a:p>
            <a:pPr algn="l" rtl="0"/>
            <a:r>
              <a:rPr lang="en-GB" sz="1100" b="0" i="0" u="none" baseline="0" dirty="0">
                <a:latin typeface="Calibri" charset="0"/>
                <a:ea typeface="Calibri" charset="0"/>
                <a:cs typeface="Calibri" charset="0"/>
              </a:rPr>
              <a:t>· In-depth articles</a:t>
            </a:r>
          </a:p>
          <a:p>
            <a:pPr algn="l" rtl="0"/>
            <a:r>
              <a:rPr lang="en-GB" sz="1100" b="0" i="0" u="none" baseline="0" dirty="0">
                <a:latin typeface="Calibri" charset="0"/>
                <a:ea typeface="Calibri" charset="0"/>
                <a:cs typeface="Calibri" charset="0"/>
              </a:rPr>
              <a:t>· Reports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8250" y="3025697"/>
            <a:ext cx="20170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GB" sz="1300" b="0" i="0" u="none" baseline="0" dirty="0">
                <a:latin typeface="Calibri" charset="0"/>
                <a:ea typeface="Calibri" charset="0"/>
                <a:cs typeface="Calibri" charset="0"/>
              </a:rPr>
              <a:t>igorous content in various formats: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14655" y="3025697"/>
            <a:ext cx="23797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/>
              <a:t>Conference series for debating and reflecting on social issues</a:t>
            </a:r>
            <a:r>
              <a:rPr lang="en-GB" sz="1300" b="0" i="0" u="none" baseline="0" dirty="0"/>
              <a:t>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89312" y="3025697"/>
            <a:ext cx="222495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/>
              <a:t>Audiovisual content with collaboration of social science experts</a:t>
            </a:r>
            <a:r>
              <a:rPr lang="en-GB" sz="1300" b="0" i="0" u="none" baseline="0" dirty="0"/>
              <a:t>: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A5D6B7-0858-BC4E-B212-A74DA4BF0D8D}"/>
              </a:ext>
            </a:extLst>
          </p:cNvPr>
          <p:cNvSpPr txBox="1">
            <a:spLocks/>
          </p:cNvSpPr>
          <p:nvPr/>
        </p:nvSpPr>
        <p:spPr>
          <a:xfrm>
            <a:off x="555631" y="2604385"/>
            <a:ext cx="1510493" cy="341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1700" b="0" i="1" u="none" baseline="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Publications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98FA1C-E7A7-FA17-64F9-66ED0C57C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124" y="1403162"/>
            <a:ext cx="1057591" cy="15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473ABF-6B17-174A-BC2F-6BCDA31FB118}"/>
              </a:ext>
            </a:extLst>
          </p:cNvPr>
          <p:cNvSpPr/>
          <p:nvPr/>
        </p:nvSpPr>
        <p:spPr>
          <a:xfrm>
            <a:off x="0" y="738908"/>
            <a:ext cx="9144000" cy="3691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8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CD80329-4084-EB4B-97D0-A4D4C6AB3018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3625310" cy="131559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D3DB95-9BBB-B74F-8AC0-E7AAD72F7842}"/>
              </a:ext>
            </a:extLst>
          </p:cNvPr>
          <p:cNvCxnSpPr>
            <a:cxnSpLocks/>
          </p:cNvCxnSpPr>
          <p:nvPr/>
        </p:nvCxnSpPr>
        <p:spPr>
          <a:xfrm>
            <a:off x="3530303" y="2458324"/>
            <a:ext cx="0" cy="1562101"/>
          </a:xfrm>
          <a:prstGeom prst="line">
            <a:avLst/>
          </a:prstGeom>
          <a:ln>
            <a:solidFill>
              <a:srgbClr val="BF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89462" y="2719247"/>
            <a:ext cx="143587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publications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89462" y="3193240"/>
            <a:ext cx="151678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activities</a:t>
            </a:r>
          </a:p>
        </p:txBody>
      </p:sp>
      <p:sp>
        <p:nvSpPr>
          <p:cNvPr id="33" name="TextBox 42">
            <a:extLst>
              <a:ext uri="{FF2B5EF4-FFF2-40B4-BE49-F238E27FC236}">
                <a16:creationId xmlns:a16="http://schemas.microsoft.com/office/drawing/2014/main" id="{DB3C6B5E-83C8-4859-9143-648B6A3E6C45}"/>
              </a:ext>
            </a:extLst>
          </p:cNvPr>
          <p:cNvSpPr txBox="1"/>
          <p:nvPr/>
        </p:nvSpPr>
        <p:spPr>
          <a:xfrm>
            <a:off x="3789462" y="3667233"/>
            <a:ext cx="15615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audiovisuals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2EF426A-81ED-B249-B55F-53778A9C1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814" y="3146700"/>
            <a:ext cx="265170" cy="2651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D1830A4-3B85-3D4F-AB26-EA4B520AC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090" y="3641106"/>
            <a:ext cx="278425" cy="278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8F2FF3-8CA8-1142-9662-BC0F2A27D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561" y="2674921"/>
            <a:ext cx="270724" cy="270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D62613-997A-B342-BBAD-C2F830B097B1}"/>
              </a:ext>
            </a:extLst>
          </p:cNvPr>
          <p:cNvCxnSpPr>
            <a:cxnSpLocks/>
          </p:cNvCxnSpPr>
          <p:nvPr/>
        </p:nvCxnSpPr>
        <p:spPr>
          <a:xfrm>
            <a:off x="693371" y="2458324"/>
            <a:ext cx="0" cy="1433396"/>
          </a:xfrm>
          <a:prstGeom prst="line">
            <a:avLst/>
          </a:prstGeom>
          <a:ln>
            <a:solidFill>
              <a:srgbClr val="72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6089" y="3377193"/>
            <a:ext cx="1544408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b="1" cap="all" dirty="0">
                <a:solidFill>
                  <a:srgbClr val="7292B7"/>
                </a:solidFill>
                <a:latin typeface="Calibri" charset="0"/>
                <a:ea typeface="Calibri" charset="0"/>
                <a:cs typeface="Calibri" charset="0"/>
              </a:rPr>
              <a:t>COLLABORATIVE STUDIES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6089" y="2719247"/>
            <a:ext cx="1544406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200"/>
              </a:lnSpc>
            </a:pPr>
            <a:r>
              <a:rPr lang="en-GB" sz="1200" b="1" i="0" u="none" cap="all" baseline="0" dirty="0">
                <a:solidFill>
                  <a:srgbClr val="7292B7"/>
                </a:solidFill>
                <a:latin typeface="Calibri" charset="0"/>
                <a:ea typeface="Calibri" charset="0"/>
                <a:cs typeface="Calibri" charset="0"/>
              </a:rPr>
              <a:t>Competitive</a:t>
            </a:r>
          </a:p>
          <a:p>
            <a:pPr algn="l" rtl="0">
              <a:lnSpc>
                <a:spcPts val="1200"/>
              </a:lnSpc>
            </a:pPr>
            <a:r>
              <a:rPr lang="en-GB" sz="1200" b="1" i="0" u="none" cap="all" baseline="0" dirty="0">
                <a:solidFill>
                  <a:srgbClr val="7292B7"/>
                </a:solidFill>
                <a:latin typeface="Calibri" charset="0"/>
                <a:ea typeface="Calibri" charset="0"/>
                <a:cs typeface="Calibri" charset="0"/>
              </a:rPr>
              <a:t>Calls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E38D68D-DDA1-E045-8134-4F6DA94A42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48" y="2716646"/>
            <a:ext cx="294787" cy="294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63A8DC-0362-A84D-825E-B9817001E7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77" y="3377193"/>
            <a:ext cx="336089" cy="3360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54B8F14-3542-0D40-9F24-2AF6909E93CD}"/>
              </a:ext>
            </a:extLst>
          </p:cNvPr>
          <p:cNvSpPr/>
          <p:nvPr/>
        </p:nvSpPr>
        <p:spPr>
          <a:xfrm>
            <a:off x="6057140" y="1834647"/>
            <a:ext cx="2678361" cy="2185778"/>
          </a:xfrm>
          <a:prstGeom prst="roundRect">
            <a:avLst>
              <a:gd name="adj" fmla="val 2350"/>
            </a:avLst>
          </a:prstGeom>
          <a:solidFill>
            <a:schemeClr val="bg1"/>
          </a:solidFill>
          <a:ln w="25400" cap="rnd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8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52C553-26B6-754E-96ED-204A545C7970}"/>
              </a:ext>
            </a:extLst>
          </p:cNvPr>
          <p:cNvCxnSpPr>
            <a:cxnSpLocks/>
          </p:cNvCxnSpPr>
          <p:nvPr/>
        </p:nvCxnSpPr>
        <p:spPr>
          <a:xfrm>
            <a:off x="6378884" y="2458324"/>
            <a:ext cx="0" cy="1562101"/>
          </a:xfrm>
          <a:prstGeom prst="line">
            <a:avLst/>
          </a:prstGeom>
          <a:ln>
            <a:solidFill>
              <a:srgbClr val="6CA9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D247996-D0AA-5E4E-885D-B2DF98D4E219}"/>
              </a:ext>
            </a:extLst>
          </p:cNvPr>
          <p:cNvSpPr txBox="1"/>
          <p:nvPr/>
        </p:nvSpPr>
        <p:spPr>
          <a:xfrm>
            <a:off x="6651495" y="2719247"/>
            <a:ext cx="143587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6CA9BB"/>
                </a:solidFill>
                <a:latin typeface="Calibri" charset="0"/>
                <a:ea typeface="Calibri" charset="0"/>
                <a:cs typeface="Calibri" charset="0"/>
              </a:rPr>
              <a:t>events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67997B-9CC3-A248-92CD-6B6ACF09314F}"/>
              </a:ext>
            </a:extLst>
          </p:cNvPr>
          <p:cNvSpPr txBox="1"/>
          <p:nvPr/>
        </p:nvSpPr>
        <p:spPr>
          <a:xfrm>
            <a:off x="6651495" y="3142540"/>
            <a:ext cx="1595522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b="1" cap="all" dirty="0">
                <a:solidFill>
                  <a:srgbClr val="6CA9BB"/>
                </a:solidFill>
                <a:latin typeface="Calibri" charset="0"/>
                <a:ea typeface="Calibri" charset="0"/>
                <a:cs typeface="Calibri" charset="0"/>
              </a:rPr>
              <a:t>GATHERINGS OF EXPERTS</a:t>
            </a:r>
          </a:p>
        </p:txBody>
      </p:sp>
      <p:sp>
        <p:nvSpPr>
          <p:cNvPr id="49" name="TextBox 42">
            <a:extLst>
              <a:ext uri="{FF2B5EF4-FFF2-40B4-BE49-F238E27FC236}">
                <a16:creationId xmlns:a16="http://schemas.microsoft.com/office/drawing/2014/main" id="{486E99D4-40B5-5B49-BC7B-BD6FEE033406}"/>
              </a:ext>
            </a:extLst>
          </p:cNvPr>
          <p:cNvSpPr txBox="1"/>
          <p:nvPr/>
        </p:nvSpPr>
        <p:spPr>
          <a:xfrm>
            <a:off x="6651496" y="3565833"/>
            <a:ext cx="1665188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b="1" cap="all" dirty="0">
                <a:solidFill>
                  <a:srgbClr val="6CA9BB"/>
                </a:solidFill>
                <a:latin typeface="Calibri" charset="0"/>
                <a:ea typeface="Calibri" charset="0"/>
                <a:cs typeface="Calibri" charset="0"/>
              </a:rPr>
              <a:t>TRAINING ON SOCIAL RESEARCH</a:t>
            </a: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A2AEE2AD-8442-AA4D-806E-905FC4B170D7}"/>
              </a:ext>
            </a:extLst>
          </p:cNvPr>
          <p:cNvSpPr/>
          <p:nvPr/>
        </p:nvSpPr>
        <p:spPr>
          <a:xfrm rot="5400000">
            <a:off x="4438804" y="-2417422"/>
            <a:ext cx="241133" cy="7983205"/>
          </a:xfrm>
          <a:prstGeom prst="leftBrace">
            <a:avLst>
              <a:gd name="adj1" fmla="val 5633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1CFC00-E45E-5E4B-ABDD-FBF216363792}"/>
              </a:ext>
            </a:extLst>
          </p:cNvPr>
          <p:cNvGrpSpPr/>
          <p:nvPr/>
        </p:nvGrpSpPr>
        <p:grpSpPr>
          <a:xfrm>
            <a:off x="567768" y="1845291"/>
            <a:ext cx="7983207" cy="769045"/>
            <a:chOff x="567768" y="1964454"/>
            <a:chExt cx="7983207" cy="651976"/>
          </a:xfrm>
        </p:grpSpPr>
        <p:sp>
          <p:nvSpPr>
            <p:cNvPr id="28" name="Rounded Rectangle 27"/>
            <p:cNvSpPr/>
            <p:nvPr/>
          </p:nvSpPr>
          <p:spPr>
            <a:xfrm>
              <a:off x="3379769" y="1964454"/>
              <a:ext cx="2322625" cy="559676"/>
            </a:xfrm>
            <a:prstGeom prst="roundRect">
              <a:avLst>
                <a:gd name="adj" fmla="val 0"/>
              </a:avLst>
            </a:prstGeom>
            <a:solidFill>
              <a:srgbClr val="BF8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800" dirty="0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BD9CCCA-18DE-264F-982E-B455E607C24F}"/>
                </a:ext>
              </a:extLst>
            </p:cNvPr>
            <p:cNvSpPr/>
            <p:nvPr/>
          </p:nvSpPr>
          <p:spPr>
            <a:xfrm>
              <a:off x="6228350" y="1964454"/>
              <a:ext cx="2322625" cy="559676"/>
            </a:xfrm>
            <a:prstGeom prst="roundRect">
              <a:avLst>
                <a:gd name="adj" fmla="val 0"/>
              </a:avLst>
            </a:prstGeom>
            <a:solidFill>
              <a:srgbClr val="6CA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8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A921BC-E3EE-9943-AC7B-5E5421C3A3F0}"/>
                </a:ext>
              </a:extLst>
            </p:cNvPr>
            <p:cNvSpPr/>
            <p:nvPr/>
          </p:nvSpPr>
          <p:spPr>
            <a:xfrm>
              <a:off x="3406907" y="2002143"/>
              <a:ext cx="2295487" cy="491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300" b="0" i="0" u="none" cap="all" baseline="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COMMUNICATION </a:t>
              </a:r>
            </a:p>
            <a:p>
              <a:pPr>
                <a:lnSpc>
                  <a:spcPct val="80000"/>
                </a:lnSpc>
                <a:spcAft>
                  <a:spcPts val="400"/>
                </a:spcAft>
              </a:pPr>
              <a:r>
                <a:rPr lang="en-GB" sz="11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Dissemination of rigorous content on today’s social issues </a:t>
              </a:r>
              <a:endParaRPr lang="en-GB" sz="1100" b="0" i="0" u="none" baseline="0" dirty="0">
                <a:solidFill>
                  <a:schemeClr val="bg1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A8A70942-82D2-9F4E-82FF-A38866EF8A95}"/>
                </a:ext>
              </a:extLst>
            </p:cNvPr>
            <p:cNvSpPr/>
            <p:nvPr/>
          </p:nvSpPr>
          <p:spPr>
            <a:xfrm>
              <a:off x="567768" y="1964454"/>
              <a:ext cx="2246113" cy="615871"/>
            </a:xfrm>
            <a:prstGeom prst="roundRect">
              <a:avLst>
                <a:gd name="adj" fmla="val 0"/>
              </a:avLst>
            </a:prstGeom>
            <a:solidFill>
              <a:srgbClr val="72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8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2355C22-F184-0E49-9B7D-B5EFA0770171}"/>
                </a:ext>
              </a:extLst>
            </p:cNvPr>
            <p:cNvSpPr/>
            <p:nvPr/>
          </p:nvSpPr>
          <p:spPr>
            <a:xfrm>
              <a:off x="618378" y="2011682"/>
              <a:ext cx="2098217" cy="60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300" b="0" i="0" u="none" cap="all" baseline="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Social RESEARCH</a:t>
              </a:r>
            </a:p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100" b="0" i="0" u="none" baseline="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Generation of science-based knowledge on social issues through: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4653D9-5116-F446-A7C2-0CC4F3A154EB}"/>
                </a:ext>
              </a:extLst>
            </p:cNvPr>
            <p:cNvSpPr/>
            <p:nvPr/>
          </p:nvSpPr>
          <p:spPr>
            <a:xfrm>
              <a:off x="6255488" y="2002143"/>
              <a:ext cx="2295487" cy="491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300" b="0" i="0" u="none" cap="all" baseline="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Community</a:t>
              </a:r>
            </a:p>
            <a:p>
              <a:pPr>
                <a:lnSpc>
                  <a:spcPct val="80000"/>
                </a:lnSpc>
                <a:spcAft>
                  <a:spcPts val="400"/>
                </a:spcAft>
              </a:pPr>
              <a:r>
                <a:rPr lang="en-GB" sz="11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Promotion of learning and knowledge exchange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FC4F49-59CD-B94A-BC37-CE1B738CE3F7}"/>
              </a:ext>
            </a:extLst>
          </p:cNvPr>
          <p:cNvGrpSpPr/>
          <p:nvPr/>
        </p:nvGrpSpPr>
        <p:grpSpPr>
          <a:xfrm>
            <a:off x="6221106" y="2697261"/>
            <a:ext cx="316975" cy="1198579"/>
            <a:chOff x="6221106" y="2697261"/>
            <a:chExt cx="316975" cy="119857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A2D5F0D-EA72-7849-8226-DDADD0A29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106" y="3578865"/>
              <a:ext cx="316975" cy="31697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2525535-8AB3-0F47-9527-195173C5C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253" y="3138110"/>
              <a:ext cx="266400" cy="266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F069472-3E9B-C847-8DC5-AD1DF9156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253" y="2697261"/>
              <a:ext cx="266400" cy="2664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D0542D8-AD2B-3742-AE9B-492FAEAE72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645" y="949307"/>
            <a:ext cx="3061130" cy="4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61"/>
          <a:stretch/>
        </p:blipFill>
        <p:spPr>
          <a:xfrm>
            <a:off x="3151546" y="1295643"/>
            <a:ext cx="2844000" cy="1144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62"/>
          <a:stretch/>
        </p:blipFill>
        <p:spPr>
          <a:xfrm>
            <a:off x="6096008" y="1295643"/>
            <a:ext cx="2844000" cy="1144768"/>
          </a:xfrm>
          <a:prstGeom prst="rect">
            <a:avLst/>
          </a:prstGeom>
        </p:spPr>
      </p:pic>
      <p:sp>
        <p:nvSpPr>
          <p:cNvPr id="26" name="Rectangle 35">
            <a:extLst>
              <a:ext uri="{FF2B5EF4-FFF2-40B4-BE49-F238E27FC236}">
                <a16:creationId xmlns:a16="http://schemas.microsoft.com/office/drawing/2014/main" id="{A1CB50ED-E670-EAC0-5312-0905D992F727}"/>
              </a:ext>
            </a:extLst>
          </p:cNvPr>
          <p:cNvSpPr/>
          <p:nvPr/>
        </p:nvSpPr>
        <p:spPr>
          <a:xfrm>
            <a:off x="3151546" y="2103497"/>
            <a:ext cx="2844000" cy="336914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GB" sz="2976" dirty="0"/>
          </a:p>
        </p:txBody>
      </p:sp>
      <p:sp>
        <p:nvSpPr>
          <p:cNvPr id="27" name="Rectangle 35">
            <a:extLst>
              <a:ext uri="{FF2B5EF4-FFF2-40B4-BE49-F238E27FC236}">
                <a16:creationId xmlns:a16="http://schemas.microsoft.com/office/drawing/2014/main" id="{A1CB50ED-E670-EAC0-5312-0905D992F727}"/>
              </a:ext>
            </a:extLst>
          </p:cNvPr>
          <p:cNvSpPr/>
          <p:nvPr/>
        </p:nvSpPr>
        <p:spPr>
          <a:xfrm>
            <a:off x="6096008" y="2103497"/>
            <a:ext cx="2844000" cy="336914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GB" sz="2976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67" b="28908"/>
          <a:stretch/>
        </p:blipFill>
        <p:spPr>
          <a:xfrm>
            <a:off x="207084" y="1295643"/>
            <a:ext cx="2844000" cy="1144768"/>
          </a:xfrm>
          <a:prstGeom prst="rect">
            <a:avLst/>
          </a:prstGeom>
        </p:spPr>
      </p:pic>
      <p:sp>
        <p:nvSpPr>
          <p:cNvPr id="35" name="Título 1">
            <a:extLst>
              <a:ext uri="{FF2B5EF4-FFF2-40B4-BE49-F238E27FC236}">
                <a16:creationId xmlns:a16="http://schemas.microsoft.com/office/drawing/2014/main" id="{F8FC0429-D106-41C2-9083-E2A933EF56F6}"/>
              </a:ext>
            </a:extLst>
          </p:cNvPr>
          <p:cNvSpPr txBox="1">
            <a:spLocks/>
          </p:cNvSpPr>
          <p:nvPr/>
        </p:nvSpPr>
        <p:spPr>
          <a:xfrm>
            <a:off x="2987397" y="304800"/>
            <a:ext cx="6156603" cy="491732"/>
          </a:xfrm>
          <a:prstGeom prst="rect">
            <a:avLst/>
          </a:prstGeom>
        </p:spPr>
        <p:txBody>
          <a:bodyPr/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2480"/>
              </a:lnSpc>
            </a:pPr>
            <a:endParaRPr lang="en-GB" sz="248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3" name="Marcador de contenido 2">
            <a:extLst>
              <a:ext uri="{FF2B5EF4-FFF2-40B4-BE49-F238E27FC236}">
                <a16:creationId xmlns:a16="http://schemas.microsoft.com/office/drawing/2014/main" id="{EF85759E-F717-4F8A-BB40-B58BF6F56C2A}"/>
              </a:ext>
            </a:extLst>
          </p:cNvPr>
          <p:cNvSpPr txBox="1">
            <a:spLocks/>
          </p:cNvSpPr>
          <p:nvPr/>
        </p:nvSpPr>
        <p:spPr>
          <a:xfrm>
            <a:off x="3295994" y="2156250"/>
            <a:ext cx="1497462" cy="315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spcBef>
                <a:spcPts val="0"/>
              </a:spcBef>
              <a:spcAft>
                <a:spcPts val="2315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None/>
            </a:pPr>
            <a:r>
              <a:rPr lang="en-GB" sz="1700" b="0" i="1" u="none" baseline="0" dirty="0">
                <a:solidFill>
                  <a:schemeClr val="bg1"/>
                </a:solidFill>
                <a:latin typeface="Times" pitchFamily="2" charset="0"/>
                <a:cs typeface="Calibri" panose="020F0502020204030204" pitchFamily="34" charset="0"/>
              </a:rPr>
              <a:t>Gatherings</a:t>
            </a:r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91FE832A-FC03-4649-976C-057A8DDDFE17}"/>
              </a:ext>
            </a:extLst>
          </p:cNvPr>
          <p:cNvSpPr txBox="1">
            <a:spLocks/>
          </p:cNvSpPr>
          <p:nvPr/>
        </p:nvSpPr>
        <p:spPr>
          <a:xfrm>
            <a:off x="3248855" y="2512480"/>
            <a:ext cx="2746691" cy="500460"/>
          </a:xfrm>
        </p:spPr>
        <p:txBody>
          <a:bodyPr lIns="0" tIns="0" rIns="0" bIns="0">
            <a:noAutofit/>
          </a:bodyPr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27"/>
              </a:spcBef>
              <a:spcAft>
                <a:spcPts val="827"/>
              </a:spcAft>
              <a:buSzPct val="80000"/>
            </a:pPr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Networking to connect experts from academic and social fields </a:t>
            </a:r>
            <a:endParaRPr lang="en-GB" sz="1300" b="0" i="0" u="none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Marcador de contenido 2">
            <a:extLst>
              <a:ext uri="{FF2B5EF4-FFF2-40B4-BE49-F238E27FC236}">
                <a16:creationId xmlns:a16="http://schemas.microsoft.com/office/drawing/2014/main" id="{12740749-138C-46C4-9C9B-C2ED7A56EE57}"/>
              </a:ext>
            </a:extLst>
          </p:cNvPr>
          <p:cNvSpPr txBox="1">
            <a:spLocks/>
          </p:cNvSpPr>
          <p:nvPr/>
        </p:nvSpPr>
        <p:spPr>
          <a:xfrm>
            <a:off x="6310808" y="2511082"/>
            <a:ext cx="2592265" cy="241287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lIns="0" tIns="0" rIns="0" bIns="0">
            <a:noAutofit/>
          </a:bodyPr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27"/>
              </a:spcBef>
              <a:spcAft>
                <a:spcPts val="827"/>
              </a:spcAft>
              <a:buSzPct val="80000"/>
            </a:pPr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Training on social research</a:t>
            </a:r>
            <a:r>
              <a:rPr lang="en-GB" sz="1300" b="0" i="0" u="none" baseline="0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B25DCBF1-43DE-5C69-5D91-D6381F3DCF64}"/>
              </a:ext>
            </a:extLst>
          </p:cNvPr>
          <p:cNvSpPr txBox="1">
            <a:spLocks/>
          </p:cNvSpPr>
          <p:nvPr/>
        </p:nvSpPr>
        <p:spPr>
          <a:xfrm>
            <a:off x="6310809" y="2156250"/>
            <a:ext cx="1647329" cy="2841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spcBef>
                <a:spcPts val="0"/>
              </a:spcBef>
              <a:spcAft>
                <a:spcPts val="2315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None/>
            </a:pPr>
            <a:r>
              <a:rPr lang="en-GB" sz="1700" b="0" i="1" u="none" baseline="0" dirty="0">
                <a:solidFill>
                  <a:schemeClr val="bg1"/>
                </a:solidFill>
                <a:latin typeface="Times" pitchFamily="2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A1CB50ED-E670-EAC0-5312-0905D992F727}"/>
              </a:ext>
            </a:extLst>
          </p:cNvPr>
          <p:cNvSpPr/>
          <p:nvPr/>
        </p:nvSpPr>
        <p:spPr>
          <a:xfrm>
            <a:off x="207084" y="2103497"/>
            <a:ext cx="2844000" cy="336914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GB" sz="2976" dirty="0"/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8D73BECC-9EA2-E6E1-4FD6-B5575DE58A6C}"/>
              </a:ext>
            </a:extLst>
          </p:cNvPr>
          <p:cNvSpPr txBox="1">
            <a:spLocks/>
          </p:cNvSpPr>
          <p:nvPr/>
        </p:nvSpPr>
        <p:spPr>
          <a:xfrm>
            <a:off x="530066" y="2156250"/>
            <a:ext cx="1232897" cy="2841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spcBef>
                <a:spcPts val="0"/>
              </a:spcBef>
              <a:spcAft>
                <a:spcPts val="2315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None/>
            </a:pPr>
            <a:r>
              <a:rPr lang="en-GB" sz="1700" b="0" i="1" u="none" baseline="0" dirty="0">
                <a:solidFill>
                  <a:schemeClr val="bg1"/>
                </a:solidFill>
                <a:latin typeface="Times" pitchFamily="2" charset="0"/>
                <a:cs typeface="Calibri" panose="020F0502020204030204" pitchFamily="34" charset="0"/>
              </a:rPr>
              <a:t>Events</a:t>
            </a:r>
          </a:p>
          <a:p>
            <a:pPr marL="0" lvl="1" indent="0" algn="l" rtl="0">
              <a:spcBef>
                <a:spcPts val="0"/>
              </a:spcBef>
              <a:spcAft>
                <a:spcPts val="2315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None/>
            </a:pPr>
            <a:endParaRPr lang="en-GB" sz="1700" i="1" dirty="0">
              <a:solidFill>
                <a:schemeClr val="bg1"/>
              </a:solidFill>
              <a:latin typeface="Times" pitchFamily="2" charset="0"/>
              <a:cs typeface="Calibri" panose="020F0502020204030204" pitchFamily="34" charset="0"/>
            </a:endParaRPr>
          </a:p>
        </p:txBody>
      </p:sp>
      <p:cxnSp>
        <p:nvCxnSpPr>
          <p:cNvPr id="22" name="Conector recto 9">
            <a:extLst>
              <a:ext uri="{FF2B5EF4-FFF2-40B4-BE49-F238E27FC236}">
                <a16:creationId xmlns:a16="http://schemas.microsoft.com/office/drawing/2014/main" id="{B7DA7B7E-98B1-984D-A5F0-911680DDB19C}"/>
              </a:ext>
            </a:extLst>
          </p:cNvPr>
          <p:cNvCxnSpPr>
            <a:cxnSpLocks/>
          </p:cNvCxnSpPr>
          <p:nvPr/>
        </p:nvCxnSpPr>
        <p:spPr>
          <a:xfrm flipH="1">
            <a:off x="530066" y="1242889"/>
            <a:ext cx="840994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8467224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Promotion of </a:t>
            </a:r>
            <a:r>
              <a:rPr lang="en-GB" sz="2400" i="1" dirty="0"/>
              <a:t>learning</a:t>
            </a:r>
            <a:r>
              <a:rPr lang="en-GB" sz="2400" dirty="0"/>
              <a:t> and knowledge </a:t>
            </a:r>
            <a:r>
              <a:rPr lang="en-GB" sz="2400" i="1" dirty="0"/>
              <a:t>exchange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0066" y="2794165"/>
            <a:ext cx="1930253" cy="10627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2000" indent="-72000" algn="l" rtl="0">
              <a:lnSpc>
                <a:spcPct val="85000"/>
              </a:lnSpc>
              <a:spcAft>
                <a:spcPts val="300"/>
              </a:spcAft>
              <a:buSzPct val="100000"/>
              <a:buFont typeface=".AppleSystemUIFont" charset="-120"/>
              <a:buChar char="·"/>
            </a:pPr>
            <a:r>
              <a:rPr lang="en-GB" sz="1050" b="1" i="0" u="none" baseline="0" dirty="0">
                <a:solidFill>
                  <a:srgbClr val="6CA9B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Forum 360</a:t>
            </a:r>
            <a:r>
              <a:rPr lang="en-GB" sz="1000" b="1" i="0" u="none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200" i="0" u="none" baseline="0" dirty="0"/>
              <a:t>offers a global view of the current state of social sciences in Spain.</a:t>
            </a:r>
          </a:p>
          <a:p>
            <a:pPr marL="72000">
              <a:lnSpc>
                <a:spcPct val="85000"/>
              </a:lnSpc>
              <a:spcAft>
                <a:spcPts val="300"/>
              </a:spcAft>
              <a:buSzPct val="100000"/>
            </a:pPr>
            <a:r>
              <a:rPr lang="en-GB" sz="1050" b="0" i="0" u="none" baseline="0" dirty="0">
                <a:latin typeface="Calibri" charset="0"/>
                <a:ea typeface="Calibri" charset="0"/>
                <a:cs typeface="Calibri" charset="0"/>
              </a:rPr>
              <a:t>This annual conference uses </a:t>
            </a:r>
            <a:r>
              <a:rPr lang="en-GB" sz="1050" dirty="0">
                <a:latin typeface="Calibri" charset="0"/>
                <a:ea typeface="Calibri" charset="0"/>
                <a:cs typeface="Calibri" charset="0"/>
              </a:rPr>
              <a:t>various discussion panels</a:t>
            </a:r>
            <a:r>
              <a:rPr lang="en-GB" sz="1050" b="0" i="0" u="none" baseline="0" dirty="0">
                <a:latin typeface="Calibri" charset="0"/>
                <a:ea typeface="Calibri" charset="0"/>
                <a:cs typeface="Calibri" charset="0"/>
              </a:rPr>
              <a:t> to reflect </a:t>
            </a:r>
            <a:r>
              <a:rPr lang="en-GB" sz="1050" dirty="0">
                <a:latin typeface="Calibri" charset="0"/>
                <a:ea typeface="Calibri" charset="0"/>
                <a:cs typeface="Calibri" charset="0"/>
              </a:rPr>
              <a:t>on </a:t>
            </a:r>
            <a:r>
              <a:rPr lang="en-GB" sz="1050" b="0" i="0" u="none" baseline="0" dirty="0">
                <a:latin typeface="Calibri" charset="0"/>
                <a:ea typeface="Calibri" charset="0"/>
                <a:cs typeface="Calibri" charset="0"/>
              </a:rPr>
              <a:t>what we have learned in the last year in social sciences.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5A5D6B7-0858-BC4E-B212-A74DA4BF0D8D}"/>
              </a:ext>
            </a:extLst>
          </p:cNvPr>
          <p:cNvSpPr txBox="1">
            <a:spLocks/>
          </p:cNvSpPr>
          <p:nvPr/>
        </p:nvSpPr>
        <p:spPr>
          <a:xfrm>
            <a:off x="323403" y="2534973"/>
            <a:ext cx="2823854" cy="2173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827"/>
              </a:spcBef>
              <a:spcAft>
                <a:spcPts val="827"/>
              </a:spcAft>
              <a:buSzPct val="80000"/>
            </a:pPr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Exchange and debate between experts:</a:t>
            </a:r>
          </a:p>
        </p:txBody>
      </p:sp>
      <p:sp>
        <p:nvSpPr>
          <p:cNvPr id="47" name="Marcador de contenido 2">
            <a:extLst>
              <a:ext uri="{FF2B5EF4-FFF2-40B4-BE49-F238E27FC236}">
                <a16:creationId xmlns:a16="http://schemas.microsoft.com/office/drawing/2014/main" id="{12740749-138C-46C4-9C9B-C2ED7A56EE57}"/>
              </a:ext>
            </a:extLst>
          </p:cNvPr>
          <p:cNvSpPr txBox="1">
            <a:spLocks/>
          </p:cNvSpPr>
          <p:nvPr/>
        </p:nvSpPr>
        <p:spPr>
          <a:xfrm>
            <a:off x="6310810" y="2834356"/>
            <a:ext cx="1930253" cy="848644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lIns="0" tIns="0" rIns="0" bIns="0">
            <a:noAutofit/>
          </a:bodyPr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ct val="90000"/>
              </a:lnSpc>
              <a:spcAft>
                <a:spcPts val="400"/>
              </a:spcAft>
              <a:buSzPct val="100000"/>
              <a:buFont typeface=".AppleSystemUIFont" charset="-120"/>
              <a:buChar char="·"/>
            </a:pPr>
            <a:r>
              <a:rPr lang="en-GB" sz="1100" b="1" i="0" u="none" baseline="0" dirty="0">
                <a:solidFill>
                  <a:srgbClr val="6CA9B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4 </a:t>
            </a:r>
            <a:r>
              <a:rPr lang="en-GB" sz="1100" b="0" i="0" u="none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dirty="0">
                <a:latin typeface="Calibri" charset="0"/>
                <a:ea typeface="Calibri" charset="0"/>
                <a:cs typeface="Calibri" charset="0"/>
              </a:rPr>
              <a:t>training sessions for third sector organisations </a:t>
            </a:r>
            <a:endParaRPr lang="en-GB" sz="1100" b="0" i="0" u="none" baseline="0" dirty="0">
              <a:latin typeface="Calibri" charset="0"/>
              <a:ea typeface="Calibri" charset="0"/>
              <a:cs typeface="Calibri" charset="0"/>
            </a:endParaRPr>
          </a:p>
          <a:p>
            <a:pPr marL="72000" indent="-72000">
              <a:lnSpc>
                <a:spcPct val="90000"/>
              </a:lnSpc>
              <a:spcAft>
                <a:spcPts val="400"/>
              </a:spcAft>
              <a:buSzPct val="100000"/>
              <a:buFont typeface=".AppleSystemUIFont" charset="-120"/>
              <a:buChar char="·"/>
            </a:pPr>
            <a:r>
              <a:rPr lang="en-GB" sz="1100" b="1" dirty="0">
                <a:solidFill>
                  <a:srgbClr val="6CA9B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1</a:t>
            </a:r>
            <a:r>
              <a:rPr lang="en-GB" sz="1100" b="0" i="0" u="none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training day for researchers and third sector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organisations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with ongoing grants</a:t>
            </a:r>
            <a:endParaRPr lang="en-GB" sz="1100" b="0" i="0" u="none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91FE832A-FC03-4649-976C-057A8DDDFE17}"/>
              </a:ext>
            </a:extLst>
          </p:cNvPr>
          <p:cNvSpPr txBox="1">
            <a:spLocks/>
          </p:cNvSpPr>
          <p:nvPr/>
        </p:nvSpPr>
        <p:spPr>
          <a:xfrm>
            <a:off x="3248855" y="3028817"/>
            <a:ext cx="2316211" cy="334573"/>
          </a:xfrm>
        </p:spPr>
        <p:txBody>
          <a:bodyPr lIns="0" tIns="0" rIns="0" bIns="0">
            <a:noAutofit/>
          </a:bodyPr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ct val="80000"/>
              </a:lnSpc>
              <a:buSzPct val="100000"/>
              <a:buFont typeface=".AppleSystemUIFont" charset="-120"/>
              <a:buChar char="·"/>
            </a:pPr>
            <a:r>
              <a:rPr lang="en-GB" sz="1100" b="1" i="0" u="none" baseline="0" dirty="0">
                <a:solidFill>
                  <a:srgbClr val="6CA9B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6</a:t>
            </a:r>
            <a:r>
              <a:rPr lang="en-GB" sz="1100" b="0" i="0" u="none" baseline="0" dirty="0">
                <a:latin typeface="Calibri" charset="0"/>
                <a:ea typeface="Calibri" charset="0"/>
                <a:cs typeface="Calibri" charset="0"/>
              </a:rPr>
              <a:t> online </a:t>
            </a:r>
            <a:r>
              <a:rPr lang="en-GB" sz="1100" dirty="0">
                <a:latin typeface="Calibri" charset="0"/>
                <a:ea typeface="Calibri" charset="0"/>
                <a:cs typeface="Calibri" charset="0"/>
              </a:rPr>
              <a:t>meetings</a:t>
            </a:r>
            <a:endParaRPr lang="en-GB" sz="1100" b="0" i="0" u="none" baseline="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72BAAE-225D-4A4A-9BE7-A1C85E88CB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12" t="6972" r="16947" b="13697"/>
          <a:stretch/>
        </p:blipFill>
        <p:spPr>
          <a:xfrm>
            <a:off x="2460319" y="3363391"/>
            <a:ext cx="745744" cy="5460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D4A4DD2-8091-8441-A91B-28B181CC8BA7}"/>
              </a:ext>
            </a:extLst>
          </p:cNvPr>
          <p:cNvSpPr/>
          <p:nvPr/>
        </p:nvSpPr>
        <p:spPr>
          <a:xfrm>
            <a:off x="530066" y="4024507"/>
            <a:ext cx="2617191" cy="512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2000" indent="-72000">
              <a:lnSpc>
                <a:spcPct val="80000"/>
              </a:lnSpc>
              <a:spcAft>
                <a:spcPts val="400"/>
              </a:spcAft>
              <a:buSzPct val="100000"/>
              <a:buFont typeface=".AppleSystemUIFont" charset="-120"/>
              <a:buChar char="·"/>
            </a:pPr>
            <a:r>
              <a:rPr lang="en-GB" sz="1100" b="1" i="0" u="none" baseline="0" dirty="0">
                <a:solidFill>
                  <a:srgbClr val="6CA9B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Cap</a:t>
            </a:r>
            <a:r>
              <a:rPr lang="en-GB" sz="1050" b="1" i="0" u="none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i="0" u="none" baseline="0" dirty="0">
                <a:solidFill>
                  <a:srgbClr val="6CA9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Roig:</a:t>
            </a:r>
            <a:r>
              <a:rPr lang="en-GB" sz="1050" b="0" i="0" u="none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050" dirty="0">
                <a:latin typeface="Calibri" charset="0"/>
                <a:ea typeface="Calibri" charset="0"/>
                <a:cs typeface="Calibri" charset="0"/>
              </a:rPr>
              <a:t>seminar on longevity</a:t>
            </a:r>
            <a:endParaRPr lang="en-GB" sz="1050" b="0" i="0" u="none" baseline="0" dirty="0">
              <a:latin typeface="Calibri" charset="0"/>
              <a:ea typeface="Calibri" charset="0"/>
              <a:cs typeface="Calibri" charset="0"/>
            </a:endParaRPr>
          </a:p>
          <a:p>
            <a:pPr marL="72000" indent="-72000" algn="l" rtl="0">
              <a:lnSpc>
                <a:spcPct val="80000"/>
              </a:lnSpc>
              <a:spcAft>
                <a:spcPts val="400"/>
              </a:spcAft>
              <a:buSzPct val="100000"/>
              <a:buFont typeface=".AppleSystemUIFont" charset="-120"/>
              <a:buChar char="·"/>
            </a:pPr>
            <a:r>
              <a:rPr lang="en-GB" sz="1100" b="1" i="0" u="none" baseline="0" dirty="0">
                <a:solidFill>
                  <a:srgbClr val="6CA9B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Presentation of dossier </a:t>
            </a:r>
            <a:r>
              <a:rPr lang="en-GB" sz="1050" dirty="0">
                <a:latin typeface="Calibri" charset="0"/>
                <a:ea typeface="Calibri" charset="0"/>
                <a:cs typeface="Calibri" charset="0"/>
              </a:rPr>
              <a:t>on youth</a:t>
            </a:r>
            <a:endParaRPr lang="en-GB" sz="1050" b="0" i="0" u="none" baseline="0" dirty="0">
              <a:latin typeface="Calibri" charset="0"/>
              <a:ea typeface="Calibri" charset="0"/>
              <a:cs typeface="Calibri" charset="0"/>
            </a:endParaRPr>
          </a:p>
          <a:p>
            <a:pPr marL="72000" indent="-72000">
              <a:lnSpc>
                <a:spcPct val="80000"/>
              </a:lnSpc>
              <a:spcAft>
                <a:spcPts val="400"/>
              </a:spcAft>
              <a:buSzPct val="100000"/>
              <a:buFont typeface=".AppleSystemUIFont" charset="-120"/>
              <a:buChar char="·"/>
            </a:pPr>
            <a:r>
              <a:rPr lang="en-GB" sz="1100" b="1" dirty="0">
                <a:solidFill>
                  <a:srgbClr val="6CA9B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Presentation </a:t>
            </a:r>
            <a:r>
              <a:rPr lang="en-GB" sz="1100" b="1" i="0" u="none" baseline="0" dirty="0">
                <a:solidFill>
                  <a:srgbClr val="6CA9B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of results </a:t>
            </a:r>
            <a:r>
              <a:rPr lang="en-GB" sz="1050" b="0" i="0" u="none" baseline="0" dirty="0">
                <a:latin typeface="Calibri" charset="0"/>
                <a:ea typeface="Calibri" charset="0"/>
                <a:cs typeface="Calibri" charset="0"/>
              </a:rPr>
              <a:t>of research from calls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50F667-EFAA-CF43-9E7E-61E627F62542}"/>
              </a:ext>
            </a:extLst>
          </p:cNvPr>
          <p:cNvSpPr/>
          <p:nvPr/>
        </p:nvSpPr>
        <p:spPr>
          <a:xfrm>
            <a:off x="8087369" y="125133"/>
            <a:ext cx="939243" cy="259045"/>
          </a:xfrm>
          <a:prstGeom prst="rect">
            <a:avLst/>
          </a:prstGeom>
          <a:solidFill>
            <a:srgbClr val="6CA9BB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91868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3880"/>
            <a:ext cx="9144000" cy="419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cxnSp>
        <p:nvCxnSpPr>
          <p:cNvPr id="6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H="1">
            <a:off x="530065" y="1242889"/>
            <a:ext cx="849654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3705844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400" b="0" i="0" u="none" baseline="0" dirty="0">
                <a:ea typeface="Times New Roman" charset="0"/>
                <a:cs typeface="Times New Roman" charset="0"/>
              </a:rPr>
              <a:t>How it is tied together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D05ACF-0B96-514C-BD8A-7927AB2748AC}"/>
              </a:ext>
            </a:extLst>
          </p:cNvPr>
          <p:cNvGrpSpPr/>
          <p:nvPr/>
        </p:nvGrpSpPr>
        <p:grpSpPr>
          <a:xfrm>
            <a:off x="499715" y="1352811"/>
            <a:ext cx="4551312" cy="336786"/>
            <a:chOff x="3352500" y="1555272"/>
            <a:chExt cx="1523779" cy="559676"/>
          </a:xfrm>
        </p:grpSpPr>
        <p:sp>
          <p:nvSpPr>
            <p:cNvPr id="16" name="Rounded Rectangle 15"/>
            <p:cNvSpPr/>
            <p:nvPr/>
          </p:nvSpPr>
          <p:spPr>
            <a:xfrm>
              <a:off x="3352500" y="1555272"/>
              <a:ext cx="1523778" cy="559676"/>
            </a:xfrm>
            <a:prstGeom prst="roundRect">
              <a:avLst>
                <a:gd name="adj" fmla="val 0"/>
              </a:avLst>
            </a:prstGeom>
            <a:solidFill>
              <a:srgbClr val="72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501" y="1645283"/>
              <a:ext cx="1523778" cy="434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>
                <a:lnSpc>
                  <a:spcPts val="1300"/>
                </a:lnSpc>
              </a:pPr>
              <a:r>
                <a:rPr lang="en-GB" sz="1300" b="0" i="0" u="none" cap="all" baseline="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Social RESEARCH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C5E09E-ABEE-524F-8AAF-92B127DB25D5}"/>
              </a:ext>
            </a:extLst>
          </p:cNvPr>
          <p:cNvGrpSpPr/>
          <p:nvPr/>
        </p:nvGrpSpPr>
        <p:grpSpPr>
          <a:xfrm>
            <a:off x="5287249" y="1352811"/>
            <a:ext cx="3064271" cy="336786"/>
            <a:chOff x="3347626" y="2711908"/>
            <a:chExt cx="2042231" cy="559676"/>
          </a:xfrm>
        </p:grpSpPr>
        <p:sp>
          <p:nvSpPr>
            <p:cNvPr id="20" name="Rounded Rectangle 19"/>
            <p:cNvSpPr/>
            <p:nvPr/>
          </p:nvSpPr>
          <p:spPr>
            <a:xfrm>
              <a:off x="3347626" y="2711908"/>
              <a:ext cx="2042231" cy="559676"/>
            </a:xfrm>
            <a:prstGeom prst="roundRect">
              <a:avLst>
                <a:gd name="adj" fmla="val 0"/>
              </a:avLst>
            </a:prstGeom>
            <a:solidFill>
              <a:srgbClr val="BF8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71488" y="2792380"/>
              <a:ext cx="2018369" cy="43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sz="1300" cap="all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KNOWLEDGE OUTREACH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5287249" y="1950720"/>
            <a:ext cx="3028467" cy="0"/>
          </a:xfrm>
          <a:prstGeom prst="straightConnector1">
            <a:avLst/>
          </a:prstGeom>
          <a:ln w="38100" cap="rnd">
            <a:solidFill>
              <a:schemeClr val="bg1">
                <a:lumMod val="50000"/>
              </a:schemeClr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0065" y="1950720"/>
            <a:ext cx="4520962" cy="0"/>
          </a:xfrm>
          <a:prstGeom prst="straightConnector1">
            <a:avLst/>
          </a:prstGeom>
          <a:ln w="38100" cap="rnd">
            <a:solidFill>
              <a:schemeClr val="bg1">
                <a:lumMod val="50000"/>
              </a:schemeClr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02605" y="2766528"/>
            <a:ext cx="1778795" cy="0"/>
          </a:xfrm>
          <a:prstGeom prst="straightConnector1">
            <a:avLst/>
          </a:prstGeom>
          <a:ln w="38100" cap="rnd">
            <a:solidFill>
              <a:srgbClr val="7292B7"/>
            </a:solidFill>
            <a:headEnd type="none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802605" y="3096384"/>
            <a:ext cx="1778795" cy="0"/>
          </a:xfrm>
          <a:prstGeom prst="straightConnector1">
            <a:avLst/>
          </a:prstGeom>
          <a:ln w="38100" cap="rnd">
            <a:solidFill>
              <a:srgbClr val="7292B7"/>
            </a:solidFill>
            <a:headEnd type="none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0064" y="2592957"/>
            <a:ext cx="1214915" cy="312119"/>
          </a:xfrm>
          <a:prstGeom prst="rect">
            <a:avLst/>
          </a:prstGeom>
          <a:solidFill>
            <a:srgbClr val="7292B7"/>
          </a:solidFill>
        </p:spPr>
        <p:txBody>
          <a:bodyPr wrap="square" lIns="72000" tIns="72000" rIns="72000" bIns="72000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300" b="0" i="0" u="none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Calls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0064" y="2945055"/>
            <a:ext cx="1214915" cy="481823"/>
          </a:xfrm>
          <a:prstGeom prst="rect">
            <a:avLst/>
          </a:prstGeom>
          <a:solidFill>
            <a:srgbClr val="7292B7"/>
          </a:solidFill>
        </p:spPr>
        <p:txBody>
          <a:bodyPr wrap="square" lIns="72000" tIns="72000" rIns="72000" bIns="7200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GB" sz="1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Collaborative studies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41498" y="2592957"/>
            <a:ext cx="1450542" cy="317676"/>
          </a:xfrm>
          <a:prstGeom prst="rect">
            <a:avLst/>
          </a:prstGeom>
          <a:solidFill>
            <a:srgbClr val="7292B7"/>
          </a:solidFill>
        </p:spPr>
        <p:txBody>
          <a:bodyPr wrap="square" lIns="72000" tIns="72000" rIns="72000" bIns="72000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300" b="0" i="0" u="none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Final results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41498" y="2945055"/>
            <a:ext cx="1450542" cy="317676"/>
          </a:xfrm>
          <a:prstGeom prst="rect">
            <a:avLst/>
          </a:prstGeom>
          <a:solidFill>
            <a:srgbClr val="7292B7"/>
          </a:solidFill>
        </p:spPr>
        <p:txBody>
          <a:bodyPr wrap="square" lIns="72000" tIns="72000" rIns="72000" bIns="7200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GB" sz="1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Final results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214084" y="2252561"/>
            <a:ext cx="955837" cy="387351"/>
          </a:xfrm>
          <a:prstGeom prst="roundRect">
            <a:avLst>
              <a:gd name="adj" fmla="val 13790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GB" sz="1100" dirty="0">
                <a:latin typeface="Calibri" charset="0"/>
                <a:ea typeface="Calibri" charset="0"/>
                <a:cs typeface="Calibri" charset="0"/>
              </a:rPr>
              <a:t>Monitoring and training </a:t>
            </a:r>
            <a:endParaRPr lang="en-GB" sz="1100" b="0" i="0" u="none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11926" y="2448936"/>
            <a:ext cx="1316634" cy="312119"/>
          </a:xfrm>
          <a:prstGeom prst="rect">
            <a:avLst/>
          </a:prstGeom>
          <a:solidFill>
            <a:srgbClr val="BF8D30"/>
          </a:solidFill>
        </p:spPr>
        <p:txBody>
          <a:bodyPr wrap="square" lIns="72000" tIns="72000" rIns="72000" bIns="72000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300" b="0" i="0" u="none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Publications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11926" y="3168344"/>
            <a:ext cx="1316634" cy="312119"/>
          </a:xfrm>
          <a:prstGeom prst="rect">
            <a:avLst/>
          </a:prstGeom>
          <a:solidFill>
            <a:srgbClr val="BF8D30"/>
          </a:solidFill>
        </p:spPr>
        <p:txBody>
          <a:bodyPr wrap="square" lIns="72000" tIns="72000" rIns="72000" bIns="72000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300" b="0" i="0" u="none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Activities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11926" y="3887752"/>
            <a:ext cx="1316634" cy="317676"/>
          </a:xfrm>
          <a:prstGeom prst="rect">
            <a:avLst/>
          </a:prstGeom>
          <a:solidFill>
            <a:srgbClr val="BF8D30"/>
          </a:solidFill>
        </p:spPr>
        <p:txBody>
          <a:bodyPr wrap="square" lIns="72000" tIns="72000" rIns="72000" bIns="72000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300" b="0" i="0" u="none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Audiovisuals</a:t>
            </a:r>
          </a:p>
        </p:txBody>
      </p:sp>
      <p:sp>
        <p:nvSpPr>
          <p:cNvPr id="26" name="Freeform 25"/>
          <p:cNvSpPr/>
          <p:nvPr/>
        </p:nvSpPr>
        <p:spPr>
          <a:xfrm>
            <a:off x="5387340" y="2570023"/>
            <a:ext cx="670560" cy="687151"/>
          </a:xfrm>
          <a:custGeom>
            <a:avLst/>
            <a:gdLst>
              <a:gd name="connsiteX0" fmla="*/ 670560 w 670560"/>
              <a:gd name="connsiteY0" fmla="*/ 0 h 1295400"/>
              <a:gd name="connsiteX1" fmla="*/ 0 w 670560"/>
              <a:gd name="connsiteY1" fmla="*/ 0 h 1295400"/>
              <a:gd name="connsiteX2" fmla="*/ 0 w 670560"/>
              <a:gd name="connsiteY2" fmla="*/ 1295400 h 1295400"/>
              <a:gd name="connsiteX3" fmla="*/ 670560 w 670560"/>
              <a:gd name="connsiteY3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" h="1295400">
                <a:moveTo>
                  <a:pt x="670560" y="0"/>
                </a:moveTo>
                <a:lnTo>
                  <a:pt x="0" y="0"/>
                </a:lnTo>
                <a:lnTo>
                  <a:pt x="0" y="1295400"/>
                </a:lnTo>
                <a:lnTo>
                  <a:pt x="670560" y="1295400"/>
                </a:lnTo>
              </a:path>
            </a:pathLst>
          </a:custGeom>
          <a:noFill/>
          <a:ln w="34925">
            <a:solidFill>
              <a:srgbClr val="BF8D30"/>
            </a:solidFill>
            <a:headEnd type="arrow" w="lg" len="sm"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4983480" y="2912696"/>
            <a:ext cx="386309" cy="0"/>
          </a:xfrm>
          <a:prstGeom prst="line">
            <a:avLst/>
          </a:prstGeom>
          <a:ln w="38100" cap="rnd">
            <a:solidFill>
              <a:srgbClr val="BF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V="1">
            <a:off x="5163615" y="1346698"/>
            <a:ext cx="0" cy="3232922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677123" y="3641062"/>
            <a:ext cx="1214915" cy="484388"/>
          </a:xfrm>
          <a:prstGeom prst="rect">
            <a:avLst/>
          </a:prstGeom>
          <a:solidFill>
            <a:srgbClr val="7292B7"/>
          </a:solidFill>
        </p:spPr>
        <p:txBody>
          <a:bodyPr wrap="square" lIns="72000" tIns="72000" rIns="72000" bIns="7200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GB" sz="1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Research from other sources</a:t>
            </a:r>
          </a:p>
        </p:txBody>
      </p:sp>
      <p:sp>
        <p:nvSpPr>
          <p:cNvPr id="49" name="Freeform 48"/>
          <p:cNvSpPr/>
          <p:nvPr/>
        </p:nvSpPr>
        <p:spPr>
          <a:xfrm>
            <a:off x="5387340" y="3480463"/>
            <a:ext cx="670560" cy="626717"/>
          </a:xfrm>
          <a:custGeom>
            <a:avLst/>
            <a:gdLst>
              <a:gd name="connsiteX0" fmla="*/ 670560 w 670560"/>
              <a:gd name="connsiteY0" fmla="*/ 0 h 1295400"/>
              <a:gd name="connsiteX1" fmla="*/ 0 w 670560"/>
              <a:gd name="connsiteY1" fmla="*/ 0 h 1295400"/>
              <a:gd name="connsiteX2" fmla="*/ 0 w 670560"/>
              <a:gd name="connsiteY2" fmla="*/ 1295400 h 1295400"/>
              <a:gd name="connsiteX3" fmla="*/ 670560 w 670560"/>
              <a:gd name="connsiteY3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" h="1295400">
                <a:moveTo>
                  <a:pt x="670560" y="0"/>
                </a:moveTo>
                <a:lnTo>
                  <a:pt x="0" y="0"/>
                </a:lnTo>
                <a:lnTo>
                  <a:pt x="0" y="1295400"/>
                </a:lnTo>
                <a:lnTo>
                  <a:pt x="670560" y="1295400"/>
                </a:lnTo>
              </a:path>
            </a:pathLst>
          </a:custGeom>
          <a:noFill/>
          <a:ln w="34925">
            <a:solidFill>
              <a:srgbClr val="BF8D30"/>
            </a:solidFill>
            <a:headEnd type="arrow" w="lg" len="sm"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4983480" y="3852265"/>
            <a:ext cx="386309" cy="0"/>
          </a:xfrm>
          <a:prstGeom prst="line">
            <a:avLst/>
          </a:prstGeom>
          <a:ln w="38100" cap="rnd">
            <a:solidFill>
              <a:srgbClr val="BF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AE34891A-C734-C54E-A3FC-DBE9823F0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076" y="3089471"/>
            <a:ext cx="349013" cy="3490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61FBA0-C4D3-3F46-8D44-09B5E0DE5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353" y="3832276"/>
            <a:ext cx="366459" cy="3664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BDAD330-72B2-B740-A2A2-65B45921B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823" y="2414795"/>
            <a:ext cx="356323" cy="3563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AC78CD9-02E6-3D4A-B3AF-CEB0D5076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41" y="3683892"/>
            <a:ext cx="423288" cy="4232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ECDCDF0-9D6E-5F4E-BA29-54C1C0F2D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85" y="4462595"/>
            <a:ext cx="1875600" cy="2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26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609745"/>
            <a:ext cx="9140951" cy="4223380"/>
          </a:xfrm>
          <a:prstGeom prst="rect">
            <a:avLst/>
          </a:prstGeom>
          <a:solidFill>
            <a:srgbClr val="2A4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 sz="1013"/>
          </a:p>
        </p:txBody>
      </p:sp>
      <p:cxnSp>
        <p:nvCxnSpPr>
          <p:cNvPr id="2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H="1">
            <a:off x="530065" y="1242889"/>
            <a:ext cx="849654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3705844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400" b="0" i="0" u="none" baseline="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The team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F9EA7-2F01-FD4A-A36F-C24923BDB8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5" t="54386" r="7094" b="2370"/>
          <a:stretch/>
        </p:blipFill>
        <p:spPr>
          <a:xfrm>
            <a:off x="2895463" y="0"/>
            <a:ext cx="5657645" cy="47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92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4849991-496A-E84A-A6DE-93F76DECE9AC}"/>
              </a:ext>
            </a:extLst>
          </p:cNvPr>
          <p:cNvSpPr/>
          <p:nvPr/>
        </p:nvSpPr>
        <p:spPr>
          <a:xfrm>
            <a:off x="0" y="1242173"/>
            <a:ext cx="9144000" cy="1253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8A0D2D-1984-944F-AF27-40DAB2565B60}"/>
              </a:ext>
            </a:extLst>
          </p:cNvPr>
          <p:cNvSpPr/>
          <p:nvPr/>
        </p:nvSpPr>
        <p:spPr>
          <a:xfrm>
            <a:off x="0" y="2676337"/>
            <a:ext cx="9144000" cy="1770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F8FC0429-D106-41C2-9083-E2A933EF56F6}"/>
              </a:ext>
            </a:extLst>
          </p:cNvPr>
          <p:cNvSpPr txBox="1">
            <a:spLocks/>
          </p:cNvSpPr>
          <p:nvPr/>
        </p:nvSpPr>
        <p:spPr>
          <a:xfrm>
            <a:off x="530064" y="1406712"/>
            <a:ext cx="2780369" cy="439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ts val="1500"/>
              </a:lnSpc>
            </a:pPr>
            <a:endParaRPr lang="es" sz="15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H="1">
            <a:off x="530065" y="1242889"/>
            <a:ext cx="849654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4073397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400" b="0" i="0" u="none" baseline="0" dirty="0"/>
              <a:t>Summary of </a:t>
            </a:r>
            <a:r>
              <a:rPr lang="en-GB" sz="2400" b="0" i="1" u="none" baseline="0" dirty="0"/>
              <a:t>calls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E073D2F-C9E9-CE4A-A4AC-7A1135DE7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40415"/>
              </p:ext>
            </p:extLst>
          </p:nvPr>
        </p:nvGraphicFramePr>
        <p:xfrm>
          <a:off x="511481" y="1350236"/>
          <a:ext cx="5658086" cy="1145406"/>
        </p:xfrm>
        <a:graphic>
          <a:graphicData uri="http://schemas.openxmlformats.org/drawingml/2006/table">
            <a:tbl>
              <a:tblPr/>
              <a:tblGrid>
                <a:gridCol w="2384993">
                  <a:extLst>
                    <a:ext uri="{9D8B030D-6E8A-4147-A177-3AD203B41FA5}">
                      <a16:colId xmlns:a16="http://schemas.microsoft.com/office/drawing/2014/main" val="2482577235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493035850"/>
                    </a:ext>
                  </a:extLst>
                </a:gridCol>
                <a:gridCol w="1472892">
                  <a:extLst>
                    <a:ext uri="{9D8B030D-6E8A-4147-A177-3AD203B41FA5}">
                      <a16:colId xmlns:a16="http://schemas.microsoft.com/office/drawing/2014/main" val="197240087"/>
                    </a:ext>
                  </a:extLst>
                </a:gridCol>
              </a:tblGrid>
              <a:tr h="22615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GB" sz="1200" b="1" kern="1200" noProof="0" dirty="0">
                        <a:solidFill>
                          <a:srgbClr val="BF8D3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2019-2024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982533"/>
                  </a:ext>
                </a:extLst>
              </a:tr>
              <a:tr h="229812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Calls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7525997"/>
                  </a:ext>
                </a:extLst>
              </a:tr>
              <a:tr h="229812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Projects funded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543444"/>
                  </a:ext>
                </a:extLst>
              </a:tr>
              <a:tr h="229812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LCF funding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€ 11,019,334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€ 2,558,302 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8365393"/>
                  </a:ext>
                </a:extLst>
              </a:tr>
              <a:tr h="229812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Applications evaluated 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4,773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727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351525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1B3A4C6-7A02-E642-8084-A8A335DB9914}"/>
              </a:ext>
            </a:extLst>
          </p:cNvPr>
          <p:cNvSpPr/>
          <p:nvPr/>
        </p:nvSpPr>
        <p:spPr>
          <a:xfrm>
            <a:off x="530060" y="1330694"/>
            <a:ext cx="827101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Spain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5850" y="460942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b="0" i="1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  <a:r>
              <a:rPr lang="en-GB" sz="8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Calculated according to month and year of the call’s resolution</a:t>
            </a:r>
            <a:r>
              <a:rPr lang="en-GB" sz="800" b="0" i="1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074FC6-91AB-FF49-AE41-2609BDD48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029" y="1350236"/>
            <a:ext cx="1078245" cy="9201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1B3A4C6-7A02-E642-8084-A8A335DB9914}"/>
              </a:ext>
            </a:extLst>
          </p:cNvPr>
          <p:cNvSpPr/>
          <p:nvPr/>
        </p:nvSpPr>
        <p:spPr>
          <a:xfrm>
            <a:off x="7403691" y="125133"/>
            <a:ext cx="1622922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Social RESEARCH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0D4C0D-BF65-1B4A-A0A1-559AB67E69E3}"/>
              </a:ext>
            </a:extLst>
          </p:cNvPr>
          <p:cNvSpPr/>
          <p:nvPr/>
        </p:nvSpPr>
        <p:spPr>
          <a:xfrm>
            <a:off x="530060" y="2731748"/>
            <a:ext cx="827101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Portugal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42101C-1084-9643-A114-78583563C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028" y="2809624"/>
            <a:ext cx="1078245" cy="894588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2680BA3-3975-6945-B7C7-AB2B0B08C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02476"/>
              </p:ext>
            </p:extLst>
          </p:nvPr>
        </p:nvGraphicFramePr>
        <p:xfrm>
          <a:off x="511481" y="2809624"/>
          <a:ext cx="5658086" cy="1608684"/>
        </p:xfrm>
        <a:graphic>
          <a:graphicData uri="http://schemas.openxmlformats.org/drawingml/2006/table">
            <a:tbl>
              <a:tblPr/>
              <a:tblGrid>
                <a:gridCol w="2384993">
                  <a:extLst>
                    <a:ext uri="{9D8B030D-6E8A-4147-A177-3AD203B41FA5}">
                      <a16:colId xmlns:a16="http://schemas.microsoft.com/office/drawing/2014/main" val="2482577235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493035850"/>
                    </a:ext>
                  </a:extLst>
                </a:gridCol>
                <a:gridCol w="1472892">
                  <a:extLst>
                    <a:ext uri="{9D8B030D-6E8A-4147-A177-3AD203B41FA5}">
                      <a16:colId xmlns:a16="http://schemas.microsoft.com/office/drawing/2014/main" val="197240087"/>
                    </a:ext>
                  </a:extLst>
                </a:gridCol>
              </a:tblGrid>
              <a:tr h="22981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GB" sz="1200" b="1" kern="1200" noProof="0" dirty="0">
                        <a:solidFill>
                          <a:srgbClr val="BF8D3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2020-2024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982533"/>
                  </a:ext>
                </a:extLst>
              </a:tr>
              <a:tr h="229812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Calls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7525997"/>
                  </a:ext>
                </a:extLst>
              </a:tr>
              <a:tr h="229812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Projects funded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543444"/>
                  </a:ext>
                </a:extLst>
              </a:tr>
              <a:tr h="229812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LCF funding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€ 2,960,810 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€ 1,122,488  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8365393"/>
                  </a:ext>
                </a:extLst>
              </a:tr>
              <a:tr h="229812"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FCT projects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91143"/>
                  </a:ext>
                </a:extLst>
              </a:tr>
              <a:tr h="229812"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FCT funding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€ 801,783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€ 114,947 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74735"/>
                  </a:ext>
                </a:extLst>
              </a:tr>
              <a:tr h="229812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GB" sz="12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Applications evaluated 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936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2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351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66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>
            <a:extLst>
              <a:ext uri="{FF2B5EF4-FFF2-40B4-BE49-F238E27FC236}">
                <a16:creationId xmlns:a16="http://schemas.microsoft.com/office/drawing/2014/main" id="{F8FC0429-D106-41C2-9083-E2A933EF56F6}"/>
              </a:ext>
            </a:extLst>
          </p:cNvPr>
          <p:cNvSpPr txBox="1">
            <a:spLocks/>
          </p:cNvSpPr>
          <p:nvPr/>
        </p:nvSpPr>
        <p:spPr>
          <a:xfrm>
            <a:off x="530064" y="1406712"/>
            <a:ext cx="2780369" cy="439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ts val="1500"/>
              </a:lnSpc>
            </a:pPr>
            <a:endParaRPr lang="es" sz="15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H="1">
            <a:off x="530065" y="1242889"/>
            <a:ext cx="849654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4073397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400" b="0" i="0" u="none" baseline="0" dirty="0"/>
              <a:t>Summary of </a:t>
            </a:r>
            <a:r>
              <a:rPr lang="en-GB" sz="2400" i="1" dirty="0"/>
              <a:t>calls</a:t>
            </a:r>
            <a:endParaRPr lang="en-GB" sz="2400" b="0" i="1" u="none" baseline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3A4C6-7A02-E642-8084-A8A335DB9914}"/>
              </a:ext>
            </a:extLst>
          </p:cNvPr>
          <p:cNvSpPr/>
          <p:nvPr/>
        </p:nvSpPr>
        <p:spPr>
          <a:xfrm>
            <a:off x="530061" y="1330694"/>
            <a:ext cx="1306831" cy="261610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Spain + Portugal</a:t>
            </a:r>
          </a:p>
        </p:txBody>
      </p:sp>
      <p:sp>
        <p:nvSpPr>
          <p:cNvPr id="2" name="Rectangle 1"/>
          <p:cNvSpPr/>
          <p:nvPr/>
        </p:nvSpPr>
        <p:spPr>
          <a:xfrm>
            <a:off x="435850" y="460942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*Calculated according to month and year of the call’s resolution.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19B45E-55D0-7748-9E27-4231F44B5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367" y="1012922"/>
            <a:ext cx="1078245" cy="8945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B3A4C6-7A02-E642-8084-A8A335DB9914}"/>
              </a:ext>
            </a:extLst>
          </p:cNvPr>
          <p:cNvSpPr/>
          <p:nvPr/>
        </p:nvSpPr>
        <p:spPr>
          <a:xfrm>
            <a:off x="7295535" y="125133"/>
            <a:ext cx="1731077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Social RESEARCH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1193B95-7E1D-B749-95B4-71749084D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93684"/>
              </p:ext>
            </p:extLst>
          </p:nvPr>
        </p:nvGraphicFramePr>
        <p:xfrm>
          <a:off x="511481" y="1535373"/>
          <a:ext cx="5788702" cy="2564989"/>
        </p:xfrm>
        <a:graphic>
          <a:graphicData uri="http://schemas.openxmlformats.org/drawingml/2006/table">
            <a:tbl>
              <a:tblPr/>
              <a:tblGrid>
                <a:gridCol w="2440050">
                  <a:extLst>
                    <a:ext uri="{9D8B030D-6E8A-4147-A177-3AD203B41FA5}">
                      <a16:colId xmlns:a16="http://schemas.microsoft.com/office/drawing/2014/main" val="2482577235"/>
                    </a:ext>
                  </a:extLst>
                </a:gridCol>
                <a:gridCol w="1841758">
                  <a:extLst>
                    <a:ext uri="{9D8B030D-6E8A-4147-A177-3AD203B41FA5}">
                      <a16:colId xmlns:a16="http://schemas.microsoft.com/office/drawing/2014/main" val="2493035850"/>
                    </a:ext>
                  </a:extLst>
                </a:gridCol>
                <a:gridCol w="1506894">
                  <a:extLst>
                    <a:ext uri="{9D8B030D-6E8A-4147-A177-3AD203B41FA5}">
                      <a16:colId xmlns:a16="http://schemas.microsoft.com/office/drawing/2014/main" val="197240087"/>
                    </a:ext>
                  </a:extLst>
                </a:gridCol>
              </a:tblGrid>
              <a:tr h="52447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GB" sz="1300" b="1" kern="1200" noProof="0" dirty="0">
                        <a:solidFill>
                          <a:srgbClr val="BF8D3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3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2019-2024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3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982533"/>
                  </a:ext>
                </a:extLst>
              </a:tr>
              <a:tr h="510128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GB" sz="13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Calls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3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3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7525997"/>
                  </a:ext>
                </a:extLst>
              </a:tr>
              <a:tr h="510128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GB" sz="13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Projects funded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3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3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543444"/>
                  </a:ext>
                </a:extLst>
              </a:tr>
              <a:tr h="510128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GB" sz="13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LCF funding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3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€ 13,980,144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3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€ 3,680,790 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8365393"/>
                  </a:ext>
                </a:extLst>
              </a:tr>
              <a:tr h="510128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GB" sz="1300" b="1" i="0" u="none" baseline="0" noProof="0" dirty="0">
                          <a:solidFill>
                            <a:srgbClr val="7292B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Applications evaluated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5,709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GB" sz="1300" b="0" i="0" u="none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907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351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572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20913" y="3800236"/>
            <a:ext cx="8905700" cy="1015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cxnSp>
        <p:nvCxnSpPr>
          <p:cNvPr id="6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H="1">
            <a:off x="530065" y="1242889"/>
            <a:ext cx="849654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3705844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400" b="0" i="0" u="none" baseline="0" dirty="0">
                <a:ea typeface="Times New Roman" charset="0"/>
                <a:cs typeface="Times New Roman" charset="0"/>
              </a:rPr>
              <a:t>Dissemination channels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3675214" y="1347735"/>
            <a:ext cx="2598363" cy="341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700" i="1" dirty="0">
                <a:solidFill>
                  <a:srgbClr val="2A4972"/>
                </a:solidFill>
                <a:ea typeface="Times New Roman" charset="0"/>
                <a:cs typeface="Times New Roman" charset="0"/>
              </a:rPr>
              <a:t>Newsletter:</a:t>
            </a:r>
          </a:p>
          <a:p>
            <a:pPr algn="l" rtl="0">
              <a:lnSpc>
                <a:spcPct val="100000"/>
              </a:lnSpc>
            </a:pPr>
            <a:endParaRPr lang="en-GB" sz="1700" i="1" dirty="0">
              <a:solidFill>
                <a:srgbClr val="2A4972"/>
              </a:solidFill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435849" y="1648135"/>
            <a:ext cx="2062907" cy="428482"/>
          </a:xfr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Two distinctive websites  for Spain and Portugal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4711" y="2783076"/>
            <a:ext cx="1631835" cy="0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Rectangle 25"/>
          <p:cNvSpPr/>
          <p:nvPr/>
        </p:nvSpPr>
        <p:spPr>
          <a:xfrm>
            <a:off x="455492" y="2839327"/>
            <a:ext cx="289045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300"/>
              </a:spcBef>
            </a:pPr>
            <a:r>
              <a:rPr lang="en-GB" sz="1300" b="0" i="0" u="none" baseline="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In 2024:</a:t>
            </a:r>
          </a:p>
          <a:p>
            <a:pPr algn="l" rtl="0">
              <a:spcBef>
                <a:spcPts val="300"/>
              </a:spcBef>
            </a:pPr>
            <a:r>
              <a:rPr lang="en-GB" sz="1300" b="1" i="0" u="none" baseline="0" dirty="0">
                <a:solidFill>
                  <a:srgbClr val="2A4972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243,375</a:t>
            </a:r>
            <a:r>
              <a:rPr lang="en-GB" sz="1300" b="1" i="0" u="none" baseline="0" dirty="0">
                <a:solidFill>
                  <a:srgbClr val="BF8D3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</a:t>
            </a:r>
            <a:r>
              <a:rPr lang="en-GB" sz="130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visits to websites</a:t>
            </a:r>
            <a:endParaRPr lang="en-GB" sz="1300" b="0" i="0" u="none" baseline="0" dirty="0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30" name="Marcador de contenido 2"/>
          <p:cNvSpPr txBox="1">
            <a:spLocks/>
          </p:cNvSpPr>
          <p:nvPr/>
        </p:nvSpPr>
        <p:spPr>
          <a:xfrm>
            <a:off x="3675215" y="1648134"/>
            <a:ext cx="1957490" cy="552675"/>
          </a:xfr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Monthly mailings to general public and social science researchers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20736" y="1347735"/>
            <a:ext cx="1339610" cy="341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1700" b="0" i="1" u="none" baseline="0" dirty="0">
                <a:solidFill>
                  <a:srgbClr val="2A4972"/>
                </a:solidFill>
                <a:ea typeface="Times New Roman" charset="0"/>
                <a:cs typeface="Times New Roman" charset="0"/>
              </a:rPr>
              <a:t>Web: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47602" y="1648134"/>
            <a:ext cx="185585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spcAft>
                <a:spcPts val="300"/>
              </a:spcAft>
              <a:buSzPct val="80000"/>
              <a:buFont typeface=".AppleSystemUIFont" charset="-120"/>
              <a:buChar char="/"/>
            </a:pPr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”la Caixa” Foundation channels</a:t>
            </a:r>
          </a:p>
          <a:p>
            <a:pPr marL="108000" indent="-108000" algn="l" rtl="0">
              <a:spcAft>
                <a:spcPts val="300"/>
              </a:spcAft>
              <a:buSzPct val="80000"/>
              <a:buFont typeface=".AppleSystemUIFont" charset="-120"/>
              <a:buChar char="/"/>
            </a:pPr>
            <a:r>
              <a:rPr lang="en-GB" sz="1300" b="0" i="0" u="none" baseline="0" dirty="0">
                <a:latin typeface="Calibri" charset="0"/>
                <a:ea typeface="Calibri" charset="0"/>
                <a:cs typeface="Calibri" charset="0"/>
              </a:rPr>
              <a:t>CaixaForum+</a:t>
            </a:r>
          </a:p>
          <a:p>
            <a:pPr marL="108000" indent="-108000" algn="l" rtl="0">
              <a:spcAft>
                <a:spcPts val="300"/>
              </a:spcAft>
              <a:buClr>
                <a:schemeClr val="tx1"/>
              </a:buClr>
              <a:buSzPct val="80000"/>
              <a:buFont typeface=".AppleSystemUIFont" charset="-120"/>
              <a:buChar char="/"/>
            </a:pPr>
            <a:r>
              <a:rPr lang="en-GB" sz="1300" b="1" i="0" u="none" baseline="0" dirty="0">
                <a:solidFill>
                  <a:srgbClr val="2A4972"/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  <a:r>
              <a:rPr lang="en-GB" sz="1300" b="0" i="0" u="none" baseline="0" dirty="0">
                <a:latin typeface="Calibri" charset="0"/>
                <a:ea typeface="Calibri" charset="0"/>
                <a:cs typeface="Calibri" charset="0"/>
              </a:rPr>
              <a:t> CaixaForum centres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59126" y="3947796"/>
            <a:ext cx="947267" cy="40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1200"/>
              </a:lnSpc>
            </a:pPr>
            <a:r>
              <a:rPr lang="en-GB" sz="1300" b="1" i="0" u="none" baseline="0" dirty="0">
                <a:solidFill>
                  <a:srgbClr val="2A4972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10,361</a:t>
            </a:r>
            <a:r>
              <a:rPr lang="en-GB" b="0" i="0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GB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GB" b="0" i="0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impacts: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60101" y="2817685"/>
            <a:ext cx="267751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Own subscribers</a:t>
            </a:r>
            <a:r>
              <a:rPr lang="en-GB" sz="1300" b="0" i="0" u="none" baseline="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: </a:t>
            </a:r>
            <a:r>
              <a:rPr lang="en-GB" sz="1300" b="1" i="0" u="none" baseline="0" dirty="0">
                <a:solidFill>
                  <a:srgbClr val="2A4972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12,305</a:t>
            </a:r>
          </a:p>
          <a:p>
            <a:pPr algn="l" rtl="0"/>
            <a:r>
              <a:rPr lang="en-GB" sz="1300" b="0" i="0" u="none" baseline="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Researchers: </a:t>
            </a:r>
            <a:r>
              <a:rPr lang="en-GB" sz="1300" b="1" i="0" u="none" baseline="0" dirty="0">
                <a:solidFill>
                  <a:srgbClr val="2A4972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28,091</a:t>
            </a:r>
          </a:p>
          <a:p>
            <a:r>
              <a:rPr lang="en-GB" sz="130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Total monthly mailings</a:t>
            </a:r>
            <a:r>
              <a:rPr lang="en-GB" sz="1300" b="0" i="0" u="none" baseline="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: </a:t>
            </a:r>
            <a:r>
              <a:rPr lang="en-GB" sz="1300" b="1" i="0" u="none" baseline="0" dirty="0">
                <a:solidFill>
                  <a:srgbClr val="2A4972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90,000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7147602" y="1347735"/>
            <a:ext cx="1339610" cy="341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1700" b="0" i="1" u="none" baseline="0" dirty="0">
                <a:solidFill>
                  <a:srgbClr val="2A4972"/>
                </a:solidFill>
                <a:ea typeface="Times New Roman" charset="0"/>
                <a:cs typeface="Times New Roman" charset="0"/>
              </a:rPr>
              <a:t>Other:</a:t>
            </a:r>
          </a:p>
        </p:txBody>
      </p:sp>
      <p:cxnSp>
        <p:nvCxnSpPr>
          <p:cNvPr id="32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V="1">
            <a:off x="3524540" y="1433109"/>
            <a:ext cx="0" cy="2105692"/>
          </a:xfrm>
          <a:prstGeom prst="line">
            <a:avLst/>
          </a:prstGeom>
          <a:ln w="6350" cap="flat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V="1">
            <a:off x="6998401" y="1433109"/>
            <a:ext cx="0" cy="2105692"/>
          </a:xfrm>
          <a:prstGeom prst="line">
            <a:avLst/>
          </a:prstGeom>
          <a:ln w="6350" cap="flat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3754761" y="2783076"/>
            <a:ext cx="1877943" cy="0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20734" y="3899926"/>
            <a:ext cx="2409617" cy="4528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/>
            <a:r>
              <a:rPr lang="en-GB" sz="1700" b="0" i="1" u="none" baseline="0" dirty="0">
                <a:solidFill>
                  <a:srgbClr val="2A4972"/>
                </a:solidFill>
                <a:cs typeface="Times New Roman" charset="0"/>
              </a:rPr>
              <a:t>Media coverage: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24398" y="3911137"/>
            <a:ext cx="1261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1100" b="0" i="0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Press: </a:t>
            </a:r>
            <a:r>
              <a:rPr lang="en-GB" sz="1100" b="1" i="0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2,708</a:t>
            </a:r>
          </a:p>
          <a:p>
            <a:pPr algn="l" rtl="0"/>
            <a:r>
              <a:rPr lang="en-GB" sz="1100" b="0" i="0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Radio: </a:t>
            </a:r>
            <a:r>
              <a:rPr lang="en-GB" sz="1100" b="1" i="0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414</a:t>
            </a:r>
          </a:p>
          <a:p>
            <a:pPr algn="l" rtl="0"/>
            <a:r>
              <a:rPr lang="en-GB" sz="1100" b="0" i="0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TV: </a:t>
            </a:r>
            <a:r>
              <a:rPr lang="en-GB" sz="1100" b="1" i="0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135</a:t>
            </a:r>
          </a:p>
          <a:p>
            <a:pPr algn="l" rtl="0"/>
            <a:r>
              <a:rPr lang="en-GB" sz="1100" b="0" i="0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Online: </a:t>
            </a:r>
            <a:r>
              <a:rPr lang="en-GB" sz="1100" b="1" i="0" u="none" baseline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7,104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-5400000">
            <a:off x="3768830" y="4100920"/>
            <a:ext cx="0" cy="195218"/>
          </a:xfrm>
          <a:prstGeom prst="straightConnector1">
            <a:avLst/>
          </a:prstGeom>
          <a:ln w="28575" cap="rnd">
            <a:solidFill>
              <a:srgbClr val="2A4972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817360-DA45-1042-990F-B83BC6710491}"/>
              </a:ext>
            </a:extLst>
          </p:cNvPr>
          <p:cNvGrpSpPr/>
          <p:nvPr/>
        </p:nvGrpSpPr>
        <p:grpSpPr>
          <a:xfrm>
            <a:off x="7328026" y="2958445"/>
            <a:ext cx="1218184" cy="1312873"/>
            <a:chOff x="4250905" y="273299"/>
            <a:chExt cx="1558993" cy="168017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C7529FF-B1AA-2C49-B713-EC7F6F206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98" t="2434" r="4800" b="5493"/>
            <a:stretch/>
          </p:blipFill>
          <p:spPr>
            <a:xfrm>
              <a:off x="4980811" y="501316"/>
              <a:ext cx="829087" cy="1452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5F85D61-2447-2946-882A-37AB40B29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47" t="1186" r="2735" b="2189"/>
            <a:stretch/>
          </p:blipFill>
          <p:spPr>
            <a:xfrm>
              <a:off x="4250905" y="273299"/>
              <a:ext cx="814743" cy="1452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E8C3BA78-68E9-9546-91A8-3D1E5B04734F}"/>
              </a:ext>
            </a:extLst>
          </p:cNvPr>
          <p:cNvSpPr txBox="1">
            <a:spLocks/>
          </p:cNvSpPr>
          <p:nvPr/>
        </p:nvSpPr>
        <p:spPr>
          <a:xfrm>
            <a:off x="420735" y="4436601"/>
            <a:ext cx="1837130" cy="4528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/>
            <a:r>
              <a:rPr lang="en-GB" sz="1200" b="0" i="0" u="none" baseline="0" dirty="0"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Since 2017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BCB991A-8D33-F044-BDB7-1922EFC1FD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230" y="570507"/>
            <a:ext cx="978215" cy="245818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0053DE4-48B5-E342-93BD-90F25EFCC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63" y="2291614"/>
            <a:ext cx="438760" cy="4387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4D3EC8A-8814-5C45-8353-9C4FD81771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393" y="2240510"/>
            <a:ext cx="540967" cy="54096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37D3BAB-B72C-D243-8E9D-0004D523CC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351" y="4366626"/>
            <a:ext cx="388518" cy="3885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3B28A8-3666-1647-938D-18B34EF86D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85" y="4462595"/>
            <a:ext cx="1875600" cy="2515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8CE6F8-35BC-1848-A824-EAFC2CAE6D66}"/>
              </a:ext>
            </a:extLst>
          </p:cNvPr>
          <p:cNvGrpSpPr/>
          <p:nvPr/>
        </p:nvGrpSpPr>
        <p:grpSpPr>
          <a:xfrm>
            <a:off x="2294174" y="1162514"/>
            <a:ext cx="1099086" cy="1567855"/>
            <a:chOff x="2294174" y="1162514"/>
            <a:chExt cx="1099086" cy="1567855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2D8547A2-C229-3A4E-8CD5-8BA8DE45518F}"/>
                </a:ext>
              </a:extLst>
            </p:cNvPr>
            <p:cNvSpPr/>
            <p:nvPr/>
          </p:nvSpPr>
          <p:spPr>
            <a:xfrm>
              <a:off x="2294174" y="1162514"/>
              <a:ext cx="1099086" cy="1567855"/>
            </a:xfrm>
            <a:prstGeom prst="roundRect">
              <a:avLst>
                <a:gd name="adj" fmla="val 3303"/>
              </a:avLst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B7DE93-E95F-8A4B-BFAD-F8392FC07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60"/>
            <a:stretch/>
          </p:blipFill>
          <p:spPr>
            <a:xfrm>
              <a:off x="2327117" y="1206210"/>
              <a:ext cx="1033200" cy="1480463"/>
            </a:xfrm>
            <a:prstGeom prst="roundRect">
              <a:avLst>
                <a:gd name="adj" fmla="val 2455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0125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473ABF-6B17-174A-BC2F-6BCDA31FB118}"/>
              </a:ext>
            </a:extLst>
          </p:cNvPr>
          <p:cNvSpPr/>
          <p:nvPr/>
        </p:nvSpPr>
        <p:spPr>
          <a:xfrm>
            <a:off x="0" y="726184"/>
            <a:ext cx="9144000" cy="3691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 sz="180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CD80329-4084-EB4B-97D0-A4D4C6AB3018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3625310" cy="131559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endParaRPr lang="e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D3DB95-9BBB-B74F-8AC0-E7AAD72F7842}"/>
              </a:ext>
            </a:extLst>
          </p:cNvPr>
          <p:cNvCxnSpPr>
            <a:cxnSpLocks/>
          </p:cNvCxnSpPr>
          <p:nvPr/>
        </p:nvCxnSpPr>
        <p:spPr>
          <a:xfrm>
            <a:off x="3530303" y="2458324"/>
            <a:ext cx="0" cy="1562101"/>
          </a:xfrm>
          <a:prstGeom prst="line">
            <a:avLst/>
          </a:prstGeom>
          <a:ln>
            <a:solidFill>
              <a:srgbClr val="BF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89462" y="2719247"/>
            <a:ext cx="143587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publications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89462" y="3193240"/>
            <a:ext cx="151678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activities</a:t>
            </a:r>
          </a:p>
        </p:txBody>
      </p:sp>
      <p:sp>
        <p:nvSpPr>
          <p:cNvPr id="33" name="TextBox 42">
            <a:extLst>
              <a:ext uri="{FF2B5EF4-FFF2-40B4-BE49-F238E27FC236}">
                <a16:creationId xmlns:a16="http://schemas.microsoft.com/office/drawing/2014/main" id="{DB3C6B5E-83C8-4859-9143-648B6A3E6C45}"/>
              </a:ext>
            </a:extLst>
          </p:cNvPr>
          <p:cNvSpPr txBox="1"/>
          <p:nvPr/>
        </p:nvSpPr>
        <p:spPr>
          <a:xfrm>
            <a:off x="3789462" y="3667233"/>
            <a:ext cx="15615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BF8D30"/>
                </a:solidFill>
                <a:latin typeface="Calibri" charset="0"/>
                <a:ea typeface="Calibri" charset="0"/>
                <a:cs typeface="Calibri" charset="0"/>
              </a:rPr>
              <a:t>audiovisuals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2EF426A-81ED-B249-B55F-53778A9C1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814" y="3146700"/>
            <a:ext cx="265170" cy="2651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D1830A4-3B85-3D4F-AB26-EA4B520AC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090" y="3641106"/>
            <a:ext cx="278425" cy="278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8F2FF3-8CA8-1142-9662-BC0F2A27D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561" y="2674921"/>
            <a:ext cx="270724" cy="270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229C230-659A-E845-BA48-AFA7169C9452}"/>
              </a:ext>
            </a:extLst>
          </p:cNvPr>
          <p:cNvSpPr/>
          <p:nvPr/>
        </p:nvSpPr>
        <p:spPr>
          <a:xfrm>
            <a:off x="377396" y="1834647"/>
            <a:ext cx="2678361" cy="2185778"/>
          </a:xfrm>
          <a:prstGeom prst="roundRect">
            <a:avLst>
              <a:gd name="adj" fmla="val 2350"/>
            </a:avLst>
          </a:prstGeom>
          <a:solidFill>
            <a:schemeClr val="bg1"/>
          </a:solidFill>
          <a:ln w="25400" cap="rnd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 sz="1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D62613-997A-B342-BBAD-C2F830B097B1}"/>
              </a:ext>
            </a:extLst>
          </p:cNvPr>
          <p:cNvCxnSpPr>
            <a:cxnSpLocks/>
          </p:cNvCxnSpPr>
          <p:nvPr/>
        </p:nvCxnSpPr>
        <p:spPr>
          <a:xfrm>
            <a:off x="693371" y="2458324"/>
            <a:ext cx="0" cy="1433396"/>
          </a:xfrm>
          <a:prstGeom prst="line">
            <a:avLst/>
          </a:prstGeom>
          <a:ln>
            <a:solidFill>
              <a:srgbClr val="72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0135" y="3377193"/>
            <a:ext cx="1544408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b="1" cap="all" dirty="0">
                <a:solidFill>
                  <a:srgbClr val="7292B7"/>
                </a:solidFill>
                <a:latin typeface="Calibri" charset="0"/>
                <a:ea typeface="Calibri" charset="0"/>
                <a:cs typeface="Calibri" charset="0"/>
              </a:rPr>
              <a:t>COLLABORATIVE STUDIES </a:t>
            </a:r>
            <a:endParaRPr lang="en-GB" sz="1200" b="1" i="0" u="none" cap="all" baseline="0" dirty="0">
              <a:solidFill>
                <a:srgbClr val="7292B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135" y="2719247"/>
            <a:ext cx="1544406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200"/>
              </a:lnSpc>
            </a:pPr>
            <a:r>
              <a:rPr lang="en-GB" sz="1200" b="1" i="0" u="none" cap="all" baseline="0" dirty="0">
                <a:solidFill>
                  <a:srgbClr val="7292B7"/>
                </a:solidFill>
                <a:latin typeface="Calibri" charset="0"/>
                <a:ea typeface="Calibri" charset="0"/>
                <a:cs typeface="Calibri" charset="0"/>
              </a:rPr>
              <a:t>COMPETITIVE</a:t>
            </a:r>
          </a:p>
          <a:p>
            <a:pPr algn="l" rtl="0">
              <a:lnSpc>
                <a:spcPts val="1200"/>
              </a:lnSpc>
            </a:pPr>
            <a:r>
              <a:rPr lang="en-GB" sz="1200" b="1" i="0" u="none" cap="all" baseline="0" dirty="0">
                <a:solidFill>
                  <a:srgbClr val="7292B7"/>
                </a:solidFill>
                <a:latin typeface="Calibri" charset="0"/>
                <a:ea typeface="Calibri" charset="0"/>
                <a:cs typeface="Calibri" charset="0"/>
              </a:rPr>
              <a:t>CALLS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E38D68D-DDA1-E045-8134-4F6DA94A42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48" y="2716646"/>
            <a:ext cx="294787" cy="2947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63A8DC-0362-A84D-825E-B9817001E7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77" y="3377193"/>
            <a:ext cx="336089" cy="33608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52C553-26B6-754E-96ED-204A545C7970}"/>
              </a:ext>
            </a:extLst>
          </p:cNvPr>
          <p:cNvCxnSpPr>
            <a:cxnSpLocks/>
          </p:cNvCxnSpPr>
          <p:nvPr/>
        </p:nvCxnSpPr>
        <p:spPr>
          <a:xfrm>
            <a:off x="6378884" y="2458324"/>
            <a:ext cx="0" cy="1562101"/>
          </a:xfrm>
          <a:prstGeom prst="line">
            <a:avLst/>
          </a:prstGeom>
          <a:ln>
            <a:solidFill>
              <a:srgbClr val="6CA9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D247996-D0AA-5E4E-885D-B2DF98D4E219}"/>
              </a:ext>
            </a:extLst>
          </p:cNvPr>
          <p:cNvSpPr txBox="1"/>
          <p:nvPr/>
        </p:nvSpPr>
        <p:spPr>
          <a:xfrm>
            <a:off x="6651495" y="2719247"/>
            <a:ext cx="143587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en-GB" sz="1200" b="1" i="0" u="none" cap="all" baseline="0" dirty="0">
                <a:solidFill>
                  <a:srgbClr val="6CA9BB"/>
                </a:solidFill>
                <a:latin typeface="Calibri" charset="0"/>
                <a:ea typeface="Calibri" charset="0"/>
                <a:cs typeface="Calibri" charset="0"/>
              </a:rPr>
              <a:t>events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67997B-9CC3-A248-92CD-6B6ACF09314F}"/>
              </a:ext>
            </a:extLst>
          </p:cNvPr>
          <p:cNvSpPr txBox="1"/>
          <p:nvPr/>
        </p:nvSpPr>
        <p:spPr>
          <a:xfrm>
            <a:off x="6651495" y="3142540"/>
            <a:ext cx="1595522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b="1" cap="all" dirty="0">
                <a:solidFill>
                  <a:srgbClr val="6CA9BB"/>
                </a:solidFill>
                <a:latin typeface="Calibri" charset="0"/>
                <a:ea typeface="Calibri" charset="0"/>
                <a:cs typeface="Calibri" charset="0"/>
              </a:rPr>
              <a:t>GATHERINGS OF EXPERTS </a:t>
            </a:r>
          </a:p>
        </p:txBody>
      </p:sp>
      <p:sp>
        <p:nvSpPr>
          <p:cNvPr id="49" name="TextBox 42">
            <a:extLst>
              <a:ext uri="{FF2B5EF4-FFF2-40B4-BE49-F238E27FC236}">
                <a16:creationId xmlns:a16="http://schemas.microsoft.com/office/drawing/2014/main" id="{486E99D4-40B5-5B49-BC7B-BD6FEE033406}"/>
              </a:ext>
            </a:extLst>
          </p:cNvPr>
          <p:cNvSpPr txBox="1"/>
          <p:nvPr/>
        </p:nvSpPr>
        <p:spPr>
          <a:xfrm>
            <a:off x="6651496" y="3565833"/>
            <a:ext cx="1665188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b="1" cap="all" dirty="0">
                <a:solidFill>
                  <a:srgbClr val="6CA9BB"/>
                </a:solidFill>
                <a:latin typeface="Calibri" charset="0"/>
                <a:ea typeface="Calibri" charset="0"/>
                <a:cs typeface="Calibri" charset="0"/>
              </a:rPr>
              <a:t>TRAINING ON SOCIAL RESEARCH</a:t>
            </a: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13C3F64F-DE90-6040-ACEE-6A87215356DC}"/>
              </a:ext>
            </a:extLst>
          </p:cNvPr>
          <p:cNvSpPr/>
          <p:nvPr/>
        </p:nvSpPr>
        <p:spPr>
          <a:xfrm rot="5400000">
            <a:off x="4438804" y="-2417422"/>
            <a:ext cx="241133" cy="7983205"/>
          </a:xfrm>
          <a:prstGeom prst="leftBrace">
            <a:avLst>
              <a:gd name="adj1" fmla="val 5633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" sz="18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D37F52-2232-B642-8395-BBD92F6CFF17}"/>
              </a:ext>
            </a:extLst>
          </p:cNvPr>
          <p:cNvGrpSpPr/>
          <p:nvPr/>
        </p:nvGrpSpPr>
        <p:grpSpPr>
          <a:xfrm>
            <a:off x="567768" y="1845292"/>
            <a:ext cx="7983207" cy="726460"/>
            <a:chOff x="567768" y="1964454"/>
            <a:chExt cx="7983207" cy="61587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796DFF5E-AE37-EE44-A07B-786CED325084}"/>
                </a:ext>
              </a:extLst>
            </p:cNvPr>
            <p:cNvSpPr/>
            <p:nvPr/>
          </p:nvSpPr>
          <p:spPr>
            <a:xfrm>
              <a:off x="3379769" y="1964454"/>
              <a:ext cx="2322625" cy="559676"/>
            </a:xfrm>
            <a:prstGeom prst="roundRect">
              <a:avLst>
                <a:gd name="adj" fmla="val 0"/>
              </a:avLst>
            </a:prstGeom>
            <a:solidFill>
              <a:srgbClr val="BF8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 sz="180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E4385E0-E1A0-D243-A693-E6271838D581}"/>
                </a:ext>
              </a:extLst>
            </p:cNvPr>
            <p:cNvSpPr/>
            <p:nvPr/>
          </p:nvSpPr>
          <p:spPr>
            <a:xfrm>
              <a:off x="6228350" y="1964454"/>
              <a:ext cx="2322625" cy="559676"/>
            </a:xfrm>
            <a:prstGeom prst="roundRect">
              <a:avLst>
                <a:gd name="adj" fmla="val 0"/>
              </a:avLst>
            </a:prstGeom>
            <a:solidFill>
              <a:srgbClr val="6CA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 sz="18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3DF553-14A7-3345-87F9-7EE3CA184D91}"/>
                </a:ext>
              </a:extLst>
            </p:cNvPr>
            <p:cNvSpPr/>
            <p:nvPr/>
          </p:nvSpPr>
          <p:spPr>
            <a:xfrm>
              <a:off x="3406907" y="2002143"/>
              <a:ext cx="2116343" cy="491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300" b="0" i="0" u="none" cap="all" baseline="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COMMUNICATION </a:t>
              </a:r>
            </a:p>
            <a:p>
              <a:pPr>
                <a:lnSpc>
                  <a:spcPct val="80000"/>
                </a:lnSpc>
                <a:spcAft>
                  <a:spcPts val="400"/>
                </a:spcAft>
              </a:pPr>
              <a:r>
                <a:rPr lang="en-GB" sz="11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Dissemination of rigorous content on today’s social issues</a:t>
              </a:r>
              <a:endParaRPr lang="en-GB" sz="1100" b="0" i="0" u="none" baseline="0" dirty="0">
                <a:solidFill>
                  <a:schemeClr val="bg1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FAAE519-AE01-A346-8DFE-55A7D17E19B6}"/>
                </a:ext>
              </a:extLst>
            </p:cNvPr>
            <p:cNvSpPr/>
            <p:nvPr/>
          </p:nvSpPr>
          <p:spPr>
            <a:xfrm>
              <a:off x="567768" y="1964455"/>
              <a:ext cx="2246113" cy="615872"/>
            </a:xfrm>
            <a:prstGeom prst="roundRect">
              <a:avLst>
                <a:gd name="adj" fmla="val 0"/>
              </a:avLst>
            </a:prstGeom>
            <a:solidFill>
              <a:srgbClr val="72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 sz="18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F6DF34-41A8-9242-B2B2-4FBDC502F203}"/>
                </a:ext>
              </a:extLst>
            </p:cNvPr>
            <p:cNvSpPr/>
            <p:nvPr/>
          </p:nvSpPr>
          <p:spPr>
            <a:xfrm>
              <a:off x="618378" y="2011682"/>
              <a:ext cx="2235435" cy="489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300" b="0" i="0" u="none" cap="all" baseline="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Social RESEARCH</a:t>
              </a:r>
            </a:p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100" b="0" i="0" u="none" baseline="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Generation of science-based knowledge on social issues through: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C8A8DE0-165E-6B44-9ECB-F2B02D2A5527}"/>
                </a:ext>
              </a:extLst>
            </p:cNvPr>
            <p:cNvSpPr/>
            <p:nvPr/>
          </p:nvSpPr>
          <p:spPr>
            <a:xfrm>
              <a:off x="6255488" y="2002143"/>
              <a:ext cx="2295487" cy="491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80000"/>
                </a:lnSpc>
                <a:spcAft>
                  <a:spcPts val="400"/>
                </a:spcAft>
              </a:pPr>
              <a:r>
                <a:rPr lang="en-GB" sz="1300" b="0" i="0" u="none" cap="all" baseline="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Community</a:t>
              </a:r>
            </a:p>
            <a:p>
              <a:pPr>
                <a:lnSpc>
                  <a:spcPct val="80000"/>
                </a:lnSpc>
                <a:spcAft>
                  <a:spcPts val="400"/>
                </a:spcAft>
              </a:pPr>
              <a:r>
                <a:rPr lang="en-GB" sz="11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Promotion of learning and knowledge exchange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F12EB5-8CDC-FA47-8730-8C8EAB9FFFEE}"/>
              </a:ext>
            </a:extLst>
          </p:cNvPr>
          <p:cNvGrpSpPr/>
          <p:nvPr/>
        </p:nvGrpSpPr>
        <p:grpSpPr>
          <a:xfrm>
            <a:off x="6221106" y="2697261"/>
            <a:ext cx="316975" cy="1198579"/>
            <a:chOff x="6221106" y="2697261"/>
            <a:chExt cx="316975" cy="119857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B867748-E14E-404F-B335-190C149AC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106" y="3578865"/>
              <a:ext cx="316975" cy="316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1953EC9-A092-BC46-B100-C410EA32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253" y="3138110"/>
              <a:ext cx="266400" cy="26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F978C34-2154-0F49-A9A3-D3F0CB21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253" y="2697261"/>
              <a:ext cx="266400" cy="26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C073F1A-63C4-4E4C-9F4B-DC7C2B1A2E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645" y="949307"/>
            <a:ext cx="3061130" cy="4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2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FA186-BC15-304A-960F-85C464567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627" y="1849184"/>
            <a:ext cx="5601643" cy="11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BDCA325-8435-D24B-8A8D-B722109EC2F6}"/>
              </a:ext>
            </a:extLst>
          </p:cNvPr>
          <p:cNvGrpSpPr/>
          <p:nvPr/>
        </p:nvGrpSpPr>
        <p:grpSpPr>
          <a:xfrm>
            <a:off x="530065" y="1360109"/>
            <a:ext cx="8231480" cy="1618017"/>
            <a:chOff x="2765452" y="1909582"/>
            <a:chExt cx="5996093" cy="11786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EC53DD9-AEC9-0741-A815-D190A067B752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179" t="30014" b="18828"/>
            <a:stretch/>
          </p:blipFill>
          <p:spPr>
            <a:xfrm flipH="1">
              <a:off x="2765452" y="1909583"/>
              <a:ext cx="1976400" cy="1178157"/>
            </a:xfrm>
            <a:prstGeom prst="rect">
              <a:avLst/>
            </a:prstGeom>
            <a:solidFill>
              <a:srgbClr val="564330"/>
            </a:solidFill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7B9B7C-DA31-3140-8B10-9F1098BA3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585" t="11209" r="8271" b="27283"/>
            <a:stretch/>
          </p:blipFill>
          <p:spPr>
            <a:xfrm>
              <a:off x="4771231" y="1910044"/>
              <a:ext cx="1981110" cy="1178157"/>
            </a:xfrm>
            <a:prstGeom prst="rect">
              <a:avLst/>
            </a:prstGeom>
            <a:solidFill>
              <a:srgbClr val="564330"/>
            </a:solidFill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3B5D869-16FA-3744-ACB3-FABF2036F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22" t="27007" r="10878" b="20810"/>
            <a:stretch/>
          </p:blipFill>
          <p:spPr>
            <a:xfrm>
              <a:off x="6781464" y="1909583"/>
              <a:ext cx="1980081" cy="1178157"/>
            </a:xfrm>
            <a:prstGeom prst="rect">
              <a:avLst/>
            </a:prstGeom>
            <a:solidFill>
              <a:srgbClr val="564330"/>
            </a:solidFill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E38079-69D6-774B-866E-038886F3692D}"/>
                </a:ext>
              </a:extLst>
            </p:cNvPr>
            <p:cNvSpPr/>
            <p:nvPr/>
          </p:nvSpPr>
          <p:spPr>
            <a:xfrm rot="5400000">
              <a:off x="2814176" y="1860858"/>
              <a:ext cx="1178157" cy="1275606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64A17F-DE38-9343-99C4-4F442C1552B8}"/>
                </a:ext>
              </a:extLst>
            </p:cNvPr>
            <p:cNvSpPr/>
            <p:nvPr/>
          </p:nvSpPr>
          <p:spPr>
            <a:xfrm rot="5400000">
              <a:off x="4632969" y="2047847"/>
              <a:ext cx="1178157" cy="901632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CB2CAE-7A4D-0C4B-AE95-505BA4806136}"/>
                </a:ext>
              </a:extLst>
            </p:cNvPr>
            <p:cNvSpPr/>
            <p:nvPr/>
          </p:nvSpPr>
          <p:spPr>
            <a:xfrm rot="5400000">
              <a:off x="6644784" y="2046266"/>
              <a:ext cx="1178157" cy="904796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</p:grpSp>
      <p:cxnSp>
        <p:nvCxnSpPr>
          <p:cNvPr id="26" name="Conector recto 9">
            <a:extLst>
              <a:ext uri="{FF2B5EF4-FFF2-40B4-BE49-F238E27FC236}">
                <a16:creationId xmlns:a16="http://schemas.microsoft.com/office/drawing/2014/main" id="{58CE2893-0192-6646-B99A-D98E47E0DC44}"/>
              </a:ext>
            </a:extLst>
          </p:cNvPr>
          <p:cNvCxnSpPr>
            <a:cxnSpLocks/>
          </p:cNvCxnSpPr>
          <p:nvPr/>
        </p:nvCxnSpPr>
        <p:spPr>
          <a:xfrm flipH="1">
            <a:off x="530065" y="1242889"/>
            <a:ext cx="823147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CD80329-4084-EB4B-97D0-A4D4C6AB3018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7109938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/>
              <a:t>Calls for </a:t>
            </a:r>
            <a:r>
              <a:rPr lang="en-GB" sz="2400" i="1" dirty="0"/>
              <a:t>social science research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F8FC0429-D106-41C2-9083-E2A933EF56F6}"/>
              </a:ext>
            </a:extLst>
          </p:cNvPr>
          <p:cNvSpPr txBox="1">
            <a:spLocks/>
          </p:cNvSpPr>
          <p:nvPr/>
        </p:nvSpPr>
        <p:spPr>
          <a:xfrm>
            <a:off x="425258" y="1300585"/>
            <a:ext cx="5688900" cy="439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ts val="1500"/>
              </a:lnSpc>
            </a:pPr>
            <a:endParaRPr lang="es" sz="15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22D59C80-EB96-4D74-B782-E06548234D8A}"/>
              </a:ext>
            </a:extLst>
          </p:cNvPr>
          <p:cNvSpPr txBox="1">
            <a:spLocks/>
          </p:cNvSpPr>
          <p:nvPr/>
        </p:nvSpPr>
        <p:spPr>
          <a:xfrm>
            <a:off x="575433" y="2533075"/>
            <a:ext cx="2210966" cy="15826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1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GB" sz="1700" b="0" i="1" u="none" baseline="0" dirty="0">
                <a:solidFill>
                  <a:schemeClr val="bg1"/>
                </a:solidFill>
                <a:latin typeface="Times" pitchFamily="2" charset="0"/>
                <a:cs typeface="Calibri" panose="020F0502020204030204" pitchFamily="34" charset="0"/>
              </a:rPr>
              <a:t>Social </a:t>
            </a:r>
            <a:br>
              <a:rPr lang="en-GB" sz="1700" i="1" dirty="0">
                <a:solidFill>
                  <a:schemeClr val="bg1"/>
                </a:solidFill>
                <a:latin typeface="Times" pitchFamily="2" charset="0"/>
                <a:cs typeface="Calibri" panose="020F0502020204030204" pitchFamily="34" charset="0"/>
              </a:rPr>
            </a:br>
            <a:r>
              <a:rPr lang="en-GB" sz="1700" b="0" i="1" u="none" baseline="0" dirty="0">
                <a:solidFill>
                  <a:schemeClr val="bg1"/>
                </a:solidFill>
                <a:latin typeface="Times" pitchFamily="2" charset="0"/>
                <a:cs typeface="Calibri" panose="020F0502020204030204" pitchFamily="34" charset="0"/>
              </a:rPr>
              <a:t>Research</a:t>
            </a:r>
            <a:r>
              <a:rPr lang="en-GB" sz="1700" b="0" i="1" u="none" baseline="0" dirty="0">
                <a:solidFill>
                  <a:srgbClr val="CA2583"/>
                </a:solidFill>
                <a:latin typeface="Times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B3A4C6-7A02-E642-8084-A8A335DB9914}"/>
              </a:ext>
            </a:extLst>
          </p:cNvPr>
          <p:cNvSpPr/>
          <p:nvPr/>
        </p:nvSpPr>
        <p:spPr>
          <a:xfrm>
            <a:off x="7285387" y="125133"/>
            <a:ext cx="1741225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Social RESEARCH</a:t>
            </a:r>
          </a:p>
        </p:txBody>
      </p:sp>
    </p:spTree>
    <p:extLst>
      <p:ext uri="{BB962C8B-B14F-4D97-AF65-F5344CB8AC3E}">
        <p14:creationId xmlns:p14="http://schemas.microsoft.com/office/powerpoint/2010/main" val="136705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9" t="24101" r="10938" b="16109"/>
          <a:stretch/>
        </p:blipFill>
        <p:spPr>
          <a:xfrm>
            <a:off x="129169" y="608117"/>
            <a:ext cx="8897443" cy="4417995"/>
          </a:xfrm>
          <a:prstGeom prst="rect">
            <a:avLst/>
          </a:prstGeom>
          <a:solidFill>
            <a:srgbClr val="564330"/>
          </a:solidFill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881ED43-F73C-E14B-BCED-54228C5F5FE0}"/>
              </a:ext>
            </a:extLst>
          </p:cNvPr>
          <p:cNvSpPr txBox="1">
            <a:spLocks/>
          </p:cNvSpPr>
          <p:nvPr/>
        </p:nvSpPr>
        <p:spPr>
          <a:xfrm>
            <a:off x="176551" y="4394589"/>
            <a:ext cx="3341090" cy="29870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ABA89C3-7A88-C246-ADFC-FAAC4B253D75}"/>
              </a:ext>
            </a:extLst>
          </p:cNvPr>
          <p:cNvSpPr txBox="1">
            <a:spLocks/>
          </p:cNvSpPr>
          <p:nvPr/>
        </p:nvSpPr>
        <p:spPr>
          <a:xfrm>
            <a:off x="487419" y="1374490"/>
            <a:ext cx="7302041" cy="1236921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rtl="0">
              <a:lnSpc>
                <a:spcPts val="4500"/>
              </a:lnSpc>
            </a:pPr>
            <a:r>
              <a:rPr lang="en-GB" sz="5500" b="0" i="1" u="none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charset="0"/>
                <a:cs typeface="Times New Roman" charset="0"/>
              </a:rPr>
              <a:t>Social </a:t>
            </a:r>
            <a:br>
              <a:rPr lang="en-GB" sz="5500" i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charset="0"/>
                <a:cs typeface="Times New Roman" charset="0"/>
              </a:rPr>
            </a:br>
            <a:r>
              <a:rPr lang="en-GB" sz="5500" b="0" i="1" u="none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charset="0"/>
                <a:cs typeface="Times New Roman" charset="0"/>
              </a:rPr>
              <a:t>Research</a:t>
            </a:r>
          </a:p>
        </p:txBody>
      </p:sp>
      <p:sp>
        <p:nvSpPr>
          <p:cNvPr id="8" name="Marcador de número de diapositiva 8">
            <a:extLst>
              <a:ext uri="{FF2B5EF4-FFF2-40B4-BE49-F238E27FC236}">
                <a16:creationId xmlns:a16="http://schemas.microsoft.com/office/drawing/2014/main" id="{B8CB7ED0-5E52-5E42-B295-FF91A7F05EB1}"/>
              </a:ext>
            </a:extLst>
          </p:cNvPr>
          <p:cNvSpPr txBox="1">
            <a:spLocks/>
          </p:cNvSpPr>
          <p:nvPr/>
        </p:nvSpPr>
        <p:spPr>
          <a:xfrm>
            <a:off x="8759690" y="4854627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sz="525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525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B3A4C6-7A02-E642-8084-A8A335DB9914}"/>
              </a:ext>
            </a:extLst>
          </p:cNvPr>
          <p:cNvSpPr/>
          <p:nvPr/>
        </p:nvSpPr>
        <p:spPr>
          <a:xfrm>
            <a:off x="7375491" y="125133"/>
            <a:ext cx="1651122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Social RESEARCH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7296F3-5D98-BF4D-800E-834098F42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85" y="4639218"/>
            <a:ext cx="1875600" cy="2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9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H="1">
            <a:off x="530065" y="1242889"/>
            <a:ext cx="849654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253644" y="1907778"/>
            <a:ext cx="3772968" cy="2871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19" t="29547" r="9581" b="26377"/>
          <a:stretch/>
        </p:blipFill>
        <p:spPr>
          <a:xfrm>
            <a:off x="5253644" y="433262"/>
            <a:ext cx="3772968" cy="1442669"/>
          </a:xfrm>
          <a:prstGeom prst="rect">
            <a:avLst/>
          </a:prstGeom>
          <a:solidFill>
            <a:srgbClr val="564330"/>
          </a:solidFill>
        </p:spPr>
      </p:pic>
      <p:sp>
        <p:nvSpPr>
          <p:cNvPr id="45" name="Marcador de contenido 2">
            <a:extLst>
              <a:ext uri="{FF2B5EF4-FFF2-40B4-BE49-F238E27FC236}">
                <a16:creationId xmlns:a16="http://schemas.microsoft.com/office/drawing/2014/main" id="{F9CEDAE7-4090-9140-BF57-7E15EAB42088}"/>
              </a:ext>
            </a:extLst>
          </p:cNvPr>
          <p:cNvSpPr txBox="1">
            <a:spLocks/>
          </p:cNvSpPr>
          <p:nvPr/>
        </p:nvSpPr>
        <p:spPr>
          <a:xfrm>
            <a:off x="5390275" y="2002095"/>
            <a:ext cx="2812430" cy="2233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Aft>
                <a:spcPts val="500"/>
              </a:spcAft>
              <a:buNone/>
            </a:pPr>
            <a:r>
              <a:rPr lang="en-GB" sz="1400" i="1" dirty="0">
                <a:latin typeface="Times New Roman" charset="0"/>
                <a:ea typeface="Times New Roman" charset="0"/>
                <a:cs typeface="Times New Roman" charset="0"/>
              </a:rPr>
              <a:t>Examples of funded projects</a:t>
            </a:r>
            <a:r>
              <a:rPr lang="en-GB" sz="1400" b="0" i="1" u="none" baseline="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sp>
        <p:nvSpPr>
          <p:cNvPr id="46" name="Marcador de contenido 2"/>
          <p:cNvSpPr txBox="1">
            <a:spLocks/>
          </p:cNvSpPr>
          <p:nvPr/>
        </p:nvSpPr>
        <p:spPr>
          <a:xfrm>
            <a:off x="5285515" y="2307511"/>
            <a:ext cx="3195097" cy="2053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Font typeface="Tipus de lletra del sistema"/>
              <a:buChar char="/"/>
            </a:pPr>
            <a:r>
              <a:rPr lang="en-GB" sz="1100" b="1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Entrepreneurship</a:t>
            </a:r>
            <a:r>
              <a:rPr lang="en-GB" sz="110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as a social mobility and inclusion strategy</a:t>
            </a:r>
          </a:p>
          <a:p>
            <a:pPr marL="108000" indent="-10800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Font typeface="Tipus de lletra del sistema"/>
              <a:buChar char="/"/>
            </a:pPr>
            <a:r>
              <a:rPr lang="en-GB" sz="1100" dirty="0"/>
              <a:t>Digital technology and the gender gap</a:t>
            </a:r>
            <a:endParaRPr lang="en-GB" sz="1100" b="0" i="0" u="none" baseline="0" dirty="0"/>
          </a:p>
          <a:p>
            <a:pPr marL="108000" indent="-10800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Font typeface="Tipus de lletra del sistema"/>
              <a:buChar char="/"/>
            </a:pPr>
            <a:r>
              <a:rPr lang="en-GB" sz="110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Subsidised </a:t>
            </a:r>
            <a:r>
              <a:rPr lang="en-GB" sz="1100" b="1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school meals </a:t>
            </a:r>
            <a:r>
              <a:rPr lang="en-GB" sz="110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and child well-being</a:t>
            </a:r>
            <a:endParaRPr lang="en-GB" sz="1100" b="0" i="0" u="none" baseline="0" dirty="0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  <a:p>
            <a:pPr marL="108000" indent="-108000" algn="l" rtl="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Font typeface="Tipus de lletra del sistema"/>
              <a:buChar char="/"/>
            </a:pPr>
            <a:r>
              <a:rPr lang="en-GB" sz="1100" b="0" i="0" u="none" baseline="0" dirty="0"/>
              <a:t>Depopulation and</a:t>
            </a:r>
            <a:r>
              <a:rPr lang="en-GB" sz="1100" b="1" dirty="0"/>
              <a:t> climate change</a:t>
            </a:r>
            <a:endParaRPr lang="en-GB" sz="1100" b="1" i="0" u="none" baseline="0" dirty="0"/>
          </a:p>
          <a:p>
            <a:pPr marL="108000" indent="-10800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Font typeface="Tipus de lletra del sistema"/>
              <a:buChar char="/"/>
            </a:pPr>
            <a:r>
              <a:rPr lang="en-GB" sz="1100" b="1" dirty="0"/>
              <a:t>Gender-based violence </a:t>
            </a:r>
            <a:r>
              <a:rPr lang="en-GB" sz="1100" dirty="0"/>
              <a:t>and schools</a:t>
            </a:r>
            <a:endParaRPr lang="en-GB" sz="1100" i="0" u="none" baseline="0" dirty="0"/>
          </a:p>
          <a:p>
            <a:pPr marL="108000" indent="-10800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Font typeface="Tipus de lletra del sistema"/>
              <a:buChar char="/"/>
            </a:pPr>
            <a:r>
              <a:rPr lang="en-GB" sz="1100" dirty="0"/>
              <a:t>Disinformation and governance</a:t>
            </a:r>
            <a:endParaRPr lang="en-GB" sz="1100" b="0" i="0" u="none" baseline="0" dirty="0"/>
          </a:p>
          <a:p>
            <a:pPr marL="108000" indent="-10800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Font typeface="Tipus de lletra del sistema"/>
              <a:buChar char="/"/>
            </a:pPr>
            <a:r>
              <a:rPr lang="en-GB" sz="1100" b="1" dirty="0"/>
              <a:t>Job flexibility and </a:t>
            </a:r>
            <a:r>
              <a:rPr lang="en-GB" sz="1100" dirty="0"/>
              <a:t>gender</a:t>
            </a:r>
            <a:r>
              <a:rPr lang="en-GB" sz="1100" b="1" dirty="0"/>
              <a:t> inequality</a:t>
            </a:r>
            <a:endParaRPr lang="en-GB" sz="1100" b="0" i="0" u="none" baseline="0" dirty="0"/>
          </a:p>
          <a:p>
            <a:pPr marL="108000" indent="-108000" algn="l" rtl="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Font typeface="Tipus de lletra del sistema"/>
              <a:buChar char="/"/>
            </a:pPr>
            <a:endParaRPr lang="es" sz="1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37066" y="1316058"/>
            <a:ext cx="4256315" cy="450038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Two-year projects generating quantitative data on social interest phenomena in Spain and Portugal</a:t>
            </a:r>
            <a:r>
              <a:rPr lang="en-GB" sz="1300" b="0" i="0" u="none" baseline="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88241" y="2503145"/>
            <a:ext cx="1612767" cy="781284"/>
            <a:chOff x="532834" y="3723367"/>
            <a:chExt cx="1612767" cy="781284"/>
          </a:xfrm>
        </p:grpSpPr>
        <p:sp>
          <p:nvSpPr>
            <p:cNvPr id="28" name="Marcador de contenido 2"/>
            <p:cNvSpPr txBox="1">
              <a:spLocks/>
            </p:cNvSpPr>
            <p:nvPr/>
          </p:nvSpPr>
          <p:spPr>
            <a:xfrm>
              <a:off x="560011" y="3840445"/>
              <a:ext cx="1585590" cy="66420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GB" sz="120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Match-fund with Portugal’s </a:t>
              </a:r>
              <a:r>
                <a:rPr lang="es" sz="1200" b="1" i="0" u="none" baseline="0" dirty="0">
                  <a:solidFill>
                    <a:srgbClr val="BF8D3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Fundação para a Ciência e a Tecnologia </a:t>
              </a:r>
              <a:endParaRPr lang="en-GB" sz="1200" b="1" dirty="0">
                <a:solidFill>
                  <a:srgbClr val="BF8D3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32834" y="3723367"/>
              <a:ext cx="1547966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2984397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400" b="0" i="1" u="none" baseline="0" dirty="0">
                <a:ea typeface="Times New Roman" charset="0"/>
                <a:cs typeface="Times New Roman" charset="0"/>
              </a:rPr>
              <a:t>Social Research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5AE069-09BB-7E48-B79B-7A7FE760C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241" y="1927069"/>
            <a:ext cx="484936" cy="48398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C312E6C-8FC5-E947-B9F8-DE356EB135B2}"/>
              </a:ext>
            </a:extLst>
          </p:cNvPr>
          <p:cNvGrpSpPr/>
          <p:nvPr/>
        </p:nvGrpSpPr>
        <p:grpSpPr>
          <a:xfrm>
            <a:off x="521842" y="3579663"/>
            <a:ext cx="1512398" cy="1006658"/>
            <a:chOff x="4632136" y="1860643"/>
            <a:chExt cx="1512398" cy="1006658"/>
          </a:xfrm>
        </p:grpSpPr>
        <p:sp>
          <p:nvSpPr>
            <p:cNvPr id="36" name="Marcador de contenido 2">
              <a:extLst>
                <a:ext uri="{FF2B5EF4-FFF2-40B4-BE49-F238E27FC236}">
                  <a16:creationId xmlns:a16="http://schemas.microsoft.com/office/drawing/2014/main" id="{8F6FCCEF-6C30-6147-83DB-5E88BC7F977D}"/>
                </a:ext>
              </a:extLst>
            </p:cNvPr>
            <p:cNvSpPr txBox="1">
              <a:spLocks/>
            </p:cNvSpPr>
            <p:nvPr/>
          </p:nvSpPr>
          <p:spPr>
            <a:xfrm>
              <a:off x="4632136" y="2493658"/>
              <a:ext cx="1459063" cy="37364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 rtl="0">
                <a:buNone/>
              </a:pPr>
              <a:r>
                <a:rPr lang="en-GB" sz="1200" b="0" i="0" u="none" baseline="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Up to </a:t>
              </a:r>
              <a:r>
                <a:rPr lang="en-GB" sz="1200" b="1" i="0" u="none" baseline="0" dirty="0">
                  <a:solidFill>
                    <a:srgbClr val="BF8D30"/>
                  </a:solidFill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115,000</a:t>
              </a:r>
              <a:r>
                <a:rPr lang="en-GB" sz="1200" b="0" i="0" u="none" baseline="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 euros of funding per project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AF8AD03-1D5B-C04F-BFE6-B7085E440A7C}"/>
                </a:ext>
              </a:extLst>
            </p:cNvPr>
            <p:cNvCxnSpPr/>
            <p:nvPr/>
          </p:nvCxnSpPr>
          <p:spPr>
            <a:xfrm>
              <a:off x="4632137" y="2376581"/>
              <a:ext cx="1512397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B2BF43D-357B-EC4C-935F-A468A3581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2137" y="1860643"/>
              <a:ext cx="388292" cy="38829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BAB4A5-F001-F241-8509-5619ECD57F89}"/>
              </a:ext>
            </a:extLst>
          </p:cNvPr>
          <p:cNvGrpSpPr/>
          <p:nvPr/>
        </p:nvGrpSpPr>
        <p:grpSpPr>
          <a:xfrm>
            <a:off x="2688240" y="3616907"/>
            <a:ext cx="1710959" cy="1377927"/>
            <a:chOff x="4632136" y="3250082"/>
            <a:chExt cx="1710959" cy="1377927"/>
          </a:xfrm>
        </p:grpSpPr>
        <p:sp>
          <p:nvSpPr>
            <p:cNvPr id="49" name="Marcador de contenido 2">
              <a:extLst>
                <a:ext uri="{FF2B5EF4-FFF2-40B4-BE49-F238E27FC236}">
                  <a16:creationId xmlns:a16="http://schemas.microsoft.com/office/drawing/2014/main" id="{608BF6D6-F8FB-744B-95B6-F3FE0076D375}"/>
                </a:ext>
              </a:extLst>
            </p:cNvPr>
            <p:cNvSpPr txBox="1">
              <a:spLocks/>
            </p:cNvSpPr>
            <p:nvPr/>
          </p:nvSpPr>
          <p:spPr>
            <a:xfrm>
              <a:off x="4632136" y="3840442"/>
              <a:ext cx="1710959" cy="78756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GB" sz="1200" b="1" dirty="0">
                  <a:solidFill>
                    <a:srgbClr val="BF8D30"/>
                  </a:solidFill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Evaluators </a:t>
              </a:r>
              <a:r>
                <a:rPr lang="en-GB" sz="120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from academia and the social sector </a:t>
              </a:r>
              <a:endParaRPr lang="en-GB" sz="1200" b="0" i="0" u="none" baseline="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498B78-4B61-9147-A04A-8992482DD11D}"/>
                </a:ext>
              </a:extLst>
            </p:cNvPr>
            <p:cNvCxnSpPr/>
            <p:nvPr/>
          </p:nvCxnSpPr>
          <p:spPr>
            <a:xfrm>
              <a:off x="4632137" y="3723367"/>
              <a:ext cx="1612767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43102A0-230F-C74A-90B3-F6D29A78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2137" y="3250082"/>
              <a:ext cx="377434" cy="405392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31A1EC-D9B9-F24F-9796-039E524D8BDF}"/>
              </a:ext>
            </a:extLst>
          </p:cNvPr>
          <p:cNvGrpSpPr/>
          <p:nvPr/>
        </p:nvGrpSpPr>
        <p:grpSpPr>
          <a:xfrm>
            <a:off x="521842" y="2014145"/>
            <a:ext cx="1666958" cy="1544028"/>
            <a:chOff x="525202" y="2681670"/>
            <a:chExt cx="1666958" cy="1544028"/>
          </a:xfrm>
        </p:grpSpPr>
        <p:sp>
          <p:nvSpPr>
            <p:cNvPr id="53" name="Marcador de contenido 2">
              <a:extLst>
                <a:ext uri="{FF2B5EF4-FFF2-40B4-BE49-F238E27FC236}">
                  <a16:creationId xmlns:a16="http://schemas.microsoft.com/office/drawing/2014/main" id="{3EBBB0A4-85B4-384A-8E24-F364CC02C338}"/>
                </a:ext>
              </a:extLst>
            </p:cNvPr>
            <p:cNvSpPr txBox="1">
              <a:spLocks/>
            </p:cNvSpPr>
            <p:nvPr/>
          </p:nvSpPr>
          <p:spPr>
            <a:xfrm>
              <a:off x="560009" y="3292156"/>
              <a:ext cx="1632151" cy="93354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indent="-108000">
                <a:lnSpc>
                  <a:spcPts val="1300"/>
                </a:lnSpc>
                <a:spcBef>
                  <a:spcPts val="300"/>
                </a:spcBef>
                <a:buSzPct val="80000"/>
                <a:buFont typeface=".AppleSystemUIFont" charset="-120"/>
                <a:buChar char="/"/>
              </a:pPr>
              <a:r>
                <a:rPr lang="en-GB" sz="1200" dirty="0"/>
                <a:t>One annual edition in Spain since </a:t>
              </a:r>
              <a:r>
                <a:rPr lang="en-GB" sz="1200" b="0" i="0" u="none" baseline="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2019</a:t>
              </a:r>
            </a:p>
            <a:p>
              <a:pPr marL="108000" indent="-108000">
                <a:lnSpc>
                  <a:spcPts val="1300"/>
                </a:lnSpc>
                <a:spcBef>
                  <a:spcPts val="300"/>
                </a:spcBef>
                <a:buSzPct val="80000"/>
                <a:buFont typeface=".AppleSystemUIFont" charset="-120"/>
                <a:buChar char="/"/>
              </a:pPr>
              <a:r>
                <a:rPr lang="en-GB" sz="1200" dirty="0"/>
                <a:t>One annual edition in Portugal since </a:t>
              </a:r>
              <a:r>
                <a:rPr lang="en-GB" sz="1200" b="0" i="0" u="none" baseline="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2020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9464238-A391-4B48-8583-EE700DC6DC8A}"/>
                </a:ext>
              </a:extLst>
            </p:cNvPr>
            <p:cNvCxnSpPr/>
            <p:nvPr/>
          </p:nvCxnSpPr>
          <p:spPr>
            <a:xfrm>
              <a:off x="532834" y="3175079"/>
              <a:ext cx="1504766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FCB3841-65A3-D94E-BA18-7C8A5F888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202" y="2681670"/>
              <a:ext cx="403550" cy="376335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1B3A4C6-7A02-E642-8084-A8A335DB9914}"/>
              </a:ext>
            </a:extLst>
          </p:cNvPr>
          <p:cNvSpPr/>
          <p:nvPr/>
        </p:nvSpPr>
        <p:spPr>
          <a:xfrm>
            <a:off x="7334865" y="125133"/>
            <a:ext cx="1691747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Social RESEARCH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72D541E-6EE9-FA49-AE48-135854F308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85" y="4462595"/>
            <a:ext cx="1875600" cy="2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2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6" t="21886" r="5753" b="19849"/>
          <a:stretch/>
        </p:blipFill>
        <p:spPr>
          <a:xfrm>
            <a:off x="129169" y="608117"/>
            <a:ext cx="8897443" cy="4417995"/>
          </a:xfrm>
          <a:prstGeom prst="rect">
            <a:avLst/>
          </a:prstGeom>
          <a:solidFill>
            <a:srgbClr val="564330"/>
          </a:solidFill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881ED43-F73C-E14B-BCED-54228C5F5FE0}"/>
              </a:ext>
            </a:extLst>
          </p:cNvPr>
          <p:cNvSpPr txBox="1">
            <a:spLocks/>
          </p:cNvSpPr>
          <p:nvPr/>
        </p:nvSpPr>
        <p:spPr>
          <a:xfrm>
            <a:off x="176551" y="4394589"/>
            <a:ext cx="3341090" cy="29870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BA89C3-7A88-C246-ADFC-FAAC4B253D75}"/>
              </a:ext>
            </a:extLst>
          </p:cNvPr>
          <p:cNvSpPr txBox="1">
            <a:spLocks/>
          </p:cNvSpPr>
          <p:nvPr/>
        </p:nvSpPr>
        <p:spPr>
          <a:xfrm>
            <a:off x="487419" y="1977272"/>
            <a:ext cx="4142333" cy="1236921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rtl="0">
              <a:lnSpc>
                <a:spcPts val="4500"/>
              </a:lnSpc>
            </a:pPr>
            <a:r>
              <a:rPr lang="en-GB" sz="5500" b="0" i="1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Flash</a:t>
            </a:r>
          </a:p>
        </p:txBody>
      </p:sp>
      <p:sp>
        <p:nvSpPr>
          <p:cNvPr id="7" name="Marcador de número de diapositiva 8">
            <a:extLst>
              <a:ext uri="{FF2B5EF4-FFF2-40B4-BE49-F238E27FC236}">
                <a16:creationId xmlns:a16="http://schemas.microsoft.com/office/drawing/2014/main" id="{54E55C01-3FB3-3847-995D-E1FE066F75E1}"/>
              </a:ext>
            </a:extLst>
          </p:cNvPr>
          <p:cNvSpPr txBox="1">
            <a:spLocks/>
          </p:cNvSpPr>
          <p:nvPr/>
        </p:nvSpPr>
        <p:spPr>
          <a:xfrm>
            <a:off x="8759690" y="4854627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sz="525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525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EF592-4004-0C4C-B8A1-39020D9DC96F}"/>
              </a:ext>
            </a:extLst>
          </p:cNvPr>
          <p:cNvSpPr/>
          <p:nvPr/>
        </p:nvSpPr>
        <p:spPr>
          <a:xfrm>
            <a:off x="7177549" y="125133"/>
            <a:ext cx="1849064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Social RESEARCH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B7D21B-C0A6-7340-A4D2-C2D8E818B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85" y="4639218"/>
            <a:ext cx="1875600" cy="2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7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33472" y="1316038"/>
            <a:ext cx="4284185" cy="450850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GB" sz="1300" dirty="0">
                <a:latin typeface="Calibri" charset="0"/>
                <a:ea typeface="Calibri" charset="0"/>
                <a:cs typeface="Calibri" charset="0"/>
              </a:rPr>
              <a:t>One-year projects generating quantitative data on social interest phenomena in Spain and Portugal</a:t>
            </a:r>
            <a:r>
              <a:rPr lang="en-GB" sz="1300" b="0" i="0" u="none" baseline="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34871" y="2503145"/>
            <a:ext cx="1547966" cy="781284"/>
            <a:chOff x="532834" y="3723367"/>
            <a:chExt cx="1547966" cy="781284"/>
          </a:xfrm>
        </p:grpSpPr>
        <p:sp>
          <p:nvSpPr>
            <p:cNvPr id="28" name="Marcador de contenido 2"/>
            <p:cNvSpPr txBox="1">
              <a:spLocks/>
            </p:cNvSpPr>
            <p:nvPr/>
          </p:nvSpPr>
          <p:spPr>
            <a:xfrm>
              <a:off x="560011" y="3840445"/>
              <a:ext cx="1313442" cy="66420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GB" sz="120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Open </a:t>
              </a:r>
              <a:r>
                <a:rPr lang="en-GB" sz="1200" b="1" dirty="0">
                  <a:solidFill>
                    <a:srgbClr val="BF8D30"/>
                  </a:solidFill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topic</a:t>
              </a:r>
              <a:endParaRPr lang="en-GB" sz="1200" b="0" i="0" u="none" baseline="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32834" y="3723367"/>
              <a:ext cx="1547966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34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H="1">
            <a:off x="530065" y="1242889"/>
            <a:ext cx="849654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2984397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400" b="0" i="1" u="none" baseline="0" dirty="0">
                <a:ea typeface="Times New Roman" charset="0"/>
                <a:cs typeface="Times New Roman" charset="0"/>
              </a:rPr>
              <a:t>Flash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98" t="25835" r="2622" b="25253"/>
          <a:stretch/>
        </p:blipFill>
        <p:spPr>
          <a:xfrm>
            <a:off x="5253644" y="433262"/>
            <a:ext cx="3772968" cy="1442668"/>
          </a:xfrm>
          <a:prstGeom prst="rect">
            <a:avLst/>
          </a:prstGeom>
          <a:solidFill>
            <a:srgbClr val="564330"/>
          </a:solidFill>
        </p:spPr>
      </p:pic>
      <p:sp>
        <p:nvSpPr>
          <p:cNvPr id="44" name="Rectangle 43"/>
          <p:cNvSpPr/>
          <p:nvPr/>
        </p:nvSpPr>
        <p:spPr>
          <a:xfrm>
            <a:off x="5253644" y="1894551"/>
            <a:ext cx="3772968" cy="28716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46" name="Marcador de contenido 2">
            <a:extLst>
              <a:ext uri="{FF2B5EF4-FFF2-40B4-BE49-F238E27FC236}">
                <a16:creationId xmlns:a16="http://schemas.microsoft.com/office/drawing/2014/main" id="{F9CEDAE7-4090-9140-BF57-7E15EAB42088}"/>
              </a:ext>
            </a:extLst>
          </p:cNvPr>
          <p:cNvSpPr txBox="1">
            <a:spLocks/>
          </p:cNvSpPr>
          <p:nvPr/>
        </p:nvSpPr>
        <p:spPr>
          <a:xfrm>
            <a:off x="5407730" y="1639224"/>
            <a:ext cx="1292435" cy="2553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1500"/>
              </a:lnSpc>
              <a:spcAft>
                <a:spcPts val="500"/>
              </a:spcAft>
              <a:buNone/>
            </a:pPr>
            <a:r>
              <a:rPr lang="en-GB" sz="1400" b="0" i="1" u="none" baseline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Topics:</a:t>
            </a:r>
          </a:p>
        </p:txBody>
      </p:sp>
      <p:sp>
        <p:nvSpPr>
          <p:cNvPr id="52" name="Marcador de contenido 2"/>
          <p:cNvSpPr txBox="1">
            <a:spLocks/>
          </p:cNvSpPr>
          <p:nvPr/>
        </p:nvSpPr>
        <p:spPr>
          <a:xfrm>
            <a:off x="5324600" y="1936995"/>
            <a:ext cx="1942891" cy="2654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February 2019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dirty="0">
                <a:latin typeface="Calibri" charset="0"/>
                <a:ea typeface="Calibri" charset="0"/>
                <a:cs typeface="Calibri" charset="0"/>
              </a:rPr>
              <a:t>Social research with surveys</a:t>
            </a:r>
            <a:endParaRPr lang="en-GB" sz="950" b="0" i="0" u="none" baseline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June 2019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dirty="0">
                <a:latin typeface="Calibri" charset="0"/>
                <a:ea typeface="Calibri" charset="0"/>
                <a:cs typeface="Calibri" charset="0"/>
              </a:rPr>
              <a:t>Social science outreach</a:t>
            </a:r>
            <a:r>
              <a:rPr lang="en-GB" sz="950" b="0" i="0" u="none" baseline="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July 2019</a:t>
            </a:r>
          </a:p>
          <a:p>
            <a:pPr marL="0" indent="0" algn="l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b="0" i="0" u="none" baseline="0" dirty="0">
                <a:latin typeface="Calibri" charset="0"/>
                <a:ea typeface="Calibri" charset="0"/>
                <a:cs typeface="Calibri" charset="0"/>
              </a:rPr>
              <a:t>Experimental research </a:t>
            </a: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September 2019</a:t>
            </a:r>
          </a:p>
          <a:p>
            <a:pPr marL="0" indent="0" algn="l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b="0" i="0" u="none" baseline="0" dirty="0">
                <a:latin typeface="Calibri" charset="0"/>
                <a:ea typeface="Calibri" charset="0"/>
                <a:cs typeface="Calibri" charset="0"/>
              </a:rPr>
              <a:t>Immigration</a:t>
            </a: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October 2019</a:t>
            </a:r>
          </a:p>
          <a:p>
            <a:pPr marL="72000" indent="-7200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.AppleSystemUIFont" charset="-120"/>
              <a:buChar char="·"/>
            </a:pPr>
            <a:r>
              <a:rPr lang="en-GB" sz="950" dirty="0">
                <a:latin typeface="Calibri" charset="0"/>
                <a:ea typeface="Calibri" charset="0"/>
                <a:cs typeface="Calibri" charset="0"/>
              </a:rPr>
              <a:t>Multi-annual survey</a:t>
            </a:r>
            <a:endParaRPr lang="en-GB" sz="950" b="0" i="0" u="none" baseline="0" dirty="0">
              <a:latin typeface="Calibri" charset="0"/>
              <a:ea typeface="Calibri" charset="0"/>
              <a:cs typeface="Calibri" charset="0"/>
            </a:endParaRPr>
          </a:p>
          <a:p>
            <a:pPr marL="72000" indent="-72000">
              <a:lnSpc>
                <a:spcPct val="80000"/>
              </a:lnSpc>
              <a:spcBef>
                <a:spcPts val="0"/>
              </a:spcBef>
              <a:buSzPct val="100000"/>
              <a:buFont typeface=".AppleSystemUIFont" charset="-120"/>
              <a:buChar char="·"/>
            </a:pPr>
            <a:r>
              <a:rPr lang="en-GB" sz="950" dirty="0">
                <a:latin typeface="Calibri" charset="0"/>
                <a:ea typeface="Calibri" charset="0"/>
                <a:cs typeface="Calibri" charset="0"/>
              </a:rPr>
              <a:t>Vocational training, early school leaving and job insecurity</a:t>
            </a:r>
            <a:endParaRPr lang="en-GB" sz="950" b="0" i="0" u="none" baseline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November 2019</a:t>
            </a:r>
          </a:p>
          <a:p>
            <a:pPr marL="0" indent="0" algn="l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b="0" i="0" u="none" baseline="0" dirty="0">
                <a:latin typeface="Calibri" charset="0"/>
                <a:ea typeface="Calibri" charset="0"/>
                <a:cs typeface="Calibri" charset="0"/>
              </a:rPr>
              <a:t>Talent drain</a:t>
            </a: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June 2020</a:t>
            </a:r>
          </a:p>
          <a:p>
            <a:pPr marL="72000" indent="-72000">
              <a:lnSpc>
                <a:spcPct val="80000"/>
              </a:lnSpc>
              <a:spcBef>
                <a:spcPts val="0"/>
              </a:spcBef>
              <a:buFont typeface=".AppleSystemUIFont" charset="-120"/>
              <a:buChar char="·"/>
            </a:pPr>
            <a:r>
              <a:rPr lang="en-GB" sz="950" dirty="0">
                <a:latin typeface="Calibri" charset="0"/>
                <a:ea typeface="Calibri" charset="0"/>
                <a:cs typeface="Calibri" charset="0"/>
              </a:rPr>
              <a:t>Social impact of COVID-19</a:t>
            </a:r>
            <a:endParaRPr lang="en-GB" sz="950" b="0" i="0" u="none" baseline="0" dirty="0">
              <a:latin typeface="Calibri" charset="0"/>
              <a:ea typeface="Calibri" charset="0"/>
              <a:cs typeface="Calibri" charset="0"/>
            </a:endParaRPr>
          </a:p>
          <a:p>
            <a:pPr marL="72000" indent="-72000">
              <a:lnSpc>
                <a:spcPct val="80000"/>
              </a:lnSpc>
              <a:spcBef>
                <a:spcPts val="0"/>
              </a:spcBef>
              <a:buFont typeface=".AppleSystemUIFont" charset="-120"/>
              <a:buChar char="·"/>
            </a:pPr>
            <a:r>
              <a:rPr lang="en-GB" sz="950" dirty="0">
                <a:latin typeface="Calibri" charset="0"/>
                <a:ea typeface="Calibri" charset="0"/>
                <a:cs typeface="Calibri" charset="0"/>
              </a:rPr>
              <a:t>Surveys on the social impact of COVID-19</a:t>
            </a:r>
            <a:endParaRPr lang="en-GB" sz="950" b="0" i="0" u="none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3" name="Marcador de contenido 2"/>
          <p:cNvSpPr txBox="1">
            <a:spLocks/>
          </p:cNvSpPr>
          <p:nvPr/>
        </p:nvSpPr>
        <p:spPr>
          <a:xfrm>
            <a:off x="7205045" y="1941367"/>
            <a:ext cx="1759341" cy="255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September 2020</a:t>
            </a:r>
          </a:p>
          <a:p>
            <a:pPr marL="0" indent="0" algn="l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b="0" i="0" u="none" baseline="0" dirty="0">
                <a:latin typeface="Calibri" charset="0"/>
                <a:ea typeface="Calibri" charset="0"/>
                <a:cs typeface="Calibri" charset="0"/>
              </a:rPr>
              <a:t>Social inequality</a:t>
            </a: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September 2021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dirty="0">
                <a:latin typeface="Calibri" charset="0"/>
                <a:ea typeface="Calibri" charset="0"/>
                <a:cs typeface="Calibri" charset="0"/>
              </a:rPr>
              <a:t>Technology and society</a:t>
            </a:r>
            <a:endParaRPr lang="en-GB" sz="950" b="0" i="0" u="none" baseline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April 2022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dirty="0">
                <a:latin typeface="Calibri" charset="0"/>
                <a:cs typeface="Calibri" charset="0"/>
              </a:rPr>
              <a:t>Social reality of young people</a:t>
            </a: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July 2022 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dirty="0">
                <a:latin typeface="Calibri" charset="0"/>
                <a:cs typeface="Calibri" charset="0"/>
              </a:rPr>
              <a:t>Education and society</a:t>
            </a: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March 2023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dirty="0">
                <a:latin typeface="Calibri" charset="0"/>
                <a:cs typeface="Calibri" charset="0"/>
              </a:rPr>
              <a:t>Vulnerability in childhood</a:t>
            </a: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September 2023 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dirty="0">
                <a:latin typeface="Calibri" charset="0"/>
                <a:cs typeface="Calibri" charset="0"/>
              </a:rPr>
              <a:t>Social impact of climate change</a:t>
            </a:r>
          </a:p>
          <a:p>
            <a:pPr marL="0" indent="0" algn="l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800" b="1" dirty="0">
                <a:latin typeface="Calibri" charset="0"/>
                <a:ea typeface="Calibri" charset="0"/>
                <a:cs typeface="Calibri" charset="0"/>
              </a:rPr>
              <a:t>February </a:t>
            </a: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2024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dirty="0">
                <a:latin typeface="Calibri" charset="0"/>
                <a:cs typeface="Calibri" charset="0"/>
              </a:rPr>
              <a:t>Social impact of longer lifespans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GB" sz="950" b="1" i="0" u="none" baseline="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800" b="1" dirty="0">
                <a:latin typeface="Calibri" charset="0"/>
                <a:ea typeface="Calibri" charset="0"/>
                <a:cs typeface="Calibri" charset="0"/>
              </a:rPr>
              <a:t>July</a:t>
            </a:r>
            <a:r>
              <a:rPr lang="en-GB" sz="800" b="1" i="0" u="none" baseline="0" dirty="0">
                <a:latin typeface="Calibri" charset="0"/>
                <a:ea typeface="Calibri" charset="0"/>
                <a:cs typeface="Calibri" charset="0"/>
              </a:rPr>
              <a:t> 2024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950" dirty="0">
                <a:latin typeface="Calibri" charset="0"/>
                <a:cs typeface="Calibri" charset="0"/>
              </a:rPr>
              <a:t>research projects based on quantitative surveys </a:t>
            </a:r>
            <a:endParaRPr lang="en-GB" sz="950" dirty="0">
              <a:latin typeface="Calibri" charset="0"/>
              <a:cs typeface="Calibri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EECE60-24E2-0043-AC9B-76EAF24C72B0}"/>
              </a:ext>
            </a:extLst>
          </p:cNvPr>
          <p:cNvGrpSpPr/>
          <p:nvPr/>
        </p:nvGrpSpPr>
        <p:grpSpPr>
          <a:xfrm>
            <a:off x="521842" y="3543280"/>
            <a:ext cx="1512398" cy="957230"/>
            <a:chOff x="4632136" y="1910071"/>
            <a:chExt cx="1512398" cy="957230"/>
          </a:xfrm>
        </p:grpSpPr>
        <p:sp>
          <p:nvSpPr>
            <p:cNvPr id="32" name="Marcador de contenido 2">
              <a:extLst>
                <a:ext uri="{FF2B5EF4-FFF2-40B4-BE49-F238E27FC236}">
                  <a16:creationId xmlns:a16="http://schemas.microsoft.com/office/drawing/2014/main" id="{83B7DBBD-77FC-224B-8961-8B30D706D8B9}"/>
                </a:ext>
              </a:extLst>
            </p:cNvPr>
            <p:cNvSpPr txBox="1">
              <a:spLocks/>
            </p:cNvSpPr>
            <p:nvPr/>
          </p:nvSpPr>
          <p:spPr>
            <a:xfrm>
              <a:off x="4632136" y="2493658"/>
              <a:ext cx="1459063" cy="37364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 rtl="0">
                <a:buNone/>
              </a:pPr>
              <a:r>
                <a:rPr lang="en-GB" sz="1200" b="0" i="0" u="none" baseline="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Up to </a:t>
              </a:r>
              <a:r>
                <a:rPr lang="en-GB" sz="1200" b="1" i="0" u="none" baseline="0" dirty="0">
                  <a:solidFill>
                    <a:srgbClr val="BF8D30"/>
                  </a:solidFill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35,000</a:t>
              </a:r>
              <a:r>
                <a:rPr lang="en-GB" sz="1200" b="0" i="0" u="none" baseline="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 euros of funding per project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3A25534-85D7-F642-A902-C99FDBFD9EC3}"/>
                </a:ext>
              </a:extLst>
            </p:cNvPr>
            <p:cNvCxnSpPr/>
            <p:nvPr/>
          </p:nvCxnSpPr>
          <p:spPr>
            <a:xfrm>
              <a:off x="4632137" y="2376581"/>
              <a:ext cx="1512397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F6E009B-5CC8-3840-AAFD-E636E8D96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2137" y="1910071"/>
              <a:ext cx="388292" cy="38829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9C03C6-4272-714E-A05C-607D35E2E1B1}"/>
              </a:ext>
            </a:extLst>
          </p:cNvPr>
          <p:cNvGrpSpPr/>
          <p:nvPr/>
        </p:nvGrpSpPr>
        <p:grpSpPr>
          <a:xfrm>
            <a:off x="2834870" y="3531096"/>
            <a:ext cx="1770638" cy="1377927"/>
            <a:chOff x="4632136" y="3250082"/>
            <a:chExt cx="1770638" cy="1377927"/>
          </a:xfrm>
        </p:grpSpPr>
        <p:sp>
          <p:nvSpPr>
            <p:cNvPr id="45" name="Marcador de contenido 2">
              <a:extLst>
                <a:ext uri="{FF2B5EF4-FFF2-40B4-BE49-F238E27FC236}">
                  <a16:creationId xmlns:a16="http://schemas.microsoft.com/office/drawing/2014/main" id="{39C0B4DA-D425-444B-9CDC-F03F1CB1D6C5}"/>
                </a:ext>
              </a:extLst>
            </p:cNvPr>
            <p:cNvSpPr txBox="1">
              <a:spLocks/>
            </p:cNvSpPr>
            <p:nvPr/>
          </p:nvSpPr>
          <p:spPr>
            <a:xfrm>
              <a:off x="4632136" y="3840442"/>
              <a:ext cx="1770638" cy="78756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GB" sz="1200" b="0" i="0" u="none" baseline="0" dirty="0"/>
                <a:t>National and international </a:t>
              </a:r>
              <a:r>
                <a:rPr lang="en-GB" sz="1200" b="1" dirty="0">
                  <a:solidFill>
                    <a:srgbClr val="BF8D30"/>
                  </a:solidFill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academic evaluators</a:t>
              </a:r>
              <a:endParaRPr lang="en-GB" sz="1200" b="0" i="0" u="none" baseline="0" dirty="0"/>
            </a:p>
            <a:p>
              <a:pPr marL="0" lvl="1" indent="0" algn="l" rtl="0">
                <a:buNone/>
              </a:pPr>
              <a:endParaRPr lang="es" sz="120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5184DCE-2921-C141-9566-6F5D40B502CA}"/>
                </a:ext>
              </a:extLst>
            </p:cNvPr>
            <p:cNvCxnSpPr/>
            <p:nvPr/>
          </p:nvCxnSpPr>
          <p:spPr>
            <a:xfrm>
              <a:off x="4632137" y="3723367"/>
              <a:ext cx="1612767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F27399E-BB9F-7343-948F-E89D0203B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2137" y="3250082"/>
              <a:ext cx="377434" cy="40539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998F0B-D70A-D949-9AAC-A98022907943}"/>
              </a:ext>
            </a:extLst>
          </p:cNvPr>
          <p:cNvGrpSpPr/>
          <p:nvPr/>
        </p:nvGrpSpPr>
        <p:grpSpPr>
          <a:xfrm>
            <a:off x="521842" y="2014145"/>
            <a:ext cx="1512398" cy="1544028"/>
            <a:chOff x="525202" y="2681670"/>
            <a:chExt cx="1512398" cy="1544028"/>
          </a:xfrm>
        </p:grpSpPr>
        <p:sp>
          <p:nvSpPr>
            <p:cNvPr id="51" name="Marcador de contenido 2">
              <a:extLst>
                <a:ext uri="{FF2B5EF4-FFF2-40B4-BE49-F238E27FC236}">
                  <a16:creationId xmlns:a16="http://schemas.microsoft.com/office/drawing/2014/main" id="{F73D6542-4036-3047-88D8-90D029315160}"/>
                </a:ext>
              </a:extLst>
            </p:cNvPr>
            <p:cNvSpPr txBox="1">
              <a:spLocks/>
            </p:cNvSpPr>
            <p:nvPr/>
          </p:nvSpPr>
          <p:spPr>
            <a:xfrm>
              <a:off x="560010" y="3292156"/>
              <a:ext cx="1319859" cy="93354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indent="-108000" algn="l" rtl="0">
                <a:lnSpc>
                  <a:spcPts val="1300"/>
                </a:lnSpc>
                <a:spcBef>
                  <a:spcPts val="300"/>
                </a:spcBef>
                <a:buClr>
                  <a:schemeClr val="tx1"/>
                </a:buClr>
                <a:buSzPct val="80000"/>
                <a:buFont typeface=".AppleSystemUIFont" charset="-120"/>
                <a:buChar char="/"/>
              </a:pPr>
              <a:r>
                <a:rPr lang="en-GB" sz="1200" b="1" i="0" u="none" baseline="0" dirty="0">
                  <a:solidFill>
                    <a:srgbClr val="BF8D30"/>
                  </a:solidFill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17</a:t>
              </a:r>
              <a:r>
                <a:rPr lang="en-GB" sz="1200" b="0" i="0" u="none" baseline="0" dirty="0"/>
                <a:t> calls since 2019 in Spain</a:t>
              </a:r>
            </a:p>
            <a:p>
              <a:pPr marL="108000" indent="-108000" algn="l" rtl="0">
                <a:lnSpc>
                  <a:spcPts val="1300"/>
                </a:lnSpc>
                <a:spcBef>
                  <a:spcPts val="300"/>
                </a:spcBef>
                <a:buClr>
                  <a:schemeClr val="tx1"/>
                </a:buClr>
                <a:buSzPct val="80000"/>
                <a:buFont typeface=".AppleSystemUIFont" charset="-120"/>
                <a:buChar char="/"/>
              </a:pPr>
              <a:r>
                <a:rPr lang="en-GB" sz="1200" b="1" i="0" u="none" baseline="0" dirty="0">
                  <a:solidFill>
                    <a:srgbClr val="BF8D3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en-GB" sz="1200" b="0" i="0" u="none" baseline="0" dirty="0"/>
                <a:t> calls since 2020 in Portugal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7B9825-E77D-6041-B6A6-E5A8A8C459B4}"/>
                </a:ext>
              </a:extLst>
            </p:cNvPr>
            <p:cNvCxnSpPr/>
            <p:nvPr/>
          </p:nvCxnSpPr>
          <p:spPr>
            <a:xfrm>
              <a:off x="532834" y="3175079"/>
              <a:ext cx="1504766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B0574DC-6BFE-DA4B-9752-A6BFC6AC4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202" y="2681670"/>
              <a:ext cx="403550" cy="376335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1B3A4C6-7A02-E642-8084-A8A335DB9914}"/>
              </a:ext>
            </a:extLst>
          </p:cNvPr>
          <p:cNvSpPr/>
          <p:nvPr/>
        </p:nvSpPr>
        <p:spPr>
          <a:xfrm>
            <a:off x="7325033" y="125133"/>
            <a:ext cx="1701580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Social RESEARCH</a:t>
            </a:r>
          </a:p>
        </p:txBody>
      </p:sp>
      <p:pic>
        <p:nvPicPr>
          <p:cNvPr id="2" name="Picture 55">
            <a:extLst>
              <a:ext uri="{FF2B5EF4-FFF2-40B4-BE49-F238E27FC236}">
                <a16:creationId xmlns:a16="http://schemas.microsoft.com/office/drawing/2014/main" id="{4A72C5EF-093E-2BA6-D7D3-133348ED6A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870" y="2031339"/>
            <a:ext cx="413268" cy="4132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34B5A0-5D64-4D40-86F2-9D7046B339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85" y="4462595"/>
            <a:ext cx="1875600" cy="2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9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34" r="20102" b="23092"/>
          <a:stretch/>
        </p:blipFill>
        <p:spPr>
          <a:xfrm>
            <a:off x="1622302" y="608117"/>
            <a:ext cx="7404309" cy="441799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5400000">
            <a:off x="309419" y="427867"/>
            <a:ext cx="4417996" cy="4778497"/>
          </a:xfrm>
          <a:prstGeom prst="rect">
            <a:avLst/>
          </a:prstGeom>
          <a:gradFill>
            <a:gsLst>
              <a:gs pos="36000">
                <a:schemeClr val="bg1">
                  <a:lumMod val="6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881ED43-F73C-E14B-BCED-54228C5F5FE0}"/>
              </a:ext>
            </a:extLst>
          </p:cNvPr>
          <p:cNvSpPr txBox="1">
            <a:spLocks/>
          </p:cNvSpPr>
          <p:nvPr/>
        </p:nvSpPr>
        <p:spPr>
          <a:xfrm>
            <a:off x="176551" y="4394589"/>
            <a:ext cx="3341090" cy="29870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BA89C3-7A88-C246-ADFC-FAAC4B253D75}"/>
              </a:ext>
            </a:extLst>
          </p:cNvPr>
          <p:cNvSpPr txBox="1">
            <a:spLocks/>
          </p:cNvSpPr>
          <p:nvPr/>
        </p:nvSpPr>
        <p:spPr>
          <a:xfrm>
            <a:off x="487419" y="1977272"/>
            <a:ext cx="4142333" cy="1236921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rtl="0">
              <a:lnSpc>
                <a:spcPts val="4500"/>
              </a:lnSpc>
            </a:pPr>
            <a:r>
              <a:rPr lang="en-GB" sz="5500" b="0" i="1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Connect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DF0871-C3F3-674D-883A-3379867219EE}"/>
              </a:ext>
            </a:extLst>
          </p:cNvPr>
          <p:cNvSpPr txBox="1">
            <a:spLocks/>
          </p:cNvSpPr>
          <p:nvPr/>
        </p:nvSpPr>
        <p:spPr>
          <a:xfrm>
            <a:off x="8759690" y="4854627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sz="525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525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5A827-1668-5644-900C-96D9214097A5}"/>
              </a:ext>
            </a:extLst>
          </p:cNvPr>
          <p:cNvSpPr/>
          <p:nvPr/>
        </p:nvSpPr>
        <p:spPr>
          <a:xfrm>
            <a:off x="7295535" y="125133"/>
            <a:ext cx="1731077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Social RESEARCH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2EDAD-5A05-C343-A81A-5C15FE6CE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85" y="4639218"/>
            <a:ext cx="1875600" cy="2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6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ector recto 9">
            <a:extLst>
              <a:ext uri="{FF2B5EF4-FFF2-40B4-BE49-F238E27FC236}">
                <a16:creationId xmlns:a16="http://schemas.microsoft.com/office/drawing/2014/main" id="{F775268B-470F-0049-92E3-07B48E3C8CBD}"/>
              </a:ext>
            </a:extLst>
          </p:cNvPr>
          <p:cNvCxnSpPr>
            <a:cxnSpLocks/>
          </p:cNvCxnSpPr>
          <p:nvPr/>
        </p:nvCxnSpPr>
        <p:spPr>
          <a:xfrm flipH="1">
            <a:off x="530065" y="1242889"/>
            <a:ext cx="849654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70" r="2930" b="32813"/>
          <a:stretch/>
        </p:blipFill>
        <p:spPr>
          <a:xfrm>
            <a:off x="5253644" y="433262"/>
            <a:ext cx="3776400" cy="144398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253644" y="1907778"/>
            <a:ext cx="3772968" cy="2871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35850" y="1316038"/>
            <a:ext cx="4573588" cy="45085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GB" sz="13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Two years joint research between a research centre and </a:t>
            </a:r>
            <a:br>
              <a:rPr lang="en-GB" sz="13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GB" sz="13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 third sector organisation or the public administration.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88241" y="2503145"/>
            <a:ext cx="1612767" cy="781284"/>
            <a:chOff x="532834" y="3723367"/>
            <a:chExt cx="1612767" cy="781284"/>
          </a:xfrm>
        </p:grpSpPr>
        <p:sp>
          <p:nvSpPr>
            <p:cNvPr id="28" name="Marcador de contenido 2"/>
            <p:cNvSpPr txBox="1">
              <a:spLocks/>
            </p:cNvSpPr>
            <p:nvPr/>
          </p:nvSpPr>
          <p:spPr>
            <a:xfrm>
              <a:off x="560011" y="3840445"/>
              <a:ext cx="1585590" cy="66420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 rtl="0">
                <a:buNone/>
              </a:pPr>
              <a:r>
                <a:rPr lang="en-GB" sz="1200" i="0" u="none" baseline="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Open topics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32834" y="3723367"/>
              <a:ext cx="1547966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96D0DBC5-7555-F84A-BA66-61EA28A284E5}"/>
              </a:ext>
            </a:extLst>
          </p:cNvPr>
          <p:cNvSpPr txBox="1">
            <a:spLocks/>
          </p:cNvSpPr>
          <p:nvPr/>
        </p:nvSpPr>
        <p:spPr>
          <a:xfrm>
            <a:off x="435850" y="726183"/>
            <a:ext cx="2984397" cy="4289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400" b="0" i="1" u="none" baseline="0" dirty="0">
                <a:ea typeface="Times New Roman" charset="0"/>
                <a:cs typeface="Times New Roman" charset="0"/>
              </a:rPr>
              <a:t>Connect</a:t>
            </a: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F9CEDAE7-4090-9140-BF57-7E15EAB42088}"/>
              </a:ext>
            </a:extLst>
          </p:cNvPr>
          <p:cNvSpPr txBox="1">
            <a:spLocks/>
          </p:cNvSpPr>
          <p:nvPr/>
        </p:nvSpPr>
        <p:spPr>
          <a:xfrm>
            <a:off x="5390275" y="2002095"/>
            <a:ext cx="2812430" cy="2233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Aft>
                <a:spcPts val="500"/>
              </a:spcAft>
              <a:buNone/>
            </a:pPr>
            <a:r>
              <a:rPr lang="en-GB" sz="1400" i="1" dirty="0">
                <a:latin typeface="Times New Roman" charset="0"/>
                <a:ea typeface="Times New Roman" charset="0"/>
                <a:cs typeface="Times New Roman" charset="0"/>
              </a:rPr>
              <a:t>Examples of funded projects</a:t>
            </a:r>
            <a:r>
              <a:rPr lang="en-GB" sz="1400" b="0" i="1" u="none" baseline="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sp>
        <p:nvSpPr>
          <p:cNvPr id="32" name="Marcador de contenido 2"/>
          <p:cNvSpPr txBox="1">
            <a:spLocks/>
          </p:cNvSpPr>
          <p:nvPr/>
        </p:nvSpPr>
        <p:spPr>
          <a:xfrm>
            <a:off x="5285515" y="2307511"/>
            <a:ext cx="1814297" cy="2278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pus de lletra del sistema"/>
              <a:buChar char="/"/>
            </a:pPr>
            <a:r>
              <a:rPr lang="en-GB" sz="1100" b="1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Emotional well-being and mental health of children with learning disabilities </a:t>
            </a:r>
            <a:r>
              <a:rPr lang="en-GB" sz="110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and their families: a holistic approach</a:t>
            </a:r>
            <a:endParaRPr lang="en-GB" sz="1100" b="0" i="0" u="none" baseline="0" dirty="0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  <a:p>
            <a:pPr marL="108000" indent="-1080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pus de lletra del sistema"/>
              <a:buChar char="/"/>
            </a:pPr>
            <a:r>
              <a:rPr lang="en-GB" sz="1100" b="1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Impact of a mentoring programme </a:t>
            </a:r>
            <a:r>
              <a:rPr lang="en-GB" sz="110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on the well-being and mental health of migrants and refugees</a:t>
            </a:r>
            <a:endParaRPr lang="en-GB" sz="1100" i="0" u="none" baseline="0" dirty="0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46" name="Marcador de contenido 2"/>
          <p:cNvSpPr txBox="1">
            <a:spLocks/>
          </p:cNvSpPr>
          <p:nvPr/>
        </p:nvSpPr>
        <p:spPr>
          <a:xfrm>
            <a:off x="7193819" y="2307511"/>
            <a:ext cx="1691236" cy="2053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pus de lletra del sistema"/>
              <a:buChar char="/"/>
            </a:pPr>
            <a:r>
              <a:rPr lang="en-GB" sz="1100" dirty="0"/>
              <a:t>How does </a:t>
            </a:r>
            <a:r>
              <a:rPr lang="en-GB" sz="1100" b="1" dirty="0"/>
              <a:t>working in a company </a:t>
            </a:r>
            <a:r>
              <a:rPr lang="en-GB" sz="1100" dirty="0"/>
              <a:t>affect the emotional well-being of people with intellectual disabilities?</a:t>
            </a:r>
          </a:p>
          <a:p>
            <a:pPr marL="108000" indent="-1080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pus de lletra del sistema"/>
              <a:buChar char="/"/>
            </a:pPr>
            <a:r>
              <a:rPr lang="en-GB" sz="1100" dirty="0"/>
              <a:t>Justice system experiences of </a:t>
            </a:r>
            <a:r>
              <a:rPr lang="en-GB" sz="1100" b="1" dirty="0"/>
              <a:t>gender-based violence victims </a:t>
            </a:r>
            <a:r>
              <a:rPr lang="en-GB" sz="1100" dirty="0"/>
              <a:t>and the professionals accompanying them </a:t>
            </a:r>
            <a:endParaRPr lang="en-GB" sz="1100" b="0" i="0" u="none" baseline="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300EAF-6270-C04C-8019-25354245F375}"/>
              </a:ext>
            </a:extLst>
          </p:cNvPr>
          <p:cNvGrpSpPr/>
          <p:nvPr/>
        </p:nvGrpSpPr>
        <p:grpSpPr>
          <a:xfrm>
            <a:off x="521842" y="3243812"/>
            <a:ext cx="1512398" cy="1006658"/>
            <a:chOff x="4632136" y="1860643"/>
            <a:chExt cx="1512398" cy="1006658"/>
          </a:xfrm>
        </p:grpSpPr>
        <p:sp>
          <p:nvSpPr>
            <p:cNvPr id="36" name="Marcador de contenido 2">
              <a:extLst>
                <a:ext uri="{FF2B5EF4-FFF2-40B4-BE49-F238E27FC236}">
                  <a16:creationId xmlns:a16="http://schemas.microsoft.com/office/drawing/2014/main" id="{1F2F5856-0AAE-EF45-8A27-B6D93C80DAC0}"/>
                </a:ext>
              </a:extLst>
            </p:cNvPr>
            <p:cNvSpPr txBox="1">
              <a:spLocks/>
            </p:cNvSpPr>
            <p:nvPr/>
          </p:nvSpPr>
          <p:spPr>
            <a:xfrm>
              <a:off x="4632136" y="2493658"/>
              <a:ext cx="1459063" cy="37364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 rtl="0">
                <a:buNone/>
              </a:pPr>
              <a:r>
                <a:rPr lang="en-GB" sz="1200" b="0" i="0" u="none" baseline="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Up to </a:t>
              </a:r>
              <a:r>
                <a:rPr lang="en-GB" sz="1200" b="1" i="0" u="none" baseline="0" dirty="0">
                  <a:solidFill>
                    <a:srgbClr val="BF8D30"/>
                  </a:solidFill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90,000</a:t>
              </a:r>
              <a:r>
                <a:rPr lang="en-GB" sz="1200" b="0" i="0" u="none" baseline="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 euros funding per project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C8A39D-4CC0-F94A-B975-27AFE21818EE}"/>
                </a:ext>
              </a:extLst>
            </p:cNvPr>
            <p:cNvCxnSpPr/>
            <p:nvPr/>
          </p:nvCxnSpPr>
          <p:spPr>
            <a:xfrm>
              <a:off x="4632137" y="2376581"/>
              <a:ext cx="1512397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86D63C5-534A-6940-A5E4-57138DF7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2137" y="1860643"/>
              <a:ext cx="388292" cy="38829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2DF729-DEB3-F34E-B489-5C1EC3861227}"/>
              </a:ext>
            </a:extLst>
          </p:cNvPr>
          <p:cNvGrpSpPr/>
          <p:nvPr/>
        </p:nvGrpSpPr>
        <p:grpSpPr>
          <a:xfrm>
            <a:off x="2688240" y="3281056"/>
            <a:ext cx="1710959" cy="1377927"/>
            <a:chOff x="4632136" y="3250082"/>
            <a:chExt cx="1710959" cy="1377927"/>
          </a:xfrm>
        </p:grpSpPr>
        <p:sp>
          <p:nvSpPr>
            <p:cNvPr id="48" name="Marcador de contenido 2">
              <a:extLst>
                <a:ext uri="{FF2B5EF4-FFF2-40B4-BE49-F238E27FC236}">
                  <a16:creationId xmlns:a16="http://schemas.microsoft.com/office/drawing/2014/main" id="{AFD47DD7-9C93-F048-B0EA-45B0EC553F0E}"/>
                </a:ext>
              </a:extLst>
            </p:cNvPr>
            <p:cNvSpPr txBox="1">
              <a:spLocks/>
            </p:cNvSpPr>
            <p:nvPr/>
          </p:nvSpPr>
          <p:spPr>
            <a:xfrm>
              <a:off x="4632136" y="3840442"/>
              <a:ext cx="1710959" cy="78756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GB" sz="1200" b="1" i="0" u="none" baseline="0" dirty="0">
                  <a:solidFill>
                    <a:srgbClr val="BF8D30"/>
                  </a:solidFill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Evaluators</a:t>
              </a:r>
              <a:r>
                <a:rPr lang="en-GB" sz="1200" b="0" i="0" u="none" baseline="0" dirty="0">
                  <a:solidFill>
                    <a:srgbClr val="BF8D30"/>
                  </a:solidFill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 </a:t>
              </a:r>
              <a:r>
                <a:rPr lang="en-GB" sz="1200" dirty="0"/>
                <a:t>from academia and the social sector</a:t>
              </a:r>
              <a:endParaRPr lang="en-GB" sz="1200" b="0" i="0" u="none" baseline="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32C66F-062C-664C-BB75-FC1B3C47B6D2}"/>
                </a:ext>
              </a:extLst>
            </p:cNvPr>
            <p:cNvCxnSpPr/>
            <p:nvPr/>
          </p:nvCxnSpPr>
          <p:spPr>
            <a:xfrm>
              <a:off x="4632137" y="3723367"/>
              <a:ext cx="1612767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3F44D12-7575-0B43-B355-290804BA1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2137" y="3250082"/>
              <a:ext cx="377434" cy="40539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51125FC-1AD9-0540-8DF1-5D8CA75F6A80}"/>
              </a:ext>
            </a:extLst>
          </p:cNvPr>
          <p:cNvGrpSpPr/>
          <p:nvPr/>
        </p:nvGrpSpPr>
        <p:grpSpPr>
          <a:xfrm>
            <a:off x="521842" y="2014145"/>
            <a:ext cx="1666958" cy="941134"/>
            <a:chOff x="525202" y="2681670"/>
            <a:chExt cx="1666958" cy="941134"/>
          </a:xfrm>
        </p:grpSpPr>
        <p:sp>
          <p:nvSpPr>
            <p:cNvPr id="52" name="Marcador de contenido 2">
              <a:extLst>
                <a:ext uri="{FF2B5EF4-FFF2-40B4-BE49-F238E27FC236}">
                  <a16:creationId xmlns:a16="http://schemas.microsoft.com/office/drawing/2014/main" id="{DFB880F8-1422-6646-9D9D-CA6FE5EB8C93}"/>
                </a:ext>
              </a:extLst>
            </p:cNvPr>
            <p:cNvSpPr txBox="1">
              <a:spLocks/>
            </p:cNvSpPr>
            <p:nvPr/>
          </p:nvSpPr>
          <p:spPr>
            <a:xfrm>
              <a:off x="560009" y="3292156"/>
              <a:ext cx="1632151" cy="33064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lnSpc>
                  <a:spcPts val="1300"/>
                </a:lnSpc>
                <a:spcBef>
                  <a:spcPts val="300"/>
                </a:spcBef>
                <a:buSzPct val="80000"/>
                <a:buNone/>
              </a:pPr>
              <a:r>
                <a:rPr lang="en-GB" sz="1200" b="1" i="0" u="none" baseline="0" dirty="0">
                  <a:solidFill>
                    <a:srgbClr val="BF8D30"/>
                  </a:solidFill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Four</a:t>
              </a:r>
              <a:r>
                <a:rPr lang="en-GB" sz="1200" b="0" i="0" u="none" baseline="0" dirty="0">
                  <a:latin typeface="Calibri" panose="020F0502020204030204" pitchFamily="34" charset="0"/>
                  <a:ea typeface="Calibri Light" charset="0"/>
                  <a:cs typeface="Calibri" panose="020F0502020204030204" pitchFamily="34" charset="0"/>
                </a:rPr>
                <a:t> editions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D47AA29-A722-5A4A-8EDC-34BB9FC4DAC3}"/>
                </a:ext>
              </a:extLst>
            </p:cNvPr>
            <p:cNvCxnSpPr/>
            <p:nvPr/>
          </p:nvCxnSpPr>
          <p:spPr>
            <a:xfrm>
              <a:off x="532834" y="3175079"/>
              <a:ext cx="1504766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46AFE48-07E5-D848-BE6E-B7DD416F5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202" y="2681670"/>
              <a:ext cx="403550" cy="376335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D88707BB-F8DF-854C-A4B6-D6721D85F5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565" y="1967777"/>
            <a:ext cx="413268" cy="4132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1B3A4C6-7A02-E642-8084-A8A335DB9914}"/>
              </a:ext>
            </a:extLst>
          </p:cNvPr>
          <p:cNvSpPr/>
          <p:nvPr/>
        </p:nvSpPr>
        <p:spPr>
          <a:xfrm>
            <a:off x="7403691" y="125133"/>
            <a:ext cx="1622922" cy="259045"/>
          </a:xfrm>
          <a:prstGeom prst="rect">
            <a:avLst/>
          </a:prstGeom>
          <a:solidFill>
            <a:srgbClr val="7292B7"/>
          </a:solidFill>
        </p:spPr>
        <p:txBody>
          <a:bodyPr wrap="square">
            <a:spAutoFit/>
          </a:bodyPr>
          <a:lstStyle/>
          <a:p>
            <a:pPr algn="ctr" rtl="0">
              <a:lnSpc>
                <a:spcPts val="1300"/>
              </a:lnSpc>
            </a:pPr>
            <a:r>
              <a:rPr lang="en-GB" sz="1100" b="0" i="0" u="none" cap="all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Social RESEARCH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FE77FA6-BCF1-2640-A193-ABCCB40B60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85" y="4462595"/>
            <a:ext cx="1875600" cy="2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73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8A827A9093D4AAC9950535B3E20A3" ma:contentTypeVersion="17" ma:contentTypeDescription="Create a new document." ma:contentTypeScope="" ma:versionID="0378638d52788cd10cb85180a7f732dd">
  <xsd:schema xmlns:xsd="http://www.w3.org/2001/XMLSchema" xmlns:xs="http://www.w3.org/2001/XMLSchema" xmlns:p="http://schemas.microsoft.com/office/2006/metadata/properties" xmlns:ns2="e30434df-a305-4103-bdfb-072d55dabb68" xmlns:ns3="1442f000-8352-4386-9077-84d2fc18f546" targetNamespace="http://schemas.microsoft.com/office/2006/metadata/properties" ma:root="true" ma:fieldsID="40e74c189256ae1e393b4f9fca26e197" ns2:_="" ns3:_="">
    <xsd:import namespace="e30434df-a305-4103-bdfb-072d55dabb68"/>
    <xsd:import namespace="1442f000-8352-4386-9077-84d2fc18f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RUTAALA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434df-a305-4103-bdfb-072d55dab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RUTAALAS" ma:index="10" nillable="true" ma:displayName="RUTA A LA S" ma:format="Dropdown" ma:internalName="RUTAALAS">
      <xsd:simpleType>
        <xsd:restriction base="dms:Text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bc0f795-3120-4af3-b474-0d86cc5341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2f000-8352-4386-9077-84d2fc18f54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f171879-1ef4-443d-a943-087a30035e63}" ma:internalName="TaxCatchAll" ma:showField="CatchAllData" ma:web="1442f000-8352-4386-9077-84d2fc18f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434df-a305-4103-bdfb-072d55dabb68">
      <Terms xmlns="http://schemas.microsoft.com/office/infopath/2007/PartnerControls"/>
    </lcf76f155ced4ddcb4097134ff3c332f>
    <RUTAALAS xmlns="e30434df-a305-4103-bdfb-072d55dabb68" xsi:nil="true"/>
    <TaxCatchAll xmlns="1442f000-8352-4386-9077-84d2fc18f546" xsi:nil="true"/>
  </documentManagement>
</p:properties>
</file>

<file path=customXml/itemProps1.xml><?xml version="1.0" encoding="utf-8"?>
<ds:datastoreItem xmlns:ds="http://schemas.openxmlformats.org/officeDocument/2006/customXml" ds:itemID="{0B8E42ED-973D-456A-B78C-F17709C1B1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61AD00-8825-4D99-B307-5520B5E8B733}"/>
</file>

<file path=customXml/itemProps3.xml><?xml version="1.0" encoding="utf-8"?>
<ds:datastoreItem xmlns:ds="http://schemas.openxmlformats.org/officeDocument/2006/customXml" ds:itemID="{EECC8F65-810E-476C-8D40-30987CA70871}">
  <ds:schemaRefs>
    <ds:schemaRef ds:uri="http://schemas.microsoft.com/office/2006/metadata/properties"/>
    <ds:schemaRef ds:uri="http://schemas.microsoft.com/office/infopath/2007/PartnerControls"/>
    <ds:schemaRef ds:uri="e30434df-a305-4103-bdfb-072d55dabb68"/>
    <ds:schemaRef ds:uri="1442f000-8352-4386-9077-84d2fc18f5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17875</TotalTime>
  <Words>948</Words>
  <Application>Microsoft Office PowerPoint</Application>
  <PresentationFormat>Presentación en pantalla (16:9)</PresentationFormat>
  <Paragraphs>262</Paragraphs>
  <Slides>20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.AppleSystemUIFont</vt:lpstr>
      <vt:lpstr>Arial</vt:lpstr>
      <vt:lpstr>Calibri</vt:lpstr>
      <vt:lpstr>Times</vt:lpstr>
      <vt:lpstr>Times New Roman</vt:lpstr>
      <vt:lpstr>Tipus de lletra del sistema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Arantxa Ribot Horas</dc:creator>
  <cp:lastModifiedBy>Emma Farguell Guixe</cp:lastModifiedBy>
  <cp:revision>809</cp:revision>
  <cp:lastPrinted>2024-02-19T10:45:06Z</cp:lastPrinted>
  <dcterms:created xsi:type="dcterms:W3CDTF">2021-06-12T17:52:12Z</dcterms:created>
  <dcterms:modified xsi:type="dcterms:W3CDTF">2025-02-06T10:16:20Z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0x010100AD48A827A9093D4AAC9950535B3E20A3</vt:lpwstr>
  </property>
  <property fmtid="{D5CDD505-2E9C-101B-9397-08002B2CF9AE}" pid="3" name="Order">
    <vt:r8>191400</vt:r8>
  </property>
  <property fmtid="{D5CDD505-2E9C-101B-9397-08002B2CF9AE}" pid="4" name="MediaServiceImageTags">
    <vt:lpwstr/>
  </property>
</Properties>
</file>