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6" roundtripDataSignature="AMtx7mgqMApElRsIf48NR3U6/Qsga1ua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c275c51d9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c275c51d93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3c275c51d93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c275c51d9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c275c51d93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c275c51d93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c275c51d9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c275c51d9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c275c51d93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c275c51d9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c275c51d93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c275c51d93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c275c51d9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c275c51d93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3c275c51d93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c275c51d93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c275c51d93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3c275c51d93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3f271167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b3f271167a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b3f271167a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dk1"/>
        </a:solidFill>
      </p:bgPr>
    </p:bg>
    <p:spTree>
      <p:nvGrpSpPr>
        <p:cNvPr id="12" name="Shape 12"/>
        <p:cNvGrpSpPr/>
        <p:nvPr/>
      </p:nvGrpSpPr>
      <p:grpSpPr>
        <a:xfrm>
          <a:off x="0" y="0"/>
          <a:ext cx="0" cy="0"/>
          <a:chOff x="0" y="0"/>
          <a:chExt cx="0" cy="0"/>
        </a:xfrm>
      </p:grpSpPr>
      <p:pic>
        <p:nvPicPr>
          <p:cNvPr id="13" name="Google Shape;13;p37"/>
          <p:cNvPicPr preferRelativeResize="0"/>
          <p:nvPr/>
        </p:nvPicPr>
        <p:blipFill rotWithShape="1">
          <a:blip r:embed="rId2">
            <a:alphaModFix/>
          </a:blip>
          <a:srcRect b="0" l="0" r="0" t="0"/>
          <a:stretch/>
        </p:blipFill>
        <p:spPr>
          <a:xfrm>
            <a:off x="4268721" y="1549904"/>
            <a:ext cx="3654559" cy="3758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hart">
  <p:cSld name="Title, text and chart 2">
    <p:spTree>
      <p:nvGrpSpPr>
        <p:cNvPr id="46" name="Shape 46"/>
        <p:cNvGrpSpPr/>
        <p:nvPr/>
      </p:nvGrpSpPr>
      <p:grpSpPr>
        <a:xfrm>
          <a:off x="0" y="0"/>
          <a:ext cx="0" cy="0"/>
          <a:chOff x="0" y="0"/>
          <a:chExt cx="0" cy="0"/>
        </a:xfrm>
      </p:grpSpPr>
      <p:sp>
        <p:nvSpPr>
          <p:cNvPr id="47" name="Google Shape;47;p65"/>
          <p:cNvSpPr txBox="1"/>
          <p:nvPr>
            <p:ph type="title"/>
          </p:nvPr>
        </p:nvSpPr>
        <p:spPr>
          <a:xfrm>
            <a:off x="1012722" y="847725"/>
            <a:ext cx="4060723" cy="1413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Trebuchet MS"/>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5"/>
          <p:cNvSpPr txBox="1"/>
          <p:nvPr>
            <p:ph idx="1" type="body"/>
          </p:nvPr>
        </p:nvSpPr>
        <p:spPr>
          <a:xfrm>
            <a:off x="1012825" y="2527299"/>
            <a:ext cx="4060620" cy="36482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5"/>
          <p:cNvSpPr/>
          <p:nvPr>
            <p:ph idx="2" type="chart"/>
          </p:nvPr>
        </p:nvSpPr>
        <p:spPr>
          <a:xfrm>
            <a:off x="5356225" y="847724"/>
            <a:ext cx="5999163" cy="532778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1600"/>
              <a:buFont typeface="Arial"/>
              <a:buNone/>
              <a:defRPr b="0" i="0" sz="1600" u="none" cap="none" strike="noStrike">
                <a:solidFill>
                  <a:schemeClr val="dk1"/>
                </a:solidFill>
                <a:latin typeface="Georgia"/>
                <a:ea typeface="Georgia"/>
                <a:cs typeface="Georgia"/>
                <a:sym typeface="Georgia"/>
              </a:defRPr>
            </a:lvl1pPr>
            <a:lvl2pPr lvl="1" marR="0" rtl="0" algn="l">
              <a:lnSpc>
                <a:spcPct val="90000"/>
              </a:lnSpc>
              <a:spcBef>
                <a:spcPts val="500"/>
              </a:spcBef>
              <a:spcAft>
                <a:spcPts val="0"/>
              </a:spcAft>
              <a:buClr>
                <a:schemeClr val="dk2"/>
              </a:buClr>
              <a:buSzPts val="1600"/>
              <a:buFont typeface="Noto Sans Symbols"/>
              <a:buChar char="▪"/>
              <a:defRPr b="0" i="0" sz="1600" u="none" cap="none" strike="noStrike">
                <a:solidFill>
                  <a:schemeClr val="dk1"/>
                </a:solidFill>
                <a:latin typeface="Georgia"/>
                <a:ea typeface="Georgia"/>
                <a:cs typeface="Georgia"/>
                <a:sym typeface="Georgia"/>
              </a:defRPr>
            </a:lvl2pPr>
            <a:lvl3pPr lvl="2" marR="0" rtl="0" algn="l">
              <a:lnSpc>
                <a:spcPct val="90000"/>
              </a:lnSpc>
              <a:spcBef>
                <a:spcPts val="500"/>
              </a:spcBef>
              <a:spcAft>
                <a:spcPts val="0"/>
              </a:spcAft>
              <a:buClr>
                <a:schemeClr val="dk2"/>
              </a:buClr>
              <a:buSzPts val="1600"/>
              <a:buFont typeface="Arial"/>
              <a:buChar char="•"/>
              <a:defRPr b="0" i="0" sz="1600" u="none" cap="none" strike="noStrike">
                <a:solidFill>
                  <a:schemeClr val="dk1"/>
                </a:solidFill>
                <a:latin typeface="Georgia"/>
                <a:ea typeface="Georgia"/>
                <a:cs typeface="Georgia"/>
                <a:sym typeface="Georgia"/>
              </a:defRPr>
            </a:lvl3pPr>
            <a:lvl4pPr lvl="3" marR="0" rtl="0" algn="l">
              <a:lnSpc>
                <a:spcPct val="90000"/>
              </a:lnSpc>
              <a:spcBef>
                <a:spcPts val="500"/>
              </a:spcBef>
              <a:spcAft>
                <a:spcPts val="0"/>
              </a:spcAft>
              <a:buClr>
                <a:schemeClr val="dk2"/>
              </a:buClr>
              <a:buSzPts val="1600"/>
              <a:buFont typeface="Noto Sans Symbols"/>
              <a:buChar char="▪"/>
              <a:defRPr b="0" i="0" sz="1600" u="none" cap="none" strike="noStrike">
                <a:solidFill>
                  <a:schemeClr val="dk1"/>
                </a:solidFill>
                <a:latin typeface="Georgia"/>
                <a:ea typeface="Georgia"/>
                <a:cs typeface="Georgia"/>
                <a:sym typeface="Georgia"/>
              </a:defRPr>
            </a:lvl4pPr>
            <a:lvl5pPr lvl="4" marR="0" rtl="0" algn="l">
              <a:lnSpc>
                <a:spcPct val="90000"/>
              </a:lnSpc>
              <a:spcBef>
                <a:spcPts val="500"/>
              </a:spcBef>
              <a:spcAft>
                <a:spcPts val="0"/>
              </a:spcAft>
              <a:buClr>
                <a:schemeClr val="dk2"/>
              </a:buClr>
              <a:buSzPts val="1600"/>
              <a:buFont typeface="Arial"/>
              <a:buChar char="•"/>
              <a:defRPr b="0" i="0" sz="1600" u="none" cap="none" strike="noStrike">
                <a:solidFill>
                  <a:schemeClr val="dk1"/>
                </a:solidFill>
                <a:latin typeface="Georgia"/>
                <a:ea typeface="Georgia"/>
                <a:cs typeface="Georgia"/>
                <a:sym typeface="Georg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50" name="Shape 50"/>
        <p:cNvGrpSpPr/>
        <p:nvPr/>
      </p:nvGrpSpPr>
      <p:grpSpPr>
        <a:xfrm>
          <a:off x="0" y="0"/>
          <a:ext cx="0" cy="0"/>
          <a:chOff x="0" y="0"/>
          <a:chExt cx="0" cy="0"/>
        </a:xfrm>
      </p:grpSpPr>
      <p:sp>
        <p:nvSpPr>
          <p:cNvPr id="51" name="Google Shape;51;p66"/>
          <p:cNvSpPr txBox="1"/>
          <p:nvPr>
            <p:ph idx="1" type="body"/>
          </p:nvPr>
        </p:nvSpPr>
        <p:spPr>
          <a:xfrm>
            <a:off x="1012723" y="1665288"/>
            <a:ext cx="10341076" cy="4511669"/>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SzPts val="1600"/>
              <a:buChar char="•"/>
              <a:defRPr sz="1600"/>
            </a:lvl1pPr>
            <a:lvl2pPr indent="-330200" lvl="1" marL="914400" algn="l">
              <a:lnSpc>
                <a:spcPct val="90000"/>
              </a:lnSpc>
              <a:spcBef>
                <a:spcPts val="500"/>
              </a:spcBef>
              <a:spcAft>
                <a:spcPts val="0"/>
              </a:spcAft>
              <a:buSzPts val="1600"/>
              <a:buChar char="▪"/>
              <a:defRPr sz="1600"/>
            </a:lvl2pPr>
            <a:lvl3pPr indent="-330200" lvl="2" marL="1371600" algn="l">
              <a:lnSpc>
                <a:spcPct val="90000"/>
              </a:lnSpc>
              <a:spcBef>
                <a:spcPts val="500"/>
              </a:spcBef>
              <a:spcAft>
                <a:spcPts val="0"/>
              </a:spcAft>
              <a:buSzPts val="1600"/>
              <a:buChar char="•"/>
              <a:defRPr sz="16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6"/>
          <p:cNvSpPr txBox="1"/>
          <p:nvPr>
            <p:ph type="title"/>
          </p:nvPr>
        </p:nvSpPr>
        <p:spPr>
          <a:xfrm>
            <a:off x="1012722" y="847726"/>
            <a:ext cx="10341077" cy="65163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type="obj">
  <p:cSld name="OBJECT">
    <p:spTree>
      <p:nvGrpSpPr>
        <p:cNvPr id="53" name="Shape 53"/>
        <p:cNvGrpSpPr/>
        <p:nvPr/>
      </p:nvGrpSpPr>
      <p:grpSpPr>
        <a:xfrm>
          <a:off x="0" y="0"/>
          <a:ext cx="0" cy="0"/>
          <a:chOff x="0" y="0"/>
          <a:chExt cx="0" cy="0"/>
        </a:xfrm>
      </p:grpSpPr>
      <p:sp>
        <p:nvSpPr>
          <p:cNvPr id="54" name="Google Shape;54;p67"/>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7"/>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solidFill>
          <a:schemeClr val="dk1"/>
        </a:solidFill>
      </p:bgPr>
    </p:bg>
    <p:spTree>
      <p:nvGrpSpPr>
        <p:cNvPr id="56" name="Shape 56"/>
        <p:cNvGrpSpPr/>
        <p:nvPr/>
      </p:nvGrpSpPr>
      <p:grpSpPr>
        <a:xfrm>
          <a:off x="0" y="0"/>
          <a:ext cx="0" cy="0"/>
          <a:chOff x="0" y="0"/>
          <a:chExt cx="0" cy="0"/>
        </a:xfrm>
      </p:grpSpPr>
      <p:grpSp>
        <p:nvGrpSpPr>
          <p:cNvPr id="57" name="Google Shape;57;p43"/>
          <p:cNvGrpSpPr/>
          <p:nvPr/>
        </p:nvGrpSpPr>
        <p:grpSpPr>
          <a:xfrm>
            <a:off x="3035567" y="2637322"/>
            <a:ext cx="6120867" cy="1011938"/>
            <a:chOff x="2936506" y="2637322"/>
            <a:chExt cx="6120867" cy="1011938"/>
          </a:xfrm>
        </p:grpSpPr>
        <p:sp>
          <p:nvSpPr>
            <p:cNvPr id="58" name="Google Shape;58;p43"/>
            <p:cNvSpPr txBox="1"/>
            <p:nvPr/>
          </p:nvSpPr>
          <p:spPr>
            <a:xfrm>
              <a:off x="4398745" y="2727793"/>
              <a:ext cx="465862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Trebuchet MS"/>
                  <a:ea typeface="Trebuchet MS"/>
                  <a:cs typeface="Trebuchet MS"/>
                  <a:sym typeface="Trebuchet MS"/>
                </a:rPr>
                <a:t>SCHOOL for THINKTANKERS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Trebuchet MS"/>
                  <a:ea typeface="Trebuchet MS"/>
                  <a:cs typeface="Trebuchet MS"/>
                  <a:sym typeface="Trebuchet MS"/>
                </a:rPr>
                <a:t>www.ott.school</a:t>
              </a:r>
              <a:endParaRPr b="0" i="0" sz="1400" u="none" cap="none" strike="noStrike">
                <a:solidFill>
                  <a:srgbClr val="000000"/>
                </a:solidFill>
                <a:latin typeface="Arial"/>
                <a:ea typeface="Arial"/>
                <a:cs typeface="Arial"/>
                <a:sym typeface="Arial"/>
              </a:endParaRPr>
            </a:p>
          </p:txBody>
        </p:sp>
        <p:pic>
          <p:nvPicPr>
            <p:cNvPr id="59" name="Google Shape;59;p43"/>
            <p:cNvPicPr preferRelativeResize="0"/>
            <p:nvPr/>
          </p:nvPicPr>
          <p:blipFill rotWithShape="1">
            <a:blip r:embed="rId2">
              <a:alphaModFix/>
            </a:blip>
            <a:srcRect b="0" l="0" r="0" t="0"/>
            <a:stretch/>
          </p:blipFill>
          <p:spPr>
            <a:xfrm>
              <a:off x="2936506" y="2637322"/>
              <a:ext cx="1005842" cy="1011938"/>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60" name="Shape 60"/>
        <p:cNvGrpSpPr/>
        <p:nvPr/>
      </p:nvGrpSpPr>
      <p:grpSpPr>
        <a:xfrm>
          <a:off x="0" y="0"/>
          <a:ext cx="0" cy="0"/>
          <a:chOff x="0" y="0"/>
          <a:chExt cx="0" cy="0"/>
        </a:xfrm>
      </p:grpSpPr>
      <p:sp>
        <p:nvSpPr>
          <p:cNvPr id="61" name="Google Shape;61;p44"/>
          <p:cNvSpPr txBox="1"/>
          <p:nvPr>
            <p:ph type="title"/>
          </p:nvPr>
        </p:nvSpPr>
        <p:spPr>
          <a:xfrm>
            <a:off x="1636713" y="1068404"/>
            <a:ext cx="9721849" cy="45816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000"/>
              <a:buFont typeface="Trebuchet MS"/>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2" name="Google Shape;62;p44"/>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3" name="Shape 63"/>
        <p:cNvGrpSpPr/>
        <p:nvPr/>
      </p:nvGrpSpPr>
      <p:grpSpPr>
        <a:xfrm>
          <a:off x="0" y="0"/>
          <a:ext cx="0" cy="0"/>
          <a:chOff x="0" y="0"/>
          <a:chExt cx="0" cy="0"/>
        </a:xfrm>
      </p:grpSpPr>
      <p:sp>
        <p:nvSpPr>
          <p:cNvPr id="64" name="Google Shape;64;p45"/>
          <p:cNvSpPr txBox="1"/>
          <p:nvPr>
            <p:ph type="title"/>
          </p:nvPr>
        </p:nvSpPr>
        <p:spPr>
          <a:xfrm>
            <a:off x="1595438" y="692149"/>
            <a:ext cx="8809473" cy="530259"/>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5"/>
          <p:cNvSpPr/>
          <p:nvPr>
            <p:ph idx="2" type="pic"/>
          </p:nvPr>
        </p:nvSpPr>
        <p:spPr>
          <a:xfrm>
            <a:off x="1615443" y="1703672"/>
            <a:ext cx="4323343" cy="3247488"/>
          </a:xfrm>
          <a:prstGeom prst="rect">
            <a:avLst/>
          </a:prstGeom>
          <a:noFill/>
          <a:ln>
            <a:noFill/>
          </a:ln>
        </p:spPr>
      </p:sp>
      <p:sp>
        <p:nvSpPr>
          <p:cNvPr id="66" name="Google Shape;66;p45"/>
          <p:cNvSpPr/>
          <p:nvPr>
            <p:ph idx="3" type="pic"/>
          </p:nvPr>
        </p:nvSpPr>
        <p:spPr>
          <a:xfrm>
            <a:off x="6081568" y="1703672"/>
            <a:ext cx="4323343" cy="3247488"/>
          </a:xfrm>
          <a:prstGeom prst="rect">
            <a:avLst/>
          </a:prstGeom>
          <a:noFill/>
          <a:ln>
            <a:noFill/>
          </a:ln>
        </p:spPr>
      </p:sp>
      <p:pic>
        <p:nvPicPr>
          <p:cNvPr id="67" name="Google Shape;67;p45"/>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68" name="Google Shape;68;p45"/>
          <p:cNvSpPr txBox="1"/>
          <p:nvPr>
            <p:ph idx="1" type="body"/>
          </p:nvPr>
        </p:nvSpPr>
        <p:spPr>
          <a:xfrm>
            <a:off x="1615443" y="5066664"/>
            <a:ext cx="4323343" cy="73152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45"/>
          <p:cNvSpPr txBox="1"/>
          <p:nvPr>
            <p:ph idx="4" type="body"/>
          </p:nvPr>
        </p:nvSpPr>
        <p:spPr>
          <a:xfrm>
            <a:off x="6081568" y="5066664"/>
            <a:ext cx="4323343" cy="73152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70" name="Shape 70"/>
        <p:cNvGrpSpPr/>
        <p:nvPr/>
      </p:nvGrpSpPr>
      <p:grpSpPr>
        <a:xfrm>
          <a:off x="0" y="0"/>
          <a:ext cx="0" cy="0"/>
          <a:chOff x="0" y="0"/>
          <a:chExt cx="0" cy="0"/>
        </a:xfrm>
      </p:grpSpPr>
      <p:sp>
        <p:nvSpPr>
          <p:cNvPr id="71" name="Google Shape;71;p46"/>
          <p:cNvSpPr txBox="1"/>
          <p:nvPr>
            <p:ph type="title"/>
          </p:nvPr>
        </p:nvSpPr>
        <p:spPr>
          <a:xfrm>
            <a:off x="442913" y="692150"/>
            <a:ext cx="3382678" cy="196442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2" name="Google Shape;72;p46"/>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73" name="Google Shape;73;p46"/>
          <p:cNvSpPr/>
          <p:nvPr>
            <p:ph idx="2" type="chart"/>
          </p:nvPr>
        </p:nvSpPr>
        <p:spPr>
          <a:xfrm>
            <a:off x="4056063" y="692150"/>
            <a:ext cx="7032625" cy="473075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Trebuchet MS"/>
                <a:ea typeface="Trebuchet MS"/>
                <a:cs typeface="Trebuchet MS"/>
                <a:sym typeface="Trebuchet M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74" name="Google Shape;74;p46"/>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2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75" name="Shape 7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title">
  <p:cSld name="Cover with title">
    <p:bg>
      <p:bgPr>
        <a:solidFill>
          <a:schemeClr val="dk1"/>
        </a:solidFill>
      </p:bgPr>
    </p:bg>
    <p:spTree>
      <p:nvGrpSpPr>
        <p:cNvPr id="14" name="Shape 14"/>
        <p:cNvGrpSpPr/>
        <p:nvPr/>
      </p:nvGrpSpPr>
      <p:grpSpPr>
        <a:xfrm>
          <a:off x="0" y="0"/>
          <a:ext cx="0" cy="0"/>
          <a:chOff x="0" y="0"/>
          <a:chExt cx="0" cy="0"/>
        </a:xfrm>
      </p:grpSpPr>
      <p:sp>
        <p:nvSpPr>
          <p:cNvPr id="15" name="Google Shape;15;p38"/>
          <p:cNvSpPr txBox="1"/>
          <p:nvPr>
            <p:ph type="ctrTitle"/>
          </p:nvPr>
        </p:nvSpPr>
        <p:spPr>
          <a:xfrm>
            <a:off x="4514248" y="1386039"/>
            <a:ext cx="5592278" cy="208868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500"/>
              <a:buFont typeface="Trebuchet MS"/>
              <a:buNone/>
              <a:defRPr sz="45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 name="Google Shape;16;p38"/>
          <p:cNvPicPr preferRelativeResize="0"/>
          <p:nvPr/>
        </p:nvPicPr>
        <p:blipFill rotWithShape="1">
          <a:blip r:embed="rId2">
            <a:alphaModFix/>
          </a:blip>
          <a:srcRect b="0" l="0" r="0" t="0"/>
          <a:stretch/>
        </p:blipFill>
        <p:spPr>
          <a:xfrm>
            <a:off x="1130885" y="1944539"/>
            <a:ext cx="2695405" cy="2771839"/>
          </a:xfrm>
          <a:prstGeom prst="rect">
            <a:avLst/>
          </a:prstGeom>
          <a:noFill/>
          <a:ln>
            <a:noFill/>
          </a:ln>
        </p:spPr>
      </p:pic>
      <p:sp>
        <p:nvSpPr>
          <p:cNvPr id="17" name="Google Shape;17;p38"/>
          <p:cNvSpPr txBox="1"/>
          <p:nvPr>
            <p:ph idx="1" type="body"/>
          </p:nvPr>
        </p:nvSpPr>
        <p:spPr>
          <a:xfrm>
            <a:off x="4514248" y="3790951"/>
            <a:ext cx="5592278" cy="953602"/>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2500"/>
              <a:buNone/>
              <a:defRPr sz="2500">
                <a:solidFill>
                  <a:schemeClr val="lt1"/>
                </a:solidFill>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42">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bg>
      <p:bgPr>
        <a:solidFill>
          <a:schemeClr val="accent2"/>
        </a:solidFill>
      </p:bgPr>
    </p:bg>
    <p:spTree>
      <p:nvGrpSpPr>
        <p:cNvPr id="18" name="Shape 18"/>
        <p:cNvGrpSpPr/>
        <p:nvPr/>
      </p:nvGrpSpPr>
      <p:grpSpPr>
        <a:xfrm>
          <a:off x="0" y="0"/>
          <a:ext cx="0" cy="0"/>
          <a:chOff x="0" y="0"/>
          <a:chExt cx="0" cy="0"/>
        </a:xfrm>
      </p:grpSpPr>
      <p:sp>
        <p:nvSpPr>
          <p:cNvPr id="19" name="Google Shape;19;p39"/>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2"/>
              </a:buClr>
              <a:buSzPts val="5000"/>
              <a:buFont typeface="Trebuchet MS"/>
              <a:buNone/>
              <a:defRPr sz="5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p:nvPr/>
        </p:nvSpPr>
        <p:spPr>
          <a:xfrm>
            <a:off x="2839454" y="1841032"/>
            <a:ext cx="125128" cy="31759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extLst>
    <p:ext uri="{DCECCB84-F9BA-43D5-87BE-67443E8EF086}">
      <p15:sldGuideLst>
        <p15:guide id="1" orient="horz" pos="2160">
          <p15:clr>
            <a:srgbClr val="FBAE40"/>
          </p15:clr>
        </p15:guide>
        <p15:guide id="2" pos="21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p:cSld name="Text with title">
    <p:spTree>
      <p:nvGrpSpPr>
        <p:cNvPr id="21" name="Shape 21"/>
        <p:cNvGrpSpPr/>
        <p:nvPr/>
      </p:nvGrpSpPr>
      <p:grpSpPr>
        <a:xfrm>
          <a:off x="0" y="0"/>
          <a:ext cx="0" cy="0"/>
          <a:chOff x="0" y="0"/>
          <a:chExt cx="0" cy="0"/>
        </a:xfrm>
      </p:grpSpPr>
      <p:sp>
        <p:nvSpPr>
          <p:cNvPr id="22" name="Google Shape;22;p4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 name="Google Shape;23;p40"/>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24" name="Google Shape;24;p40"/>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sz="2400">
                <a:solidFill>
                  <a:schemeClr val="dk2"/>
                </a:solidFill>
              </a:defRPr>
            </a:lvl1pPr>
            <a:lvl2pPr indent="-228600" lvl="1" marL="914400" algn="l">
              <a:lnSpc>
                <a:spcPct val="90000"/>
              </a:lnSpc>
              <a:spcBef>
                <a:spcPts val="500"/>
              </a:spcBef>
              <a:spcAft>
                <a:spcPts val="0"/>
              </a:spcAft>
              <a:buClr>
                <a:schemeClr val="dk2"/>
              </a:buClr>
              <a:buSzPts val="2000"/>
              <a:buNone/>
              <a:defRPr sz="2000">
                <a:solidFill>
                  <a:schemeClr val="dk2"/>
                </a:solidFill>
              </a:defRPr>
            </a:lvl2pPr>
            <a:lvl3pPr indent="-228600" lvl="2" marL="1371600" algn="l">
              <a:lnSpc>
                <a:spcPct val="90000"/>
              </a:lnSpc>
              <a:spcBef>
                <a:spcPts val="500"/>
              </a:spcBef>
              <a:spcAft>
                <a:spcPts val="0"/>
              </a:spcAft>
              <a:buClr>
                <a:schemeClr val="dk2"/>
              </a:buClr>
              <a:buSzPts val="1800"/>
              <a:buNone/>
              <a:defRPr sz="1800">
                <a:solidFill>
                  <a:schemeClr val="dk2"/>
                </a:solidFill>
              </a:defRPr>
            </a:lvl3pPr>
            <a:lvl4pPr indent="-228600" lvl="3" marL="1828800" algn="l">
              <a:lnSpc>
                <a:spcPct val="90000"/>
              </a:lnSpc>
              <a:spcBef>
                <a:spcPts val="500"/>
              </a:spcBef>
              <a:spcAft>
                <a:spcPts val="0"/>
              </a:spcAft>
              <a:buClr>
                <a:schemeClr val="dk2"/>
              </a:buClr>
              <a:buSzPts val="1600"/>
              <a:buNone/>
              <a:defRPr sz="1600">
                <a:solidFill>
                  <a:schemeClr val="dk2"/>
                </a:solidFill>
              </a:defRPr>
            </a:lvl4pPr>
            <a:lvl5pPr indent="-228600" lvl="4" marL="2286000" algn="l">
              <a:lnSpc>
                <a:spcPct val="90000"/>
              </a:lnSpc>
              <a:spcBef>
                <a:spcPts val="500"/>
              </a:spcBef>
              <a:spcAft>
                <a:spcPts val="0"/>
              </a:spcAft>
              <a:buClr>
                <a:schemeClr val="dk2"/>
              </a:buClr>
              <a:buSzPts val="1600"/>
              <a:buNone/>
              <a:defRPr sz="16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type="blank">
  <p:cSld name="BLANK">
    <p:spTree>
      <p:nvGrpSpPr>
        <p:cNvPr id="25" name="Shape 25"/>
        <p:cNvGrpSpPr/>
        <p:nvPr/>
      </p:nvGrpSpPr>
      <p:grpSpPr>
        <a:xfrm>
          <a:off x="0" y="0"/>
          <a:ext cx="0" cy="0"/>
          <a:chOff x="0" y="0"/>
          <a:chExt cx="0" cy="0"/>
        </a:xfrm>
      </p:grpSpPr>
      <p:pic>
        <p:nvPicPr>
          <p:cNvPr id="26" name="Google Shape;26;p41"/>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27" name="Shape 27"/>
        <p:cNvGrpSpPr/>
        <p:nvPr/>
      </p:nvGrpSpPr>
      <p:grpSpPr>
        <a:xfrm>
          <a:off x="0" y="0"/>
          <a:ext cx="0" cy="0"/>
          <a:chOff x="0" y="0"/>
          <a:chExt cx="0" cy="0"/>
        </a:xfrm>
      </p:grpSpPr>
      <p:sp>
        <p:nvSpPr>
          <p:cNvPr id="28" name="Google Shape;28;p62"/>
          <p:cNvSpPr/>
          <p:nvPr/>
        </p:nvSpPr>
        <p:spPr>
          <a:xfrm>
            <a:off x="0" y="0"/>
            <a:ext cx="12192000" cy="68580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 name="Google Shape;29;p62"/>
          <p:cNvSpPr txBox="1"/>
          <p:nvPr>
            <p:ph type="title"/>
          </p:nvPr>
        </p:nvSpPr>
        <p:spPr>
          <a:xfrm>
            <a:off x="1609725" y="1665288"/>
            <a:ext cx="7070450" cy="27924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0" name="Google Shape;30;p62"/>
          <p:cNvCxnSpPr/>
          <p:nvPr/>
        </p:nvCxnSpPr>
        <p:spPr>
          <a:xfrm>
            <a:off x="838200" y="6176963"/>
            <a:ext cx="10515600" cy="0"/>
          </a:xfrm>
          <a:prstGeom prst="straightConnector1">
            <a:avLst/>
          </a:prstGeom>
          <a:noFill/>
          <a:ln cap="flat" cmpd="sng" w="15875">
            <a:solidFill>
              <a:schemeClr val="lt1"/>
            </a:solidFill>
            <a:prstDash val="solid"/>
            <a:round/>
            <a:headEnd len="sm" w="sm" type="none"/>
            <a:tailEnd len="sm" w="sm" type="none"/>
          </a:ln>
        </p:spPr>
      </p:cxnSp>
      <p:pic>
        <p:nvPicPr>
          <p:cNvPr id="31" name="Google Shape;31;p62"/>
          <p:cNvPicPr preferRelativeResize="0"/>
          <p:nvPr/>
        </p:nvPicPr>
        <p:blipFill rotWithShape="1">
          <a:blip r:embed="rId2">
            <a:alphaModFix/>
          </a:blip>
          <a:srcRect b="0" l="0" r="0" t="0"/>
          <a:stretch/>
        </p:blipFill>
        <p:spPr>
          <a:xfrm>
            <a:off x="838201" y="6392874"/>
            <a:ext cx="1343023" cy="197984"/>
          </a:xfrm>
          <a:prstGeom prst="rect">
            <a:avLst/>
          </a:prstGeom>
          <a:noFill/>
          <a:ln>
            <a:noFill/>
          </a:ln>
        </p:spPr>
      </p:pic>
      <p:pic>
        <p:nvPicPr>
          <p:cNvPr id="32" name="Google Shape;32;p62"/>
          <p:cNvPicPr preferRelativeResize="0"/>
          <p:nvPr/>
        </p:nvPicPr>
        <p:blipFill rotWithShape="1">
          <a:blip r:embed="rId3">
            <a:alphaModFix/>
          </a:blip>
          <a:srcRect b="0" l="0" r="0" t="0"/>
          <a:stretch/>
        </p:blipFill>
        <p:spPr>
          <a:xfrm>
            <a:off x="9139857" y="6426285"/>
            <a:ext cx="2213944" cy="1442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p:cSld name="One image">
    <p:spTree>
      <p:nvGrpSpPr>
        <p:cNvPr id="33" name="Shape 33"/>
        <p:cNvGrpSpPr/>
        <p:nvPr/>
      </p:nvGrpSpPr>
      <p:grpSpPr>
        <a:xfrm>
          <a:off x="0" y="0"/>
          <a:ext cx="0" cy="0"/>
          <a:chOff x="0" y="0"/>
          <a:chExt cx="0" cy="0"/>
        </a:xfrm>
      </p:grpSpPr>
      <p:sp>
        <p:nvSpPr>
          <p:cNvPr id="34" name="Google Shape;34;p42"/>
          <p:cNvSpPr txBox="1"/>
          <p:nvPr>
            <p:ph type="title"/>
          </p:nvPr>
        </p:nvSpPr>
        <p:spPr>
          <a:xfrm>
            <a:off x="442912" y="692150"/>
            <a:ext cx="3339815" cy="206044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p:nvPr>
            <p:ph idx="2" type="pic"/>
          </p:nvPr>
        </p:nvSpPr>
        <p:spPr>
          <a:xfrm>
            <a:off x="4056000" y="0"/>
            <a:ext cx="8136000" cy="6858000"/>
          </a:xfrm>
          <a:prstGeom prst="rect">
            <a:avLst/>
          </a:prstGeom>
          <a:noFill/>
          <a:ln>
            <a:noFill/>
          </a:ln>
        </p:spPr>
      </p:sp>
      <p:pic>
        <p:nvPicPr>
          <p:cNvPr id="36" name="Google Shape;36;p42"/>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37" name="Google Shape;37;p42"/>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110">
          <p15:clr>
            <a:srgbClr val="FBAE40"/>
          </p15:clr>
        </p15:guide>
        <p15:guide id="2" pos="279">
          <p15:clr>
            <a:srgbClr val="FBAE40"/>
          </p15:clr>
        </p15:guide>
        <p15:guide id="3" orient="horz" pos="4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hart">
  <p:cSld name="Title, text and chart">
    <p:spTree>
      <p:nvGrpSpPr>
        <p:cNvPr id="38" name="Shape 38"/>
        <p:cNvGrpSpPr/>
        <p:nvPr/>
      </p:nvGrpSpPr>
      <p:grpSpPr>
        <a:xfrm>
          <a:off x="0" y="0"/>
          <a:ext cx="0" cy="0"/>
          <a:chOff x="0" y="0"/>
          <a:chExt cx="0" cy="0"/>
        </a:xfrm>
      </p:grpSpPr>
      <p:sp>
        <p:nvSpPr>
          <p:cNvPr id="39" name="Google Shape;39;p63"/>
          <p:cNvSpPr txBox="1"/>
          <p:nvPr>
            <p:ph type="title"/>
          </p:nvPr>
        </p:nvSpPr>
        <p:spPr>
          <a:xfrm>
            <a:off x="1012722" y="847725"/>
            <a:ext cx="4060723" cy="141369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3"/>
          <p:cNvSpPr txBox="1"/>
          <p:nvPr>
            <p:ph idx="1" type="body"/>
          </p:nvPr>
        </p:nvSpPr>
        <p:spPr>
          <a:xfrm>
            <a:off x="1012825" y="2527299"/>
            <a:ext cx="4060620" cy="36482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6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1" name="Google Shape;41;p63"/>
          <p:cNvSpPr/>
          <p:nvPr>
            <p:ph idx="2" type="chart"/>
          </p:nvPr>
        </p:nvSpPr>
        <p:spPr>
          <a:xfrm>
            <a:off x="5356225" y="847724"/>
            <a:ext cx="5999163" cy="532778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2"/>
              </a:buClr>
              <a:buSzPts val="2800"/>
              <a:buFont typeface="Arial"/>
              <a:buNone/>
              <a:defRPr b="0" i="0" sz="2800" u="none" cap="none" strike="noStrike">
                <a:solidFill>
                  <a:schemeClr val="dk2"/>
                </a:solidFill>
                <a:latin typeface="Georgia"/>
                <a:ea typeface="Georgia"/>
                <a:cs typeface="Georgia"/>
                <a:sym typeface="Georgia"/>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icture">
  <p:cSld name="Title, text and picture">
    <p:spTree>
      <p:nvGrpSpPr>
        <p:cNvPr id="42" name="Shape 42"/>
        <p:cNvGrpSpPr/>
        <p:nvPr/>
      </p:nvGrpSpPr>
      <p:grpSpPr>
        <a:xfrm>
          <a:off x="0" y="0"/>
          <a:ext cx="0" cy="0"/>
          <a:chOff x="0" y="0"/>
          <a:chExt cx="0" cy="0"/>
        </a:xfrm>
      </p:grpSpPr>
      <p:sp>
        <p:nvSpPr>
          <p:cNvPr id="43" name="Google Shape;43;p64"/>
          <p:cNvSpPr/>
          <p:nvPr>
            <p:ph idx="2" type="pic"/>
          </p:nvPr>
        </p:nvSpPr>
        <p:spPr>
          <a:xfrm>
            <a:off x="5356122" y="836613"/>
            <a:ext cx="5999266" cy="5338900"/>
          </a:xfrm>
          <a:prstGeom prst="rect">
            <a:avLst/>
          </a:prstGeom>
          <a:noFill/>
          <a:ln>
            <a:noFill/>
          </a:ln>
        </p:spPr>
      </p:sp>
      <p:sp>
        <p:nvSpPr>
          <p:cNvPr id="44" name="Google Shape;44;p64"/>
          <p:cNvSpPr txBox="1"/>
          <p:nvPr>
            <p:ph type="title"/>
          </p:nvPr>
        </p:nvSpPr>
        <p:spPr>
          <a:xfrm>
            <a:off x="1012722" y="847725"/>
            <a:ext cx="4060723" cy="141369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800"/>
              <a:buFont typeface="Trebuchet MS"/>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4"/>
          <p:cNvSpPr txBox="1"/>
          <p:nvPr>
            <p:ph idx="1" type="body"/>
          </p:nvPr>
        </p:nvSpPr>
        <p:spPr>
          <a:xfrm>
            <a:off x="1012825" y="2527299"/>
            <a:ext cx="4060620" cy="36482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68275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838200" y="2143259"/>
            <a:ext cx="10515600" cy="401690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Georgia"/>
                <a:ea typeface="Georgia"/>
                <a:cs typeface="Georgia"/>
                <a:sym typeface="Georgi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brookings.edu/articles/washingtons-think-tanks-factories-to-call-our-ow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s://www.youtube.com/watch?v=Ia1qBgliBHM" TargetMode="Externa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7.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hyperlink" Target="http://onthinktanks.org/100towatch" TargetMode="Externa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vimeo.com/788929854?turnstile=0._brYbyIGNST3lEnKIwkHOWKY6zn1hCfGCC8fcn0otKwdni8qBnzYowBlyC0TQBwF6UMmGkf7_vHJ-Rvd7gKrCGRqtyDHgH0T-flCVpLJesOvBKRxgh1JXyhY2DoJ8CGpiBPy3_s1eurBeMxvFXGpwSivBu6Lfl83KV1lKkirIsD4gmo8Sy0P2S0027O33bJa6R1ENqV_aoiixRT5GdKUdbGK45dhgCSvC5nP0a_najwuEO1MnbdXz8xuHMQXuu3p3y5BlI3YX6i5jTQ-3RmcM3OqsaIB88NcOuaX-4Pr4AMeG2m3l_k6fZf39BSk0M49CZXmla5cog_Q6eScM728NsYDzLFpnaRVVcFI6WW4neRS2XrBRibGJQWoXMtdO-Aaxs9KkRsK0LKEIpwyRa5226tr4ORSXpwNGpy2qMjwvf_IG_Kntp1Kh4aPCh2C-Njhz0jhnmhEUFCUU7_vIpXEJXjT7hJPf7JaCREgSUow2eW68rOUj2qcgzzxdwFz23MdP05lmd7AYSN7HbIieb3EG_eBEo3MzVm_FPoIdrlFEV-k8c5J-4M8i3FB1rS4hdvLUvp6ZnokjxhDPW-Y5BocQLK4VuKF8LUbb1SXQAHVcW4Q6pCVLgGYU-PPv3dqkUF0U_l5KigGJfX2KaKnZ-gHGhzaOMmeuz-pzkQ-lYjMKdxEuKujJFgrNwoEaO6SOmG1rv-rU_xT_ZErnI4OmJkmYtIcuxzR2ViePBxNKmB-9nr8M7k4UdqgVHgUCYLRjLx79YraG1IMplh55DCXzo2m0JH7CNPk560Auf8RBqvF2eViW8UQ7TxTHNxGIPpDGoRnHJfAAzbdmBdaPzlfOpCrcA.Ij6ixg8kU0Ta7erE-hmfaw.95a12d5bfa20c15d8f3467c536f8d1455fcda4c8a25514c071ad272fa1957abc" TargetMode="External"/><Relationship Id="rId4" Type="http://schemas.openxmlformats.org/officeDocument/2006/relationships/hyperlink" Target="http://drive.google.com/file/d/1i8MuRagco9UUfN3KYvsvX8nyERKfcWc9/view" TargetMode="External"/><Relationship Id="rId5"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youtube.com/watch?v=e4lF2MIF9KM" TargetMode="External"/><Relationship Id="rId4" Type="http://schemas.openxmlformats.org/officeDocument/2006/relationships/hyperlink" Target="http://www.youtube.com/watch?v=e4lF2MIF9KM" TargetMode="External"/><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FROM NORMATIVE DEFINITIONS</a:t>
            </a:r>
            <a:endParaRPr/>
          </a:p>
        </p:txBody>
      </p:sp>
      <p:sp>
        <p:nvSpPr>
          <p:cNvPr id="137" name="Google Shape;137;p8"/>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lang="en-GB"/>
              <a:t>At one extreme, the definition is written into law:</a:t>
            </a:r>
            <a:endParaRPr/>
          </a:p>
          <a:p>
            <a:pPr indent="0" lvl="1" marL="457200" rtl="0" algn="l">
              <a:lnSpc>
                <a:spcPct val="90000"/>
              </a:lnSpc>
              <a:spcBef>
                <a:spcPts val="500"/>
              </a:spcBef>
              <a:spcAft>
                <a:spcPts val="0"/>
              </a:spcAft>
              <a:buClr>
                <a:schemeClr val="dk2"/>
              </a:buClr>
              <a:buSzPts val="2000"/>
              <a:buNone/>
            </a:pPr>
            <a:r>
              <a:rPr lang="en-GB"/>
              <a:t>United States’ legal code says: 501 (c)(3) organisations are non-for-profit, non-partisan, and organised for educational, religious, charitable and scientific purposes (Harvard Law Review, 2002).</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More common, however:</a:t>
            </a:r>
            <a:endParaRPr/>
          </a:p>
          <a:p>
            <a:pPr indent="0" lvl="1" marL="457200" rtl="0" algn="l">
              <a:lnSpc>
                <a:spcPct val="90000"/>
              </a:lnSpc>
              <a:spcBef>
                <a:spcPts val="500"/>
              </a:spcBef>
              <a:spcAft>
                <a:spcPts val="0"/>
              </a:spcAft>
              <a:buClr>
                <a:schemeClr val="dk2"/>
              </a:buClr>
              <a:buSzPts val="2000"/>
              <a:buNone/>
            </a:pPr>
            <a:r>
              <a:rPr lang="en-GB"/>
              <a:t>Non-profit, independent of the state and dedicated to communicating research findings to policymakers. (Some now accept the presence of state-funded think tanks or state-own think tanks). </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TOWARDS MORE FUNCTIONAL DESCRIPTIONS</a:t>
            </a:r>
            <a:endParaRPr/>
          </a:p>
        </p:txBody>
      </p:sp>
      <p:sp>
        <p:nvSpPr>
          <p:cNvPr id="143" name="Google Shape;143;p9"/>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lang="en-GB"/>
              <a:t>“Viewed collectively, think tanks […] are organizations that </a:t>
            </a:r>
            <a:r>
              <a:rPr b="1" lang="en-GB"/>
              <a:t>generate</a:t>
            </a:r>
            <a:r>
              <a:rPr lang="en-GB"/>
              <a:t> policy-oriented research, analysis, and </a:t>
            </a:r>
            <a:r>
              <a:rPr b="1" lang="en-GB"/>
              <a:t>advice</a:t>
            </a:r>
            <a:r>
              <a:rPr lang="en-GB"/>
              <a:t> on domestic and international issues in an effort to enable policymakers and the public to make informed decisions about public policy issues” (McGann 2006)</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“Independent (and usually private) policy research institutes containing people involved in </a:t>
            </a:r>
            <a:r>
              <a:rPr b="1" lang="en-GB"/>
              <a:t>studying</a:t>
            </a:r>
            <a:r>
              <a:rPr lang="en-GB"/>
              <a:t> a particular policy area or a broad range of policy issues, actively </a:t>
            </a:r>
            <a:r>
              <a:rPr b="1" lang="en-GB"/>
              <a:t>seeking to educate or advise </a:t>
            </a:r>
            <a:r>
              <a:rPr lang="en-GB"/>
              <a:t>policy makers and the public through a number of channels.” (Buldioski 2012)</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DIFFICULT TO PIN-POINT</a:t>
            </a:r>
            <a:endParaRPr/>
          </a:p>
        </p:txBody>
      </p:sp>
      <p:sp>
        <p:nvSpPr>
          <p:cNvPr id="149" name="Google Shape;149;p10"/>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2"/>
              </a:buClr>
              <a:buSzPts val="2400"/>
              <a:buFont typeface="Arial"/>
              <a:buChar char="•"/>
            </a:pPr>
            <a:r>
              <a:rPr lang="en-GB">
                <a:latin typeface="Georgia"/>
                <a:ea typeface="Georgia"/>
                <a:cs typeface="Georgia"/>
                <a:sym typeface="Georgia"/>
              </a:rPr>
              <a:t>The common definition describes [‘think tanks’] as a distinctive class of organisations – different and separate from universities, markets, and the state.</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latin typeface="Georgia"/>
                <a:ea typeface="Georgia"/>
                <a:cs typeface="Georgia"/>
                <a:sym typeface="Georgia"/>
              </a:rPr>
              <a:t>However, these think tanks only exist in the imaginary of those who idealised the Brookings and Chatham Houses of this world.</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Most think tanks exist on the boundaries with others.</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1"/>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SELF-LABELLING EXERCISE</a:t>
            </a:r>
            <a:endParaRPr/>
          </a:p>
        </p:txBody>
      </p:sp>
      <p:sp>
        <p:nvSpPr>
          <p:cNvPr id="155" name="Google Shape;155;p11"/>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355600" lvl="0" marL="342900" rtl="0" algn="l">
              <a:lnSpc>
                <a:spcPct val="90000"/>
              </a:lnSpc>
              <a:spcBef>
                <a:spcPts val="0"/>
              </a:spcBef>
              <a:spcAft>
                <a:spcPts val="0"/>
              </a:spcAft>
              <a:buClr>
                <a:srgbClr val="90D4CD"/>
              </a:buClr>
              <a:buSzPts val="2400"/>
              <a:buFont typeface="Arial"/>
              <a:buChar char="•"/>
            </a:pPr>
            <a:r>
              <a:rPr lang="en-GB">
                <a:solidFill>
                  <a:srgbClr val="272727"/>
                </a:solidFill>
              </a:rPr>
              <a:t>Tom Medvetz argues that the act of labelling is a </a:t>
            </a:r>
            <a:r>
              <a:rPr b="1" lang="en-GB">
                <a:solidFill>
                  <a:srgbClr val="272727"/>
                </a:solidFill>
              </a:rPr>
              <a:t>political act </a:t>
            </a:r>
            <a:r>
              <a:rPr lang="en-GB">
                <a:solidFill>
                  <a:srgbClr val="272727"/>
                </a:solidFill>
              </a:rPr>
              <a:t>– this is the art of forging an identity – John Schwartz calls it an intellectual territory.</a:t>
            </a:r>
            <a:endParaRPr>
              <a:solidFill>
                <a:srgbClr val="272727"/>
              </a:solidFill>
            </a:endParaRPr>
          </a:p>
          <a:p>
            <a:pPr indent="0" lvl="0" marL="457200" rtl="0" algn="l">
              <a:lnSpc>
                <a:spcPct val="90000"/>
              </a:lnSpc>
              <a:spcBef>
                <a:spcPts val="0"/>
              </a:spcBef>
              <a:spcAft>
                <a:spcPts val="0"/>
              </a:spcAft>
              <a:buNone/>
            </a:pPr>
            <a:r>
              <a:t/>
            </a:r>
            <a:endParaRPr>
              <a:solidFill>
                <a:srgbClr val="272727"/>
              </a:solidFill>
            </a:endParaRPr>
          </a:p>
          <a:p>
            <a:pPr indent="-355600" lvl="0" marL="342900" rtl="0" algn="l">
              <a:lnSpc>
                <a:spcPct val="90000"/>
              </a:lnSpc>
              <a:spcBef>
                <a:spcPts val="1400"/>
              </a:spcBef>
              <a:spcAft>
                <a:spcPts val="0"/>
              </a:spcAft>
              <a:buClr>
                <a:srgbClr val="90D4CD"/>
              </a:buClr>
              <a:buSzPts val="2400"/>
              <a:buFont typeface="Georgia"/>
              <a:buChar char="•"/>
            </a:pPr>
            <a:r>
              <a:rPr lang="en-GB">
                <a:solidFill>
                  <a:srgbClr val="272727"/>
                </a:solidFill>
              </a:rPr>
              <a:t>The label is adopted and rejected with equal passion by organisations wishing to join or set themselves apart from the think tank community. </a:t>
            </a:r>
            <a:endParaRPr>
              <a:solidFill>
                <a:srgbClr val="272727"/>
              </a:solidFill>
            </a:endParaRPr>
          </a:p>
          <a:p>
            <a:pPr indent="0" lvl="0" marL="457200" rtl="0" algn="l">
              <a:lnSpc>
                <a:spcPct val="90000"/>
              </a:lnSpc>
              <a:spcBef>
                <a:spcPts val="1400"/>
              </a:spcBef>
              <a:spcAft>
                <a:spcPts val="0"/>
              </a:spcAft>
              <a:buNone/>
            </a:pPr>
            <a:r>
              <a:t/>
            </a:r>
            <a:endParaRPr>
              <a:solidFill>
                <a:srgbClr val="272727"/>
              </a:solidFill>
            </a:endParaRPr>
          </a:p>
          <a:p>
            <a:pPr indent="-355600" lvl="0" marL="342900" rtl="0" algn="l">
              <a:lnSpc>
                <a:spcPct val="90000"/>
              </a:lnSpc>
              <a:spcBef>
                <a:spcPts val="1400"/>
              </a:spcBef>
              <a:spcAft>
                <a:spcPts val="0"/>
              </a:spcAft>
              <a:buClr>
                <a:srgbClr val="90D4CD"/>
              </a:buClr>
              <a:buSzPts val="2400"/>
              <a:buFont typeface="Georgia"/>
              <a:buChar char="•"/>
            </a:pPr>
            <a:r>
              <a:rPr lang="en-GB">
                <a:solidFill>
                  <a:srgbClr val="272727"/>
                </a:solidFill>
              </a:rPr>
              <a:t>Calls attention to the boundaries of the definition.</a:t>
            </a:r>
            <a:endParaRPr/>
          </a:p>
          <a:p>
            <a:pPr indent="0" lvl="0" marL="0" rtl="0" algn="l">
              <a:lnSpc>
                <a:spcPct val="90000"/>
              </a:lnSpc>
              <a:spcBef>
                <a:spcPts val="1200"/>
              </a:spcBef>
              <a:spcAft>
                <a:spcPts val="0"/>
              </a:spcAft>
              <a:buClr>
                <a:schemeClr val="dk2"/>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t>It m</a:t>
            </a:r>
            <a:r>
              <a:rPr lang="en-GB">
                <a:solidFill>
                  <a:schemeClr val="dk2"/>
                </a:solidFill>
              </a:rPr>
              <a:t>ight be more useful to ask what do they do</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FUNCTIONS INCLUDE</a:t>
            </a:r>
            <a:endParaRPr/>
          </a:p>
        </p:txBody>
      </p:sp>
      <p:sp>
        <p:nvSpPr>
          <p:cNvPr id="166" name="Google Shape;166;p13"/>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334010" lvl="0" marL="342900" rtl="0" algn="l">
              <a:lnSpc>
                <a:spcPct val="90000"/>
              </a:lnSpc>
              <a:spcBef>
                <a:spcPts val="0"/>
              </a:spcBef>
              <a:spcAft>
                <a:spcPts val="0"/>
              </a:spcAft>
              <a:buClr>
                <a:schemeClr val="dk2"/>
              </a:buClr>
              <a:buSzPts val="1900"/>
              <a:buFont typeface="Arial"/>
              <a:buChar char="•"/>
            </a:pPr>
            <a:r>
              <a:rPr lang="en-GB" sz="1900"/>
              <a:t>They generate evidence and knowledge.</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can advance and promote policy ideas and solutions.</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can provide legitimacy to policies and politicians (whether it is ex-ante or ex-post).</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are advisors on policy design, but also on implementation.</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can act as spaces for debate and deliberation –even as a sounding board for policymakers and opinion leaders. In some contexts they provide a safe house for intellectuals and their ideas.</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can provide a financing channel for political parties and other policy interest groups.</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attempt to influence the way the policy process works.</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are providers of cadres of experts and policymakers for political parties and governments. </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They act as auditor or social monitors</a:t>
            </a:r>
            <a:endParaRPr sz="1900"/>
          </a:p>
          <a:p>
            <a:pPr indent="-334010" lvl="0" marL="342900" rtl="0" algn="l">
              <a:lnSpc>
                <a:spcPct val="90000"/>
              </a:lnSpc>
              <a:spcBef>
                <a:spcPts val="1000"/>
              </a:spcBef>
              <a:spcAft>
                <a:spcPts val="0"/>
              </a:spcAft>
              <a:buClr>
                <a:schemeClr val="dk2"/>
              </a:buClr>
              <a:buSzPts val="1900"/>
              <a:buFont typeface="Arial"/>
              <a:buChar char="•"/>
            </a:pPr>
            <a:r>
              <a:rPr lang="en-GB" sz="1900"/>
              <a:t>Etcetera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442912" y="692150"/>
            <a:ext cx="3339815" cy="206044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Trebuchet MS"/>
              <a:buNone/>
            </a:pPr>
            <a:r>
              <a:rPr lang="en-GB"/>
              <a:t>THEY SHARE MUCH WITH OTHERS</a:t>
            </a:r>
            <a:endParaRPr/>
          </a:p>
        </p:txBody>
      </p:sp>
      <p:sp>
        <p:nvSpPr>
          <p:cNvPr id="172" name="Google Shape;172;p14"/>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dk2"/>
              </a:buClr>
              <a:buSzPts val="1500"/>
              <a:buNone/>
            </a:pPr>
            <a:r>
              <a:rPr lang="en-GB"/>
              <a:t>Source: Stephen Yeo</a:t>
            </a:r>
            <a:endParaRPr/>
          </a:p>
        </p:txBody>
      </p:sp>
      <p:pic>
        <p:nvPicPr>
          <p:cNvPr id="173" name="Google Shape;173;p14"/>
          <p:cNvPicPr preferRelativeResize="0"/>
          <p:nvPr/>
        </p:nvPicPr>
        <p:blipFill rotWithShape="1">
          <a:blip r:embed="rId3">
            <a:alphaModFix/>
          </a:blip>
          <a:srcRect b="0" l="0" r="0" t="0"/>
          <a:stretch/>
        </p:blipFill>
        <p:spPr>
          <a:xfrm>
            <a:off x="4186149" y="1022792"/>
            <a:ext cx="7875702" cy="48124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WHEN DOES AN ORGANISATION STOP BEING …</a:t>
            </a:r>
            <a:endParaRPr/>
          </a:p>
        </p:txBody>
      </p:sp>
      <p:sp>
        <p:nvSpPr>
          <p:cNvPr id="179" name="Google Shape;179;p15"/>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90000"/>
              </a:lnSpc>
              <a:spcBef>
                <a:spcPts val="0"/>
              </a:spcBef>
              <a:spcAft>
                <a:spcPts val="0"/>
              </a:spcAft>
              <a:buClr>
                <a:schemeClr val="dk2"/>
              </a:buClr>
              <a:buSzPct val="100000"/>
              <a:buFont typeface="Arial"/>
              <a:buChar char="•"/>
            </a:pPr>
            <a:r>
              <a:rPr lang="en-GB"/>
              <a:t>a think tank that generates some of its income through consultancy and become just a </a:t>
            </a:r>
            <a:r>
              <a:rPr b="1" lang="en-GB"/>
              <a:t>consultancy</a:t>
            </a:r>
            <a:r>
              <a:rPr lang="en-GB"/>
              <a:t>?</a:t>
            </a:r>
            <a:endParaRPr/>
          </a:p>
          <a:p>
            <a:pPr indent="-342900" lvl="0" marL="342900" rtl="0" algn="l">
              <a:lnSpc>
                <a:spcPct val="90000"/>
              </a:lnSpc>
              <a:spcBef>
                <a:spcPts val="1000"/>
              </a:spcBef>
              <a:spcAft>
                <a:spcPts val="0"/>
              </a:spcAft>
              <a:buClr>
                <a:schemeClr val="dk2"/>
              </a:buClr>
              <a:buSzPct val="100000"/>
              <a:buFont typeface="Arial"/>
              <a:buChar char="•"/>
            </a:pPr>
            <a:r>
              <a:rPr lang="en-GB"/>
              <a:t>an academic think tank, based in a university, and focused on a range of fairly broad and theoretical issues, and become just an </a:t>
            </a:r>
            <a:r>
              <a:rPr b="1" lang="en-GB"/>
              <a:t>academic research centre</a:t>
            </a:r>
            <a:r>
              <a:rPr lang="en-GB"/>
              <a:t>?</a:t>
            </a:r>
            <a:endParaRPr/>
          </a:p>
          <a:p>
            <a:pPr indent="-342900" lvl="0" marL="342900" rtl="0" algn="l">
              <a:lnSpc>
                <a:spcPct val="90000"/>
              </a:lnSpc>
              <a:spcBef>
                <a:spcPts val="1000"/>
              </a:spcBef>
              <a:spcAft>
                <a:spcPts val="0"/>
              </a:spcAft>
              <a:buClr>
                <a:schemeClr val="dk2"/>
              </a:buClr>
              <a:buSzPct val="100000"/>
              <a:buFont typeface="Arial"/>
              <a:buChar char="•"/>
            </a:pPr>
            <a:r>
              <a:rPr lang="en-GB"/>
              <a:t>an advocacy think tank with strong ideological arguments to become just an </a:t>
            </a:r>
            <a:r>
              <a:rPr b="1" lang="en-GB"/>
              <a:t>activist organisation</a:t>
            </a:r>
            <a:r>
              <a:rPr lang="en-GB"/>
              <a:t>?</a:t>
            </a:r>
            <a:endParaRPr/>
          </a:p>
          <a:p>
            <a:pPr indent="-342900" lvl="0" marL="342900" rtl="0" algn="l">
              <a:lnSpc>
                <a:spcPct val="90000"/>
              </a:lnSpc>
              <a:spcBef>
                <a:spcPts val="1000"/>
              </a:spcBef>
              <a:spcAft>
                <a:spcPts val="0"/>
              </a:spcAft>
              <a:buClr>
                <a:schemeClr val="dk2"/>
              </a:buClr>
              <a:buSzPct val="100000"/>
              <a:buFont typeface="Arial"/>
              <a:buChar char="•"/>
            </a:pPr>
            <a:r>
              <a:rPr lang="en-GB"/>
              <a:t>a think tank with a strong covering power to become simply a </a:t>
            </a:r>
            <a:r>
              <a:rPr b="1" lang="en-GB"/>
              <a:t>commission or network</a:t>
            </a:r>
            <a:r>
              <a:rPr lang="en-GB"/>
              <a:t>?</a:t>
            </a:r>
            <a:endParaRPr/>
          </a:p>
          <a:p>
            <a:pPr indent="-342900" lvl="0" marL="342900" rtl="0" algn="l">
              <a:lnSpc>
                <a:spcPct val="90000"/>
              </a:lnSpc>
              <a:spcBef>
                <a:spcPts val="1000"/>
              </a:spcBef>
              <a:spcAft>
                <a:spcPts val="0"/>
              </a:spcAft>
              <a:buClr>
                <a:schemeClr val="dk2"/>
              </a:buClr>
              <a:buSzPct val="100000"/>
              <a:buFont typeface="Arial"/>
              <a:buChar char="•"/>
            </a:pPr>
            <a:r>
              <a:rPr lang="en-GB"/>
              <a:t>a think tank with a strong media presence to become a not-for-profit (or for profit even) </a:t>
            </a:r>
            <a:r>
              <a:rPr b="1" lang="en-GB"/>
              <a:t>media outfit</a:t>
            </a:r>
            <a:r>
              <a:rPr lang="en-GB"/>
              <a:t>?</a:t>
            </a:r>
            <a:endParaRPr/>
          </a:p>
          <a:p>
            <a:pPr indent="-342900" lvl="0" marL="342900" rtl="0" algn="l">
              <a:lnSpc>
                <a:spcPct val="90000"/>
              </a:lnSpc>
              <a:spcBef>
                <a:spcPts val="1000"/>
              </a:spcBef>
              <a:spcAft>
                <a:spcPts val="0"/>
              </a:spcAft>
              <a:buClr>
                <a:schemeClr val="dk2"/>
              </a:buClr>
              <a:buSzPct val="100000"/>
              <a:buFont typeface="Arial"/>
              <a:buChar char="•"/>
            </a:pPr>
            <a:r>
              <a:rPr lang="en-GB"/>
              <a:t>a publicly funded and managed think tank based in a ministry or another public body to become a </a:t>
            </a:r>
            <a:r>
              <a:rPr b="1" lang="en-GB"/>
              <a:t>policymaking body </a:t>
            </a:r>
            <a:r>
              <a:rPr lang="en-GB"/>
              <a:t>itself?</a:t>
            </a:r>
            <a:endParaRPr/>
          </a:p>
          <a:p>
            <a:pPr indent="0" lvl="0" marL="0" rtl="0" algn="l">
              <a:lnSpc>
                <a:spcPct val="90000"/>
              </a:lnSpc>
              <a:spcBef>
                <a:spcPts val="1000"/>
              </a:spcBef>
              <a:spcAft>
                <a:spcPts val="0"/>
              </a:spcAft>
              <a:buClr>
                <a:schemeClr val="dk2"/>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442912" y="692150"/>
            <a:ext cx="3339815" cy="206044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Trebuchet MS"/>
              <a:buNone/>
            </a:pPr>
            <a:r>
              <a:rPr lang="en-GB"/>
              <a:t>THE SPACE OF THINK TANKS</a:t>
            </a:r>
            <a:endParaRPr/>
          </a:p>
        </p:txBody>
      </p:sp>
      <p:sp>
        <p:nvSpPr>
          <p:cNvPr id="185" name="Google Shape;185;p16"/>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dk2"/>
              </a:buClr>
              <a:buSzPts val="1500"/>
              <a:buNone/>
            </a:pPr>
            <a:r>
              <a:rPr lang="en-GB"/>
              <a:t>Source: </a:t>
            </a:r>
            <a:r>
              <a:rPr lang="en-GB" sz="1400"/>
              <a:t>Thomas Medvetz </a:t>
            </a:r>
            <a:endParaRPr/>
          </a:p>
        </p:txBody>
      </p:sp>
      <p:pic>
        <p:nvPicPr>
          <p:cNvPr id="186" name="Google Shape;186;p16"/>
          <p:cNvPicPr preferRelativeResize="0"/>
          <p:nvPr>
            <p:ph idx="2" type="pic"/>
          </p:nvPr>
        </p:nvPicPr>
        <p:blipFill rotWithShape="1">
          <a:blip r:embed="rId3">
            <a:alphaModFix/>
          </a:blip>
          <a:srcRect b="27331" l="33573" r="38714" t="45320"/>
          <a:stretch/>
        </p:blipFill>
        <p:spPr>
          <a:xfrm>
            <a:off x="3142730" y="687788"/>
            <a:ext cx="9049270" cy="50208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THIS HAS AN IMPACT ON THE ORGANISATION ITSELF</a:t>
            </a:r>
            <a:endParaRPr/>
          </a:p>
        </p:txBody>
      </p:sp>
      <p:sp>
        <p:nvSpPr>
          <p:cNvPr id="192" name="Google Shape;192;p17"/>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t>Depending on which boundary they are on, we could argue that they need to have people and teams with skills to: </a:t>
            </a:r>
            <a:endParaRPr/>
          </a:p>
          <a:p>
            <a:pPr indent="-342900" lvl="0" marL="342900" rtl="0" algn="l">
              <a:lnSpc>
                <a:spcPct val="90000"/>
              </a:lnSpc>
              <a:spcBef>
                <a:spcPts val="1000"/>
              </a:spcBef>
              <a:spcAft>
                <a:spcPts val="0"/>
              </a:spcAft>
              <a:buClr>
                <a:schemeClr val="dk2"/>
              </a:buClr>
              <a:buSzPts val="2400"/>
              <a:buFont typeface="Arial"/>
              <a:buChar char="•"/>
            </a:pPr>
            <a:r>
              <a:rPr lang="en-GB"/>
              <a:t>Appreciate and undertake research (boundary with academia);</a:t>
            </a:r>
            <a:endParaRPr/>
          </a:p>
          <a:p>
            <a:pPr indent="-342900" lvl="0" marL="342900" rtl="0" algn="l">
              <a:lnSpc>
                <a:spcPct val="90000"/>
              </a:lnSpc>
              <a:spcBef>
                <a:spcPts val="1000"/>
              </a:spcBef>
              <a:spcAft>
                <a:spcPts val="0"/>
              </a:spcAft>
              <a:buClr>
                <a:schemeClr val="dk2"/>
              </a:buClr>
              <a:buSzPts val="2400"/>
              <a:buFont typeface="Arial"/>
              <a:buChar char="•"/>
            </a:pPr>
            <a:r>
              <a:rPr lang="en-GB"/>
              <a:t>Communicate effectively to broader audiences and the public (boundary with the media); </a:t>
            </a:r>
            <a:endParaRPr/>
          </a:p>
          <a:p>
            <a:pPr indent="-342900" lvl="0" marL="342900" rtl="0" algn="l">
              <a:lnSpc>
                <a:spcPct val="90000"/>
              </a:lnSpc>
              <a:spcBef>
                <a:spcPts val="1000"/>
              </a:spcBef>
              <a:spcAft>
                <a:spcPts val="0"/>
              </a:spcAft>
              <a:buClr>
                <a:schemeClr val="dk2"/>
              </a:buClr>
              <a:buSzPts val="2400"/>
              <a:buFont typeface="Arial"/>
              <a:buChar char="•"/>
            </a:pPr>
            <a:r>
              <a:rPr lang="en-GB"/>
              <a:t>Undertake analysis and deliver solutions (boundary with consultancy);</a:t>
            </a:r>
            <a:endParaRPr/>
          </a:p>
          <a:p>
            <a:pPr indent="-342900" lvl="0" marL="342900" rtl="0" algn="l">
              <a:lnSpc>
                <a:spcPct val="90000"/>
              </a:lnSpc>
              <a:spcBef>
                <a:spcPts val="1000"/>
              </a:spcBef>
              <a:spcAft>
                <a:spcPts val="0"/>
              </a:spcAft>
              <a:buClr>
                <a:schemeClr val="dk2"/>
              </a:buClr>
              <a:buSzPts val="2400"/>
              <a:buFont typeface="Arial"/>
              <a:buChar char="•"/>
            </a:pPr>
            <a:r>
              <a:rPr lang="en-GB"/>
              <a:t>Analyse policy and provide actionable recommendations (boundary with policy and politics); and </a:t>
            </a:r>
            <a:endParaRPr/>
          </a:p>
          <a:p>
            <a:pPr indent="-342900" lvl="0" marL="342900" rtl="0" algn="l">
              <a:lnSpc>
                <a:spcPct val="90000"/>
              </a:lnSpc>
              <a:spcBef>
                <a:spcPts val="1000"/>
              </a:spcBef>
              <a:spcAft>
                <a:spcPts val="0"/>
              </a:spcAft>
              <a:buClr>
                <a:schemeClr val="dk2"/>
              </a:buClr>
              <a:buSzPts val="2400"/>
              <a:buFont typeface="Arial"/>
              <a:buChar char="•"/>
            </a:pPr>
            <a:r>
              <a:rPr lang="en-GB"/>
              <a:t>Work with citizens to develop new ideas and solutions (boundary with NGOs).</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ctrTitle"/>
          </p:nvPr>
        </p:nvSpPr>
        <p:spPr>
          <a:xfrm>
            <a:off x="4514248" y="1386039"/>
            <a:ext cx="5592278" cy="2088682"/>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4500"/>
              <a:buFont typeface="Trebuchet MS"/>
              <a:buNone/>
            </a:pPr>
            <a:r>
              <a:rPr lang="en-GB"/>
              <a:t>WHAT IS A THINK TANK?</a:t>
            </a:r>
            <a:endParaRPr/>
          </a:p>
        </p:txBody>
      </p:sp>
      <p:sp>
        <p:nvSpPr>
          <p:cNvPr id="85" name="Google Shape;85;p2"/>
          <p:cNvSpPr txBox="1"/>
          <p:nvPr>
            <p:ph idx="1" type="body"/>
          </p:nvPr>
        </p:nvSpPr>
        <p:spPr>
          <a:xfrm>
            <a:off x="4514248" y="3790951"/>
            <a:ext cx="5592278" cy="953602"/>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2500"/>
              <a:buNone/>
            </a:pPr>
            <a:r>
              <a:rPr lang="en-GB"/>
              <a:t>History, roles and models</a:t>
            </a:r>
            <a:endParaRPr/>
          </a:p>
        </p:txBody>
      </p:sp>
      <p:sp>
        <p:nvSpPr>
          <p:cNvPr id="86" name="Google Shape;86;p2"/>
          <p:cNvSpPr txBox="1"/>
          <p:nvPr/>
        </p:nvSpPr>
        <p:spPr>
          <a:xfrm>
            <a:off x="5590824" y="5471961"/>
            <a:ext cx="5592278" cy="953602"/>
          </a:xfrm>
          <a:prstGeom prst="rect">
            <a:avLst/>
          </a:prstGeom>
          <a:noFill/>
          <a:ln>
            <a:noFill/>
          </a:ln>
        </p:spPr>
        <p:txBody>
          <a:bodyPr anchorCtr="0" anchor="t" bIns="45700" lIns="0" spcFirstLastPara="1" rIns="0" wrap="square" tIns="45700">
            <a:noAutofit/>
          </a:bodyPr>
          <a:lstStyle/>
          <a:p>
            <a:pPr indent="0" lvl="0" marL="0" marR="0" rtl="0" algn="r">
              <a:lnSpc>
                <a:spcPct val="90000"/>
              </a:lnSpc>
              <a:spcBef>
                <a:spcPts val="0"/>
              </a:spcBef>
              <a:spcAft>
                <a:spcPts val="0"/>
              </a:spcAft>
              <a:buClr>
                <a:schemeClr val="lt1"/>
              </a:buClr>
              <a:buSzPts val="2000"/>
              <a:buFont typeface="Arial"/>
              <a:buNone/>
            </a:pPr>
            <a:r>
              <a:rPr b="1" i="0" lang="en-GB" sz="2000" u="none" cap="none" strike="noStrike">
                <a:solidFill>
                  <a:schemeClr val="lt1"/>
                </a:solidFill>
                <a:latin typeface="Georgia"/>
                <a:ea typeface="Georgia"/>
                <a:cs typeface="Georgia"/>
                <a:sym typeface="Georgia"/>
              </a:rPr>
              <a:t>Enrique Mendizabal, On Think Tanks</a:t>
            </a:r>
            <a:endParaRPr b="1" i="0" sz="2000" u="none" cap="none" strike="noStrike">
              <a:solidFill>
                <a:schemeClr val="lt1"/>
              </a:solidFill>
              <a:latin typeface="Georgia"/>
              <a:ea typeface="Georgia"/>
              <a:cs typeface="Georgia"/>
              <a:sym typeface="Georgia"/>
            </a:endParaRPr>
          </a:p>
        </p:txBody>
      </p:sp>
      <p:sp>
        <p:nvSpPr>
          <p:cNvPr id="87" name="Google Shape;87;p2"/>
          <p:cNvSpPr txBox="1"/>
          <p:nvPr/>
        </p:nvSpPr>
        <p:spPr>
          <a:xfrm>
            <a:off x="5590824" y="5904398"/>
            <a:ext cx="5592278" cy="953602"/>
          </a:xfrm>
          <a:prstGeom prst="rect">
            <a:avLst/>
          </a:prstGeom>
          <a:noFill/>
          <a:ln>
            <a:noFill/>
          </a:ln>
        </p:spPr>
        <p:txBody>
          <a:bodyPr anchorCtr="0" anchor="t" bIns="45700" lIns="0" spcFirstLastPara="1" rIns="0" wrap="square" tIns="45700">
            <a:noAutofit/>
          </a:bodyPr>
          <a:lstStyle/>
          <a:p>
            <a:pPr indent="0" lvl="0" marL="0" marR="0" rtl="0" algn="r">
              <a:lnSpc>
                <a:spcPct val="90000"/>
              </a:lnSpc>
              <a:spcBef>
                <a:spcPts val="0"/>
              </a:spcBef>
              <a:spcAft>
                <a:spcPts val="0"/>
              </a:spcAft>
              <a:buClr>
                <a:schemeClr val="lt1"/>
              </a:buClr>
              <a:buSzPts val="2000"/>
              <a:buFont typeface="Arial"/>
              <a:buNone/>
            </a:pPr>
            <a:r>
              <a:t/>
            </a:r>
            <a:endParaRPr b="0" i="1" sz="2000" u="none" cap="none" strike="noStrike">
              <a:solidFill>
                <a:schemeClr val="lt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THINK TANKS “GOTTA SERVE SOMEBODY”</a:t>
            </a:r>
            <a:endParaRPr/>
          </a:p>
        </p:txBody>
      </p:sp>
      <p:sp>
        <p:nvSpPr>
          <p:cNvPr id="198" name="Google Shape;198;p18"/>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chemeClr val="dk2"/>
              </a:buClr>
              <a:buSzPts val="2400"/>
              <a:buFont typeface="Arial"/>
              <a:buChar char="•"/>
            </a:pPr>
            <a:r>
              <a:rPr lang="en-GB"/>
              <a:t>The State. </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Political parties.</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The private sector and private advocates.</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International development agencies.</a:t>
            </a:r>
            <a:endParaRPr/>
          </a:p>
          <a:p>
            <a:pPr indent="0" lvl="0" marL="0" rtl="0" algn="l">
              <a:lnSpc>
                <a:spcPct val="90000"/>
              </a:lnSpc>
              <a:spcBef>
                <a:spcPts val="1000"/>
              </a:spcBef>
              <a:spcAft>
                <a:spcPts val="0"/>
              </a:spcAft>
              <a:buClr>
                <a:schemeClr val="dk2"/>
              </a:buClr>
              <a:buSzPts val="2400"/>
              <a:buNone/>
            </a:pPr>
            <a:r>
              <a:t/>
            </a:r>
            <a:endParaRPr/>
          </a:p>
          <a:p>
            <a:pPr indent="0" lvl="0" marL="0" rtl="0" algn="r">
              <a:lnSpc>
                <a:spcPct val="90000"/>
              </a:lnSpc>
              <a:spcBef>
                <a:spcPts val="1000"/>
              </a:spcBef>
              <a:spcAft>
                <a:spcPts val="0"/>
              </a:spcAft>
              <a:buClr>
                <a:schemeClr val="dk2"/>
              </a:buClr>
              <a:buSzPts val="2400"/>
              <a:buNone/>
            </a:pPr>
            <a:r>
              <a:rPr i="1" lang="en-GB"/>
              <a:t>“Well, it may be the devil or it may be the Lord</a:t>
            </a:r>
            <a:br>
              <a:rPr i="1" lang="en-GB"/>
            </a:br>
            <a:r>
              <a:rPr i="1" lang="en-GB"/>
              <a:t>But you're gonna have to serve somebody” ( Bob Dylan)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CONTEXT MATTERS</a:t>
            </a:r>
            <a:endParaRPr/>
          </a:p>
        </p:txBody>
      </p:sp>
      <p:sp>
        <p:nvSpPr>
          <p:cNvPr id="204" name="Google Shape;204;p19"/>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latin typeface="Georgia"/>
                <a:ea typeface="Georgia"/>
                <a:cs typeface="Georgia"/>
                <a:sym typeface="Georgia"/>
              </a:rPr>
              <a:t>This is further complicated by the effects that the context can have on the formation and development of think tanks:</a:t>
            </a:r>
            <a:endParaRPr/>
          </a:p>
          <a:p>
            <a:pPr indent="-342900" lvl="0" marL="342900" rtl="0" algn="l">
              <a:lnSpc>
                <a:spcPct val="90000"/>
              </a:lnSpc>
              <a:spcBef>
                <a:spcPts val="1000"/>
              </a:spcBef>
              <a:spcAft>
                <a:spcPts val="0"/>
              </a:spcAft>
              <a:buClr>
                <a:schemeClr val="dk2"/>
              </a:buClr>
              <a:buSzPts val="2400"/>
              <a:buFont typeface="Arial"/>
              <a:buChar char="•"/>
            </a:pPr>
            <a:r>
              <a:rPr lang="en-GB"/>
              <a:t>Political context –can be a driver and a constraint for their formation. SOS Reports from 2023, 2024 and 2025 consistently highlight the impact of political polarisation! </a:t>
            </a:r>
            <a:endParaRPr/>
          </a:p>
          <a:p>
            <a:pPr indent="-342900" lvl="0" marL="342900" rtl="0" algn="l">
              <a:lnSpc>
                <a:spcPct val="90000"/>
              </a:lnSpc>
              <a:spcBef>
                <a:spcPts val="1000"/>
              </a:spcBef>
              <a:spcAft>
                <a:spcPts val="0"/>
              </a:spcAft>
              <a:buClr>
                <a:schemeClr val="dk2"/>
              </a:buClr>
              <a:buSzPts val="2400"/>
              <a:buFont typeface="Arial"/>
              <a:buChar char="•"/>
            </a:pPr>
            <a:r>
              <a:rPr lang="en-GB"/>
              <a:t>Economic context –can define who are the main funders, the funding available and how funding is provided.</a:t>
            </a:r>
            <a:endParaRPr/>
          </a:p>
          <a:p>
            <a:pPr indent="-342900" lvl="0" marL="342900" rtl="0" algn="l">
              <a:lnSpc>
                <a:spcPct val="90000"/>
              </a:lnSpc>
              <a:spcBef>
                <a:spcPts val="1000"/>
              </a:spcBef>
              <a:spcAft>
                <a:spcPts val="0"/>
              </a:spcAft>
              <a:buClr>
                <a:schemeClr val="dk2"/>
              </a:buClr>
              <a:buSzPts val="2400"/>
              <a:buFont typeface="Arial"/>
              <a:buChar char="•"/>
            </a:pPr>
            <a:r>
              <a:rPr lang="en-GB"/>
              <a:t>Legal context –can determine the business models chosen, think tanks freedom of </a:t>
            </a:r>
            <a:r>
              <a:rPr lang="en-GB"/>
              <a:t>operations</a:t>
            </a:r>
            <a:r>
              <a:rPr lang="en-GB"/>
              <a:t>, etc. </a:t>
            </a:r>
            <a:endParaRPr/>
          </a:p>
          <a:p>
            <a:pPr indent="-342900" lvl="0" marL="342900" rtl="0" algn="l">
              <a:lnSpc>
                <a:spcPct val="90000"/>
              </a:lnSpc>
              <a:spcBef>
                <a:spcPts val="1000"/>
              </a:spcBef>
              <a:spcAft>
                <a:spcPts val="0"/>
              </a:spcAft>
              <a:buClr>
                <a:schemeClr val="dk2"/>
              </a:buClr>
              <a:buSzPts val="2400"/>
              <a:buFont typeface="Arial"/>
              <a:buChar char="•"/>
            </a:pPr>
            <a:r>
              <a:rPr lang="en-GB">
                <a:latin typeface="Georgia"/>
                <a:ea typeface="Georgia"/>
                <a:cs typeface="Georgia"/>
                <a:sym typeface="Georgia"/>
              </a:rPr>
              <a:t>Education policy/state of higher education – can affect the skills that think tanks can count on …</a:t>
            </a:r>
            <a:r>
              <a:rPr lang="en-GB"/>
              <a:t> (which has a direct </a:t>
            </a:r>
            <a:r>
              <a:rPr lang="en-GB"/>
              <a:t>effect</a:t>
            </a:r>
            <a:r>
              <a:rPr lang="en-GB"/>
              <a:t> on their bottom line).</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SzPct val="100000"/>
              <a:buNone/>
            </a:pPr>
            <a:r>
              <a:rPr lang="en-GB"/>
              <a:t>THE CONSEQUENCE IS AN INCREASINGLY MESSY SPACE</a:t>
            </a:r>
            <a:endParaRPr/>
          </a:p>
        </p:txBody>
      </p:sp>
      <p:sp>
        <p:nvSpPr>
          <p:cNvPr id="210" name="Google Shape;210;p20"/>
          <p:cNvSpPr txBox="1"/>
          <p:nvPr>
            <p:ph idx="1" type="body"/>
          </p:nvPr>
        </p:nvSpPr>
        <p:spPr>
          <a:xfrm>
            <a:off x="1631949" y="1823119"/>
            <a:ext cx="9726613" cy="4273617"/>
          </a:xfrm>
          <a:prstGeom prst="rect">
            <a:avLst/>
          </a:prstGeom>
          <a:noFill/>
          <a:ln>
            <a:noFill/>
          </a:ln>
        </p:spPr>
        <p:txBody>
          <a:bodyPr anchorCtr="0" anchor="t" bIns="45700" lIns="91425" spcFirstLastPara="1" rIns="91425" wrap="square" tIns="45700">
            <a:noAutofit/>
          </a:bodyPr>
          <a:lstStyle/>
          <a:p>
            <a:pPr indent="-330200" lvl="0" marL="342900" rtl="0" algn="l">
              <a:lnSpc>
                <a:spcPct val="90000"/>
              </a:lnSpc>
              <a:spcBef>
                <a:spcPts val="0"/>
              </a:spcBef>
              <a:spcAft>
                <a:spcPts val="0"/>
              </a:spcAft>
              <a:buClr>
                <a:schemeClr val="dk2"/>
              </a:buClr>
              <a:buSzPts val="2200"/>
              <a:buFont typeface="Arial"/>
              <a:buChar char="•"/>
            </a:pPr>
            <a:r>
              <a:rPr lang="en-GB" sz="2200"/>
              <a:t>There are regional and national traditions – but also waves of formation.</a:t>
            </a:r>
            <a:endParaRPr sz="2200"/>
          </a:p>
          <a:p>
            <a:pPr indent="-330200" lvl="0" marL="342900" rtl="0" algn="l">
              <a:lnSpc>
                <a:spcPct val="90000"/>
              </a:lnSpc>
              <a:spcBef>
                <a:spcPts val="1000"/>
              </a:spcBef>
              <a:spcAft>
                <a:spcPts val="0"/>
              </a:spcAft>
              <a:buClr>
                <a:schemeClr val="dk2"/>
              </a:buClr>
              <a:buSzPts val="2200"/>
              <a:buFont typeface="Arial"/>
              <a:buChar char="•"/>
            </a:pPr>
            <a:r>
              <a:rPr lang="en-GB" sz="2200"/>
              <a:t>National - but also sectoral - particularities.</a:t>
            </a:r>
            <a:endParaRPr sz="2200"/>
          </a:p>
          <a:p>
            <a:pPr indent="-330200" lvl="0" marL="342900" rtl="0" algn="l">
              <a:lnSpc>
                <a:spcPct val="90000"/>
              </a:lnSpc>
              <a:spcBef>
                <a:spcPts val="1000"/>
              </a:spcBef>
              <a:spcAft>
                <a:spcPts val="0"/>
              </a:spcAft>
              <a:buClr>
                <a:schemeClr val="dk2"/>
              </a:buClr>
              <a:buSzPts val="2200"/>
              <a:buFont typeface="Arial"/>
              <a:buChar char="•"/>
            </a:pPr>
            <a:r>
              <a:rPr lang="en-GB" sz="2200"/>
              <a:t>New and ever-changing business models that challenge the idealised models.</a:t>
            </a:r>
            <a:endParaRPr sz="2200"/>
          </a:p>
          <a:p>
            <a:pPr indent="0" lvl="0" marL="0" rtl="0" algn="l">
              <a:lnSpc>
                <a:spcPct val="90000"/>
              </a:lnSpc>
              <a:spcBef>
                <a:spcPts val="1000"/>
              </a:spcBef>
              <a:spcAft>
                <a:spcPts val="0"/>
              </a:spcAft>
              <a:buNone/>
            </a:pPr>
            <a:r>
              <a:t/>
            </a:r>
            <a:endParaRPr sz="2200"/>
          </a:p>
          <a:p>
            <a:pPr indent="0" lvl="0" marL="0" rtl="0" algn="l">
              <a:lnSpc>
                <a:spcPct val="90000"/>
              </a:lnSpc>
              <a:spcBef>
                <a:spcPts val="1000"/>
              </a:spcBef>
              <a:spcAft>
                <a:spcPts val="0"/>
              </a:spcAft>
              <a:buNone/>
            </a:pPr>
            <a:r>
              <a:rPr lang="en-GB" sz="2200"/>
              <a:t>Coupled by:</a:t>
            </a:r>
            <a:endParaRPr sz="2200"/>
          </a:p>
          <a:p>
            <a:pPr indent="-330200" lvl="0" marL="342900" rtl="0" algn="l">
              <a:lnSpc>
                <a:spcPct val="90000"/>
              </a:lnSpc>
              <a:spcBef>
                <a:spcPts val="1000"/>
              </a:spcBef>
              <a:spcAft>
                <a:spcPts val="0"/>
              </a:spcAft>
              <a:buClr>
                <a:schemeClr val="dk2"/>
              </a:buClr>
              <a:buSzPts val="2200"/>
              <a:buFont typeface="Arial"/>
              <a:buChar char="•"/>
            </a:pPr>
            <a:r>
              <a:rPr lang="en-GB" sz="2200"/>
              <a:t>Greater competition from old and new knowledge sector players - consulting </a:t>
            </a:r>
            <a:r>
              <a:rPr lang="en-GB" sz="2200"/>
              <a:t>firms</a:t>
            </a:r>
            <a:r>
              <a:rPr lang="en-GB" sz="2200"/>
              <a:t>, interest groups, more policy oriented university research centres, government centers, “new public intellectuals”.</a:t>
            </a:r>
            <a:endParaRPr sz="2200"/>
          </a:p>
          <a:p>
            <a:pPr indent="-330200" lvl="0" marL="342900" rtl="0" algn="l">
              <a:lnSpc>
                <a:spcPct val="90000"/>
              </a:lnSpc>
              <a:spcBef>
                <a:spcPts val="1000"/>
              </a:spcBef>
              <a:spcAft>
                <a:spcPts val="0"/>
              </a:spcAft>
              <a:buClr>
                <a:schemeClr val="dk2"/>
              </a:buClr>
              <a:buSzPts val="2200"/>
              <a:buFont typeface="Arial"/>
              <a:buChar char="•"/>
            </a:pPr>
            <a:r>
              <a:rPr lang="en-GB" sz="2200"/>
              <a:t>A </a:t>
            </a:r>
            <a:r>
              <a:rPr lang="en-GB" sz="2200"/>
              <a:t>deficit of</a:t>
            </a:r>
            <a:r>
              <a:rPr lang="en-GB" sz="2200"/>
              <a:t> trust in experts and expertise.</a:t>
            </a:r>
            <a:endParaRPr sz="2200"/>
          </a:p>
          <a:p>
            <a:pPr indent="-330200" lvl="0" marL="342900" rtl="0" algn="l">
              <a:lnSpc>
                <a:spcPct val="90000"/>
              </a:lnSpc>
              <a:spcBef>
                <a:spcPts val="1000"/>
              </a:spcBef>
              <a:spcAft>
                <a:spcPts val="0"/>
              </a:spcAft>
              <a:buClr>
                <a:schemeClr val="dk2"/>
              </a:buClr>
              <a:buSzPts val="2200"/>
              <a:buFont typeface="Arial"/>
              <a:buChar char="•"/>
            </a:pPr>
            <a:r>
              <a:rPr lang="en-GB" sz="2200"/>
              <a:t>A politically motivated strategic rejection of the label. </a:t>
            </a:r>
            <a:endParaRPr sz="2200"/>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t>HISTORY MATTERS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latin typeface="Trebuchet MS"/>
                <a:ea typeface="Trebuchet MS"/>
                <a:cs typeface="Trebuchet MS"/>
                <a:sym typeface="Trebuchet MS"/>
              </a:rPr>
              <a:t>A BRIEF HISTORY OF U.S. THINK TANKS</a:t>
            </a:r>
            <a:endParaRPr/>
          </a:p>
        </p:txBody>
      </p:sp>
      <p:sp>
        <p:nvSpPr>
          <p:cNvPr id="221" name="Google Shape;221;p22"/>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2"/>
              </a:buClr>
              <a:buSzPts val="2400"/>
              <a:buFont typeface="Arial"/>
              <a:buChar char="•"/>
            </a:pPr>
            <a:r>
              <a:rPr lang="en-GB"/>
              <a:t>Provides a case study to consider the evolution of think tanks in our own countries</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Draws attention to the power of narratives in the formation and development of think tanks</a:t>
            </a:r>
            <a:endParaRPr/>
          </a:p>
          <a:p>
            <a:pPr indent="-190500" lvl="0" marL="342900" rtl="0" algn="l">
              <a:lnSpc>
                <a:spcPct val="90000"/>
              </a:lnSpc>
              <a:spcBef>
                <a:spcPts val="1000"/>
              </a:spcBef>
              <a:spcAft>
                <a:spcPts val="0"/>
              </a:spcAft>
              <a:buClr>
                <a:schemeClr val="dk2"/>
              </a:buClr>
              <a:buSzPts val="2400"/>
              <a:buFont typeface="Arial"/>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And the changing nature of the label, think tanks and the community</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Trebuchet MS"/>
              <a:buNone/>
            </a:pPr>
            <a:r>
              <a:rPr lang="en-GB">
                <a:latin typeface="Trebuchet MS"/>
                <a:ea typeface="Trebuchet MS"/>
                <a:cs typeface="Trebuchet MS"/>
                <a:sym typeface="Trebuchet MS"/>
              </a:rPr>
              <a:t>A </a:t>
            </a:r>
            <a:r>
              <a:rPr lang="en-GB"/>
              <a:t>CHANGING</a:t>
            </a:r>
            <a:r>
              <a:rPr lang="en-GB">
                <a:latin typeface="Trebuchet MS"/>
                <a:ea typeface="Trebuchet MS"/>
                <a:cs typeface="Trebuchet MS"/>
                <a:sym typeface="Trebuchet MS"/>
              </a:rPr>
              <a:t> NARRATIVE: FROM MEDICINE TO MARKETING</a:t>
            </a:r>
            <a:endParaRPr/>
          </a:p>
        </p:txBody>
      </p:sp>
      <p:sp>
        <p:nvSpPr>
          <p:cNvPr id="227" name="Google Shape;227;p23"/>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t>The history of think tanks in the US is marked by a series of </a:t>
            </a:r>
            <a:r>
              <a:rPr b="1" lang="en-GB"/>
              <a:t>waves of development</a:t>
            </a:r>
            <a:r>
              <a:rPr lang="en-GB"/>
              <a:t> which explain the great heterogeneity in the current landscape.</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They are partly driven by the changing role that science, the state, the private sector and civil society are assumed to play in society.</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Also: To keep important matters of the State out of the hands of the public. (This is the explicit intention of some of the early foreign policy think tanks!)</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SOCIETY AS THE PATIENT</a:t>
            </a:r>
            <a:endParaRPr/>
          </a:p>
        </p:txBody>
      </p:sp>
      <p:sp>
        <p:nvSpPr>
          <p:cNvPr id="233" name="Google Shape;233;p24"/>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2"/>
              </a:buClr>
              <a:buSzPts val="2400"/>
              <a:buFont typeface="Arial"/>
              <a:buChar char="•"/>
            </a:pPr>
            <a:r>
              <a:rPr lang="en-GB"/>
              <a:t>American Association of Economics (1885) </a:t>
            </a:r>
            <a:endParaRPr/>
          </a:p>
          <a:p>
            <a:pPr indent="-342900" lvl="0" marL="342900" rtl="0" algn="l">
              <a:lnSpc>
                <a:spcPct val="90000"/>
              </a:lnSpc>
              <a:spcBef>
                <a:spcPts val="1000"/>
              </a:spcBef>
              <a:spcAft>
                <a:spcPts val="0"/>
              </a:spcAft>
              <a:buClr>
                <a:schemeClr val="dk2"/>
              </a:buClr>
              <a:buSzPts val="2400"/>
              <a:buFont typeface="Arial"/>
              <a:buChar char="•"/>
            </a:pPr>
            <a:r>
              <a:rPr lang="en-GB"/>
              <a:t>Bureau of Economic Research (1899)</a:t>
            </a:r>
            <a:endParaRPr/>
          </a:p>
          <a:p>
            <a:pPr indent="-342900" lvl="0" marL="342900" rtl="0" algn="l">
              <a:lnSpc>
                <a:spcPct val="90000"/>
              </a:lnSpc>
              <a:spcBef>
                <a:spcPts val="1000"/>
              </a:spcBef>
              <a:spcAft>
                <a:spcPts val="0"/>
              </a:spcAft>
              <a:buClr>
                <a:schemeClr val="dk2"/>
              </a:buClr>
              <a:buSzPts val="2400"/>
              <a:buFont typeface="Arial"/>
              <a:buChar char="•"/>
            </a:pPr>
            <a:r>
              <a:rPr lang="en-GB"/>
              <a:t>National Civil Federation (1900) </a:t>
            </a:r>
            <a:endParaRPr/>
          </a:p>
          <a:p>
            <a:pPr indent="-342900" lvl="0" marL="342900" rtl="0" algn="l">
              <a:lnSpc>
                <a:spcPct val="90000"/>
              </a:lnSpc>
              <a:spcBef>
                <a:spcPts val="1000"/>
              </a:spcBef>
              <a:spcAft>
                <a:spcPts val="0"/>
              </a:spcAft>
              <a:buClr>
                <a:schemeClr val="dk2"/>
              </a:buClr>
              <a:buSzPts val="2400"/>
              <a:buFont typeface="Arial"/>
              <a:buChar char="•"/>
            </a:pPr>
            <a:r>
              <a:rPr lang="en-GB"/>
              <a:t>American Bureau of Industrial Research (1904)</a:t>
            </a:r>
            <a:endParaRPr/>
          </a:p>
          <a:p>
            <a:pPr indent="-342900" lvl="0" marL="342900" rtl="0" algn="l">
              <a:lnSpc>
                <a:spcPct val="90000"/>
              </a:lnSpc>
              <a:spcBef>
                <a:spcPts val="1000"/>
              </a:spcBef>
              <a:spcAft>
                <a:spcPts val="0"/>
              </a:spcAft>
              <a:buClr>
                <a:schemeClr val="dk2"/>
              </a:buClr>
              <a:buSzPts val="2400"/>
              <a:buFont typeface="Arial"/>
              <a:buChar char="•"/>
            </a:pPr>
            <a:r>
              <a:rPr b="1" lang="en-GB">
                <a:latin typeface="Georgia"/>
                <a:ea typeface="Georgia"/>
                <a:cs typeface="Georgia"/>
                <a:sym typeface="Georgia"/>
              </a:rPr>
              <a:t>Chicago Civil Federation (1894) </a:t>
            </a:r>
            <a:endParaRPr b="1"/>
          </a:p>
          <a:p>
            <a:pPr indent="-342900" lvl="1" marL="800100" rtl="0" algn="l">
              <a:lnSpc>
                <a:spcPct val="90000"/>
              </a:lnSpc>
              <a:spcBef>
                <a:spcPts val="500"/>
              </a:spcBef>
              <a:spcAft>
                <a:spcPts val="0"/>
              </a:spcAft>
              <a:buClr>
                <a:schemeClr val="dk2"/>
              </a:buClr>
              <a:buSzPts val="2000"/>
              <a:buFont typeface="Arial"/>
              <a:buChar char="•"/>
            </a:pPr>
            <a:r>
              <a:rPr lang="en-GB"/>
              <a:t>Experts, funders, citizens, and policymakers came together </a:t>
            </a:r>
            <a:endParaRPr/>
          </a:p>
          <a:p>
            <a:pPr indent="-342900" lvl="1" marL="800100" rtl="0" algn="l">
              <a:lnSpc>
                <a:spcPct val="90000"/>
              </a:lnSpc>
              <a:spcBef>
                <a:spcPts val="500"/>
              </a:spcBef>
              <a:spcAft>
                <a:spcPts val="0"/>
              </a:spcAft>
              <a:buClr>
                <a:schemeClr val="dk2"/>
              </a:buClr>
              <a:buSzPts val="2000"/>
              <a:buFont typeface="Arial"/>
              <a:buChar char="•"/>
            </a:pPr>
            <a:r>
              <a:rPr lang="en-GB"/>
              <a:t>Treated the symptoms and (later) the causes of social “maladies”</a:t>
            </a:r>
            <a:endParaRPr/>
          </a:p>
          <a:p>
            <a:pPr indent="-342900" lvl="0" marL="342900" rtl="0" algn="l">
              <a:lnSpc>
                <a:spcPct val="90000"/>
              </a:lnSpc>
              <a:spcBef>
                <a:spcPts val="1000"/>
              </a:spcBef>
              <a:spcAft>
                <a:spcPts val="0"/>
              </a:spcAft>
              <a:buClr>
                <a:schemeClr val="dk2"/>
              </a:buClr>
              <a:buSzPts val="2400"/>
              <a:buFont typeface="Arial"/>
              <a:buChar char="•"/>
            </a:pPr>
            <a:r>
              <a:rPr lang="en-GB"/>
              <a:t>Russell Sage Foundation (1907)</a:t>
            </a:r>
            <a:endParaRPr/>
          </a:p>
          <a:p>
            <a:pPr indent="-342900" lvl="1" marL="800100" rtl="0" algn="l">
              <a:lnSpc>
                <a:spcPct val="90000"/>
              </a:lnSpc>
              <a:spcBef>
                <a:spcPts val="500"/>
              </a:spcBef>
              <a:spcAft>
                <a:spcPts val="0"/>
              </a:spcAft>
              <a:buClr>
                <a:schemeClr val="dk2"/>
              </a:buClr>
              <a:buSzPts val="2000"/>
              <a:buFont typeface="Arial"/>
              <a:buChar char="•"/>
            </a:pPr>
            <a:r>
              <a:rPr lang="en-GB"/>
              <a:t>Marks the beginning of a new ”professional cadre” of policy researchers</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EFFICIENCY AND VALUE FOR MONEY</a:t>
            </a:r>
            <a:endParaRPr/>
          </a:p>
        </p:txBody>
      </p:sp>
      <p:sp>
        <p:nvSpPr>
          <p:cNvPr id="239" name="Google Shape;239;p25"/>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2"/>
              </a:buClr>
              <a:buSzPts val="2400"/>
              <a:buFont typeface="Arial"/>
              <a:buChar char="•"/>
            </a:pPr>
            <a:r>
              <a:rPr lang="en-GB"/>
              <a:t>Twentieth Century Fund</a:t>
            </a:r>
            <a:endParaRPr/>
          </a:p>
          <a:p>
            <a:pPr indent="-342900" lvl="0" marL="342900" rtl="0" algn="l">
              <a:lnSpc>
                <a:spcPct val="90000"/>
              </a:lnSpc>
              <a:spcBef>
                <a:spcPts val="1000"/>
              </a:spcBef>
              <a:spcAft>
                <a:spcPts val="0"/>
              </a:spcAft>
              <a:buClr>
                <a:schemeClr val="dk2"/>
              </a:buClr>
              <a:buSzPts val="2400"/>
              <a:buFont typeface="Arial"/>
              <a:buChar char="•"/>
            </a:pPr>
            <a:r>
              <a:rPr lang="en-GB"/>
              <a:t>National Bureau of Economic Research </a:t>
            </a:r>
            <a:endParaRPr/>
          </a:p>
          <a:p>
            <a:pPr indent="-342900" lvl="0" marL="342900" rtl="0" algn="l">
              <a:lnSpc>
                <a:spcPct val="90000"/>
              </a:lnSpc>
              <a:spcBef>
                <a:spcPts val="1000"/>
              </a:spcBef>
              <a:spcAft>
                <a:spcPts val="0"/>
              </a:spcAft>
              <a:buClr>
                <a:schemeClr val="dk2"/>
              </a:buClr>
              <a:buSzPts val="2400"/>
              <a:buFont typeface="Arial"/>
              <a:buChar char="•"/>
            </a:pPr>
            <a:r>
              <a:rPr lang="en-GB"/>
              <a:t>New York Bureau of Municipal Research (1907) </a:t>
            </a:r>
            <a:endParaRPr/>
          </a:p>
          <a:p>
            <a:pPr indent="-342900" lvl="0" marL="342900" rtl="0" algn="l">
              <a:lnSpc>
                <a:spcPct val="90000"/>
              </a:lnSpc>
              <a:spcBef>
                <a:spcPts val="1000"/>
              </a:spcBef>
              <a:spcAft>
                <a:spcPts val="0"/>
              </a:spcAft>
              <a:buClr>
                <a:schemeClr val="dk2"/>
              </a:buClr>
              <a:buSzPts val="2400"/>
              <a:buFont typeface="Arial"/>
              <a:buChar char="•"/>
            </a:pPr>
            <a:r>
              <a:rPr lang="en-GB"/>
              <a:t>Institute for Government Research (1916 – then Brookings)</a:t>
            </a:r>
            <a:endParaRPr/>
          </a:p>
          <a:p>
            <a:pPr indent="-342900" lvl="1" marL="800100" rtl="0" algn="l">
              <a:lnSpc>
                <a:spcPct val="90000"/>
              </a:lnSpc>
              <a:spcBef>
                <a:spcPts val="500"/>
              </a:spcBef>
              <a:spcAft>
                <a:spcPts val="0"/>
              </a:spcAft>
              <a:buClr>
                <a:schemeClr val="dk2"/>
              </a:buClr>
              <a:buSzPts val="2000"/>
              <a:buFont typeface="Arial"/>
              <a:buChar char="•"/>
            </a:pPr>
            <a:r>
              <a:rPr lang="en-GB"/>
              <a:t>Sought to influence policy from the outside</a:t>
            </a:r>
            <a:endParaRPr/>
          </a:p>
          <a:p>
            <a:pPr indent="-342900" lvl="1" marL="800100" rtl="0" algn="l">
              <a:lnSpc>
                <a:spcPct val="90000"/>
              </a:lnSpc>
              <a:spcBef>
                <a:spcPts val="500"/>
              </a:spcBef>
              <a:spcAft>
                <a:spcPts val="0"/>
              </a:spcAft>
              <a:buClr>
                <a:schemeClr val="dk2"/>
              </a:buClr>
              <a:buSzPts val="2000"/>
              <a:buFont typeface="Arial"/>
              <a:buChar char="•"/>
            </a:pPr>
            <a:r>
              <a:rPr lang="en-GB"/>
              <a:t>Focused on improvements in government processes </a:t>
            </a:r>
            <a:endParaRPr/>
          </a:p>
          <a:p>
            <a:pPr indent="-342900" lvl="1" marL="800100" rtl="0" algn="l">
              <a:lnSpc>
                <a:spcPct val="90000"/>
              </a:lnSpc>
              <a:spcBef>
                <a:spcPts val="500"/>
              </a:spcBef>
              <a:spcAft>
                <a:spcPts val="0"/>
              </a:spcAft>
              <a:buClr>
                <a:schemeClr val="dk2"/>
              </a:buClr>
              <a:buSzPts val="2000"/>
              <a:buFont typeface="Arial"/>
              <a:buChar char="•"/>
            </a:pPr>
            <a:r>
              <a:rPr lang="en-GB"/>
              <a:t>Flourished thanks to professional philanthropy</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CRISIS AND PLANNING FOR THE FUTURE</a:t>
            </a:r>
            <a:endParaRPr/>
          </a:p>
        </p:txBody>
      </p:sp>
      <p:sp>
        <p:nvSpPr>
          <p:cNvPr id="245" name="Google Shape;245;p26"/>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t>The Great Depression and the First World War changed the focus towards reflecting upon and explaining what had happened.</a:t>
            </a:r>
            <a:endParaRPr/>
          </a:p>
          <a:p>
            <a:pPr indent="-342900" lvl="0" marL="342900" rtl="0" algn="l">
              <a:lnSpc>
                <a:spcPct val="90000"/>
              </a:lnSpc>
              <a:spcBef>
                <a:spcPts val="1000"/>
              </a:spcBef>
              <a:spcAft>
                <a:spcPts val="0"/>
              </a:spcAft>
              <a:buClr>
                <a:schemeClr val="dk2"/>
              </a:buClr>
              <a:buSzPts val="2400"/>
              <a:buFont typeface="Arial"/>
              <a:buChar char="•"/>
            </a:pPr>
            <a:r>
              <a:rPr lang="en-GB"/>
              <a:t>Twentieth Century Fund (1922) </a:t>
            </a:r>
            <a:endParaRPr/>
          </a:p>
          <a:p>
            <a:pPr indent="-342900" lvl="0" marL="342900" rtl="0" algn="l">
              <a:lnSpc>
                <a:spcPct val="90000"/>
              </a:lnSpc>
              <a:spcBef>
                <a:spcPts val="1000"/>
              </a:spcBef>
              <a:spcAft>
                <a:spcPts val="0"/>
              </a:spcAft>
              <a:buClr>
                <a:schemeClr val="dk2"/>
              </a:buClr>
              <a:buSzPts val="2400"/>
              <a:buFont typeface="Arial"/>
              <a:buChar char="•"/>
            </a:pPr>
            <a:r>
              <a:rPr lang="en-GB"/>
              <a:t>Committee for Economic Development (1942) </a:t>
            </a:r>
            <a:endParaRPr/>
          </a:p>
          <a:p>
            <a:pPr indent="-342900" lvl="0" marL="342900" rtl="0" algn="l">
              <a:lnSpc>
                <a:spcPct val="90000"/>
              </a:lnSpc>
              <a:spcBef>
                <a:spcPts val="1000"/>
              </a:spcBef>
              <a:spcAft>
                <a:spcPts val="0"/>
              </a:spcAft>
              <a:buClr>
                <a:schemeClr val="dk2"/>
              </a:buClr>
              <a:buSzPts val="2400"/>
              <a:buFont typeface="Arial"/>
              <a:buChar char="•"/>
            </a:pPr>
            <a:r>
              <a:rPr lang="en-GB"/>
              <a:t>RAND Corporation (1948) </a:t>
            </a:r>
            <a:endParaRPr/>
          </a:p>
          <a:p>
            <a:pPr indent="-342900" lvl="1" marL="800100" rtl="0" algn="l">
              <a:lnSpc>
                <a:spcPct val="90000"/>
              </a:lnSpc>
              <a:spcBef>
                <a:spcPts val="500"/>
              </a:spcBef>
              <a:spcAft>
                <a:spcPts val="0"/>
              </a:spcAft>
              <a:buClr>
                <a:schemeClr val="dk2"/>
              </a:buClr>
              <a:buSzPts val="2000"/>
              <a:buFont typeface="Arial"/>
              <a:buChar char="•"/>
            </a:pPr>
            <a:r>
              <a:rPr lang="en-GB"/>
              <a:t>Recommendations</a:t>
            </a:r>
            <a:endParaRPr/>
          </a:p>
          <a:p>
            <a:pPr indent="-342900" lvl="1" marL="800100" rtl="0" algn="l">
              <a:lnSpc>
                <a:spcPct val="90000"/>
              </a:lnSpc>
              <a:spcBef>
                <a:spcPts val="500"/>
              </a:spcBef>
              <a:spcAft>
                <a:spcPts val="0"/>
              </a:spcAft>
              <a:buClr>
                <a:schemeClr val="dk2"/>
              </a:buClr>
              <a:buSzPts val="2000"/>
              <a:buFont typeface="Arial"/>
              <a:buChar char="•"/>
            </a:pPr>
            <a:r>
              <a:rPr lang="en-GB"/>
              <a:t>Plans for long term results</a:t>
            </a:r>
            <a:endParaRPr/>
          </a:p>
          <a:p>
            <a:pPr indent="-342900" lvl="1" marL="800100" rtl="0" algn="l">
              <a:lnSpc>
                <a:spcPct val="90000"/>
              </a:lnSpc>
              <a:spcBef>
                <a:spcPts val="500"/>
              </a:spcBef>
              <a:spcAft>
                <a:spcPts val="0"/>
              </a:spcAft>
              <a:buClr>
                <a:schemeClr val="dk2"/>
              </a:buClr>
              <a:buSzPts val="2000"/>
              <a:buFont typeface="Arial"/>
              <a:buChar char="•"/>
            </a:pPr>
            <a:r>
              <a:rPr lang="en-GB"/>
              <a:t>Plans including implementation</a:t>
            </a:r>
            <a:endParaRPr/>
          </a:p>
          <a:p>
            <a:pPr indent="-342900" lvl="1" marL="800100" rtl="0" algn="l">
              <a:lnSpc>
                <a:spcPct val="90000"/>
              </a:lnSpc>
              <a:spcBef>
                <a:spcPts val="500"/>
              </a:spcBef>
              <a:spcAft>
                <a:spcPts val="0"/>
              </a:spcAft>
              <a:buClr>
                <a:schemeClr val="dk2"/>
              </a:buClr>
              <a:buSzPts val="2000"/>
              <a:buFont typeface="Arial"/>
              <a:buChar char="•"/>
            </a:pPr>
            <a:r>
              <a:rPr lang="en-GB"/>
              <a:t>Is this where the label was coined?</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7"/>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SALOMON’S HOUSE AND THE REVOLVING DOOR</a:t>
            </a:r>
            <a:endParaRPr/>
          </a:p>
        </p:txBody>
      </p:sp>
      <p:sp>
        <p:nvSpPr>
          <p:cNvPr id="251" name="Google Shape;251;p27"/>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t>After the Second World War, Brookings, Russell Sage Foundation and NBER offer advice and moved to DC to serve agencies under pressure to deliver the complex New Deal</a:t>
            </a:r>
            <a:endParaRPr/>
          </a:p>
          <a:p>
            <a:pPr indent="0" lvl="0" marL="0" rtl="0" algn="l">
              <a:lnSpc>
                <a:spcPct val="90000"/>
              </a:lnSpc>
              <a:spcBef>
                <a:spcPts val="1000"/>
              </a:spcBef>
              <a:spcAft>
                <a:spcPts val="0"/>
              </a:spcAft>
              <a:buClr>
                <a:schemeClr val="dk2"/>
              </a:buClr>
              <a:buSzPts val="2400"/>
              <a:buNone/>
            </a:pPr>
            <a:r>
              <a:t/>
            </a:r>
            <a:endParaRPr/>
          </a:p>
          <a:p>
            <a:pPr indent="-342900" lvl="0" marL="342900" rtl="0" algn="l">
              <a:lnSpc>
                <a:spcPct val="90000"/>
              </a:lnSpc>
              <a:spcBef>
                <a:spcPts val="1000"/>
              </a:spcBef>
              <a:spcAft>
                <a:spcPts val="0"/>
              </a:spcAft>
              <a:buClr>
                <a:schemeClr val="dk2"/>
              </a:buClr>
              <a:buSzPts val="2400"/>
              <a:buFont typeface="Arial"/>
              <a:buChar char="•"/>
            </a:pPr>
            <a:r>
              <a:rPr lang="en-GB"/>
              <a:t>Council of Economic Advisers (1946)</a:t>
            </a:r>
            <a:endParaRPr/>
          </a:p>
          <a:p>
            <a:pPr indent="-342900" lvl="1" marL="800100" rtl="0" algn="l">
              <a:lnSpc>
                <a:spcPct val="90000"/>
              </a:lnSpc>
              <a:spcBef>
                <a:spcPts val="500"/>
              </a:spcBef>
              <a:spcAft>
                <a:spcPts val="0"/>
              </a:spcAft>
              <a:buClr>
                <a:schemeClr val="dk2"/>
              </a:buClr>
              <a:buSzPts val="2000"/>
              <a:buFont typeface="Arial"/>
              <a:buChar char="•"/>
            </a:pPr>
            <a:r>
              <a:rPr lang="en-GB"/>
              <a:t>Thinktankers take on “boundary roles”</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Such was the </a:t>
            </a:r>
            <a:r>
              <a:rPr lang="en-GB"/>
              <a:t>extent</a:t>
            </a:r>
            <a:r>
              <a:rPr lang="en-GB"/>
              <a:t> of the “revolving door” that The Economist described Brookings’ researchers as [President] Kennedy’s </a:t>
            </a:r>
            <a:r>
              <a:rPr i="1" lang="en-GB"/>
              <a:t>experts on tap.</a:t>
            </a:r>
            <a:r>
              <a:rPr lang="en-GB"/>
              <a:t> And RAND was the main recruiting ground for the Department of Defence. </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t>THINK WHAT?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THE IDEOLOGICAL MARKETPLACE</a:t>
            </a:r>
            <a:endParaRPr/>
          </a:p>
        </p:txBody>
      </p:sp>
      <p:sp>
        <p:nvSpPr>
          <p:cNvPr id="257" name="Google Shape;257;p28"/>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2"/>
              </a:buClr>
              <a:buSzPts val="2400"/>
              <a:buFont typeface="Arial"/>
              <a:buChar char="•"/>
            </a:pPr>
            <a:r>
              <a:rPr lang="en-GB"/>
              <a:t>The Hudson Institute (1961) </a:t>
            </a:r>
            <a:endParaRPr/>
          </a:p>
          <a:p>
            <a:pPr indent="-342900" lvl="0" marL="342900" rtl="0" algn="l">
              <a:lnSpc>
                <a:spcPct val="90000"/>
              </a:lnSpc>
              <a:spcBef>
                <a:spcPts val="1000"/>
              </a:spcBef>
              <a:spcAft>
                <a:spcPts val="0"/>
              </a:spcAft>
              <a:buClr>
                <a:schemeClr val="dk2"/>
              </a:buClr>
              <a:buSzPts val="2400"/>
              <a:buFont typeface="Arial"/>
              <a:buChar char="•"/>
            </a:pPr>
            <a:r>
              <a:rPr lang="en-GB"/>
              <a:t>The Heritage Foundation (1973) </a:t>
            </a:r>
            <a:endParaRPr/>
          </a:p>
          <a:p>
            <a:pPr indent="-342900" lvl="0" marL="342900" rtl="0" algn="l">
              <a:lnSpc>
                <a:spcPct val="90000"/>
              </a:lnSpc>
              <a:spcBef>
                <a:spcPts val="1000"/>
              </a:spcBef>
              <a:spcAft>
                <a:spcPts val="0"/>
              </a:spcAft>
              <a:buClr>
                <a:schemeClr val="dk2"/>
              </a:buClr>
              <a:buSzPts val="2400"/>
              <a:buFont typeface="Arial"/>
              <a:buChar char="•"/>
            </a:pPr>
            <a:r>
              <a:rPr lang="en-GB"/>
              <a:t>The Cato Institute (1977) </a:t>
            </a:r>
            <a:endParaRPr/>
          </a:p>
          <a:p>
            <a:pPr indent="-342900" lvl="1" marL="800100" rtl="0" algn="l">
              <a:lnSpc>
                <a:spcPct val="90000"/>
              </a:lnSpc>
              <a:spcBef>
                <a:spcPts val="500"/>
              </a:spcBef>
              <a:spcAft>
                <a:spcPts val="0"/>
              </a:spcAft>
              <a:buClr>
                <a:schemeClr val="dk2"/>
              </a:buClr>
              <a:buSzPts val="2000"/>
              <a:buFont typeface="Arial"/>
              <a:buChar char="•"/>
            </a:pPr>
            <a:r>
              <a:rPr lang="en-GB"/>
              <a:t>Explicitly ideological</a:t>
            </a:r>
            <a:endParaRPr/>
          </a:p>
          <a:p>
            <a:pPr indent="-342900" lvl="1" marL="800100" rtl="0" algn="l">
              <a:lnSpc>
                <a:spcPct val="90000"/>
              </a:lnSpc>
              <a:spcBef>
                <a:spcPts val="500"/>
              </a:spcBef>
              <a:spcAft>
                <a:spcPts val="0"/>
              </a:spcAft>
              <a:buClr>
                <a:schemeClr val="dk2"/>
              </a:buClr>
              <a:buSzPts val="2000"/>
              <a:buFont typeface="Arial"/>
              <a:buChar char="•"/>
            </a:pPr>
            <a:r>
              <a:rPr lang="en-GB"/>
              <a:t>Funding increasingly partisan and private (foundations reduced their role)</a:t>
            </a:r>
            <a:endParaRPr/>
          </a:p>
          <a:p>
            <a:pPr indent="-342900" lvl="1" marL="800100" rtl="0" algn="l">
              <a:lnSpc>
                <a:spcPct val="90000"/>
              </a:lnSpc>
              <a:spcBef>
                <a:spcPts val="500"/>
              </a:spcBef>
              <a:spcAft>
                <a:spcPts val="0"/>
              </a:spcAft>
              <a:buClr>
                <a:schemeClr val="dk2"/>
              </a:buClr>
              <a:buSzPts val="2000"/>
              <a:buFont typeface="Arial"/>
              <a:buChar char="•"/>
            </a:pPr>
            <a:r>
              <a:rPr lang="en-GB"/>
              <a:t>Set up by people already in politics</a:t>
            </a:r>
            <a:endParaRPr/>
          </a:p>
          <a:p>
            <a:pPr indent="-342900" lvl="1" marL="800100" rtl="0" algn="l">
              <a:lnSpc>
                <a:spcPct val="90000"/>
              </a:lnSpc>
              <a:spcBef>
                <a:spcPts val="500"/>
              </a:spcBef>
              <a:spcAft>
                <a:spcPts val="0"/>
              </a:spcAft>
              <a:buClr>
                <a:schemeClr val="dk2"/>
              </a:buClr>
              <a:buSzPts val="2000"/>
              <a:buFont typeface="Arial"/>
              <a:buChar char="•"/>
            </a:pPr>
            <a:r>
              <a:rPr lang="en-GB"/>
              <a:t>Think tanks adopt new corporate practices and marketing approaches</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THE IDEOLOGICAL BATTLEGROUND</a:t>
            </a:r>
            <a:endParaRPr/>
          </a:p>
        </p:txBody>
      </p:sp>
      <p:sp>
        <p:nvSpPr>
          <p:cNvPr id="263" name="Google Shape;263;p29"/>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365760" lvl="0" marL="342900" rtl="0" algn="l">
              <a:lnSpc>
                <a:spcPct val="90000"/>
              </a:lnSpc>
              <a:spcBef>
                <a:spcPts val="0"/>
              </a:spcBef>
              <a:spcAft>
                <a:spcPts val="0"/>
              </a:spcAft>
              <a:buSzPts val="2400"/>
              <a:buFont typeface="Arial"/>
              <a:buChar char="•"/>
            </a:pPr>
            <a:r>
              <a:rPr lang="en-GB"/>
              <a:t>Heritage has founded Heritage Action for America and Project 2025.</a:t>
            </a:r>
            <a:endParaRPr/>
          </a:p>
          <a:p>
            <a:pPr indent="-365760" lvl="0" marL="342900" rtl="0" algn="l">
              <a:lnSpc>
                <a:spcPct val="90000"/>
              </a:lnSpc>
              <a:spcBef>
                <a:spcPts val="1000"/>
              </a:spcBef>
              <a:spcAft>
                <a:spcPts val="0"/>
              </a:spcAft>
              <a:buClr>
                <a:schemeClr val="dk2"/>
              </a:buClr>
              <a:buSzPts val="2400"/>
              <a:buFont typeface="Arial"/>
              <a:buChar char="•"/>
            </a:pPr>
            <a:r>
              <a:rPr lang="en-GB"/>
              <a:t>Think tanks in Washington DC, London and Brussels have to worry about being hacked.</a:t>
            </a:r>
            <a:endParaRPr/>
          </a:p>
          <a:p>
            <a:pPr indent="-365760" lvl="0" marL="342900" rtl="0" algn="l">
              <a:lnSpc>
                <a:spcPct val="90000"/>
              </a:lnSpc>
              <a:spcBef>
                <a:spcPts val="1000"/>
              </a:spcBef>
              <a:spcAft>
                <a:spcPts val="0"/>
              </a:spcAft>
              <a:buClr>
                <a:schemeClr val="dk2"/>
              </a:buClr>
              <a:buSzPts val="2400"/>
              <a:buFont typeface="Arial"/>
              <a:buChar char="•"/>
            </a:pPr>
            <a:r>
              <a:rPr lang="en-GB"/>
              <a:t>Think tanks in the Western Balkans are subject to State surveillance.</a:t>
            </a:r>
            <a:endParaRPr/>
          </a:p>
          <a:p>
            <a:pPr indent="-365760" lvl="0" marL="342900" rtl="0" algn="l">
              <a:lnSpc>
                <a:spcPct val="90000"/>
              </a:lnSpc>
              <a:spcBef>
                <a:spcPts val="1000"/>
              </a:spcBef>
              <a:spcAft>
                <a:spcPts val="0"/>
              </a:spcAft>
              <a:buSzPts val="2400"/>
              <a:buChar char="•"/>
            </a:pPr>
            <a:r>
              <a:rPr lang="en-GB"/>
              <a:t>The biggest think tank in Europe is endowed by the Hungarian government.</a:t>
            </a:r>
            <a:endParaRPr/>
          </a:p>
          <a:p>
            <a:pPr indent="-365760" lvl="0" marL="342900" rtl="0" algn="l">
              <a:lnSpc>
                <a:spcPct val="90000"/>
              </a:lnSpc>
              <a:spcBef>
                <a:spcPts val="1000"/>
              </a:spcBef>
              <a:spcAft>
                <a:spcPts val="0"/>
              </a:spcAft>
              <a:buClr>
                <a:schemeClr val="dk2"/>
              </a:buClr>
              <a:buSzPts val="2400"/>
              <a:buFont typeface="Arial"/>
              <a:buChar char="•"/>
            </a:pPr>
            <a:r>
              <a:rPr lang="en-GB"/>
              <a:t>Think tanks across the world are subject to defamation laws.</a:t>
            </a:r>
            <a:endParaRPr/>
          </a:p>
          <a:p>
            <a:pPr indent="-365760" lvl="0" marL="342900" rtl="0" algn="l">
              <a:lnSpc>
                <a:spcPct val="90000"/>
              </a:lnSpc>
              <a:spcBef>
                <a:spcPts val="1000"/>
              </a:spcBef>
              <a:spcAft>
                <a:spcPts val="0"/>
              </a:spcAft>
              <a:buClr>
                <a:schemeClr val="dk2"/>
              </a:buClr>
              <a:buSzPts val="2400"/>
              <a:buFont typeface="Arial"/>
              <a:buChar char="•"/>
            </a:pPr>
            <a:r>
              <a:rPr lang="en-GB"/>
              <a:t>Think tanks (and thinktankers) are increasingly and explicitly siding with parties and political leaders.</a:t>
            </a:r>
            <a:endParaRPr/>
          </a:p>
          <a:p>
            <a:pPr indent="-201930" lvl="0" marL="342900" rtl="0" algn="l">
              <a:lnSpc>
                <a:spcPct val="90000"/>
              </a:lnSpc>
              <a:spcBef>
                <a:spcPts val="1000"/>
              </a:spcBef>
              <a:spcAft>
                <a:spcPts val="0"/>
              </a:spcAft>
              <a:buClr>
                <a:schemeClr val="dk2"/>
              </a:buClr>
              <a:buSzPts val="2400"/>
              <a:buFont typeface="Arial"/>
              <a:buNone/>
            </a:pPr>
            <a:r>
              <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SIMILAR WAVES ELSEWHERE</a:t>
            </a:r>
            <a:endParaRPr/>
          </a:p>
        </p:txBody>
      </p:sp>
      <p:sp>
        <p:nvSpPr>
          <p:cNvPr id="269" name="Google Shape;269;p30"/>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lang="en-GB"/>
              <a:t>In Chile, China, Russia, etc.</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t>These are defined by the growth of certain ideas, political or economic shocks, institutional reforms, etc. </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1"/>
          <p:cNvSpPr txBox="1"/>
          <p:nvPr>
            <p:ph idx="4294967295" type="body"/>
          </p:nvPr>
        </p:nvSpPr>
        <p:spPr>
          <a:xfrm>
            <a:off x="3143250" y="2201862"/>
            <a:ext cx="8877300" cy="15843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None/>
            </a:pPr>
            <a:r>
              <a:rPr lang="en-GB" sz="3200">
                <a:solidFill>
                  <a:schemeClr val="dk2"/>
                </a:solidFill>
              </a:rPr>
              <a:t>Can you recognise any “waves” in your country?</a:t>
            </a:r>
            <a:endParaRPr>
              <a:solidFill>
                <a:schemeClr val="dk2"/>
              </a:solidFill>
            </a:endParaRPr>
          </a:p>
          <a:p>
            <a:pPr indent="-50800" lvl="0" marL="228600" rtl="0" algn="l">
              <a:lnSpc>
                <a:spcPct val="90000"/>
              </a:lnSpc>
              <a:spcBef>
                <a:spcPts val="1000"/>
              </a:spcBef>
              <a:spcAft>
                <a:spcPts val="0"/>
              </a:spcAft>
              <a:buClr>
                <a:schemeClr val="dk2"/>
              </a:buClr>
              <a:buSzPts val="2800"/>
              <a:buNone/>
            </a:pPr>
            <a:r>
              <a:t/>
            </a:r>
            <a:endParaRPr>
              <a:solidFill>
                <a:schemeClr val="l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9"/>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t>Today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c275c51d93_0_4"/>
          <p:cNvSpPr txBox="1"/>
          <p:nvPr>
            <p:ph type="title"/>
          </p:nvPr>
        </p:nvSpPr>
        <p:spPr>
          <a:xfrm>
            <a:off x="3359150" y="1841032"/>
            <a:ext cx="6956400" cy="3175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pic>
        <p:nvPicPr>
          <p:cNvPr id="286" name="Google Shape;286;g3c275c51d93_0_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c275c51d93_0_9"/>
          <p:cNvSpPr txBox="1"/>
          <p:nvPr>
            <p:ph type="title"/>
          </p:nvPr>
        </p:nvSpPr>
        <p:spPr>
          <a:xfrm>
            <a:off x="3359150" y="1841032"/>
            <a:ext cx="6956400" cy="3175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pic>
        <p:nvPicPr>
          <p:cNvPr id="293" name="Google Shape;293;g3c275c51d93_0_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c275c51d93_0_22"/>
          <p:cNvSpPr txBox="1"/>
          <p:nvPr>
            <p:ph type="title"/>
          </p:nvPr>
        </p:nvSpPr>
        <p:spPr>
          <a:xfrm>
            <a:off x="3359150" y="1841032"/>
            <a:ext cx="6956400" cy="3175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pic>
        <p:nvPicPr>
          <p:cNvPr id="300" name="Google Shape;300;g3c275c51d93_0_2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c275c51d93_0_28"/>
          <p:cNvSpPr txBox="1"/>
          <p:nvPr>
            <p:ph type="title"/>
          </p:nvPr>
        </p:nvSpPr>
        <p:spPr>
          <a:xfrm>
            <a:off x="3359150" y="1841032"/>
            <a:ext cx="6956400" cy="3175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pic>
        <p:nvPicPr>
          <p:cNvPr id="307" name="Google Shape;307;g3c275c51d93_0_2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c275c51d93_0_16"/>
          <p:cNvSpPr txBox="1"/>
          <p:nvPr>
            <p:ph type="title"/>
          </p:nvPr>
        </p:nvSpPr>
        <p:spPr>
          <a:xfrm>
            <a:off x="3359150" y="1841032"/>
            <a:ext cx="6956400" cy="31758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pic>
        <p:nvPicPr>
          <p:cNvPr id="314" name="Google Shape;314;g3c275c51d93_0_1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DOES THIS SOUND FAMILIAR?</a:t>
            </a:r>
            <a:endParaRPr/>
          </a:p>
        </p:txBody>
      </p:sp>
      <p:sp>
        <p:nvSpPr>
          <p:cNvPr id="98" name="Google Shape;98;p4"/>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lang="en-GB"/>
              <a:t>“ I do a lot of work with policymakers, but how much effect am I having? It’s like they’re coming in and saying to you, </a:t>
            </a:r>
            <a:r>
              <a:rPr b="1" lang="en-GB"/>
              <a:t>‘I’m going to drive my car off a cliff. Should I or should I not wear a seatbelt?’</a:t>
            </a:r>
            <a:endParaRPr/>
          </a:p>
          <a:p>
            <a:pPr indent="0" lvl="0" marL="0" rtl="0" algn="l">
              <a:lnSpc>
                <a:spcPct val="90000"/>
              </a:lnSpc>
              <a:spcBef>
                <a:spcPts val="1000"/>
              </a:spcBef>
              <a:spcAft>
                <a:spcPts val="0"/>
              </a:spcAft>
              <a:buClr>
                <a:schemeClr val="dk2"/>
              </a:buClr>
              <a:buSzPts val="2400"/>
              <a:buNone/>
            </a:pPr>
            <a:r>
              <a:rPr lang="en-GB"/>
              <a:t>And you say, </a:t>
            </a:r>
            <a:r>
              <a:rPr b="1" lang="en-GB"/>
              <a:t>‘I don’t think you should drive your car off the cliff.’</a:t>
            </a:r>
            <a:endParaRPr/>
          </a:p>
          <a:p>
            <a:pPr indent="0" lvl="0" marL="0" rtl="0" algn="l">
              <a:lnSpc>
                <a:spcPct val="90000"/>
              </a:lnSpc>
              <a:spcBef>
                <a:spcPts val="1000"/>
              </a:spcBef>
              <a:spcAft>
                <a:spcPts val="0"/>
              </a:spcAft>
              <a:buClr>
                <a:schemeClr val="dk2"/>
              </a:buClr>
              <a:buSzPts val="2400"/>
              <a:buNone/>
            </a:pPr>
            <a:r>
              <a:rPr lang="en-GB"/>
              <a:t>And they say, </a:t>
            </a:r>
            <a:r>
              <a:rPr b="1" lang="en-GB"/>
              <a:t>‘No, no, that bit’s already been decided—the question is whether to wear a seatbelt.’</a:t>
            </a:r>
            <a:endParaRPr/>
          </a:p>
          <a:p>
            <a:pPr indent="0" lvl="0" marL="0" rtl="0" algn="l">
              <a:lnSpc>
                <a:spcPct val="90000"/>
              </a:lnSpc>
              <a:spcBef>
                <a:spcPts val="1000"/>
              </a:spcBef>
              <a:spcAft>
                <a:spcPts val="0"/>
              </a:spcAft>
              <a:buClr>
                <a:schemeClr val="dk2"/>
              </a:buClr>
              <a:buSzPts val="2400"/>
              <a:buNone/>
            </a:pPr>
            <a:r>
              <a:rPr lang="en-GB"/>
              <a:t>And you say, </a:t>
            </a:r>
            <a:r>
              <a:rPr b="1" lang="en-GB"/>
              <a:t>‘Well, you might as well wear a seatbelt.’ </a:t>
            </a:r>
            <a:r>
              <a:rPr lang="en-GB"/>
              <a:t>And then they say, </a:t>
            </a:r>
            <a:r>
              <a:rPr b="1" lang="en-GB"/>
              <a:t>‘We’ve consulted with policy expert Rory Stewart and he says . .’ </a:t>
            </a:r>
            <a:r>
              <a:rPr lang="en-GB"/>
              <a:t>"</a:t>
            </a:r>
            <a:endParaRPr/>
          </a:p>
          <a:p>
            <a:pPr indent="0" lvl="0" marL="0" rtl="0" algn="l">
              <a:lnSpc>
                <a:spcPct val="90000"/>
              </a:lnSpc>
              <a:spcBef>
                <a:spcPts val="1000"/>
              </a:spcBef>
              <a:spcAft>
                <a:spcPts val="0"/>
              </a:spcAft>
              <a:buClr>
                <a:schemeClr val="dk2"/>
              </a:buClr>
              <a:buSzPts val="2400"/>
              <a:buNone/>
            </a:pPr>
            <a:r>
              <a:t/>
            </a:r>
            <a:endParaRPr/>
          </a:p>
        </p:txBody>
      </p:sp>
      <p:sp>
        <p:nvSpPr>
          <p:cNvPr id="99" name="Google Shape;99;p4"/>
          <p:cNvSpPr txBox="1"/>
          <p:nvPr/>
        </p:nvSpPr>
        <p:spPr>
          <a:xfrm>
            <a:off x="5264944" y="6165850"/>
            <a:ext cx="60936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Georgia"/>
                <a:ea typeface="Georgia"/>
                <a:cs typeface="Georgia"/>
                <a:sym typeface="Georgia"/>
              </a:rPr>
              <a:t>Extracted from: </a:t>
            </a:r>
            <a:r>
              <a:rPr b="0" i="0" lang="en-GB" sz="1800" u="sng" cap="none" strike="noStrike">
                <a:solidFill>
                  <a:schemeClr val="dk1"/>
                </a:solidFill>
                <a:latin typeface="Georgia"/>
                <a:ea typeface="Georgia"/>
                <a:cs typeface="Georgia"/>
                <a:sym typeface="Georgia"/>
                <a:hlinkClick r:id="rId3">
                  <a:extLst>
                    <a:ext uri="{A12FA001-AC4F-418D-AE19-62706E023703}">
                      <ahyp:hlinkClr val="tx"/>
                    </a:ext>
                  </a:extLst>
                </a:hlinkClick>
              </a:rPr>
              <a:t>Washington’s Think Tanks: Factories to Call Our Own</a:t>
            </a:r>
            <a:endParaRPr b="0" i="0" sz="1800" u="none" cap="none" strike="noStrike">
              <a:solidFill>
                <a:schemeClr val="dk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6"/>
          <p:cNvSpPr txBox="1"/>
          <p:nvPr/>
        </p:nvSpPr>
        <p:spPr>
          <a:xfrm>
            <a:off x="2508925" y="4733116"/>
            <a:ext cx="8038396" cy="78312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200"/>
              <a:buFont typeface="Trebuchet MS"/>
              <a:buNone/>
            </a:pPr>
            <a:r>
              <a:rPr b="1" i="0" lang="en-GB" sz="3200" u="none" cap="none" strike="noStrike">
                <a:solidFill>
                  <a:schemeClr val="dk1"/>
                </a:solidFill>
                <a:latin typeface="Trebuchet MS"/>
                <a:ea typeface="Trebuchet MS"/>
                <a:cs typeface="Trebuchet MS"/>
                <a:sym typeface="Trebuchet MS"/>
              </a:rPr>
              <a:t>onthinktanks.org/sos202</a:t>
            </a:r>
            <a:r>
              <a:rPr b="1" lang="en-GB" sz="3200">
                <a:solidFill>
                  <a:schemeClr val="dk1"/>
                </a:solidFill>
                <a:latin typeface="Trebuchet MS"/>
                <a:ea typeface="Trebuchet MS"/>
                <a:cs typeface="Trebuchet MS"/>
                <a:sym typeface="Trebuchet MS"/>
              </a:rPr>
              <a:t>5</a:t>
            </a:r>
            <a:endParaRPr b="0" i="0" sz="1400" u="none" cap="none" strike="noStrike">
              <a:solidFill>
                <a:srgbClr val="000000"/>
              </a:solidFill>
              <a:latin typeface="Arial"/>
              <a:ea typeface="Arial"/>
              <a:cs typeface="Arial"/>
              <a:sym typeface="Arial"/>
            </a:endParaRPr>
          </a:p>
        </p:txBody>
      </p:sp>
      <p:pic>
        <p:nvPicPr>
          <p:cNvPr id="320" name="Google Shape;320;p56"/>
          <p:cNvPicPr preferRelativeResize="0"/>
          <p:nvPr/>
        </p:nvPicPr>
        <p:blipFill>
          <a:blip r:embed="rId3">
            <a:alphaModFix/>
          </a:blip>
          <a:stretch>
            <a:fillRect/>
          </a:stretch>
        </p:blipFill>
        <p:spPr>
          <a:xfrm>
            <a:off x="860113" y="1156650"/>
            <a:ext cx="10471775" cy="2904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type="title"/>
          </p:nvPr>
        </p:nvSpPr>
        <p:spPr>
          <a:xfrm>
            <a:off x="3289242" y="1875986"/>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latin typeface="Trebuchet MS"/>
                <a:ea typeface="Trebuchet MS"/>
                <a:cs typeface="Trebuchet MS"/>
                <a:sym typeface="Trebuchet MS"/>
              </a:rPr>
              <a:t>WHAT NEXT?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7"/>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FROM THINK TANK TO CHANGE HUB</a:t>
            </a:r>
            <a:endParaRPr/>
          </a:p>
        </p:txBody>
      </p:sp>
      <p:pic>
        <p:nvPicPr>
          <p:cNvPr descr="Timeline&#10;&#10;Description automatically generated with medium confidence" id="331" name="Google Shape;331;p57">
            <a:hlinkClick r:id="rId3"/>
          </p:cNvPr>
          <p:cNvPicPr preferRelativeResize="0"/>
          <p:nvPr>
            <p:ph idx="1" type="body"/>
          </p:nvPr>
        </p:nvPicPr>
        <p:blipFill rotWithShape="1">
          <a:blip r:embed="rId4">
            <a:alphaModFix/>
          </a:blip>
          <a:srcRect b="0" l="0" r="0" t="0"/>
          <a:stretch/>
        </p:blipFill>
        <p:spPr>
          <a:xfrm>
            <a:off x="3078925" y="1632538"/>
            <a:ext cx="7886700" cy="3898900"/>
          </a:xfrm>
          <a:prstGeom prst="rect">
            <a:avLst/>
          </a:prstGeom>
          <a:noFill/>
          <a:ln>
            <a:noFill/>
          </a:ln>
        </p:spPr>
      </p:pic>
      <p:sp>
        <p:nvSpPr>
          <p:cNvPr id="332" name="Google Shape;332;p57"/>
          <p:cNvSpPr/>
          <p:nvPr/>
        </p:nvSpPr>
        <p:spPr>
          <a:xfrm>
            <a:off x="3078925" y="5714588"/>
            <a:ext cx="537518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https://www.youtube.com/watch?v=Ia1qBgliBHM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THINK TANKS AND SOCIAL MOVEMENTS</a:t>
            </a:r>
            <a:endParaRPr/>
          </a:p>
        </p:txBody>
      </p:sp>
      <p:pic>
        <p:nvPicPr>
          <p:cNvPr descr="A group of people in a crowd&#10;&#10;Description automatically generated with medium confidence" id="338" name="Google Shape;338;p58"/>
          <p:cNvPicPr preferRelativeResize="0"/>
          <p:nvPr>
            <p:ph idx="1" type="body"/>
          </p:nvPr>
        </p:nvPicPr>
        <p:blipFill rotWithShape="1">
          <a:blip r:embed="rId3">
            <a:alphaModFix/>
          </a:blip>
          <a:srcRect b="0" l="0" r="0" t="0"/>
          <a:stretch/>
        </p:blipFill>
        <p:spPr>
          <a:xfrm>
            <a:off x="1089282" y="1711085"/>
            <a:ext cx="3007725" cy="4284662"/>
          </a:xfrm>
          <a:prstGeom prst="rect">
            <a:avLst/>
          </a:prstGeom>
          <a:noFill/>
          <a:ln>
            <a:noFill/>
          </a:ln>
        </p:spPr>
      </p:pic>
      <p:sp>
        <p:nvSpPr>
          <p:cNvPr id="339" name="Google Shape;339;p58"/>
          <p:cNvSpPr/>
          <p:nvPr/>
        </p:nvSpPr>
        <p:spPr>
          <a:xfrm>
            <a:off x="4348089" y="3105834"/>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https://onthinktanks.org/articles/understanding-think-tank-social-movement-engagement/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9"/>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THINK TANKS AND IMPACT INVESTING</a:t>
            </a:r>
            <a:endParaRPr/>
          </a:p>
        </p:txBody>
      </p:sp>
      <p:pic>
        <p:nvPicPr>
          <p:cNvPr descr="A picture containing diagram&#10;&#10;Description automatically generated" id="345" name="Google Shape;345;p59"/>
          <p:cNvPicPr preferRelativeResize="0"/>
          <p:nvPr>
            <p:ph idx="1" type="body"/>
          </p:nvPr>
        </p:nvPicPr>
        <p:blipFill rotWithShape="1">
          <a:blip r:embed="rId3">
            <a:alphaModFix/>
          </a:blip>
          <a:srcRect b="0" l="0" r="0" t="0"/>
          <a:stretch/>
        </p:blipFill>
        <p:spPr>
          <a:xfrm>
            <a:off x="5407448" y="1725612"/>
            <a:ext cx="6216390" cy="4284662"/>
          </a:xfrm>
          <a:prstGeom prst="rect">
            <a:avLst/>
          </a:prstGeom>
          <a:noFill/>
          <a:ln>
            <a:noFill/>
          </a:ln>
        </p:spPr>
      </p:pic>
      <p:sp>
        <p:nvSpPr>
          <p:cNvPr id="346" name="Google Shape;346;p59"/>
          <p:cNvSpPr/>
          <p:nvPr/>
        </p:nvSpPr>
        <p:spPr>
          <a:xfrm>
            <a:off x="568162" y="5108697"/>
            <a:ext cx="469315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https://onthinktanks.org/initiatives/think-tanks-and-impact-investing/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0"/>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COMPETITION</a:t>
            </a:r>
            <a:endParaRPr/>
          </a:p>
        </p:txBody>
      </p:sp>
      <p:pic>
        <p:nvPicPr>
          <p:cNvPr descr="Graphical user interface&#10;&#10;Description automatically generated" id="352" name="Google Shape;352;p60"/>
          <p:cNvPicPr preferRelativeResize="0"/>
          <p:nvPr>
            <p:ph idx="1" type="body"/>
          </p:nvPr>
        </p:nvPicPr>
        <p:blipFill rotWithShape="1">
          <a:blip r:embed="rId3">
            <a:alphaModFix/>
          </a:blip>
          <a:srcRect b="0" l="0" r="0" t="0"/>
          <a:stretch/>
        </p:blipFill>
        <p:spPr>
          <a:xfrm>
            <a:off x="7226301" y="3874483"/>
            <a:ext cx="4787898" cy="2636374"/>
          </a:xfrm>
          <a:prstGeom prst="rect">
            <a:avLst/>
          </a:prstGeom>
          <a:noFill/>
          <a:ln>
            <a:noFill/>
          </a:ln>
        </p:spPr>
      </p:pic>
      <p:pic>
        <p:nvPicPr>
          <p:cNvPr descr="A collage of people&#10;&#10;Description automatically generated with medium confidence" id="353" name="Google Shape;353;p60"/>
          <p:cNvPicPr preferRelativeResize="0"/>
          <p:nvPr/>
        </p:nvPicPr>
        <p:blipFill rotWithShape="1">
          <a:blip r:embed="rId4">
            <a:alphaModFix/>
          </a:blip>
          <a:srcRect b="0" l="0" r="0" t="0"/>
          <a:stretch/>
        </p:blipFill>
        <p:spPr>
          <a:xfrm>
            <a:off x="7048499" y="278535"/>
            <a:ext cx="4965700" cy="3594100"/>
          </a:xfrm>
          <a:prstGeom prst="rect">
            <a:avLst/>
          </a:prstGeom>
          <a:noFill/>
          <a:ln>
            <a:noFill/>
          </a:ln>
        </p:spPr>
      </p:pic>
      <p:pic>
        <p:nvPicPr>
          <p:cNvPr descr="Graphical user interface, application&#10;&#10;Description automatically generated" id="354" name="Google Shape;354;p60"/>
          <p:cNvPicPr preferRelativeResize="0"/>
          <p:nvPr/>
        </p:nvPicPr>
        <p:blipFill rotWithShape="1">
          <a:blip r:embed="rId5">
            <a:alphaModFix/>
          </a:blip>
          <a:srcRect b="0" l="0" r="0" t="0"/>
          <a:stretch/>
        </p:blipFill>
        <p:spPr>
          <a:xfrm>
            <a:off x="838200" y="1715706"/>
            <a:ext cx="4032555" cy="3016394"/>
          </a:xfrm>
          <a:prstGeom prst="rect">
            <a:avLst/>
          </a:prstGeom>
          <a:noFill/>
          <a:ln>
            <a:noFill/>
          </a:ln>
        </p:spPr>
      </p:pic>
      <p:sp>
        <p:nvSpPr>
          <p:cNvPr id="355" name="Google Shape;355;p60"/>
          <p:cNvSpPr txBox="1"/>
          <p:nvPr/>
        </p:nvSpPr>
        <p:spPr>
          <a:xfrm>
            <a:off x="838200" y="4821388"/>
            <a:ext cx="23317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Documentaries</a:t>
            </a:r>
            <a:endParaRPr/>
          </a:p>
        </p:txBody>
      </p:sp>
      <p:sp>
        <p:nvSpPr>
          <p:cNvPr id="356" name="Google Shape;356;p60"/>
          <p:cNvSpPr txBox="1"/>
          <p:nvPr/>
        </p:nvSpPr>
        <p:spPr>
          <a:xfrm>
            <a:off x="5309868" y="666283"/>
            <a:ext cx="1807211" cy="3693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Films</a:t>
            </a:r>
            <a:endParaRPr/>
          </a:p>
        </p:txBody>
      </p:sp>
      <p:sp>
        <p:nvSpPr>
          <p:cNvPr id="357" name="Google Shape;357;p60"/>
          <p:cNvSpPr txBox="1"/>
          <p:nvPr/>
        </p:nvSpPr>
        <p:spPr>
          <a:xfrm>
            <a:off x="5051366" y="5709280"/>
            <a:ext cx="233172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Reports by foundations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1"/>
          <p:cNvSpPr txBox="1"/>
          <p:nvPr>
            <p:ph type="title"/>
          </p:nvPr>
        </p:nvSpPr>
        <p:spPr>
          <a:xfrm>
            <a:off x="838200" y="847726"/>
            <a:ext cx="10515600" cy="601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STATE CAPTURE</a:t>
            </a:r>
            <a:br>
              <a:rPr lang="en-GB">
                <a:solidFill>
                  <a:srgbClr val="FF0000"/>
                </a:solidFill>
              </a:rPr>
            </a:br>
            <a:r>
              <a:rPr lang="en-GB">
                <a:solidFill>
                  <a:srgbClr val="FF0000"/>
                </a:solidFill>
              </a:rPr>
              <a:t>BACK TO ORIGINS</a:t>
            </a:r>
            <a:endParaRPr/>
          </a:p>
        </p:txBody>
      </p:sp>
      <p:sp>
        <p:nvSpPr>
          <p:cNvPr id="363" name="Google Shape;363;p61"/>
          <p:cNvSpPr/>
          <p:nvPr/>
        </p:nvSpPr>
        <p:spPr>
          <a:xfrm>
            <a:off x="568162" y="6213597"/>
            <a:ext cx="469315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https://medium.com/ott-annual-review-2020-2021</a:t>
            </a:r>
            <a:endParaRPr/>
          </a:p>
        </p:txBody>
      </p:sp>
      <p:pic>
        <p:nvPicPr>
          <p:cNvPr descr="Text&#10;&#10;Description automatically generated" id="364" name="Google Shape;364;p61"/>
          <p:cNvPicPr preferRelativeResize="0"/>
          <p:nvPr>
            <p:ph idx="1" type="body"/>
          </p:nvPr>
        </p:nvPicPr>
        <p:blipFill rotWithShape="1">
          <a:blip r:embed="rId3">
            <a:alphaModFix/>
          </a:blip>
          <a:srcRect b="0" l="0" r="0" t="0"/>
          <a:stretch/>
        </p:blipFill>
        <p:spPr>
          <a:xfrm>
            <a:off x="4368975" y="1669586"/>
            <a:ext cx="3206402" cy="4284662"/>
          </a:xfrm>
          <a:prstGeom prst="rect">
            <a:avLst/>
          </a:prstGeom>
          <a:noFill/>
          <a:ln>
            <a:noFill/>
          </a:ln>
        </p:spPr>
      </p:pic>
      <p:pic>
        <p:nvPicPr>
          <p:cNvPr descr="Text&#10;&#10;Description automatically generated with medium confidence" id="365" name="Google Shape;365;p61"/>
          <p:cNvPicPr preferRelativeResize="0"/>
          <p:nvPr/>
        </p:nvPicPr>
        <p:blipFill rotWithShape="1">
          <a:blip r:embed="rId4">
            <a:alphaModFix/>
          </a:blip>
          <a:srcRect b="0" l="0" r="0" t="0"/>
          <a:stretch/>
        </p:blipFill>
        <p:spPr>
          <a:xfrm>
            <a:off x="7699201" y="450850"/>
            <a:ext cx="4330700" cy="5499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c275c51d93_0_35"/>
          <p:cNvSpPr txBox="1"/>
          <p:nvPr>
            <p:ph type="title"/>
          </p:nvPr>
        </p:nvSpPr>
        <p:spPr>
          <a:xfrm>
            <a:off x="838200" y="847726"/>
            <a:ext cx="10515600" cy="601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t/>
            </a:r>
            <a:endParaRPr/>
          </a:p>
        </p:txBody>
      </p:sp>
      <p:sp>
        <p:nvSpPr>
          <p:cNvPr id="372" name="Google Shape;372;g3c275c51d93_0_35"/>
          <p:cNvSpPr txBox="1"/>
          <p:nvPr>
            <p:ph idx="1" type="body"/>
          </p:nvPr>
        </p:nvSpPr>
        <p:spPr>
          <a:xfrm>
            <a:off x="838200" y="1665300"/>
            <a:ext cx="7380900" cy="428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At the individual level, think tanks are </a:t>
            </a:r>
            <a:r>
              <a:rPr lang="en-GB"/>
              <a:t>constantly</a:t>
            </a:r>
            <a:r>
              <a:rPr lang="en-GB"/>
              <a:t> innovating, adopting new strategies and tactics.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u="sng">
                <a:solidFill>
                  <a:schemeClr val="hlink"/>
                </a:solidFill>
                <a:hlinkClick r:id="rId3"/>
              </a:rPr>
              <a:t>onthinktanks.org/100towatch</a:t>
            </a:r>
            <a:r>
              <a:rPr lang="en-GB"/>
              <a:t>  </a:t>
            </a:r>
            <a:endParaRPr/>
          </a:p>
        </p:txBody>
      </p:sp>
      <p:pic>
        <p:nvPicPr>
          <p:cNvPr id="373" name="Google Shape;373;g3c275c51d93_0_35" title="Screenshot 2026-01-31 at 12.01.37.png"/>
          <p:cNvPicPr preferRelativeResize="0"/>
          <p:nvPr/>
        </p:nvPicPr>
        <p:blipFill>
          <a:blip r:embed="rId4">
            <a:alphaModFix/>
          </a:blip>
          <a:stretch>
            <a:fillRect/>
          </a:stretch>
        </p:blipFill>
        <p:spPr>
          <a:xfrm>
            <a:off x="8219225" y="1665288"/>
            <a:ext cx="3134574" cy="4459408"/>
          </a:xfrm>
          <a:prstGeom prst="rect">
            <a:avLst/>
          </a:prstGeom>
          <a:noFill/>
          <a:ln>
            <a:noFill/>
          </a:ln>
        </p:spPr>
      </p:pic>
      <p:sp>
        <p:nvSpPr>
          <p:cNvPr id="374" name="Google Shape;374;g3c275c51d93_0_35"/>
          <p:cNvSpPr txBox="1"/>
          <p:nvPr>
            <p:ph type="title"/>
          </p:nvPr>
        </p:nvSpPr>
        <p:spPr>
          <a:xfrm>
            <a:off x="838200" y="847726"/>
            <a:ext cx="10515600" cy="60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solidFill>
                  <a:srgbClr val="FF0000"/>
                </a:solidFill>
              </a:rPr>
              <a:t>Ongoing innovation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3"/>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latin typeface="Trebuchet MS"/>
                <a:ea typeface="Trebuchet MS"/>
                <a:cs typeface="Trebuchet MS"/>
                <a:sym typeface="Trebuchet MS"/>
              </a:rPr>
              <a:t>NEW MODELS, NEW THINK TANKS</a:t>
            </a:r>
            <a:endParaRPr/>
          </a:p>
        </p:txBody>
      </p:sp>
      <p:sp>
        <p:nvSpPr>
          <p:cNvPr id="380" name="Google Shape;380;p33"/>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2"/>
              </a:buClr>
              <a:buSzPts val="2400"/>
              <a:buNone/>
            </a:pPr>
            <a:r>
              <a:rPr lang="en-GB"/>
              <a:t>So i</a:t>
            </a:r>
            <a:r>
              <a:rPr lang="en-GB"/>
              <a:t>n response to changes in the context in which think tanks operate: unexpected competition, state capture, wealth concentration, polarisation. </a:t>
            </a:r>
            <a:endParaRPr/>
          </a:p>
          <a:p>
            <a:pPr indent="0" lvl="0" marL="0" rtl="0" algn="l">
              <a:spcBef>
                <a:spcPts val="1000"/>
              </a:spcBef>
              <a:spcAft>
                <a:spcPts val="0"/>
              </a:spcAft>
              <a:buClr>
                <a:schemeClr val="dk2"/>
              </a:buClr>
              <a:buSzPts val="2400"/>
              <a:buNone/>
            </a:pPr>
            <a:r>
              <a:t/>
            </a:r>
            <a:endParaRPr/>
          </a:p>
          <a:p>
            <a:pPr indent="0" lvl="0" marL="0" rtl="0" algn="l">
              <a:lnSpc>
                <a:spcPct val="90000"/>
              </a:lnSpc>
              <a:spcBef>
                <a:spcPts val="0"/>
              </a:spcBef>
              <a:spcAft>
                <a:spcPts val="0"/>
              </a:spcAft>
              <a:buClr>
                <a:schemeClr val="dk2"/>
              </a:buClr>
              <a:buSzPts val="2400"/>
              <a:buNone/>
            </a:pPr>
            <a:r>
              <a:rPr lang="en-GB">
                <a:latin typeface="Georgia"/>
                <a:ea typeface="Georgia"/>
                <a:cs typeface="Georgia"/>
                <a:sym typeface="Georgia"/>
              </a:rPr>
              <a:t>We will explore new models for thinktanking: student</a:t>
            </a:r>
            <a:r>
              <a:rPr lang="en-GB"/>
              <a:t>-led </a:t>
            </a:r>
            <a:r>
              <a:rPr lang="en-GB">
                <a:latin typeface="Georgia"/>
                <a:ea typeface="Georgia"/>
                <a:cs typeface="Georgia"/>
                <a:sym typeface="Georgia"/>
              </a:rPr>
              <a:t>think tanks, AI th</a:t>
            </a:r>
            <a:r>
              <a:rPr lang="en-GB"/>
              <a:t>inktanking, change hubs, business think tanks, trans-national spaces.</a:t>
            </a:r>
            <a:endParaRPr/>
          </a:p>
          <a:p>
            <a:pPr indent="0" lvl="0" marL="0" rtl="0" algn="l">
              <a:lnSpc>
                <a:spcPct val="90000"/>
              </a:lnSpc>
              <a:spcBef>
                <a:spcPts val="0"/>
              </a:spcBef>
              <a:spcAft>
                <a:spcPts val="0"/>
              </a:spcAft>
              <a:buClr>
                <a:schemeClr val="dk2"/>
              </a:buClr>
              <a:buSzPts val="2400"/>
              <a:buNone/>
            </a:pPr>
            <a:r>
              <a:t/>
            </a:r>
            <a:endParaRPr/>
          </a:p>
          <a:p>
            <a:pPr indent="0" lvl="0" marL="0" rtl="0" algn="l">
              <a:lnSpc>
                <a:spcPct val="90000"/>
              </a:lnSpc>
              <a:spcBef>
                <a:spcPts val="0"/>
              </a:spcBef>
              <a:spcAft>
                <a:spcPts val="0"/>
              </a:spcAft>
              <a:buClr>
                <a:schemeClr val="dk2"/>
              </a:buClr>
              <a:buSzPts val="2400"/>
              <a:buNone/>
            </a:pPr>
            <a:r>
              <a:rPr lang="en-GB"/>
              <a:t>We will also consider new </a:t>
            </a:r>
            <a:r>
              <a:rPr lang="en-GB"/>
              <a:t>functions</a:t>
            </a:r>
            <a:r>
              <a:rPr lang="en-GB"/>
              <a:t> - or old functions. </a:t>
            </a:r>
            <a:endParaRPr/>
          </a:p>
          <a:p>
            <a:pPr indent="0" lvl="0" marL="0" rtl="0" algn="l">
              <a:lnSpc>
                <a:spcPct val="90000"/>
              </a:lnSpc>
              <a:spcBef>
                <a:spcPts val="1000"/>
              </a:spcBef>
              <a:spcAft>
                <a:spcPts val="0"/>
              </a:spcAft>
              <a:buClr>
                <a:schemeClr val="dk2"/>
              </a:buClr>
              <a:buSzPts val="2400"/>
              <a:buNone/>
            </a:pPr>
            <a:r>
              <a:t/>
            </a:r>
            <a:endParaRPr/>
          </a:p>
          <a:p>
            <a:pPr indent="0" lvl="0" marL="0" rtl="0" algn="l">
              <a:lnSpc>
                <a:spcPct val="90000"/>
              </a:lnSpc>
              <a:spcBef>
                <a:spcPts val="1000"/>
              </a:spcBef>
              <a:spcAft>
                <a:spcPts val="0"/>
              </a:spcAft>
              <a:buClr>
                <a:schemeClr val="dk2"/>
              </a:buClr>
              <a:buSzPts val="2400"/>
              <a:buNone/>
            </a:pPr>
            <a:r>
              <a:rPr lang="en-GB">
                <a:latin typeface="Georgia"/>
                <a:ea typeface="Georgia"/>
                <a:cs typeface="Georgia"/>
                <a:sym typeface="Georgia"/>
              </a:rPr>
              <a:t>And innovations that are constantly being </a:t>
            </a:r>
            <a:r>
              <a:rPr lang="en-GB"/>
              <a:t>brought</a:t>
            </a:r>
            <a:r>
              <a:rPr lang="en-GB">
                <a:latin typeface="Georgia"/>
                <a:ea typeface="Georgia"/>
                <a:cs typeface="Georgia"/>
                <a:sym typeface="Georgia"/>
              </a:rPr>
              <a:t> about by members of the community! </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4"/>
          <p:cNvSpPr txBox="1"/>
          <p:nvPr>
            <p:ph type="title"/>
          </p:nvPr>
        </p:nvSpPr>
        <p:spPr>
          <a:xfrm>
            <a:off x="3359150" y="1841032"/>
            <a:ext cx="8832850"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GB"/>
              <a:t>Thank you!</a:t>
            </a:r>
            <a:br>
              <a:rPr lang="en-GB"/>
            </a:br>
            <a:br>
              <a:rPr lang="en-GB"/>
            </a:br>
            <a:endParaRPr sz="3600"/>
          </a:p>
        </p:txBody>
      </p:sp>
      <p:sp>
        <p:nvSpPr>
          <p:cNvPr id="386" name="Google Shape;386;p34"/>
          <p:cNvSpPr txBox="1"/>
          <p:nvPr/>
        </p:nvSpPr>
        <p:spPr>
          <a:xfrm>
            <a:off x="6606363" y="5016968"/>
            <a:ext cx="523830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eorgia"/>
                <a:ea typeface="Georgia"/>
                <a:cs typeface="Georgia"/>
                <a:sym typeface="Georgia"/>
              </a:rPr>
              <a:t>enrique@onthinktanks.org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nvSpPr>
        <p:spPr>
          <a:xfrm>
            <a:off x="1579563" y="334963"/>
            <a:ext cx="9721849" cy="60702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Trebuchet MS"/>
              <a:buNone/>
            </a:pPr>
            <a:r>
              <a:rPr b="0" i="0" lang="en-GB" sz="4400" u="none" cap="none" strike="noStrike">
                <a:solidFill>
                  <a:schemeClr val="dk1"/>
                </a:solidFill>
                <a:latin typeface="Trebuchet MS"/>
                <a:ea typeface="Trebuchet MS"/>
                <a:cs typeface="Trebuchet MS"/>
                <a:sym typeface="Trebuchet MS"/>
              </a:rPr>
              <a:t>WHAT IS A THINK TANK?</a:t>
            </a:r>
            <a:endParaRPr b="0" i="0" sz="1400" u="none" cap="none" strike="noStrike">
              <a:solidFill>
                <a:srgbClr val="000000"/>
              </a:solidFill>
              <a:latin typeface="Arial"/>
              <a:ea typeface="Arial"/>
              <a:cs typeface="Arial"/>
              <a:sym typeface="Arial"/>
            </a:endParaRPr>
          </a:p>
        </p:txBody>
      </p:sp>
      <p:sp>
        <p:nvSpPr>
          <p:cNvPr id="105" name="Google Shape;105;p5"/>
          <p:cNvSpPr txBox="1"/>
          <p:nvPr/>
        </p:nvSpPr>
        <p:spPr>
          <a:xfrm>
            <a:off x="2959950" y="5923050"/>
            <a:ext cx="5919900" cy="60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Trebuchet MS"/>
              <a:buNone/>
            </a:pPr>
            <a:r>
              <a:rPr b="0" i="0" lang="en-GB" sz="2400" u="sng" cap="none" strike="noStrike">
                <a:solidFill>
                  <a:schemeClr val="dk2"/>
                </a:solidFill>
                <a:latin typeface="Trebuchet MS"/>
                <a:ea typeface="Trebuchet MS"/>
                <a:cs typeface="Trebuchet MS"/>
                <a:sym typeface="Trebuchet MS"/>
                <a:hlinkClick r:id="rId3">
                  <a:extLst>
                    <a:ext uri="{A12FA001-AC4F-418D-AE19-62706E023703}">
                      <ahyp:hlinkClr val="tx"/>
                    </a:ext>
                  </a:extLst>
                </a:hlinkClick>
              </a:rPr>
              <a:t>The public’s answer (Cast from Clay)</a:t>
            </a:r>
            <a:endParaRPr b="0" i="0" sz="1400" u="none" cap="none" strike="noStrike">
              <a:solidFill>
                <a:srgbClr val="000000"/>
              </a:solidFill>
              <a:latin typeface="Arial"/>
              <a:ea typeface="Arial"/>
              <a:cs typeface="Arial"/>
              <a:sym typeface="Arial"/>
            </a:endParaRPr>
          </a:p>
        </p:txBody>
      </p:sp>
      <p:pic>
        <p:nvPicPr>
          <p:cNvPr id="106" name="Google Shape;106;p5" title="what_is_a_think_tank_with_subs (360p).mp4">
            <a:hlinkClick r:id="rId4"/>
          </p:cNvPr>
          <p:cNvPicPr preferRelativeResize="0"/>
          <p:nvPr/>
        </p:nvPicPr>
        <p:blipFill rotWithShape="1">
          <a:blip r:embed="rId5">
            <a:alphaModFix/>
          </a:blip>
          <a:srcRect b="0" l="0" r="0" t="0"/>
          <a:stretch/>
        </p:blipFill>
        <p:spPr>
          <a:xfrm>
            <a:off x="2179624" y="1403100"/>
            <a:ext cx="7719176" cy="4342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b3f271167a_0_2"/>
          <p:cNvSpPr txBox="1"/>
          <p:nvPr/>
        </p:nvSpPr>
        <p:spPr>
          <a:xfrm>
            <a:off x="4475890" y="5518735"/>
            <a:ext cx="3624900" cy="60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2400"/>
              <a:buFont typeface="Trebuchet MS"/>
              <a:buNone/>
            </a:pPr>
            <a:r>
              <a:rPr b="0" i="0" lang="en-GB" sz="2400" u="sng" cap="none" strike="noStrike">
                <a:solidFill>
                  <a:schemeClr val="dk2"/>
                </a:solidFill>
                <a:latin typeface="Trebuchet MS"/>
                <a:ea typeface="Trebuchet MS"/>
                <a:cs typeface="Trebuchet MS"/>
                <a:sym typeface="Trebuchet MS"/>
                <a:hlinkClick r:id="rId3">
                  <a:extLst>
                    <a:ext uri="{A12FA001-AC4F-418D-AE19-62706E023703}">
                      <ahyp:hlinkClr val="tx"/>
                    </a:ext>
                  </a:extLst>
                </a:hlinkClick>
              </a:rPr>
              <a:t>Thinktanker’s answer</a:t>
            </a:r>
            <a:endParaRPr b="0" i="0" sz="2400" u="none" cap="none" strike="noStrike">
              <a:solidFill>
                <a:schemeClr val="dk2"/>
              </a:solidFill>
              <a:latin typeface="Trebuchet MS"/>
              <a:ea typeface="Trebuchet MS"/>
              <a:cs typeface="Trebuchet MS"/>
              <a:sym typeface="Trebuchet MS"/>
            </a:endParaRPr>
          </a:p>
        </p:txBody>
      </p:sp>
      <p:pic>
        <p:nvPicPr>
          <p:cNvPr descr="What is a think tank? Why do think tanks matter?&#10;&#10;We asked a group of think tank experts to answer these questions. &#10;&#10;Read more about the definition of the think tank label at www.onthinktanks.org/thethinktanklabel&#10;&#10;Do you want to join the discussion? &#10;Drop us a line at info@onthinktanks.org&#10;&#10;-------------------------------------&#10;About On Think Tanks:&#10;On Think Tanks focuses on a range of issues of relevance and interest to think tanks as well as their staff and supporters. We hope that our initiatives and the articles and resources we publish will support think tanks to be more strategic in the ways they make short and long-term decisions; and that this will result in better policy advice and policy outcomes for all.&#10;&#10;Read more:&#10;https://onthinktanks.org&#10;&#10;Learn more about On Think Tanks' initiatives:&#10;https://onthinktanks.org/initiatives/&#10;&#10;Support us:&#10;https://onthinktanks.org/support" id="113" name="Google Shape;113;g2b3f271167a_0_2" title="What is a think tank?">
            <a:hlinkClick r:id="rId4"/>
          </p:cNvPr>
          <p:cNvPicPr preferRelativeResize="0"/>
          <p:nvPr/>
        </p:nvPicPr>
        <p:blipFill rotWithShape="1">
          <a:blip r:embed="rId5">
            <a:alphaModFix/>
          </a:blip>
          <a:srcRect b="0" l="0" r="0" t="0"/>
          <a:stretch/>
        </p:blipFill>
        <p:spPr>
          <a:xfrm>
            <a:off x="2028450" y="723775"/>
            <a:ext cx="7951225" cy="447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GB"/>
              <a:t>THINK TANK – WHAT IS IN THE LABEL?</a:t>
            </a:r>
            <a:endParaRPr/>
          </a:p>
        </p:txBody>
      </p:sp>
      <p:sp>
        <p:nvSpPr>
          <p:cNvPr id="119" name="Google Shape;119;p6"/>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2200"/>
              <a:buNone/>
            </a:pPr>
            <a:r>
              <a:rPr lang="en-GB" sz="2200"/>
              <a:t>Think Tank</a:t>
            </a:r>
            <a:br>
              <a:rPr lang="en-GB" sz="2200"/>
            </a:br>
            <a:r>
              <a:rPr lang="en-GB" sz="2200"/>
              <a:t>Research Centre</a:t>
            </a:r>
            <a:br>
              <a:rPr lang="en-GB" sz="2200"/>
            </a:br>
            <a:r>
              <a:rPr lang="en-GB" sz="2200"/>
              <a:t>Public Policy Research Institute</a:t>
            </a:r>
            <a:br>
              <a:rPr lang="en-GB" sz="2200"/>
            </a:br>
            <a:r>
              <a:rPr lang="en-GB" sz="2200"/>
              <a:t>Idea Factory</a:t>
            </a:r>
            <a:br>
              <a:rPr lang="en-GB" sz="2200"/>
            </a:br>
            <a:r>
              <a:rPr lang="en-GB" sz="2200"/>
              <a:t>University Research Centre</a:t>
            </a:r>
            <a:br>
              <a:rPr lang="en-GB" sz="2200"/>
            </a:br>
            <a:r>
              <a:rPr lang="en-GB" sz="2200"/>
              <a:t>Investigation Centre</a:t>
            </a:r>
            <a:br>
              <a:rPr lang="en-GB" sz="2200"/>
            </a:br>
            <a:r>
              <a:rPr lang="en-GB" sz="2200"/>
              <a:t>Laboratory of Ideas</a:t>
            </a:r>
            <a:endParaRPr/>
          </a:p>
          <a:p>
            <a:pPr indent="0" lvl="0" marL="0" rtl="0" algn="ctr">
              <a:lnSpc>
                <a:spcPct val="90000"/>
              </a:lnSpc>
              <a:spcBef>
                <a:spcPts val="0"/>
              </a:spcBef>
              <a:spcAft>
                <a:spcPts val="0"/>
              </a:spcAft>
              <a:buSzPts val="2200"/>
              <a:buNone/>
            </a:pPr>
            <a:r>
              <a:rPr lang="en-GB" sz="2200"/>
              <a:t>Policymaking supporting centres</a:t>
            </a:r>
            <a:endParaRPr/>
          </a:p>
          <a:p>
            <a:pPr indent="0" lvl="0" marL="0" rtl="0" algn="ctr">
              <a:lnSpc>
                <a:spcPct val="90000"/>
              </a:lnSpc>
              <a:spcBef>
                <a:spcPts val="1000"/>
              </a:spcBef>
              <a:spcAft>
                <a:spcPts val="0"/>
              </a:spcAft>
              <a:buClr>
                <a:schemeClr val="dk2"/>
              </a:buClr>
              <a:buSzPts val="2200"/>
              <a:buNone/>
            </a:pPr>
            <a:r>
              <a:rPr lang="en-GB" sz="2200"/>
              <a:t>…</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8"/>
          <p:cNvSpPr txBox="1"/>
          <p:nvPr>
            <p:ph type="title"/>
          </p:nvPr>
        </p:nvSpPr>
        <p:spPr>
          <a:xfrm>
            <a:off x="1609725" y="1665288"/>
            <a:ext cx="7070450" cy="27924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400"/>
              <a:buNone/>
            </a:pPr>
            <a:r>
              <a:rPr lang="en-GB">
                <a:solidFill>
                  <a:srgbClr val="FF0000"/>
                </a:solidFill>
              </a:rPr>
              <a:t>"We are not a think tank, Quique"*</a:t>
            </a:r>
            <a:endParaRPr/>
          </a:p>
        </p:txBody>
      </p:sp>
      <p:sp>
        <p:nvSpPr>
          <p:cNvPr id="125" name="Google Shape;125;p48"/>
          <p:cNvSpPr txBox="1"/>
          <p:nvPr/>
        </p:nvSpPr>
        <p:spPr>
          <a:xfrm>
            <a:off x="234881" y="5715586"/>
            <a:ext cx="119571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2 Think tank director in Peru, months before the Think Tank Initiative was launched – and to which they applied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296635" y="2357438"/>
            <a:ext cx="2664279" cy="1930400"/>
          </a:xfrm>
          <a:prstGeom prst="rect">
            <a:avLst/>
          </a:prstGeom>
          <a:noFill/>
          <a:ln>
            <a:noFill/>
          </a:ln>
        </p:spPr>
        <p:txBody>
          <a:bodyPr anchorCtr="0" anchor="ctr" bIns="0" lIns="0" spcFirstLastPara="1" rIns="0" wrap="square" tIns="0">
            <a:normAutofit fontScale="90000"/>
          </a:bodyPr>
          <a:lstStyle/>
          <a:p>
            <a:pPr indent="0" lvl="0" marL="0" rtl="0" algn="l">
              <a:lnSpc>
                <a:spcPct val="90000"/>
              </a:lnSpc>
              <a:spcBef>
                <a:spcPts val="0"/>
              </a:spcBef>
              <a:spcAft>
                <a:spcPts val="0"/>
              </a:spcAft>
              <a:buClr>
                <a:schemeClr val="dk2"/>
              </a:buClr>
              <a:buSzPct val="100000"/>
              <a:buFont typeface="Trebuchet MS"/>
              <a:buNone/>
            </a:pPr>
            <a:r>
              <a:rPr lang="en-GB">
                <a:solidFill>
                  <a:schemeClr val="dk2"/>
                </a:solidFill>
              </a:rPr>
              <a:t>WHAT IS YOUR LABEL OF CHOICE?</a:t>
            </a:r>
            <a:endParaRPr/>
          </a:p>
        </p:txBody>
      </p:sp>
      <p:sp>
        <p:nvSpPr>
          <p:cNvPr id="131" name="Google Shape;131;p7"/>
          <p:cNvSpPr txBox="1"/>
          <p:nvPr>
            <p:ph idx="4294967295" type="body"/>
          </p:nvPr>
        </p:nvSpPr>
        <p:spPr>
          <a:xfrm>
            <a:off x="3585935" y="2845594"/>
            <a:ext cx="6970033" cy="954088"/>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lnSpc>
                <a:spcPct val="90000"/>
              </a:lnSpc>
              <a:spcBef>
                <a:spcPts val="0"/>
              </a:spcBef>
              <a:spcAft>
                <a:spcPts val="0"/>
              </a:spcAft>
              <a:buClr>
                <a:schemeClr val="dk2"/>
              </a:buClr>
              <a:buSzPct val="100000"/>
              <a:buFont typeface="Arial"/>
              <a:buChar char="•"/>
            </a:pPr>
            <a:r>
              <a:rPr lang="en-GB" sz="3200">
                <a:solidFill>
                  <a:schemeClr val="dk2"/>
                </a:solidFill>
              </a:rPr>
              <a:t>What are think tanks called in your country?</a:t>
            </a:r>
            <a:endParaRPr/>
          </a:p>
          <a:p>
            <a:pPr indent="-342900" lvl="0" marL="342900" rtl="0" algn="l">
              <a:lnSpc>
                <a:spcPct val="90000"/>
              </a:lnSpc>
              <a:spcBef>
                <a:spcPts val="1000"/>
              </a:spcBef>
              <a:spcAft>
                <a:spcPts val="0"/>
              </a:spcAft>
              <a:buClr>
                <a:schemeClr val="dk2"/>
              </a:buClr>
              <a:buSzPct val="100000"/>
              <a:buFont typeface="Arial"/>
              <a:buChar char="•"/>
            </a:pPr>
            <a:r>
              <a:rPr lang="en-GB" sz="3200">
                <a:solidFill>
                  <a:schemeClr val="dk2"/>
                </a:solidFill>
              </a:rPr>
              <a:t>Would the average voter know what a think tank is?</a:t>
            </a:r>
            <a:endParaRPr>
              <a:solidFill>
                <a:schemeClr val="dk2"/>
              </a:solidFill>
            </a:endParaRPr>
          </a:p>
          <a:p>
            <a:pPr indent="-218440" lvl="0" marL="342900" rtl="0" algn="l">
              <a:lnSpc>
                <a:spcPct val="90000"/>
              </a:lnSpc>
              <a:spcBef>
                <a:spcPts val="1000"/>
              </a:spcBef>
              <a:spcAft>
                <a:spcPts val="0"/>
              </a:spcAft>
              <a:buClr>
                <a:schemeClr val="dk2"/>
              </a:buClr>
              <a:buSzPct val="100000"/>
              <a:buFont typeface="Arial"/>
              <a:buNone/>
            </a:pPr>
            <a:r>
              <a:t/>
            </a:r>
            <a:endParaRPr>
              <a:solidFill>
                <a:schemeClr val="lt2"/>
              </a:solidFill>
            </a:endParaRPr>
          </a:p>
          <a:p>
            <a:pPr indent="-218440" lvl="0" marL="342900" rtl="0" algn="l">
              <a:lnSpc>
                <a:spcPct val="90000"/>
              </a:lnSpc>
              <a:spcBef>
                <a:spcPts val="1000"/>
              </a:spcBef>
              <a:spcAft>
                <a:spcPts val="0"/>
              </a:spcAft>
              <a:buClr>
                <a:schemeClr val="dk2"/>
              </a:buClr>
              <a:buSzPct val="100000"/>
              <a:buFont typeface="Arial"/>
              <a:buNone/>
            </a:pPr>
            <a:r>
              <a:t/>
            </a:r>
            <a:endParaRPr>
              <a:solidFill>
                <a:schemeClr val="lt2"/>
              </a:solidFill>
            </a:endParaRPr>
          </a:p>
          <a:p>
            <a:pPr indent="-104140" lvl="0" marL="228600" rtl="0" algn="l">
              <a:lnSpc>
                <a:spcPct val="90000"/>
              </a:lnSpc>
              <a:spcBef>
                <a:spcPts val="1000"/>
              </a:spcBef>
              <a:spcAft>
                <a:spcPts val="0"/>
              </a:spcAft>
              <a:buClr>
                <a:schemeClr val="dk2"/>
              </a:buClr>
              <a:buSzPct val="100000"/>
              <a:buNone/>
            </a:pPr>
            <a:r>
              <a:t/>
            </a:r>
            <a:endParaRPr>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2021-01-12T15:01:10Z</dcterms:created>
  <dc:creator>Centor</dc:creator>
</cp:coreProperties>
</file>