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24" roundtripDataSignature="AMtx7mjAcuXokzHEPDUsqM7FnHmCP5Ia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b0064e4e89_0_132: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p:spPr>
      </p:sp>
      <p:sp>
        <p:nvSpPr>
          <p:cNvPr id="77" name="Google Shape;77;g3b0064e4e89_0_132: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8" name="Google Shape;78;g3b0064e4e89_0_132:notes"/>
          <p:cNvSpPr txBox="1"/>
          <p:nvPr>
            <p:ph idx="12" type="sldNum"/>
          </p:nvPr>
        </p:nvSpPr>
        <p:spPr>
          <a:xfrm>
            <a:off x="3850443"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2022 media mentions: 95</a:t>
            </a:r>
            <a:endParaRPr/>
          </a:p>
        </p:txBody>
      </p:sp>
      <p:sp>
        <p:nvSpPr>
          <p:cNvPr id="154" name="Google Shape;154;p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2" name="Google Shape;162;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2022 media mentions: 95</a:t>
            </a:r>
            <a:endParaRPr/>
          </a:p>
        </p:txBody>
      </p:sp>
      <p:sp>
        <p:nvSpPr>
          <p:cNvPr id="173" name="Google Shape;173;p1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2" name="Google Shape;182;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2022 media mentions: 95</a:t>
            </a:r>
            <a:endParaRPr/>
          </a:p>
        </p:txBody>
      </p:sp>
      <p:sp>
        <p:nvSpPr>
          <p:cNvPr id="205" name="Google Shape;205;p1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2022 media mentions: 95</a:t>
            </a:r>
            <a:endParaRPr/>
          </a:p>
        </p:txBody>
      </p:sp>
      <p:sp>
        <p:nvSpPr>
          <p:cNvPr id="215" name="Google Shape;215;p1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2022 media mentions: 95</a:t>
            </a:r>
            <a:endParaRPr/>
          </a:p>
        </p:txBody>
      </p:sp>
      <p:sp>
        <p:nvSpPr>
          <p:cNvPr id="225" name="Google Shape;225;p1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2022 media mentions: 95</a:t>
            </a:r>
            <a:endParaRPr/>
          </a:p>
        </p:txBody>
      </p:sp>
      <p:sp>
        <p:nvSpPr>
          <p:cNvPr id="235" name="Google Shape;235;p1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4" name="Google Shape;244;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2" name="Google Shape;82;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8" name="Google Shape;88;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1" name="Google Shape;131;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2022 media mentions: 95</a:t>
            </a:r>
            <a:endParaRPr/>
          </a:p>
        </p:txBody>
      </p:sp>
      <p:sp>
        <p:nvSpPr>
          <p:cNvPr id="144" name="Google Shape;144;p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chemeClr val="dk1"/>
        </a:solidFill>
      </p:bgPr>
    </p:bg>
    <p:spTree>
      <p:nvGrpSpPr>
        <p:cNvPr id="12" name="Shape 12"/>
        <p:cNvGrpSpPr/>
        <p:nvPr/>
      </p:nvGrpSpPr>
      <p:grpSpPr>
        <a:xfrm>
          <a:off x="0" y="0"/>
          <a:ext cx="0" cy="0"/>
          <a:chOff x="0" y="0"/>
          <a:chExt cx="0" cy="0"/>
        </a:xfrm>
      </p:grpSpPr>
      <p:pic>
        <p:nvPicPr>
          <p:cNvPr id="13" name="Google Shape;13;g3b0064e4e89_0_69"/>
          <p:cNvPicPr preferRelativeResize="0"/>
          <p:nvPr/>
        </p:nvPicPr>
        <p:blipFill rotWithShape="1">
          <a:blip r:embed="rId2">
            <a:alphaModFix/>
          </a:blip>
          <a:srcRect b="0" l="0" r="0" t="0"/>
          <a:stretch/>
        </p:blipFill>
        <p:spPr>
          <a:xfrm>
            <a:off x="4268721" y="1549904"/>
            <a:ext cx="3654558" cy="375819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with logo" type="blank">
  <p:cSld name="BLANK">
    <p:spTree>
      <p:nvGrpSpPr>
        <p:cNvPr id="49" name="Shape 49"/>
        <p:cNvGrpSpPr/>
        <p:nvPr/>
      </p:nvGrpSpPr>
      <p:grpSpPr>
        <a:xfrm>
          <a:off x="0" y="0"/>
          <a:ext cx="0" cy="0"/>
          <a:chOff x="0" y="0"/>
          <a:chExt cx="0" cy="0"/>
        </a:xfrm>
      </p:grpSpPr>
      <p:pic>
        <p:nvPicPr>
          <p:cNvPr id="50" name="Google Shape;50;g3b0064e4e89_0_106"/>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5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Presentation Title (blue/white only)">
  <p:cSld name="00 Presentation Title (blue/white only)">
    <p:spTree>
      <p:nvGrpSpPr>
        <p:cNvPr id="52" name="Shape 52"/>
        <p:cNvGrpSpPr/>
        <p:nvPr/>
      </p:nvGrpSpPr>
      <p:grpSpPr>
        <a:xfrm>
          <a:off x="0" y="0"/>
          <a:ext cx="0" cy="0"/>
          <a:chOff x="0" y="0"/>
          <a:chExt cx="0" cy="0"/>
        </a:xfrm>
      </p:grpSpPr>
      <p:cxnSp>
        <p:nvCxnSpPr>
          <p:cNvPr id="53" name="Google Shape;53;g3b0064e4e89_0_109"/>
          <p:cNvCxnSpPr/>
          <p:nvPr/>
        </p:nvCxnSpPr>
        <p:spPr>
          <a:xfrm>
            <a:off x="479425" y="3697288"/>
            <a:ext cx="7056300" cy="0"/>
          </a:xfrm>
          <a:prstGeom prst="straightConnector1">
            <a:avLst/>
          </a:prstGeom>
          <a:noFill/>
          <a:ln cap="flat" cmpd="sng" w="57150">
            <a:solidFill>
              <a:schemeClr val="lt1"/>
            </a:solidFill>
            <a:prstDash val="solid"/>
            <a:round/>
            <a:headEnd len="sm" w="sm" type="none"/>
            <a:tailEnd len="sm" w="sm" type="none"/>
          </a:ln>
        </p:spPr>
      </p:cxnSp>
      <p:sp>
        <p:nvSpPr>
          <p:cNvPr id="54" name="Google Shape;54;g3b0064e4e89_0_109"/>
          <p:cNvSpPr/>
          <p:nvPr/>
        </p:nvSpPr>
        <p:spPr>
          <a:xfrm>
            <a:off x="10128250" y="0"/>
            <a:ext cx="2063700" cy="720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 name="Google Shape;55;g3b0064e4e89_0_109"/>
          <p:cNvSpPr/>
          <p:nvPr/>
        </p:nvSpPr>
        <p:spPr>
          <a:xfrm>
            <a:off x="495300" y="860425"/>
            <a:ext cx="2784475" cy="768350"/>
          </a:xfrm>
          <a:custGeom>
            <a:rect b="b" l="l" r="r" t="t"/>
            <a:pathLst>
              <a:path extrusionOk="0" h="249" w="908">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 name="Google Shape;56;g3b0064e4e89_0_109"/>
          <p:cNvSpPr txBox="1"/>
          <p:nvPr>
            <p:ph idx="1" type="body"/>
          </p:nvPr>
        </p:nvSpPr>
        <p:spPr>
          <a:xfrm>
            <a:off x="479377" y="3915734"/>
            <a:ext cx="7056900" cy="2249700"/>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0"/>
              </a:spcBef>
              <a:spcAft>
                <a:spcPts val="0"/>
              </a:spcAft>
              <a:buSzPts val="2800"/>
              <a:buNone/>
              <a:defRPr sz="1800"/>
            </a:lvl1pPr>
            <a:lvl2pPr indent="-342900" lvl="1" marL="914400" algn="l">
              <a:lnSpc>
                <a:spcPct val="110000"/>
              </a:lnSpc>
              <a:spcBef>
                <a:spcPts val="600"/>
              </a:spcBef>
              <a:spcAft>
                <a:spcPts val="0"/>
              </a:spcAft>
              <a:buClr>
                <a:schemeClr val="lt1"/>
              </a:buClr>
              <a:buSzPts val="1800"/>
              <a:buChar char="•"/>
              <a:defRPr sz="1800"/>
            </a:lvl2pPr>
            <a:lvl3pPr indent="-342900" lvl="2" marL="1371600" algn="l">
              <a:lnSpc>
                <a:spcPct val="110000"/>
              </a:lnSpc>
              <a:spcBef>
                <a:spcPts val="600"/>
              </a:spcBef>
              <a:spcAft>
                <a:spcPts val="0"/>
              </a:spcAft>
              <a:buClr>
                <a:schemeClr val="lt1"/>
              </a:buClr>
              <a:buSzPts val="1800"/>
              <a:buChar char="•"/>
              <a:defRPr sz="1800"/>
            </a:lvl3pPr>
            <a:lvl4pPr indent="-342900" lvl="3" marL="1828800" algn="l">
              <a:lnSpc>
                <a:spcPct val="110000"/>
              </a:lnSpc>
              <a:spcBef>
                <a:spcPts val="600"/>
              </a:spcBef>
              <a:spcAft>
                <a:spcPts val="0"/>
              </a:spcAft>
              <a:buClr>
                <a:schemeClr val="lt1"/>
              </a:buClr>
              <a:buSzPts val="1800"/>
              <a:buChar char="•"/>
              <a:defRPr sz="1800"/>
            </a:lvl4pPr>
            <a:lvl5pPr indent="-342900" lvl="4" marL="2286000" algn="l">
              <a:lnSpc>
                <a:spcPct val="110000"/>
              </a:lnSpc>
              <a:spcBef>
                <a:spcPts val="600"/>
              </a:spcBef>
              <a:spcAft>
                <a:spcPts val="0"/>
              </a:spcAft>
              <a:buClr>
                <a:schemeClr val="lt1"/>
              </a:buClr>
              <a:buSzPts val="1800"/>
              <a:buChar char="•"/>
              <a:defRPr sz="1800"/>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g3b0064e4e89_0_109"/>
          <p:cNvSpPr/>
          <p:nvPr>
            <p:ph idx="2" type="pic"/>
          </p:nvPr>
        </p:nvSpPr>
        <p:spPr>
          <a:xfrm>
            <a:off x="5990500" y="885547"/>
            <a:ext cx="1872000" cy="720000"/>
          </a:xfrm>
          <a:prstGeom prst="rect">
            <a:avLst/>
          </a:prstGeom>
          <a:noFill/>
          <a:ln>
            <a:noFill/>
          </a:ln>
        </p:spPr>
      </p:sp>
      <p:sp>
        <p:nvSpPr>
          <p:cNvPr id="58" name="Google Shape;58;g3b0064e4e89_0_109"/>
          <p:cNvSpPr/>
          <p:nvPr>
            <p:ph idx="3" type="pic"/>
          </p:nvPr>
        </p:nvSpPr>
        <p:spPr>
          <a:xfrm>
            <a:off x="7917871" y="885547"/>
            <a:ext cx="1872000" cy="720000"/>
          </a:xfrm>
          <a:prstGeom prst="rect">
            <a:avLst/>
          </a:prstGeom>
          <a:noFill/>
          <a:ln>
            <a:noFill/>
          </a:ln>
        </p:spPr>
      </p:sp>
      <p:sp>
        <p:nvSpPr>
          <p:cNvPr id="59" name="Google Shape;59;g3b0064e4e89_0_109"/>
          <p:cNvSpPr/>
          <p:nvPr>
            <p:ph idx="4" type="pic"/>
          </p:nvPr>
        </p:nvSpPr>
        <p:spPr>
          <a:xfrm>
            <a:off x="9845241" y="896620"/>
            <a:ext cx="1872000" cy="720000"/>
          </a:xfrm>
          <a:prstGeom prst="rect">
            <a:avLst/>
          </a:prstGeom>
          <a:noFill/>
          <a:ln>
            <a:noFill/>
          </a:ln>
        </p:spPr>
      </p:sp>
      <p:sp>
        <p:nvSpPr>
          <p:cNvPr id="60" name="Google Shape;60;g3b0064e4e89_0_109"/>
          <p:cNvSpPr txBox="1"/>
          <p:nvPr>
            <p:ph type="title"/>
          </p:nvPr>
        </p:nvSpPr>
        <p:spPr>
          <a:xfrm>
            <a:off x="479424" y="1634150"/>
            <a:ext cx="8424900" cy="18717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SzPts val="4400"/>
              <a:buNone/>
              <a:defRPr b="1"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g3b0064e4e89_0_109"/>
          <p:cNvSpPr txBox="1"/>
          <p:nvPr>
            <p:ph idx="11" type="ftr"/>
          </p:nvPr>
        </p:nvSpPr>
        <p:spPr>
          <a:xfrm>
            <a:off x="479425" y="6356350"/>
            <a:ext cx="5616600" cy="385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g3b0064e4e89_0_109"/>
          <p:cNvSpPr txBox="1"/>
          <p:nvPr>
            <p:ph idx="12" type="sldNum"/>
          </p:nvPr>
        </p:nvSpPr>
        <p:spPr>
          <a:xfrm>
            <a:off x="10360025" y="6356350"/>
            <a:ext cx="1352700" cy="365100"/>
          </a:xfrm>
          <a:prstGeom prst="rect">
            <a:avLst/>
          </a:prstGeom>
          <a:noFill/>
          <a:ln>
            <a:noFill/>
          </a:ln>
        </p:spPr>
        <p:txBody>
          <a:bodyPr anchorCtr="0" anchor="ctr" bIns="0" lIns="0" spcFirstLastPara="1" rIns="0" wrap="square" tIns="0">
            <a:noAutofit/>
          </a:bodyPr>
          <a:lstStyle>
            <a:lvl1pPr indent="0" lvl="0" marL="0" algn="r">
              <a:spcBef>
                <a:spcPts val="0"/>
              </a:spcBef>
              <a:spcAft>
                <a:spcPts val="0"/>
              </a:spcAft>
              <a:buNone/>
              <a:defRPr b="1" sz="900">
                <a:solidFill>
                  <a:schemeClr val="lt1"/>
                </a:solidFill>
                <a:latin typeface="Arial"/>
                <a:ea typeface="Arial"/>
                <a:cs typeface="Arial"/>
                <a:sym typeface="Arial"/>
              </a:defRPr>
            </a:lvl1pPr>
            <a:lvl2pPr indent="0" lvl="1" marL="0" algn="r">
              <a:spcBef>
                <a:spcPts val="0"/>
              </a:spcBef>
              <a:spcAft>
                <a:spcPts val="0"/>
              </a:spcAft>
              <a:buNone/>
              <a:defRPr b="1" sz="900">
                <a:solidFill>
                  <a:schemeClr val="lt1"/>
                </a:solidFill>
                <a:latin typeface="Arial"/>
                <a:ea typeface="Arial"/>
                <a:cs typeface="Arial"/>
                <a:sym typeface="Arial"/>
              </a:defRPr>
            </a:lvl2pPr>
            <a:lvl3pPr indent="0" lvl="2" marL="0" algn="r">
              <a:spcBef>
                <a:spcPts val="0"/>
              </a:spcBef>
              <a:spcAft>
                <a:spcPts val="0"/>
              </a:spcAft>
              <a:buNone/>
              <a:defRPr b="1" sz="900">
                <a:solidFill>
                  <a:schemeClr val="lt1"/>
                </a:solidFill>
                <a:latin typeface="Arial"/>
                <a:ea typeface="Arial"/>
                <a:cs typeface="Arial"/>
                <a:sym typeface="Arial"/>
              </a:defRPr>
            </a:lvl3pPr>
            <a:lvl4pPr indent="0" lvl="3" marL="0" algn="r">
              <a:spcBef>
                <a:spcPts val="0"/>
              </a:spcBef>
              <a:spcAft>
                <a:spcPts val="0"/>
              </a:spcAft>
              <a:buNone/>
              <a:defRPr b="1" sz="900">
                <a:solidFill>
                  <a:schemeClr val="lt1"/>
                </a:solidFill>
                <a:latin typeface="Arial"/>
                <a:ea typeface="Arial"/>
                <a:cs typeface="Arial"/>
                <a:sym typeface="Arial"/>
              </a:defRPr>
            </a:lvl4pPr>
            <a:lvl5pPr indent="0" lvl="4" marL="0" algn="r">
              <a:spcBef>
                <a:spcPts val="0"/>
              </a:spcBef>
              <a:spcAft>
                <a:spcPts val="0"/>
              </a:spcAft>
              <a:buNone/>
              <a:defRPr b="1" sz="900">
                <a:solidFill>
                  <a:schemeClr val="lt1"/>
                </a:solidFill>
                <a:latin typeface="Arial"/>
                <a:ea typeface="Arial"/>
                <a:cs typeface="Arial"/>
                <a:sym typeface="Arial"/>
              </a:defRPr>
            </a:lvl5pPr>
            <a:lvl6pPr indent="0" lvl="5" marL="0" algn="r">
              <a:spcBef>
                <a:spcPts val="0"/>
              </a:spcBef>
              <a:spcAft>
                <a:spcPts val="0"/>
              </a:spcAft>
              <a:buNone/>
              <a:defRPr b="1" sz="900">
                <a:solidFill>
                  <a:schemeClr val="lt1"/>
                </a:solidFill>
                <a:latin typeface="Arial"/>
                <a:ea typeface="Arial"/>
                <a:cs typeface="Arial"/>
                <a:sym typeface="Arial"/>
              </a:defRPr>
            </a:lvl6pPr>
            <a:lvl7pPr indent="0" lvl="6" marL="0" algn="r">
              <a:spcBef>
                <a:spcPts val="0"/>
              </a:spcBef>
              <a:spcAft>
                <a:spcPts val="0"/>
              </a:spcAft>
              <a:buNone/>
              <a:defRPr b="1" sz="900">
                <a:solidFill>
                  <a:schemeClr val="lt1"/>
                </a:solidFill>
                <a:latin typeface="Arial"/>
                <a:ea typeface="Arial"/>
                <a:cs typeface="Arial"/>
                <a:sym typeface="Arial"/>
              </a:defRPr>
            </a:lvl7pPr>
            <a:lvl8pPr indent="0" lvl="7" marL="0" algn="r">
              <a:spcBef>
                <a:spcPts val="0"/>
              </a:spcBef>
              <a:spcAft>
                <a:spcPts val="0"/>
              </a:spcAft>
              <a:buNone/>
              <a:defRPr b="1" sz="900">
                <a:solidFill>
                  <a:schemeClr val="lt1"/>
                </a:solidFill>
                <a:latin typeface="Arial"/>
                <a:ea typeface="Arial"/>
                <a:cs typeface="Arial"/>
                <a:sym typeface="Arial"/>
              </a:defRPr>
            </a:lvl8pPr>
            <a:lvl9pPr indent="0" lvl="8" marL="0" algn="r">
              <a:spcBef>
                <a:spcPts val="0"/>
              </a:spcBef>
              <a:spcAft>
                <a:spcPts val="0"/>
              </a:spcAft>
              <a:buNone/>
              <a:defRPr b="1"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3" name="Shape 63"/>
        <p:cNvGrpSpPr/>
        <p:nvPr/>
      </p:nvGrpSpPr>
      <p:grpSpPr>
        <a:xfrm>
          <a:off x="0" y="0"/>
          <a:ext cx="0" cy="0"/>
          <a:chOff x="0" y="0"/>
          <a:chExt cx="0" cy="0"/>
        </a:xfrm>
      </p:grpSpPr>
      <p:cxnSp>
        <p:nvCxnSpPr>
          <p:cNvPr id="64" name="Google Shape;64;g3b0064e4e89_0_120"/>
          <p:cNvCxnSpPr/>
          <p:nvPr/>
        </p:nvCxnSpPr>
        <p:spPr>
          <a:xfrm>
            <a:off x="479425" y="6237288"/>
            <a:ext cx="11233200" cy="0"/>
          </a:xfrm>
          <a:prstGeom prst="straightConnector1">
            <a:avLst/>
          </a:prstGeom>
          <a:noFill/>
          <a:ln cap="flat" cmpd="sng" w="9525">
            <a:solidFill>
              <a:schemeClr val="lt1"/>
            </a:solidFill>
            <a:prstDash val="solid"/>
            <a:round/>
            <a:headEnd len="sm" w="sm" type="none"/>
            <a:tailEnd len="sm" w="sm" type="none"/>
          </a:ln>
        </p:spPr>
      </p:cxnSp>
      <p:sp>
        <p:nvSpPr>
          <p:cNvPr id="65" name="Google Shape;65;g3b0064e4e89_0_120"/>
          <p:cNvSpPr txBox="1"/>
          <p:nvPr>
            <p:ph idx="1" type="body"/>
          </p:nvPr>
        </p:nvSpPr>
        <p:spPr>
          <a:xfrm>
            <a:off x="479425" y="1628775"/>
            <a:ext cx="8424900" cy="4464000"/>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0"/>
              </a:spcBef>
              <a:spcAft>
                <a:spcPts val="0"/>
              </a:spcAft>
              <a:buSzPts val="2800"/>
              <a:buNone/>
              <a:defRPr b="1" sz="3200"/>
            </a:lvl1pPr>
            <a:lvl2pPr indent="-431800" lvl="1" marL="914400" algn="l">
              <a:lnSpc>
                <a:spcPct val="110000"/>
              </a:lnSpc>
              <a:spcBef>
                <a:spcPts val="600"/>
              </a:spcBef>
              <a:spcAft>
                <a:spcPts val="0"/>
              </a:spcAft>
              <a:buClr>
                <a:schemeClr val="dk1"/>
              </a:buClr>
              <a:buSzPts val="3200"/>
              <a:buChar char="•"/>
              <a:defRPr b="1" sz="3200"/>
            </a:lvl2pPr>
            <a:lvl3pPr indent="-431800" lvl="2" marL="1371600" algn="l">
              <a:lnSpc>
                <a:spcPct val="110000"/>
              </a:lnSpc>
              <a:spcBef>
                <a:spcPts val="600"/>
              </a:spcBef>
              <a:spcAft>
                <a:spcPts val="0"/>
              </a:spcAft>
              <a:buClr>
                <a:schemeClr val="dk1"/>
              </a:buClr>
              <a:buSzPts val="3200"/>
              <a:buChar char="•"/>
              <a:defRPr b="1" sz="3200"/>
            </a:lvl3pPr>
            <a:lvl4pPr indent="-431800" lvl="3" marL="1828800" algn="l">
              <a:lnSpc>
                <a:spcPct val="110000"/>
              </a:lnSpc>
              <a:spcBef>
                <a:spcPts val="600"/>
              </a:spcBef>
              <a:spcAft>
                <a:spcPts val="0"/>
              </a:spcAft>
              <a:buClr>
                <a:schemeClr val="dk1"/>
              </a:buClr>
              <a:buSzPts val="3200"/>
              <a:buChar char="•"/>
              <a:defRPr b="1" sz="3200"/>
            </a:lvl4pPr>
            <a:lvl5pPr indent="-431800" lvl="4" marL="2286000" algn="l">
              <a:lnSpc>
                <a:spcPct val="110000"/>
              </a:lnSpc>
              <a:spcBef>
                <a:spcPts val="600"/>
              </a:spcBef>
              <a:spcAft>
                <a:spcPts val="0"/>
              </a:spcAft>
              <a:buClr>
                <a:schemeClr val="dk1"/>
              </a:buClr>
              <a:buSzPts val="3200"/>
              <a:buChar char="•"/>
              <a:defRPr b="1" sz="3200"/>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g3b0064e4e89_0_120"/>
          <p:cNvSpPr txBox="1"/>
          <p:nvPr>
            <p:ph type="title"/>
          </p:nvPr>
        </p:nvSpPr>
        <p:spPr>
          <a:xfrm>
            <a:off x="479424" y="260350"/>
            <a:ext cx="8424900" cy="7923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g3b0064e4e89_0_120"/>
          <p:cNvSpPr txBox="1"/>
          <p:nvPr>
            <p:ph idx="11" type="ftr"/>
          </p:nvPr>
        </p:nvSpPr>
        <p:spPr>
          <a:xfrm>
            <a:off x="479425" y="6356350"/>
            <a:ext cx="5616600" cy="385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g3b0064e4e89_0_120"/>
          <p:cNvSpPr txBox="1"/>
          <p:nvPr>
            <p:ph idx="12" type="sldNum"/>
          </p:nvPr>
        </p:nvSpPr>
        <p:spPr>
          <a:xfrm>
            <a:off x="10360025" y="6356350"/>
            <a:ext cx="1352700" cy="365100"/>
          </a:xfrm>
          <a:prstGeom prst="rect">
            <a:avLst/>
          </a:prstGeom>
          <a:noFill/>
          <a:ln>
            <a:noFill/>
          </a:ln>
        </p:spPr>
        <p:txBody>
          <a:bodyPr anchorCtr="0" anchor="ctr" bIns="0" lIns="0" spcFirstLastPara="1" rIns="0" wrap="square" tIns="0">
            <a:noAutofit/>
          </a:bodyPr>
          <a:lstStyle>
            <a:lvl1pPr indent="0" lvl="0" marL="0" algn="r">
              <a:spcBef>
                <a:spcPts val="0"/>
              </a:spcBef>
              <a:spcAft>
                <a:spcPts val="0"/>
              </a:spcAft>
              <a:buNone/>
              <a:defRPr b="1" sz="900">
                <a:solidFill>
                  <a:schemeClr val="dk2"/>
                </a:solidFill>
                <a:latin typeface="Arial"/>
                <a:ea typeface="Arial"/>
                <a:cs typeface="Arial"/>
                <a:sym typeface="Arial"/>
              </a:defRPr>
            </a:lvl1pPr>
            <a:lvl2pPr indent="0" lvl="1" marL="0" algn="r">
              <a:spcBef>
                <a:spcPts val="0"/>
              </a:spcBef>
              <a:spcAft>
                <a:spcPts val="0"/>
              </a:spcAft>
              <a:buNone/>
              <a:defRPr b="1" sz="900">
                <a:solidFill>
                  <a:schemeClr val="dk2"/>
                </a:solidFill>
                <a:latin typeface="Arial"/>
                <a:ea typeface="Arial"/>
                <a:cs typeface="Arial"/>
                <a:sym typeface="Arial"/>
              </a:defRPr>
            </a:lvl2pPr>
            <a:lvl3pPr indent="0" lvl="2" marL="0" algn="r">
              <a:spcBef>
                <a:spcPts val="0"/>
              </a:spcBef>
              <a:spcAft>
                <a:spcPts val="0"/>
              </a:spcAft>
              <a:buNone/>
              <a:defRPr b="1" sz="900">
                <a:solidFill>
                  <a:schemeClr val="dk2"/>
                </a:solidFill>
                <a:latin typeface="Arial"/>
                <a:ea typeface="Arial"/>
                <a:cs typeface="Arial"/>
                <a:sym typeface="Arial"/>
              </a:defRPr>
            </a:lvl3pPr>
            <a:lvl4pPr indent="0" lvl="3" marL="0" algn="r">
              <a:spcBef>
                <a:spcPts val="0"/>
              </a:spcBef>
              <a:spcAft>
                <a:spcPts val="0"/>
              </a:spcAft>
              <a:buNone/>
              <a:defRPr b="1" sz="900">
                <a:solidFill>
                  <a:schemeClr val="dk2"/>
                </a:solidFill>
                <a:latin typeface="Arial"/>
                <a:ea typeface="Arial"/>
                <a:cs typeface="Arial"/>
                <a:sym typeface="Arial"/>
              </a:defRPr>
            </a:lvl4pPr>
            <a:lvl5pPr indent="0" lvl="4" marL="0" algn="r">
              <a:spcBef>
                <a:spcPts val="0"/>
              </a:spcBef>
              <a:spcAft>
                <a:spcPts val="0"/>
              </a:spcAft>
              <a:buNone/>
              <a:defRPr b="1" sz="900">
                <a:solidFill>
                  <a:schemeClr val="dk2"/>
                </a:solidFill>
                <a:latin typeface="Arial"/>
                <a:ea typeface="Arial"/>
                <a:cs typeface="Arial"/>
                <a:sym typeface="Arial"/>
              </a:defRPr>
            </a:lvl5pPr>
            <a:lvl6pPr indent="0" lvl="5" marL="0" algn="r">
              <a:spcBef>
                <a:spcPts val="0"/>
              </a:spcBef>
              <a:spcAft>
                <a:spcPts val="0"/>
              </a:spcAft>
              <a:buNone/>
              <a:defRPr b="1" sz="900">
                <a:solidFill>
                  <a:schemeClr val="dk2"/>
                </a:solidFill>
                <a:latin typeface="Arial"/>
                <a:ea typeface="Arial"/>
                <a:cs typeface="Arial"/>
                <a:sym typeface="Arial"/>
              </a:defRPr>
            </a:lvl6pPr>
            <a:lvl7pPr indent="0" lvl="6" marL="0" algn="r">
              <a:spcBef>
                <a:spcPts val="0"/>
              </a:spcBef>
              <a:spcAft>
                <a:spcPts val="0"/>
              </a:spcAft>
              <a:buNone/>
              <a:defRPr b="1" sz="900">
                <a:solidFill>
                  <a:schemeClr val="dk2"/>
                </a:solidFill>
                <a:latin typeface="Arial"/>
                <a:ea typeface="Arial"/>
                <a:cs typeface="Arial"/>
                <a:sym typeface="Arial"/>
              </a:defRPr>
            </a:lvl7pPr>
            <a:lvl8pPr indent="0" lvl="7" marL="0" algn="r">
              <a:spcBef>
                <a:spcPts val="0"/>
              </a:spcBef>
              <a:spcAft>
                <a:spcPts val="0"/>
              </a:spcAft>
              <a:buNone/>
              <a:defRPr b="1" sz="900">
                <a:solidFill>
                  <a:schemeClr val="dk2"/>
                </a:solidFill>
                <a:latin typeface="Arial"/>
                <a:ea typeface="Arial"/>
                <a:cs typeface="Arial"/>
                <a:sym typeface="Arial"/>
              </a:defRPr>
            </a:lvl8pPr>
            <a:lvl9pPr indent="0" lvl="8" marL="0" algn="r">
              <a:spcBef>
                <a:spcPts val="0"/>
              </a:spcBef>
              <a:spcAft>
                <a:spcPts val="0"/>
              </a:spcAft>
              <a:buNone/>
              <a:defRPr b="1"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arge Text">
  <p:cSld name="Title and Large Text">
    <p:spTree>
      <p:nvGrpSpPr>
        <p:cNvPr id="69" name="Shape 69"/>
        <p:cNvGrpSpPr/>
        <p:nvPr/>
      </p:nvGrpSpPr>
      <p:grpSpPr>
        <a:xfrm>
          <a:off x="0" y="0"/>
          <a:ext cx="0" cy="0"/>
          <a:chOff x="0" y="0"/>
          <a:chExt cx="0" cy="0"/>
        </a:xfrm>
      </p:grpSpPr>
      <p:cxnSp>
        <p:nvCxnSpPr>
          <p:cNvPr id="70" name="Google Shape;70;g3b0064e4e89_0_126"/>
          <p:cNvCxnSpPr/>
          <p:nvPr/>
        </p:nvCxnSpPr>
        <p:spPr>
          <a:xfrm>
            <a:off x="479425" y="6237288"/>
            <a:ext cx="11233200" cy="0"/>
          </a:xfrm>
          <a:prstGeom prst="straightConnector1">
            <a:avLst/>
          </a:prstGeom>
          <a:noFill/>
          <a:ln cap="flat" cmpd="sng" w="9525">
            <a:solidFill>
              <a:schemeClr val="lt1"/>
            </a:solidFill>
            <a:prstDash val="solid"/>
            <a:round/>
            <a:headEnd len="sm" w="sm" type="none"/>
            <a:tailEnd len="sm" w="sm" type="none"/>
          </a:ln>
        </p:spPr>
      </p:cxnSp>
      <p:sp>
        <p:nvSpPr>
          <p:cNvPr id="71" name="Google Shape;71;g3b0064e4e89_0_126"/>
          <p:cNvSpPr txBox="1"/>
          <p:nvPr>
            <p:ph idx="1" type="body"/>
          </p:nvPr>
        </p:nvSpPr>
        <p:spPr>
          <a:xfrm>
            <a:off x="479425" y="1628775"/>
            <a:ext cx="8424900" cy="4464000"/>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0"/>
              </a:spcBef>
              <a:spcAft>
                <a:spcPts val="0"/>
              </a:spcAft>
              <a:buSzPts val="2800"/>
              <a:buNone/>
              <a:defRPr b="1" sz="3200"/>
            </a:lvl1pPr>
            <a:lvl2pPr indent="-431800" lvl="1" marL="914400" algn="l">
              <a:lnSpc>
                <a:spcPct val="110000"/>
              </a:lnSpc>
              <a:spcBef>
                <a:spcPts val="600"/>
              </a:spcBef>
              <a:spcAft>
                <a:spcPts val="0"/>
              </a:spcAft>
              <a:buClr>
                <a:schemeClr val="lt1"/>
              </a:buClr>
              <a:buSzPts val="3200"/>
              <a:buChar char="•"/>
              <a:defRPr b="1" sz="3200"/>
            </a:lvl2pPr>
            <a:lvl3pPr indent="-431800" lvl="2" marL="1371600" algn="l">
              <a:lnSpc>
                <a:spcPct val="110000"/>
              </a:lnSpc>
              <a:spcBef>
                <a:spcPts val="600"/>
              </a:spcBef>
              <a:spcAft>
                <a:spcPts val="0"/>
              </a:spcAft>
              <a:buClr>
                <a:schemeClr val="lt1"/>
              </a:buClr>
              <a:buSzPts val="3200"/>
              <a:buChar char="•"/>
              <a:defRPr b="1" sz="3200"/>
            </a:lvl3pPr>
            <a:lvl4pPr indent="-431800" lvl="3" marL="1828800" algn="l">
              <a:lnSpc>
                <a:spcPct val="110000"/>
              </a:lnSpc>
              <a:spcBef>
                <a:spcPts val="600"/>
              </a:spcBef>
              <a:spcAft>
                <a:spcPts val="0"/>
              </a:spcAft>
              <a:buClr>
                <a:schemeClr val="lt1"/>
              </a:buClr>
              <a:buSzPts val="3200"/>
              <a:buChar char="•"/>
              <a:defRPr b="1" sz="3200"/>
            </a:lvl4pPr>
            <a:lvl5pPr indent="-431800" lvl="4" marL="2286000" algn="l">
              <a:lnSpc>
                <a:spcPct val="110000"/>
              </a:lnSpc>
              <a:spcBef>
                <a:spcPts val="600"/>
              </a:spcBef>
              <a:spcAft>
                <a:spcPts val="0"/>
              </a:spcAft>
              <a:buClr>
                <a:schemeClr val="lt1"/>
              </a:buClr>
              <a:buSzPts val="3200"/>
              <a:buChar char="•"/>
              <a:defRPr b="1" sz="3200"/>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g3b0064e4e89_0_126"/>
          <p:cNvSpPr txBox="1"/>
          <p:nvPr>
            <p:ph type="title"/>
          </p:nvPr>
        </p:nvSpPr>
        <p:spPr>
          <a:xfrm>
            <a:off x="479424" y="260350"/>
            <a:ext cx="8424900" cy="7923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g3b0064e4e89_0_126"/>
          <p:cNvSpPr txBox="1"/>
          <p:nvPr>
            <p:ph idx="11" type="ftr"/>
          </p:nvPr>
        </p:nvSpPr>
        <p:spPr>
          <a:xfrm>
            <a:off x="479425" y="6356350"/>
            <a:ext cx="5616600" cy="385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g3b0064e4e89_0_126"/>
          <p:cNvSpPr txBox="1"/>
          <p:nvPr>
            <p:ph idx="12" type="sldNum"/>
          </p:nvPr>
        </p:nvSpPr>
        <p:spPr>
          <a:xfrm>
            <a:off x="10360025" y="6356350"/>
            <a:ext cx="1352700" cy="365100"/>
          </a:xfrm>
          <a:prstGeom prst="rect">
            <a:avLst/>
          </a:prstGeom>
          <a:noFill/>
          <a:ln>
            <a:noFill/>
          </a:ln>
        </p:spPr>
        <p:txBody>
          <a:bodyPr anchorCtr="0" anchor="ctr" bIns="0" lIns="0" spcFirstLastPara="1" rIns="0" wrap="square" tIns="0">
            <a:noAutofit/>
          </a:bodyPr>
          <a:lstStyle>
            <a:lvl1pPr indent="0" lvl="0" marL="0" algn="r">
              <a:spcBef>
                <a:spcPts val="0"/>
              </a:spcBef>
              <a:spcAft>
                <a:spcPts val="0"/>
              </a:spcAft>
              <a:buNone/>
              <a:defRPr b="1" sz="900">
                <a:solidFill>
                  <a:schemeClr val="lt1"/>
                </a:solidFill>
                <a:latin typeface="Arial"/>
                <a:ea typeface="Arial"/>
                <a:cs typeface="Arial"/>
                <a:sym typeface="Arial"/>
              </a:defRPr>
            </a:lvl1pPr>
            <a:lvl2pPr indent="0" lvl="1" marL="0" algn="r">
              <a:spcBef>
                <a:spcPts val="0"/>
              </a:spcBef>
              <a:spcAft>
                <a:spcPts val="0"/>
              </a:spcAft>
              <a:buNone/>
              <a:defRPr b="1" sz="900">
                <a:solidFill>
                  <a:schemeClr val="lt1"/>
                </a:solidFill>
                <a:latin typeface="Arial"/>
                <a:ea typeface="Arial"/>
                <a:cs typeface="Arial"/>
                <a:sym typeface="Arial"/>
              </a:defRPr>
            </a:lvl2pPr>
            <a:lvl3pPr indent="0" lvl="2" marL="0" algn="r">
              <a:spcBef>
                <a:spcPts val="0"/>
              </a:spcBef>
              <a:spcAft>
                <a:spcPts val="0"/>
              </a:spcAft>
              <a:buNone/>
              <a:defRPr b="1" sz="900">
                <a:solidFill>
                  <a:schemeClr val="lt1"/>
                </a:solidFill>
                <a:latin typeface="Arial"/>
                <a:ea typeface="Arial"/>
                <a:cs typeface="Arial"/>
                <a:sym typeface="Arial"/>
              </a:defRPr>
            </a:lvl3pPr>
            <a:lvl4pPr indent="0" lvl="3" marL="0" algn="r">
              <a:spcBef>
                <a:spcPts val="0"/>
              </a:spcBef>
              <a:spcAft>
                <a:spcPts val="0"/>
              </a:spcAft>
              <a:buNone/>
              <a:defRPr b="1" sz="900">
                <a:solidFill>
                  <a:schemeClr val="lt1"/>
                </a:solidFill>
                <a:latin typeface="Arial"/>
                <a:ea typeface="Arial"/>
                <a:cs typeface="Arial"/>
                <a:sym typeface="Arial"/>
              </a:defRPr>
            </a:lvl4pPr>
            <a:lvl5pPr indent="0" lvl="4" marL="0" algn="r">
              <a:spcBef>
                <a:spcPts val="0"/>
              </a:spcBef>
              <a:spcAft>
                <a:spcPts val="0"/>
              </a:spcAft>
              <a:buNone/>
              <a:defRPr b="1" sz="900">
                <a:solidFill>
                  <a:schemeClr val="lt1"/>
                </a:solidFill>
                <a:latin typeface="Arial"/>
                <a:ea typeface="Arial"/>
                <a:cs typeface="Arial"/>
                <a:sym typeface="Arial"/>
              </a:defRPr>
            </a:lvl5pPr>
            <a:lvl6pPr indent="0" lvl="5" marL="0" algn="r">
              <a:spcBef>
                <a:spcPts val="0"/>
              </a:spcBef>
              <a:spcAft>
                <a:spcPts val="0"/>
              </a:spcAft>
              <a:buNone/>
              <a:defRPr b="1" sz="900">
                <a:solidFill>
                  <a:schemeClr val="lt1"/>
                </a:solidFill>
                <a:latin typeface="Arial"/>
                <a:ea typeface="Arial"/>
                <a:cs typeface="Arial"/>
                <a:sym typeface="Arial"/>
              </a:defRPr>
            </a:lvl6pPr>
            <a:lvl7pPr indent="0" lvl="6" marL="0" algn="r">
              <a:spcBef>
                <a:spcPts val="0"/>
              </a:spcBef>
              <a:spcAft>
                <a:spcPts val="0"/>
              </a:spcAft>
              <a:buNone/>
              <a:defRPr b="1" sz="900">
                <a:solidFill>
                  <a:schemeClr val="lt1"/>
                </a:solidFill>
                <a:latin typeface="Arial"/>
                <a:ea typeface="Arial"/>
                <a:cs typeface="Arial"/>
                <a:sym typeface="Arial"/>
              </a:defRPr>
            </a:lvl7pPr>
            <a:lvl8pPr indent="0" lvl="7" marL="0" algn="r">
              <a:spcBef>
                <a:spcPts val="0"/>
              </a:spcBef>
              <a:spcAft>
                <a:spcPts val="0"/>
              </a:spcAft>
              <a:buNone/>
              <a:defRPr b="1" sz="900">
                <a:solidFill>
                  <a:schemeClr val="lt1"/>
                </a:solidFill>
                <a:latin typeface="Arial"/>
                <a:ea typeface="Arial"/>
                <a:cs typeface="Arial"/>
                <a:sym typeface="Arial"/>
              </a:defRPr>
            </a:lvl8pPr>
            <a:lvl9pPr indent="0" lvl="8" marL="0" algn="r">
              <a:spcBef>
                <a:spcPts val="0"/>
              </a:spcBef>
              <a:spcAft>
                <a:spcPts val="0"/>
              </a:spcAft>
              <a:buNone/>
              <a:defRPr b="1"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ith title">
  <p:cSld name="Cover with title">
    <p:bg>
      <p:bgPr>
        <a:solidFill>
          <a:schemeClr val="dk1"/>
        </a:solidFill>
      </p:bgPr>
    </p:bg>
    <p:spTree>
      <p:nvGrpSpPr>
        <p:cNvPr id="14" name="Shape 14"/>
        <p:cNvGrpSpPr/>
        <p:nvPr/>
      </p:nvGrpSpPr>
      <p:grpSpPr>
        <a:xfrm>
          <a:off x="0" y="0"/>
          <a:ext cx="0" cy="0"/>
          <a:chOff x="0" y="0"/>
          <a:chExt cx="0" cy="0"/>
        </a:xfrm>
      </p:grpSpPr>
      <p:sp>
        <p:nvSpPr>
          <p:cNvPr id="15" name="Google Shape;15;g3b0064e4e89_0_71"/>
          <p:cNvSpPr txBox="1"/>
          <p:nvPr>
            <p:ph type="ctrTitle"/>
          </p:nvPr>
        </p:nvSpPr>
        <p:spPr>
          <a:xfrm>
            <a:off x="4514248" y="1386039"/>
            <a:ext cx="5592300" cy="2088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4500"/>
              <a:buFont typeface="Trebuchet MS"/>
              <a:buNone/>
              <a:defRPr sz="45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 name="Google Shape;16;g3b0064e4e89_0_71"/>
          <p:cNvPicPr preferRelativeResize="0"/>
          <p:nvPr/>
        </p:nvPicPr>
        <p:blipFill rotWithShape="1">
          <a:blip r:embed="rId2">
            <a:alphaModFix/>
          </a:blip>
          <a:srcRect b="0" l="0" r="0" t="0"/>
          <a:stretch/>
        </p:blipFill>
        <p:spPr>
          <a:xfrm>
            <a:off x="1130885" y="1944539"/>
            <a:ext cx="2695405" cy="2771839"/>
          </a:xfrm>
          <a:prstGeom prst="rect">
            <a:avLst/>
          </a:prstGeom>
          <a:noFill/>
          <a:ln>
            <a:noFill/>
          </a:ln>
        </p:spPr>
      </p:pic>
      <p:sp>
        <p:nvSpPr>
          <p:cNvPr id="17" name="Google Shape;17;g3b0064e4e89_0_71"/>
          <p:cNvSpPr txBox="1"/>
          <p:nvPr>
            <p:ph idx="1" type="body"/>
          </p:nvPr>
        </p:nvSpPr>
        <p:spPr>
          <a:xfrm>
            <a:off x="4514248" y="3790951"/>
            <a:ext cx="5592300" cy="9537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2500"/>
              <a:buNone/>
              <a:defRPr sz="2500">
                <a:solidFill>
                  <a:schemeClr val="lt1"/>
                </a:solidFill>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2842">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bg>
      <p:bgPr>
        <a:solidFill>
          <a:schemeClr val="accent2"/>
        </a:solidFill>
      </p:bgPr>
    </p:bg>
    <p:spTree>
      <p:nvGrpSpPr>
        <p:cNvPr id="18" name="Shape 18"/>
        <p:cNvGrpSpPr/>
        <p:nvPr/>
      </p:nvGrpSpPr>
      <p:grpSpPr>
        <a:xfrm>
          <a:off x="0" y="0"/>
          <a:ext cx="0" cy="0"/>
          <a:chOff x="0" y="0"/>
          <a:chExt cx="0" cy="0"/>
        </a:xfrm>
      </p:grpSpPr>
      <p:sp>
        <p:nvSpPr>
          <p:cNvPr id="19" name="Google Shape;19;g3b0064e4e89_0_75"/>
          <p:cNvSpPr txBox="1"/>
          <p:nvPr>
            <p:ph type="title"/>
          </p:nvPr>
        </p:nvSpPr>
        <p:spPr>
          <a:xfrm>
            <a:off x="3359150" y="1841032"/>
            <a:ext cx="6956400" cy="31758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2"/>
              </a:buClr>
              <a:buSzPts val="5000"/>
              <a:buFont typeface="Trebuchet MS"/>
              <a:buNone/>
              <a:defRPr sz="5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g3b0064e4e89_0_75"/>
          <p:cNvSpPr/>
          <p:nvPr/>
        </p:nvSpPr>
        <p:spPr>
          <a:xfrm>
            <a:off x="2839454" y="1841032"/>
            <a:ext cx="125100" cy="317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Tree>
  </p:cSld>
  <p:clrMapOvr>
    <a:masterClrMapping/>
  </p:clrMapOvr>
  <p:extLst>
    <p:ext uri="{DCECCB84-F9BA-43D5-87BE-67443E8EF086}">
      <p15:sldGuideLst>
        <p15:guide id="1" orient="horz" pos="2160">
          <p15:clr>
            <a:srgbClr val="FBAE40"/>
          </p15:clr>
        </p15:guide>
        <p15:guide id="2" pos="21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21" name="Shape 21"/>
        <p:cNvGrpSpPr/>
        <p:nvPr/>
      </p:nvGrpSpPr>
      <p:grpSpPr>
        <a:xfrm>
          <a:off x="0" y="0"/>
          <a:ext cx="0" cy="0"/>
          <a:chOff x="0" y="0"/>
          <a:chExt cx="0" cy="0"/>
        </a:xfrm>
      </p:grpSpPr>
      <p:sp>
        <p:nvSpPr>
          <p:cNvPr id="22" name="Google Shape;22;g3b0064e4e89_0_78"/>
          <p:cNvSpPr txBox="1"/>
          <p:nvPr>
            <p:ph type="title"/>
          </p:nvPr>
        </p:nvSpPr>
        <p:spPr>
          <a:xfrm>
            <a:off x="1636713" y="1068404"/>
            <a:ext cx="9721800" cy="45816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000"/>
              <a:buFont typeface="Trebuchet M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 name="Google Shape;23;g3b0064e4e89_0_78"/>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Tree>
  </p:cSld>
  <p:clrMapOvr>
    <a:masterClrMapping/>
  </p:clrMapOvr>
  <p:extLst>
    <p:ext uri="{DCECCB84-F9BA-43D5-87BE-67443E8EF086}">
      <p15:sldGuideLst>
        <p15:guide id="1" orient="horz" pos="436">
          <p15:clr>
            <a:srgbClr val="FBAE40"/>
          </p15:clr>
        </p15:guide>
        <p15:guide id="2" pos="10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title">
  <p:cSld name="Text with title">
    <p:spTree>
      <p:nvGrpSpPr>
        <p:cNvPr id="24" name="Shape 24"/>
        <p:cNvGrpSpPr/>
        <p:nvPr/>
      </p:nvGrpSpPr>
      <p:grpSpPr>
        <a:xfrm>
          <a:off x="0" y="0"/>
          <a:ext cx="0" cy="0"/>
          <a:chOff x="0" y="0"/>
          <a:chExt cx="0" cy="0"/>
        </a:xfrm>
      </p:grpSpPr>
      <p:sp>
        <p:nvSpPr>
          <p:cNvPr id="25" name="Google Shape;25;g3b0064e4e89_0_81"/>
          <p:cNvSpPr txBox="1"/>
          <p:nvPr>
            <p:ph type="title"/>
          </p:nvPr>
        </p:nvSpPr>
        <p:spPr>
          <a:xfrm>
            <a:off x="1636713" y="692150"/>
            <a:ext cx="9721800" cy="6069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6" name="Google Shape;26;g3b0064e4e89_0_81"/>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27" name="Google Shape;27;g3b0064e4e89_0_81"/>
          <p:cNvSpPr txBox="1"/>
          <p:nvPr>
            <p:ph idx="1" type="body"/>
          </p:nvPr>
        </p:nvSpPr>
        <p:spPr>
          <a:xfrm>
            <a:off x="1631949" y="1501541"/>
            <a:ext cx="9726600" cy="4273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sz="2400">
                <a:solidFill>
                  <a:schemeClr val="dk2"/>
                </a:solidFill>
              </a:defRPr>
            </a:lvl1pPr>
            <a:lvl2pPr indent="-228600" lvl="1" marL="914400" algn="l">
              <a:lnSpc>
                <a:spcPct val="90000"/>
              </a:lnSpc>
              <a:spcBef>
                <a:spcPts val="500"/>
              </a:spcBef>
              <a:spcAft>
                <a:spcPts val="0"/>
              </a:spcAft>
              <a:buClr>
                <a:schemeClr val="dk2"/>
              </a:buClr>
              <a:buSzPts val="2000"/>
              <a:buNone/>
              <a:defRPr sz="2000">
                <a:solidFill>
                  <a:schemeClr val="dk2"/>
                </a:solidFill>
              </a:defRPr>
            </a:lvl2pPr>
            <a:lvl3pPr indent="-228600" lvl="2" marL="1371600" algn="l">
              <a:lnSpc>
                <a:spcPct val="90000"/>
              </a:lnSpc>
              <a:spcBef>
                <a:spcPts val="500"/>
              </a:spcBef>
              <a:spcAft>
                <a:spcPts val="0"/>
              </a:spcAft>
              <a:buClr>
                <a:schemeClr val="dk2"/>
              </a:buClr>
              <a:buSzPts val="1800"/>
              <a:buNone/>
              <a:defRPr sz="1800">
                <a:solidFill>
                  <a:schemeClr val="dk2"/>
                </a:solidFill>
              </a:defRPr>
            </a:lvl3pPr>
            <a:lvl4pPr indent="-228600" lvl="3" marL="1828800" algn="l">
              <a:lnSpc>
                <a:spcPct val="90000"/>
              </a:lnSpc>
              <a:spcBef>
                <a:spcPts val="500"/>
              </a:spcBef>
              <a:spcAft>
                <a:spcPts val="0"/>
              </a:spcAft>
              <a:buClr>
                <a:schemeClr val="dk2"/>
              </a:buClr>
              <a:buSzPts val="1600"/>
              <a:buNone/>
              <a:defRPr sz="1600">
                <a:solidFill>
                  <a:schemeClr val="dk2"/>
                </a:solidFill>
              </a:defRPr>
            </a:lvl4pPr>
            <a:lvl5pPr indent="-228600" lvl="4" marL="2286000" algn="l">
              <a:lnSpc>
                <a:spcPct val="90000"/>
              </a:lnSpc>
              <a:spcBef>
                <a:spcPts val="500"/>
              </a:spcBef>
              <a:spcAft>
                <a:spcPts val="0"/>
              </a:spcAft>
              <a:buClr>
                <a:schemeClr val="dk2"/>
              </a:buClr>
              <a:buSzPts val="1600"/>
              <a:buNone/>
              <a:defRPr sz="16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10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bg>
      <p:bgPr>
        <a:solidFill>
          <a:schemeClr val="dk1"/>
        </a:solidFill>
      </p:bgPr>
    </p:bg>
    <p:spTree>
      <p:nvGrpSpPr>
        <p:cNvPr id="28" name="Shape 28"/>
        <p:cNvGrpSpPr/>
        <p:nvPr/>
      </p:nvGrpSpPr>
      <p:grpSpPr>
        <a:xfrm>
          <a:off x="0" y="0"/>
          <a:ext cx="0" cy="0"/>
          <a:chOff x="0" y="0"/>
          <a:chExt cx="0" cy="0"/>
        </a:xfrm>
      </p:grpSpPr>
      <p:grpSp>
        <p:nvGrpSpPr>
          <p:cNvPr id="29" name="Google Shape;29;g3b0064e4e89_0_85"/>
          <p:cNvGrpSpPr/>
          <p:nvPr/>
        </p:nvGrpSpPr>
        <p:grpSpPr>
          <a:xfrm>
            <a:off x="3035567" y="2637322"/>
            <a:ext cx="6120939" cy="1011938"/>
            <a:chOff x="2936506" y="2637322"/>
            <a:chExt cx="6120939" cy="1011938"/>
          </a:xfrm>
        </p:grpSpPr>
        <p:sp>
          <p:nvSpPr>
            <p:cNvPr id="30" name="Google Shape;30;g3b0064e4e89_0_85"/>
            <p:cNvSpPr txBox="1"/>
            <p:nvPr/>
          </p:nvSpPr>
          <p:spPr>
            <a:xfrm>
              <a:off x="4398745" y="2727793"/>
              <a:ext cx="4658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Trebuchet MS"/>
                  <a:ea typeface="Trebuchet MS"/>
                  <a:cs typeface="Trebuchet MS"/>
                  <a:sym typeface="Trebuchet MS"/>
                </a:rPr>
                <a:t>SCHOOL for THINKTANKERS</a:t>
              </a:r>
              <a:endParaRPr/>
            </a:p>
            <a:p>
              <a:pPr indent="0" lvl="0" marL="0" marR="0" rtl="0" algn="l">
                <a:spcBef>
                  <a:spcPts val="0"/>
                </a:spcBef>
                <a:spcAft>
                  <a:spcPts val="0"/>
                </a:spcAft>
                <a:buNone/>
              </a:pPr>
              <a:r>
                <a:rPr b="1" lang="en-GB" sz="2400">
                  <a:solidFill>
                    <a:schemeClr val="lt1"/>
                  </a:solidFill>
                  <a:latin typeface="Trebuchet MS"/>
                  <a:ea typeface="Trebuchet MS"/>
                  <a:cs typeface="Trebuchet MS"/>
                  <a:sym typeface="Trebuchet MS"/>
                </a:rPr>
                <a:t>www.ott.school</a:t>
              </a:r>
              <a:endParaRPr/>
            </a:p>
          </p:txBody>
        </p:sp>
        <p:pic>
          <p:nvPicPr>
            <p:cNvPr id="31" name="Google Shape;31;g3b0064e4e89_0_85"/>
            <p:cNvPicPr preferRelativeResize="0"/>
            <p:nvPr/>
          </p:nvPicPr>
          <p:blipFill rotWithShape="1">
            <a:blip r:embed="rId2">
              <a:alphaModFix/>
            </a:blip>
            <a:srcRect b="0" l="0" r="0" t="0"/>
            <a:stretch/>
          </p:blipFill>
          <p:spPr>
            <a:xfrm>
              <a:off x="2936506" y="2637322"/>
              <a:ext cx="1005842" cy="1011938"/>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p:cSld name="One image">
    <p:spTree>
      <p:nvGrpSpPr>
        <p:cNvPr id="32" name="Shape 32"/>
        <p:cNvGrpSpPr/>
        <p:nvPr/>
      </p:nvGrpSpPr>
      <p:grpSpPr>
        <a:xfrm>
          <a:off x="0" y="0"/>
          <a:ext cx="0" cy="0"/>
          <a:chOff x="0" y="0"/>
          <a:chExt cx="0" cy="0"/>
        </a:xfrm>
      </p:grpSpPr>
      <p:sp>
        <p:nvSpPr>
          <p:cNvPr id="33" name="Google Shape;33;g3b0064e4e89_0_89"/>
          <p:cNvSpPr txBox="1"/>
          <p:nvPr>
            <p:ph type="title"/>
          </p:nvPr>
        </p:nvSpPr>
        <p:spPr>
          <a:xfrm>
            <a:off x="442912" y="692150"/>
            <a:ext cx="3339900" cy="2060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g3b0064e4e89_0_89"/>
          <p:cNvSpPr/>
          <p:nvPr>
            <p:ph idx="2" type="pic"/>
          </p:nvPr>
        </p:nvSpPr>
        <p:spPr>
          <a:xfrm>
            <a:off x="4056000" y="0"/>
            <a:ext cx="8136000" cy="6858000"/>
          </a:xfrm>
          <a:prstGeom prst="rect">
            <a:avLst/>
          </a:prstGeom>
          <a:noFill/>
          <a:ln>
            <a:noFill/>
          </a:ln>
        </p:spPr>
      </p:sp>
      <p:pic>
        <p:nvPicPr>
          <p:cNvPr id="35" name="Google Shape;35;g3b0064e4e89_0_89"/>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36" name="Google Shape;36;g3b0064e4e89_0_89"/>
          <p:cNvSpPr txBox="1"/>
          <p:nvPr>
            <p:ph idx="1" type="body"/>
          </p:nvPr>
        </p:nvSpPr>
        <p:spPr>
          <a:xfrm>
            <a:off x="442913" y="2915753"/>
            <a:ext cx="3340200" cy="25320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dk2"/>
              </a:buClr>
              <a:buSzPts val="1500"/>
              <a:buNone/>
              <a:defRPr sz="1500">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110">
          <p15:clr>
            <a:srgbClr val="FBAE40"/>
          </p15:clr>
        </p15:guide>
        <p15:guide id="2" pos="279">
          <p15:clr>
            <a:srgbClr val="FBAE40"/>
          </p15:clr>
        </p15:guide>
        <p15:guide id="3" orient="horz" pos="4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37" name="Shape 37"/>
        <p:cNvGrpSpPr/>
        <p:nvPr/>
      </p:nvGrpSpPr>
      <p:grpSpPr>
        <a:xfrm>
          <a:off x="0" y="0"/>
          <a:ext cx="0" cy="0"/>
          <a:chOff x="0" y="0"/>
          <a:chExt cx="0" cy="0"/>
        </a:xfrm>
      </p:grpSpPr>
      <p:sp>
        <p:nvSpPr>
          <p:cNvPr id="38" name="Google Shape;38;g3b0064e4e89_0_94"/>
          <p:cNvSpPr txBox="1"/>
          <p:nvPr>
            <p:ph type="title"/>
          </p:nvPr>
        </p:nvSpPr>
        <p:spPr>
          <a:xfrm>
            <a:off x="1595438" y="692149"/>
            <a:ext cx="8809500" cy="530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g3b0064e4e89_0_94"/>
          <p:cNvSpPr/>
          <p:nvPr>
            <p:ph idx="2" type="pic"/>
          </p:nvPr>
        </p:nvSpPr>
        <p:spPr>
          <a:xfrm>
            <a:off x="1615443" y="1703672"/>
            <a:ext cx="4323300" cy="3247500"/>
          </a:xfrm>
          <a:prstGeom prst="rect">
            <a:avLst/>
          </a:prstGeom>
          <a:noFill/>
          <a:ln>
            <a:noFill/>
          </a:ln>
        </p:spPr>
      </p:sp>
      <p:sp>
        <p:nvSpPr>
          <p:cNvPr id="40" name="Google Shape;40;g3b0064e4e89_0_94"/>
          <p:cNvSpPr/>
          <p:nvPr>
            <p:ph idx="3" type="pic"/>
          </p:nvPr>
        </p:nvSpPr>
        <p:spPr>
          <a:xfrm>
            <a:off x="6081568" y="1703672"/>
            <a:ext cx="4323300" cy="3247500"/>
          </a:xfrm>
          <a:prstGeom prst="rect">
            <a:avLst/>
          </a:prstGeom>
          <a:noFill/>
          <a:ln>
            <a:noFill/>
          </a:ln>
        </p:spPr>
      </p:sp>
      <p:pic>
        <p:nvPicPr>
          <p:cNvPr id="41" name="Google Shape;41;g3b0064e4e89_0_94"/>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42" name="Google Shape;42;g3b0064e4e89_0_94"/>
          <p:cNvSpPr txBox="1"/>
          <p:nvPr>
            <p:ph idx="1" type="body"/>
          </p:nvPr>
        </p:nvSpPr>
        <p:spPr>
          <a:xfrm>
            <a:off x="1615443" y="5066664"/>
            <a:ext cx="4323300" cy="731400"/>
          </a:xfrm>
          <a:prstGeom prst="rect">
            <a:avLst/>
          </a:prstGeom>
          <a:noFill/>
          <a:ln>
            <a:noFill/>
          </a:ln>
        </p:spPr>
        <p:txBody>
          <a:bodyPr anchorCtr="0" anchor="t" bIns="45700" lIns="0" spcFirstLastPara="1" rIns="91425" wrap="square" tIns="45700">
            <a:normAutofit/>
          </a:bodyPr>
          <a:lstStyle>
            <a:lvl1pPr indent="-304800" lvl="0" marL="457200" algn="l">
              <a:lnSpc>
                <a:spcPct val="90000"/>
              </a:lnSpc>
              <a:spcBef>
                <a:spcPts val="1000"/>
              </a:spcBef>
              <a:spcAft>
                <a:spcPts val="0"/>
              </a:spcAft>
              <a:buClr>
                <a:schemeClr val="dk2"/>
              </a:buClr>
              <a:buSzPts val="1200"/>
              <a:buChar char="•"/>
              <a:defRPr sz="1200">
                <a:solidFill>
                  <a:schemeClr val="dk2"/>
                </a:solidFill>
                <a:latin typeface="Georgia"/>
                <a:ea typeface="Georgia"/>
                <a:cs typeface="Georgia"/>
                <a:sym typeface="Georgia"/>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g3b0064e4e89_0_94"/>
          <p:cNvSpPr txBox="1"/>
          <p:nvPr>
            <p:ph idx="4" type="body"/>
          </p:nvPr>
        </p:nvSpPr>
        <p:spPr>
          <a:xfrm>
            <a:off x="6081568" y="5066664"/>
            <a:ext cx="4323300" cy="731400"/>
          </a:xfrm>
          <a:prstGeom prst="rect">
            <a:avLst/>
          </a:prstGeom>
          <a:noFill/>
          <a:ln>
            <a:noFill/>
          </a:ln>
        </p:spPr>
        <p:txBody>
          <a:bodyPr anchorCtr="0" anchor="t" bIns="45700" lIns="0" spcFirstLastPara="1" rIns="91425" wrap="square" tIns="45700">
            <a:normAutofit/>
          </a:bodyPr>
          <a:lstStyle>
            <a:lvl1pPr indent="-304800" lvl="0" marL="457200" algn="l">
              <a:lnSpc>
                <a:spcPct val="90000"/>
              </a:lnSpc>
              <a:spcBef>
                <a:spcPts val="1000"/>
              </a:spcBef>
              <a:spcAft>
                <a:spcPts val="0"/>
              </a:spcAft>
              <a:buClr>
                <a:schemeClr val="dk2"/>
              </a:buClr>
              <a:buSzPts val="1200"/>
              <a:buChar char="•"/>
              <a:defRPr sz="1200">
                <a:solidFill>
                  <a:schemeClr val="dk2"/>
                </a:solidFill>
                <a:latin typeface="Georgia"/>
                <a:ea typeface="Georgia"/>
                <a:cs typeface="Georgia"/>
                <a:sym typeface="Georgia"/>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100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44" name="Shape 44"/>
        <p:cNvGrpSpPr/>
        <p:nvPr/>
      </p:nvGrpSpPr>
      <p:grpSpPr>
        <a:xfrm>
          <a:off x="0" y="0"/>
          <a:ext cx="0" cy="0"/>
          <a:chOff x="0" y="0"/>
          <a:chExt cx="0" cy="0"/>
        </a:xfrm>
      </p:grpSpPr>
      <p:sp>
        <p:nvSpPr>
          <p:cNvPr id="45" name="Google Shape;45;g3b0064e4e89_0_101"/>
          <p:cNvSpPr txBox="1"/>
          <p:nvPr>
            <p:ph type="title"/>
          </p:nvPr>
        </p:nvSpPr>
        <p:spPr>
          <a:xfrm>
            <a:off x="442913" y="692150"/>
            <a:ext cx="3382800" cy="1964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6" name="Google Shape;46;g3b0064e4e89_0_101"/>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47" name="Google Shape;47;g3b0064e4e89_0_101"/>
          <p:cNvSpPr/>
          <p:nvPr>
            <p:ph idx="2" type="chart"/>
          </p:nvPr>
        </p:nvSpPr>
        <p:spPr>
          <a:xfrm>
            <a:off x="4056063" y="692150"/>
            <a:ext cx="7032600" cy="47307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Trebuchet MS"/>
                <a:ea typeface="Trebuchet MS"/>
                <a:cs typeface="Trebuchet MS"/>
                <a:sym typeface="Trebuchet M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Georgia"/>
                <a:ea typeface="Georgia"/>
                <a:cs typeface="Georgia"/>
                <a:sym typeface="Georgia"/>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Georgia"/>
                <a:ea typeface="Georgia"/>
                <a:cs typeface="Georgia"/>
                <a:sym typeface="Georgia"/>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
        <p:nvSpPr>
          <p:cNvPr id="48" name="Google Shape;48;g3b0064e4e89_0_101"/>
          <p:cNvSpPr txBox="1"/>
          <p:nvPr>
            <p:ph idx="1" type="body"/>
          </p:nvPr>
        </p:nvSpPr>
        <p:spPr>
          <a:xfrm>
            <a:off x="442913" y="2915753"/>
            <a:ext cx="3340200" cy="25320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dk2"/>
              </a:buClr>
              <a:buSzPts val="1500"/>
              <a:buNone/>
              <a:defRPr sz="1500">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279">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g3b0064e4e89_0_66"/>
          <p:cNvSpPr txBox="1"/>
          <p:nvPr>
            <p:ph type="title"/>
          </p:nvPr>
        </p:nvSpPr>
        <p:spPr>
          <a:xfrm>
            <a:off x="838200" y="68275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g3b0064e4e89_0_66"/>
          <p:cNvSpPr txBox="1"/>
          <p:nvPr>
            <p:ph idx="1" type="body"/>
          </p:nvPr>
        </p:nvSpPr>
        <p:spPr>
          <a:xfrm>
            <a:off x="838200" y="2143259"/>
            <a:ext cx="10515600" cy="40170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Georgia"/>
                <a:ea typeface="Georgia"/>
                <a:cs typeface="Georgia"/>
                <a:sym typeface="Georgi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Georgia"/>
                <a:ea typeface="Georgia"/>
                <a:cs typeface="Georgia"/>
                <a:sym typeface="Georgia"/>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Georgia"/>
                <a:ea typeface="Georgia"/>
                <a:cs typeface="Georgia"/>
                <a:sym typeface="Georgia"/>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chathamh.sharepoint.com/:u:/r/sites/Communications-and-publishing/SitePages/Home.aspx?csf=1&amp;web=1&amp;e=Mr8w1i" TargetMode="External"/><Relationship Id="rId4" Type="http://schemas.openxmlformats.org/officeDocument/2006/relationships/hyperlink" Target="https://chathamh.sharepoint.com/:b:/r/sites/Communications-and-publishing/Shared%20Documents/Content%20Framework/2024-08-02-content-framework-handbook-updated.pdf?csf=1&amp;web=1&amp;e=bNAgL5" TargetMode="External"/><Relationship Id="rId5" Type="http://schemas.openxmlformats.org/officeDocument/2006/relationships/hyperlink" Target="https://chathamh.sharepoint.com/:u:/r/sites/Communications-and-publishing/SitePages/Home.aspx?csf=1&amp;web=1&amp;e=zSuIuy" TargetMode="External"/><Relationship Id="rId6" Type="http://schemas.openxmlformats.org/officeDocument/2006/relationships/hyperlink" Target="https://chathamh.sharepoint.com/:u:/r/sites/Communications-and-publishing/SitePages/Horizon-scan--key-external-moments-and-events.aspx?csf=1&amp;web=1&amp;e=k0opgr" TargetMode="External"/><Relationship Id="rId7" Type="http://schemas.openxmlformats.org/officeDocument/2006/relationships/hyperlink" Target="https://chathamh.sharepoint.com/:u:/r/sites/Communications-and-publishing/SitePages/Home.aspx?csf=1&amp;web=1&amp;e=wzh3sa" TargetMode="External"/><Relationship Id="rId8" Type="http://schemas.openxmlformats.org/officeDocument/2006/relationships/hyperlink" Target="https://docs.google.com/spreadsheets/d/1GsZwgYNT_2IL-oJRgdG2vwIWLl5d3opy9Ptz9IIOo20/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www.chathamhouse.org/about-us/our-funding/principles-independent-research-and-convening" TargetMode="External"/><Relationship Id="rId4" Type="http://schemas.openxmlformats.org/officeDocument/2006/relationships/hyperlink" Target="https://www.gov.uk/government/publications/speaking-out-guidance-on-campaigning-and-political-activity-by-charities-cc9/charities-elections-and-referendum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s://www.chathamhouse.org/about-us/our-mission-and-valu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avidmichaelwatson@hot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0" Type="http://schemas.openxmlformats.org/officeDocument/2006/relationships/image" Target="../media/image1.jpg"/><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5.jpg"/><Relationship Id="rId9" Type="http://schemas.openxmlformats.org/officeDocument/2006/relationships/image" Target="../media/image2.jpg"/><Relationship Id="rId5" Type="http://schemas.openxmlformats.org/officeDocument/2006/relationships/image" Target="../media/image6.jpg"/><Relationship Id="rId6" Type="http://schemas.openxmlformats.org/officeDocument/2006/relationships/image" Target="../media/image16.jpg"/><Relationship Id="rId7" Type="http://schemas.openxmlformats.org/officeDocument/2006/relationships/image" Target="../media/image8.jp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idx="1" type="body"/>
          </p:nvPr>
        </p:nvSpPr>
        <p:spPr>
          <a:xfrm>
            <a:off x="479425" y="1628775"/>
            <a:ext cx="10430700" cy="4464000"/>
          </a:xfrm>
          <a:prstGeom prst="rect">
            <a:avLst/>
          </a:prstGeom>
          <a:noFill/>
          <a:ln>
            <a:noFill/>
          </a:ln>
        </p:spPr>
        <p:txBody>
          <a:bodyPr anchorCtr="0" anchor="t" bIns="0" lIns="0" spcFirstLastPara="1" rIns="0" wrap="square" tIns="0">
            <a:noAutofit/>
          </a:bodyPr>
          <a:lstStyle/>
          <a:p>
            <a:pPr indent="-292100" lvl="0" marL="285750" rtl="0" algn="l">
              <a:lnSpc>
                <a:spcPct val="90000"/>
              </a:lnSpc>
              <a:spcBef>
                <a:spcPts val="0"/>
              </a:spcBef>
              <a:spcAft>
                <a:spcPts val="0"/>
              </a:spcAft>
              <a:buClr>
                <a:schemeClr val="dk1"/>
              </a:buClr>
              <a:buSzPts val="2100"/>
              <a:buChar char="•"/>
            </a:pPr>
            <a:r>
              <a:rPr b="0" lang="en-GB" sz="2100">
                <a:latin typeface="Georgia"/>
                <a:ea typeface="Georgia"/>
                <a:cs typeface="Georgia"/>
                <a:sym typeface="Georgia"/>
              </a:rPr>
              <a:t>Weekly </a:t>
            </a:r>
            <a:r>
              <a:rPr b="0" lang="en-GB" sz="2100" u="sng">
                <a:solidFill>
                  <a:schemeClr val="hlink"/>
                </a:solidFill>
                <a:latin typeface="Georgia"/>
                <a:ea typeface="Georgia"/>
                <a:cs typeface="Georgia"/>
                <a:sym typeface="Georgia"/>
                <a:hlinkClick r:id="rId3"/>
              </a:rPr>
              <a:t>comms grid </a:t>
            </a:r>
            <a:r>
              <a:rPr b="0" lang="en-GB" sz="2100">
                <a:latin typeface="Georgia"/>
                <a:ea typeface="Georgia"/>
                <a:cs typeface="Georgia"/>
                <a:sym typeface="Georgia"/>
              </a:rPr>
              <a:t>and meetings to prepare and agree</a:t>
            </a:r>
            <a:endParaRPr sz="2100">
              <a:latin typeface="Georgia"/>
              <a:ea typeface="Georgia"/>
              <a:cs typeface="Georgia"/>
              <a:sym typeface="Georgia"/>
            </a:endParaRPr>
          </a:p>
          <a:p>
            <a:pPr indent="-292100" lvl="0" marL="285750" rtl="0" algn="l">
              <a:lnSpc>
                <a:spcPct val="90000"/>
              </a:lnSpc>
              <a:spcBef>
                <a:spcPts val="600"/>
              </a:spcBef>
              <a:spcAft>
                <a:spcPts val="0"/>
              </a:spcAft>
              <a:buClr>
                <a:schemeClr val="dk1"/>
              </a:buClr>
              <a:buSzPts val="2100"/>
              <a:buChar char="•"/>
            </a:pPr>
            <a:r>
              <a:rPr b="0" lang="en-GB" sz="2100">
                <a:latin typeface="Georgia"/>
                <a:ea typeface="Georgia"/>
                <a:cs typeface="Georgia"/>
                <a:sym typeface="Georgia"/>
              </a:rPr>
              <a:t>Comms outputs planner spreadsheets and coordination with programmes</a:t>
            </a:r>
            <a:endParaRPr b="0" sz="2100">
              <a:latin typeface="Georgia"/>
              <a:ea typeface="Georgia"/>
              <a:cs typeface="Georgia"/>
              <a:sym typeface="Georgia"/>
            </a:endParaRPr>
          </a:p>
          <a:p>
            <a:pPr indent="-292100" lvl="0" marL="285750" rtl="0" algn="l">
              <a:lnSpc>
                <a:spcPct val="90000"/>
              </a:lnSpc>
              <a:spcBef>
                <a:spcPts val="600"/>
              </a:spcBef>
              <a:spcAft>
                <a:spcPts val="0"/>
              </a:spcAft>
              <a:buClr>
                <a:schemeClr val="dk1"/>
              </a:buClr>
              <a:buSzPts val="2100"/>
              <a:buChar char="•"/>
            </a:pPr>
            <a:r>
              <a:rPr b="0" lang="en-GB" sz="2100">
                <a:latin typeface="Georgia"/>
                <a:ea typeface="Georgia"/>
                <a:cs typeface="Georgia"/>
                <a:sym typeface="Georgia"/>
              </a:rPr>
              <a:t>Expert comment management through Asana</a:t>
            </a:r>
            <a:endParaRPr b="0" sz="2100">
              <a:latin typeface="Georgia"/>
              <a:ea typeface="Georgia"/>
              <a:cs typeface="Georgia"/>
              <a:sym typeface="Georgia"/>
            </a:endParaRPr>
          </a:p>
          <a:p>
            <a:pPr indent="-292100" lvl="0" marL="285750" rtl="0" algn="l">
              <a:lnSpc>
                <a:spcPct val="90000"/>
              </a:lnSpc>
              <a:spcBef>
                <a:spcPts val="600"/>
              </a:spcBef>
              <a:spcAft>
                <a:spcPts val="0"/>
              </a:spcAft>
              <a:buClr>
                <a:schemeClr val="dk1"/>
              </a:buClr>
              <a:buSzPts val="2100"/>
              <a:buChar char="•"/>
            </a:pPr>
            <a:r>
              <a:rPr b="0" lang="en-GB" sz="2100">
                <a:latin typeface="Georgia"/>
                <a:ea typeface="Georgia"/>
                <a:cs typeface="Georgia"/>
                <a:sym typeface="Georgia"/>
              </a:rPr>
              <a:t>Comms plans for mega-moments with lead programmes</a:t>
            </a:r>
            <a:endParaRPr b="0" sz="2100">
              <a:latin typeface="Georgia"/>
              <a:ea typeface="Georgia"/>
              <a:cs typeface="Georgia"/>
              <a:sym typeface="Georgia"/>
            </a:endParaRPr>
          </a:p>
          <a:p>
            <a:pPr indent="-292100" lvl="0" marL="285750" rtl="0" algn="l">
              <a:lnSpc>
                <a:spcPct val="90000"/>
              </a:lnSpc>
              <a:spcBef>
                <a:spcPts val="600"/>
              </a:spcBef>
              <a:spcAft>
                <a:spcPts val="0"/>
              </a:spcAft>
              <a:buClr>
                <a:schemeClr val="dk1"/>
              </a:buClr>
              <a:buSzPts val="2100"/>
              <a:buChar char="•"/>
            </a:pPr>
            <a:r>
              <a:rPr b="0" lang="en-GB" sz="2100" u="sng">
                <a:solidFill>
                  <a:schemeClr val="hlink"/>
                </a:solidFill>
                <a:latin typeface="Georgia"/>
                <a:ea typeface="Georgia"/>
                <a:cs typeface="Georgia"/>
                <a:sym typeface="Georgia"/>
                <a:hlinkClick r:id="rId4"/>
              </a:rPr>
              <a:t>Content framework </a:t>
            </a:r>
            <a:r>
              <a:rPr b="0" lang="en-GB" sz="2100">
                <a:latin typeface="Georgia"/>
                <a:ea typeface="Georgia"/>
                <a:cs typeface="Georgia"/>
                <a:sym typeface="Georgia"/>
              </a:rPr>
              <a:t>for new comms proposals, including funding bids</a:t>
            </a:r>
            <a:endParaRPr b="0" sz="2100">
              <a:latin typeface="Georgia"/>
              <a:ea typeface="Georgia"/>
              <a:cs typeface="Georgia"/>
              <a:sym typeface="Georgia"/>
            </a:endParaRPr>
          </a:p>
          <a:p>
            <a:pPr indent="-292100" lvl="0" marL="285750" rtl="0" algn="l">
              <a:lnSpc>
                <a:spcPct val="90000"/>
              </a:lnSpc>
              <a:spcBef>
                <a:spcPts val="600"/>
              </a:spcBef>
              <a:spcAft>
                <a:spcPts val="0"/>
              </a:spcAft>
              <a:buClr>
                <a:schemeClr val="dk1"/>
              </a:buClr>
              <a:buSzPts val="2100"/>
              <a:buChar char="•"/>
            </a:pPr>
            <a:r>
              <a:rPr b="0" lang="en-GB" sz="2100">
                <a:latin typeface="Georgia"/>
                <a:ea typeface="Georgia"/>
                <a:cs typeface="Georgia"/>
                <a:sym typeface="Georgia"/>
              </a:rPr>
              <a:t>Guidelines for comms activities on the </a:t>
            </a:r>
            <a:r>
              <a:rPr b="0" lang="en-GB" sz="2100" u="sng">
                <a:solidFill>
                  <a:schemeClr val="hlink"/>
                </a:solidFill>
                <a:latin typeface="Georgia"/>
                <a:ea typeface="Georgia"/>
                <a:cs typeface="Georgia"/>
                <a:sym typeface="Georgia"/>
                <a:hlinkClick r:id="rId5"/>
              </a:rPr>
              <a:t>intranet</a:t>
            </a:r>
            <a:endParaRPr b="0" sz="2100">
              <a:latin typeface="Georgia"/>
              <a:ea typeface="Georgia"/>
              <a:cs typeface="Georgia"/>
              <a:sym typeface="Georgia"/>
            </a:endParaRPr>
          </a:p>
          <a:p>
            <a:pPr indent="-292100" lvl="0" marL="285750" rtl="0" algn="l">
              <a:lnSpc>
                <a:spcPct val="90000"/>
              </a:lnSpc>
              <a:spcBef>
                <a:spcPts val="600"/>
              </a:spcBef>
              <a:spcAft>
                <a:spcPts val="0"/>
              </a:spcAft>
              <a:buClr>
                <a:schemeClr val="dk1"/>
              </a:buClr>
              <a:buSzPts val="2100"/>
              <a:buChar char="•"/>
            </a:pPr>
            <a:r>
              <a:rPr b="0" lang="en-GB" sz="2100">
                <a:latin typeface="Georgia"/>
                <a:ea typeface="Georgia"/>
                <a:cs typeface="Georgia"/>
                <a:sym typeface="Georgia"/>
              </a:rPr>
              <a:t>Research Committee, particularly </a:t>
            </a:r>
            <a:r>
              <a:rPr b="0" lang="en-GB" sz="2100" u="sng">
                <a:solidFill>
                  <a:schemeClr val="hlink"/>
                </a:solidFill>
                <a:latin typeface="Georgia"/>
                <a:ea typeface="Georgia"/>
                <a:cs typeface="Georgia"/>
                <a:sym typeface="Georgia"/>
                <a:hlinkClick r:id="rId6"/>
              </a:rPr>
              <a:t>horizon scanning </a:t>
            </a:r>
            <a:r>
              <a:rPr b="0" lang="en-GB" sz="2100">
                <a:latin typeface="Georgia"/>
                <a:ea typeface="Georgia"/>
                <a:cs typeface="Georgia"/>
                <a:sym typeface="Georgia"/>
              </a:rPr>
              <a:t>and discussion of </a:t>
            </a:r>
            <a:r>
              <a:rPr b="0" lang="en-GB" sz="2100" u="sng">
                <a:solidFill>
                  <a:schemeClr val="hlink"/>
                </a:solidFill>
                <a:latin typeface="Georgia"/>
                <a:ea typeface="Georgia"/>
                <a:cs typeface="Georgia"/>
                <a:sym typeface="Georgia"/>
                <a:hlinkClick r:id="rId7"/>
              </a:rPr>
              <a:t>comms priorities</a:t>
            </a:r>
            <a:endParaRPr b="0" sz="2100">
              <a:latin typeface="Georgia"/>
              <a:ea typeface="Georgia"/>
              <a:cs typeface="Georgia"/>
              <a:sym typeface="Georgia"/>
            </a:endParaRPr>
          </a:p>
          <a:p>
            <a:pPr indent="-292100" lvl="0" marL="285750" rtl="0" algn="l">
              <a:lnSpc>
                <a:spcPct val="90000"/>
              </a:lnSpc>
              <a:spcBef>
                <a:spcPts val="600"/>
              </a:spcBef>
              <a:spcAft>
                <a:spcPts val="0"/>
              </a:spcAft>
              <a:buClr>
                <a:schemeClr val="dk1"/>
              </a:buClr>
              <a:buSzPts val="2100"/>
              <a:buChar char="•"/>
            </a:pPr>
            <a:r>
              <a:rPr b="0" lang="en-GB" sz="2100">
                <a:latin typeface="Georgia"/>
                <a:ea typeface="Georgia"/>
                <a:cs typeface="Georgia"/>
                <a:sym typeface="Georgia"/>
              </a:rPr>
              <a:t>Content Liaison Committee for routine work planning</a:t>
            </a:r>
            <a:endParaRPr b="0" sz="2100">
              <a:latin typeface="Georgia"/>
              <a:ea typeface="Georgia"/>
              <a:cs typeface="Georgia"/>
              <a:sym typeface="Georgia"/>
            </a:endParaRPr>
          </a:p>
          <a:p>
            <a:pPr indent="-292100" lvl="0" marL="285750" rtl="0" algn="l">
              <a:lnSpc>
                <a:spcPct val="90000"/>
              </a:lnSpc>
              <a:spcBef>
                <a:spcPts val="600"/>
              </a:spcBef>
              <a:spcAft>
                <a:spcPts val="0"/>
              </a:spcAft>
              <a:buClr>
                <a:schemeClr val="dk1"/>
              </a:buClr>
              <a:buSzPts val="2100"/>
              <a:buChar char="•"/>
            </a:pPr>
            <a:r>
              <a:rPr b="0" lang="en-GB" sz="2100">
                <a:latin typeface="Georgia"/>
                <a:ea typeface="Georgia"/>
                <a:cs typeface="Georgia"/>
                <a:sym typeface="Georgia"/>
              </a:rPr>
              <a:t>Regular internal communication with programme colleagues</a:t>
            </a:r>
            <a:endParaRPr sz="2760"/>
          </a:p>
          <a:p>
            <a:pPr indent="-292100" lvl="0" marL="285750" rtl="0" algn="l">
              <a:lnSpc>
                <a:spcPct val="90000"/>
              </a:lnSpc>
              <a:spcBef>
                <a:spcPts val="600"/>
              </a:spcBef>
              <a:spcAft>
                <a:spcPts val="0"/>
              </a:spcAft>
              <a:buClr>
                <a:schemeClr val="dk1"/>
              </a:buClr>
              <a:buSzPts val="2100"/>
              <a:buChar char="•"/>
            </a:pPr>
            <a:r>
              <a:rPr b="0" lang="en-GB" sz="2100">
                <a:latin typeface="Georgia"/>
                <a:ea typeface="Georgia"/>
                <a:cs typeface="Georgia"/>
                <a:sym typeface="Georgia"/>
              </a:rPr>
              <a:t>Fortnightly publications meetings to run through the </a:t>
            </a:r>
            <a:r>
              <a:rPr b="0" lang="en-GB" sz="2100" u="sng">
                <a:solidFill>
                  <a:schemeClr val="hlink"/>
                </a:solidFill>
                <a:latin typeface="Georgia"/>
                <a:ea typeface="Georgia"/>
                <a:cs typeface="Georgia"/>
                <a:sym typeface="Georgia"/>
                <a:hlinkClick r:id="rId8"/>
              </a:rPr>
              <a:t>publications planner</a:t>
            </a:r>
            <a:r>
              <a:rPr b="0" lang="en-GB" sz="2100">
                <a:latin typeface="Georgia"/>
                <a:ea typeface="Georgia"/>
                <a:cs typeface="Georgia"/>
                <a:sym typeface="Georgia"/>
              </a:rPr>
              <a:t>.  </a:t>
            </a:r>
            <a:endParaRPr sz="2860"/>
          </a:p>
        </p:txBody>
      </p:sp>
      <p:sp>
        <p:nvSpPr>
          <p:cNvPr id="157" name="Google Shape;157;p9"/>
          <p:cNvSpPr txBox="1"/>
          <p:nvPr>
            <p:ph type="title"/>
          </p:nvPr>
        </p:nvSpPr>
        <p:spPr>
          <a:xfrm>
            <a:off x="479424"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Tools</a:t>
            </a:r>
            <a:endParaRPr/>
          </a:p>
        </p:txBody>
      </p:sp>
      <p:sp>
        <p:nvSpPr>
          <p:cNvPr id="158" name="Google Shape;158;p9"/>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59" name="Google Shape;159;p9"/>
          <p:cNvSpPr txBox="1"/>
          <p:nvPr/>
        </p:nvSpPr>
        <p:spPr>
          <a:xfrm>
            <a:off x="8124450" y="4725144"/>
            <a:ext cx="2935042" cy="122413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t/>
            </a:r>
            <a:endParaRPr b="1" sz="1800">
              <a:solidFill>
                <a:schemeClr val="lt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65" name="Google Shape;165;p10"/>
          <p:cNvSpPr txBox="1"/>
          <p:nvPr>
            <p:ph idx="1" type="body"/>
          </p:nvPr>
        </p:nvSpPr>
        <p:spPr>
          <a:xfrm>
            <a:off x="479425" y="2020888"/>
            <a:ext cx="10945167" cy="3801430"/>
          </a:xfrm>
          <a:prstGeom prst="rect">
            <a:avLst/>
          </a:prstGeom>
          <a:noFill/>
          <a:ln>
            <a:noFill/>
          </a:ln>
        </p:spPr>
        <p:txBody>
          <a:bodyPr anchorCtr="0" anchor="t" bIns="0" lIns="0" spcFirstLastPara="1" rIns="0" wrap="square" tIns="0">
            <a:normAutofit/>
          </a:bodyPr>
          <a:lstStyle/>
          <a:p>
            <a:pPr indent="-349250" lvl="0" marL="457200" rtl="0" algn="l">
              <a:lnSpc>
                <a:spcPct val="110000"/>
              </a:lnSpc>
              <a:spcBef>
                <a:spcPts val="0"/>
              </a:spcBef>
              <a:spcAft>
                <a:spcPts val="0"/>
              </a:spcAft>
              <a:buSzPts val="1900"/>
              <a:buFont typeface="Georgia"/>
              <a:buChar char="●"/>
            </a:pPr>
            <a:r>
              <a:rPr b="0" lang="en-GB" sz="1900">
                <a:latin typeface="Georgia"/>
                <a:ea typeface="Georgia"/>
                <a:cs typeface="Georgia"/>
                <a:sym typeface="Georgia"/>
              </a:rPr>
              <a:t>Having a clear vision: why are you doing this and what does success look like? </a:t>
            </a:r>
            <a:endParaRPr sz="3300"/>
          </a:p>
          <a:p>
            <a:pPr indent="-349250" lvl="0" marL="457200" rtl="0" algn="l">
              <a:lnSpc>
                <a:spcPct val="110000"/>
              </a:lnSpc>
              <a:spcBef>
                <a:spcPts val="0"/>
              </a:spcBef>
              <a:spcAft>
                <a:spcPts val="0"/>
              </a:spcAft>
              <a:buSzPts val="1900"/>
              <a:buFont typeface="Georgia"/>
              <a:buChar char="●"/>
            </a:pPr>
            <a:r>
              <a:rPr b="0" lang="en-GB" sz="1900">
                <a:latin typeface="Georgia"/>
                <a:ea typeface="Georgia"/>
                <a:cs typeface="Georgia"/>
                <a:sym typeface="Georgia"/>
              </a:rPr>
              <a:t>Identifying when to communicate through intelligence gathering and horizon scanning </a:t>
            </a:r>
            <a:endParaRPr sz="3300"/>
          </a:p>
          <a:p>
            <a:pPr indent="-349250" lvl="0" marL="457200" rtl="0" algn="l">
              <a:lnSpc>
                <a:spcPct val="110000"/>
              </a:lnSpc>
              <a:spcBef>
                <a:spcPts val="0"/>
              </a:spcBef>
              <a:spcAft>
                <a:spcPts val="0"/>
              </a:spcAft>
              <a:buSzPts val="1900"/>
              <a:buFont typeface="Georgia"/>
              <a:buChar char="●"/>
            </a:pPr>
            <a:r>
              <a:rPr b="0" lang="en-GB" sz="1900">
                <a:latin typeface="Georgia"/>
                <a:ea typeface="Georgia"/>
                <a:cs typeface="Georgia"/>
                <a:sym typeface="Georgia"/>
              </a:rPr>
              <a:t>Being clear about the organization’s added value </a:t>
            </a:r>
            <a:endParaRPr sz="3300"/>
          </a:p>
          <a:p>
            <a:pPr indent="-349250" lvl="0" marL="457200" rtl="0" algn="l">
              <a:lnSpc>
                <a:spcPct val="110000"/>
              </a:lnSpc>
              <a:spcBef>
                <a:spcPts val="0"/>
              </a:spcBef>
              <a:spcAft>
                <a:spcPts val="0"/>
              </a:spcAft>
              <a:buSzPts val="1900"/>
              <a:buFont typeface="Georgia"/>
              <a:buChar char="●"/>
            </a:pPr>
            <a:r>
              <a:rPr b="0" lang="en-GB" sz="1900">
                <a:latin typeface="Georgia"/>
                <a:ea typeface="Georgia"/>
                <a:cs typeface="Georgia"/>
                <a:sym typeface="Georgia"/>
              </a:rPr>
              <a:t>Knowing the audience – how do they want to be influenced?</a:t>
            </a:r>
            <a:endParaRPr sz="3300"/>
          </a:p>
          <a:p>
            <a:pPr indent="-349250" lvl="0" marL="457200" rtl="0" algn="l">
              <a:lnSpc>
                <a:spcPct val="110000"/>
              </a:lnSpc>
              <a:spcBef>
                <a:spcPts val="0"/>
              </a:spcBef>
              <a:spcAft>
                <a:spcPts val="0"/>
              </a:spcAft>
              <a:buSzPts val="1900"/>
              <a:buFont typeface="Georgia"/>
              <a:buChar char="●"/>
            </a:pPr>
            <a:r>
              <a:rPr b="0" lang="en-GB" sz="1900">
                <a:latin typeface="Georgia"/>
                <a:ea typeface="Georgia"/>
                <a:cs typeface="Georgia"/>
                <a:sym typeface="Georgia"/>
              </a:rPr>
              <a:t>Action plan: long-term, key influencing moments, rapid reaction, staying nimble </a:t>
            </a:r>
            <a:endParaRPr sz="3300"/>
          </a:p>
          <a:p>
            <a:pPr indent="-349250" lvl="0" marL="457200" rtl="0" algn="l">
              <a:lnSpc>
                <a:spcPct val="110000"/>
              </a:lnSpc>
              <a:spcBef>
                <a:spcPts val="0"/>
              </a:spcBef>
              <a:spcAft>
                <a:spcPts val="0"/>
              </a:spcAft>
              <a:buSzPts val="1900"/>
              <a:buFont typeface="Georgia"/>
              <a:buChar char="●"/>
            </a:pPr>
            <a:r>
              <a:rPr b="0" lang="en-GB" sz="1900">
                <a:latin typeface="Georgia"/>
                <a:ea typeface="Georgia"/>
                <a:cs typeface="Georgia"/>
                <a:sym typeface="Georgia"/>
              </a:rPr>
              <a:t>Deploying the best comms activities to achieve objectives </a:t>
            </a:r>
            <a:endParaRPr sz="3300"/>
          </a:p>
          <a:p>
            <a:pPr indent="-349250" lvl="0" marL="457200" rtl="0" algn="l">
              <a:lnSpc>
                <a:spcPct val="110000"/>
              </a:lnSpc>
              <a:spcBef>
                <a:spcPts val="0"/>
              </a:spcBef>
              <a:spcAft>
                <a:spcPts val="0"/>
              </a:spcAft>
              <a:buSzPts val="1900"/>
              <a:buFont typeface="Georgia"/>
              <a:buChar char="●"/>
            </a:pPr>
            <a:r>
              <a:rPr b="0" lang="en-GB" sz="1900">
                <a:latin typeface="Georgia"/>
                <a:ea typeface="Georgia"/>
                <a:cs typeface="Georgia"/>
                <a:sym typeface="Georgia"/>
              </a:rPr>
              <a:t>Being propositional and offering solutions, not just more eloquent descriptions of the problems</a:t>
            </a:r>
            <a:endParaRPr sz="3300"/>
          </a:p>
          <a:p>
            <a:pPr indent="-349250" lvl="0" marL="457200" rtl="0" algn="l">
              <a:lnSpc>
                <a:spcPct val="110000"/>
              </a:lnSpc>
              <a:spcBef>
                <a:spcPts val="0"/>
              </a:spcBef>
              <a:spcAft>
                <a:spcPts val="0"/>
              </a:spcAft>
              <a:buSzPts val="1900"/>
              <a:buFont typeface="Georgia"/>
              <a:buChar char="●"/>
            </a:pPr>
            <a:r>
              <a:rPr b="0" lang="en-GB" sz="1900">
                <a:latin typeface="Georgia"/>
                <a:ea typeface="Georgia"/>
                <a:cs typeface="Georgia"/>
                <a:sym typeface="Georgia"/>
              </a:rPr>
              <a:t>Repeat, repackage, repeat, recycle, repeat again!</a:t>
            </a:r>
            <a:endParaRPr sz="3300"/>
          </a:p>
        </p:txBody>
      </p:sp>
      <p:sp>
        <p:nvSpPr>
          <p:cNvPr id="166" name="Google Shape;166;p10"/>
          <p:cNvSpPr txBox="1"/>
          <p:nvPr>
            <p:ph type="title"/>
          </p:nvPr>
        </p:nvSpPr>
        <p:spPr>
          <a:xfrm>
            <a:off x="479424" y="260350"/>
            <a:ext cx="8424900" cy="79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Strategies for impact</a:t>
            </a:r>
            <a:endParaRPr/>
          </a:p>
        </p:txBody>
      </p:sp>
      <p:sp>
        <p:nvSpPr>
          <p:cNvPr id="167" name="Google Shape;167;p10"/>
          <p:cNvSpPr txBox="1"/>
          <p:nvPr/>
        </p:nvSpPr>
        <p:spPr>
          <a:xfrm>
            <a:off x="-1960563" y="711200"/>
            <a:ext cx="1714500" cy="554038"/>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GB" sz="1200">
                <a:solidFill>
                  <a:srgbClr val="959595"/>
                </a:solidFill>
                <a:latin typeface="Arial"/>
                <a:ea typeface="Arial"/>
                <a:cs typeface="Arial"/>
                <a:sym typeface="Arial"/>
              </a:rPr>
              <a:t>All the following content slides can be any of the 5 theme colours</a:t>
            </a:r>
            <a:endParaRPr sz="1200">
              <a:solidFill>
                <a:srgbClr val="959595"/>
              </a:solidFill>
              <a:latin typeface="Arial"/>
              <a:ea typeface="Arial"/>
              <a:cs typeface="Arial"/>
              <a:sym typeface="Arial"/>
            </a:endParaRPr>
          </a:p>
        </p:txBody>
      </p:sp>
      <p:cxnSp>
        <p:nvCxnSpPr>
          <p:cNvPr id="168" name="Google Shape;168;p10"/>
          <p:cNvCxnSpPr/>
          <p:nvPr/>
        </p:nvCxnSpPr>
        <p:spPr>
          <a:xfrm>
            <a:off x="-1752600" y="1341438"/>
            <a:ext cx="1498600" cy="0"/>
          </a:xfrm>
          <a:prstGeom prst="straightConnector1">
            <a:avLst/>
          </a:prstGeom>
          <a:noFill/>
          <a:ln cap="flat" cmpd="sng" w="9525">
            <a:solidFill>
              <a:srgbClr val="959595"/>
            </a:solidFill>
            <a:prstDash val="solid"/>
            <a:round/>
            <a:headEnd len="sm" w="sm" type="none"/>
            <a:tailEnd len="med" w="med" type="triangle"/>
          </a:ln>
        </p:spPr>
      </p:cxnSp>
      <p:sp>
        <p:nvSpPr>
          <p:cNvPr id="169" name="Google Shape;169;p10"/>
          <p:cNvSpPr txBox="1"/>
          <p:nvPr/>
        </p:nvSpPr>
        <p:spPr>
          <a:xfrm>
            <a:off x="-2328863" y="2020888"/>
            <a:ext cx="2082800" cy="140335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None/>
            </a:pPr>
            <a:r>
              <a:rPr lang="en-GB" sz="1400">
                <a:solidFill>
                  <a:srgbClr val="959595"/>
                </a:solidFill>
                <a:latin typeface="Arial"/>
                <a:ea typeface="Arial"/>
                <a:cs typeface="Arial"/>
                <a:sym typeface="Arial"/>
              </a:rPr>
              <a:t>You should aim to restrict the amount of text shown on slides. Where possible, use images to tell the story in place of words.</a:t>
            </a:r>
            <a:endParaRPr/>
          </a:p>
          <a:p>
            <a:pPr indent="0" lvl="0" marL="0" marR="0" rtl="0" algn="r">
              <a:lnSpc>
                <a:spcPct val="110000"/>
              </a:lnSpc>
              <a:spcBef>
                <a:spcPts val="0"/>
              </a:spcBef>
              <a:spcAft>
                <a:spcPts val="0"/>
              </a:spcAft>
              <a:buNone/>
            </a:pPr>
            <a:r>
              <a:t/>
            </a:r>
            <a:endParaRPr sz="1400">
              <a:solidFill>
                <a:srgbClr val="95959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idx="1" type="body"/>
          </p:nvPr>
        </p:nvSpPr>
        <p:spPr>
          <a:xfrm>
            <a:off x="479425" y="1628775"/>
            <a:ext cx="10713900" cy="4464000"/>
          </a:xfrm>
          <a:prstGeom prst="rect">
            <a:avLst/>
          </a:prstGeom>
          <a:noFill/>
          <a:ln>
            <a:noFill/>
          </a:ln>
        </p:spPr>
        <p:txBody>
          <a:bodyPr anchorCtr="0" anchor="t" bIns="0" lIns="0" spcFirstLastPara="1" rIns="0" wrap="square" tIns="0">
            <a:normAutofit/>
          </a:bodyPr>
          <a:lstStyle/>
          <a:p>
            <a:pPr indent="-285750" lvl="0" marL="285750" rtl="0" algn="l">
              <a:lnSpc>
                <a:spcPct val="110000"/>
              </a:lnSpc>
              <a:spcBef>
                <a:spcPts val="0"/>
              </a:spcBef>
              <a:spcAft>
                <a:spcPts val="0"/>
              </a:spcAft>
              <a:buClr>
                <a:schemeClr val="dk1"/>
              </a:buClr>
              <a:buSzPts val="2000"/>
              <a:buChar char="•"/>
            </a:pPr>
            <a:r>
              <a:rPr b="0" lang="en-GB" sz="2000">
                <a:latin typeface="Georgia"/>
                <a:ea typeface="Georgia"/>
                <a:cs typeface="Georgia"/>
                <a:sym typeface="Georgia"/>
              </a:rPr>
              <a:t>What impact do you want? Linked to objectives</a:t>
            </a:r>
            <a:endParaRPr sz="2000">
              <a:latin typeface="Georgia"/>
              <a:ea typeface="Georgia"/>
              <a:cs typeface="Georgia"/>
              <a:sym typeface="Georgia"/>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KPI stats on media coverage, website visits and engagement, newsletter subscribers, podcast downloads and plays </a:t>
            </a:r>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Board review of research impact</a:t>
            </a:r>
            <a:endParaRPr/>
          </a:p>
          <a:p>
            <a:pPr indent="-285750" lvl="0" marL="285750" rtl="0" algn="l">
              <a:lnSpc>
                <a:spcPct val="110000"/>
              </a:lnSpc>
              <a:spcBef>
                <a:spcPts val="600"/>
              </a:spcBef>
              <a:spcAft>
                <a:spcPts val="0"/>
              </a:spcAft>
              <a:buClr>
                <a:schemeClr val="dk1"/>
              </a:buClr>
              <a:buSzPts val="2000"/>
              <a:buFont typeface="Arial"/>
              <a:buChar char="•"/>
            </a:pPr>
            <a:r>
              <a:rPr b="0" lang="en-GB" sz="2000">
                <a:latin typeface="Georgia"/>
                <a:ea typeface="Georgia"/>
                <a:cs typeface="Georgia"/>
                <a:sym typeface="Georgia"/>
              </a:rPr>
              <a:t>Feedback, including through our audience survey </a:t>
            </a:r>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Annual Review – impact examples</a:t>
            </a:r>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‘The company we keep’</a:t>
            </a:r>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Ongoing work and access.</a:t>
            </a:r>
            <a:endParaRPr/>
          </a:p>
        </p:txBody>
      </p:sp>
      <p:sp>
        <p:nvSpPr>
          <p:cNvPr id="176" name="Google Shape;176;p11"/>
          <p:cNvSpPr txBox="1"/>
          <p:nvPr>
            <p:ph type="title"/>
          </p:nvPr>
        </p:nvSpPr>
        <p:spPr>
          <a:xfrm>
            <a:off x="479424"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Are we having an impact?</a:t>
            </a:r>
            <a:endParaRPr/>
          </a:p>
        </p:txBody>
      </p:sp>
      <p:sp>
        <p:nvSpPr>
          <p:cNvPr id="177" name="Google Shape;177;p11"/>
          <p:cNvSpPr txBox="1"/>
          <p:nvPr>
            <p:ph idx="11" type="ftr"/>
          </p:nvPr>
        </p:nvSpPr>
        <p:spPr>
          <a:xfrm>
            <a:off x="479425" y="6356350"/>
            <a:ext cx="5616575" cy="3857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900">
                <a:solidFill>
                  <a:schemeClr val="lt1"/>
                </a:solidFill>
                <a:latin typeface="Arial"/>
                <a:ea typeface="Arial"/>
                <a:cs typeface="Arial"/>
                <a:sym typeface="Arial"/>
              </a:rPr>
              <a:t>Chatham House  |  The Royal Institut of International Affairs </a:t>
            </a:r>
            <a:endParaRPr/>
          </a:p>
        </p:txBody>
      </p:sp>
      <p:sp>
        <p:nvSpPr>
          <p:cNvPr id="178" name="Google Shape;178;p11"/>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79" name="Google Shape;179;p11"/>
          <p:cNvSpPr txBox="1"/>
          <p:nvPr/>
        </p:nvSpPr>
        <p:spPr>
          <a:xfrm>
            <a:off x="8124450" y="4725144"/>
            <a:ext cx="2935042" cy="122413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t/>
            </a:r>
            <a:endParaRPr b="1" sz="1800">
              <a:solidFill>
                <a:schemeClr val="lt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title"/>
          </p:nvPr>
        </p:nvSpPr>
        <p:spPr>
          <a:xfrm>
            <a:off x="479424"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Communications outputs 2024</a:t>
            </a:r>
            <a:r>
              <a:rPr b="1" lang="en-GB" sz="1100">
                <a:latin typeface="Calibri"/>
                <a:ea typeface="Calibri"/>
                <a:cs typeface="Calibri"/>
                <a:sym typeface="Calibri"/>
              </a:rPr>
              <a:t> </a:t>
            </a:r>
            <a:r>
              <a:rPr b="1" lang="en-GB" sz="3200">
                <a:latin typeface="Arial"/>
                <a:ea typeface="Arial"/>
                <a:cs typeface="Arial"/>
                <a:sym typeface="Arial"/>
              </a:rPr>
              <a:t>–</a:t>
            </a:r>
            <a:r>
              <a:rPr b="1" lang="en-GB" sz="3200"/>
              <a:t>25 </a:t>
            </a:r>
            <a:endParaRPr b="1" sz="3200"/>
          </a:p>
        </p:txBody>
      </p:sp>
      <p:sp>
        <p:nvSpPr>
          <p:cNvPr id="185" name="Google Shape;185;p12"/>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86" name="Google Shape;186;p12"/>
          <p:cNvSpPr/>
          <p:nvPr/>
        </p:nvSpPr>
        <p:spPr>
          <a:xfrm>
            <a:off x="839416" y="1677071"/>
            <a:ext cx="2448272" cy="1980442"/>
          </a:xfrm>
          <a:prstGeom prst="rect">
            <a:avLst/>
          </a:prstGeom>
          <a:solidFill>
            <a:schemeClr val="accent1"/>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38 publications </a:t>
            </a:r>
            <a:endParaRPr/>
          </a:p>
        </p:txBody>
      </p:sp>
      <p:sp>
        <p:nvSpPr>
          <p:cNvPr id="187" name="Google Shape;187;p12"/>
          <p:cNvSpPr/>
          <p:nvPr/>
        </p:nvSpPr>
        <p:spPr>
          <a:xfrm>
            <a:off x="3496847" y="1675607"/>
            <a:ext cx="2448272" cy="1994395"/>
          </a:xfrm>
          <a:prstGeom prst="rect">
            <a:avLst/>
          </a:prstGeom>
          <a:solidFill>
            <a:schemeClr val="accent1"/>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258 expert comments and explainers</a:t>
            </a:r>
            <a:endParaRPr/>
          </a:p>
        </p:txBody>
      </p:sp>
      <p:sp>
        <p:nvSpPr>
          <p:cNvPr id="188" name="Google Shape;188;p12"/>
          <p:cNvSpPr/>
          <p:nvPr/>
        </p:nvSpPr>
        <p:spPr>
          <a:xfrm>
            <a:off x="6154278" y="1668123"/>
            <a:ext cx="2448272" cy="2014368"/>
          </a:xfrm>
          <a:prstGeom prst="rect">
            <a:avLst/>
          </a:prstGeom>
          <a:solidFill>
            <a:schemeClr val="accent1"/>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45 podcasts</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200">
              <a:solidFill>
                <a:schemeClr val="lt1"/>
              </a:solidFill>
              <a:latin typeface="Arial"/>
              <a:ea typeface="Arial"/>
              <a:cs typeface="Arial"/>
              <a:sym typeface="Arial"/>
            </a:endParaRPr>
          </a:p>
        </p:txBody>
      </p:sp>
      <p:sp>
        <p:nvSpPr>
          <p:cNvPr id="189" name="Google Shape;189;p12"/>
          <p:cNvSpPr/>
          <p:nvPr/>
        </p:nvSpPr>
        <p:spPr>
          <a:xfrm>
            <a:off x="6167910" y="3861048"/>
            <a:ext cx="2448272" cy="1951664"/>
          </a:xfrm>
          <a:prstGeom prst="rect">
            <a:avLst/>
          </a:prstGeom>
          <a:solidFill>
            <a:schemeClr val="accent1"/>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6.7 million website visitors</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200">
              <a:solidFill>
                <a:schemeClr val="lt1"/>
              </a:solidFill>
              <a:latin typeface="Arial"/>
              <a:ea typeface="Arial"/>
              <a:cs typeface="Arial"/>
              <a:sym typeface="Arial"/>
            </a:endParaRPr>
          </a:p>
        </p:txBody>
      </p:sp>
      <p:sp>
        <p:nvSpPr>
          <p:cNvPr id="190" name="Google Shape;190;p12"/>
          <p:cNvSpPr/>
          <p:nvPr/>
        </p:nvSpPr>
        <p:spPr>
          <a:xfrm>
            <a:off x="839416" y="3861048"/>
            <a:ext cx="2448272" cy="1951664"/>
          </a:xfrm>
          <a:prstGeom prst="rect">
            <a:avLst/>
          </a:prstGeom>
          <a:solidFill>
            <a:schemeClr val="accent1"/>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65,100 media mentions</a:t>
            </a:r>
            <a:endParaRPr b="1" sz="1800">
              <a:solidFill>
                <a:schemeClr val="lt1"/>
              </a:solidFill>
              <a:latin typeface="Arial"/>
              <a:ea typeface="Arial"/>
              <a:cs typeface="Arial"/>
              <a:sym typeface="Arial"/>
            </a:endParaRPr>
          </a:p>
        </p:txBody>
      </p:sp>
      <p:sp>
        <p:nvSpPr>
          <p:cNvPr id="191" name="Google Shape;191;p12"/>
          <p:cNvSpPr/>
          <p:nvPr/>
        </p:nvSpPr>
        <p:spPr>
          <a:xfrm>
            <a:off x="3503663" y="3861048"/>
            <a:ext cx="2448272" cy="1951664"/>
          </a:xfrm>
          <a:prstGeom prst="rect">
            <a:avLst/>
          </a:prstGeom>
          <a:solidFill>
            <a:schemeClr val="accent1"/>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highlight>
                <a:srgbClr val="FFFF00"/>
              </a:highlight>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highlight>
                <a:srgbClr val="FFFF00"/>
              </a:highlight>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highlight>
                <a:srgbClr val="FFFF00"/>
              </a:highlight>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857 marketing emails</a:t>
            </a:r>
            <a:endParaRPr b="1" sz="1800">
              <a:solidFill>
                <a:schemeClr val="lt1"/>
              </a:solidFill>
              <a:latin typeface="Arial"/>
              <a:ea typeface="Arial"/>
              <a:cs typeface="Arial"/>
              <a:sym typeface="Arial"/>
            </a:endParaRPr>
          </a:p>
        </p:txBody>
      </p:sp>
      <p:sp>
        <p:nvSpPr>
          <p:cNvPr id="192" name="Google Shape;192;p12"/>
          <p:cNvSpPr/>
          <p:nvPr/>
        </p:nvSpPr>
        <p:spPr>
          <a:xfrm>
            <a:off x="8811709" y="1668123"/>
            <a:ext cx="2448272" cy="2014368"/>
          </a:xfrm>
          <a:prstGeom prst="rect">
            <a:avLst/>
          </a:prstGeom>
          <a:solidFill>
            <a:schemeClr val="accent2"/>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3 issues of </a:t>
            </a:r>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The World Today</a:t>
            </a:r>
            <a:endParaRPr/>
          </a:p>
          <a:p>
            <a:pPr indent="0" lvl="0" marL="0" marR="0" rtl="0" algn="ctr">
              <a:spcBef>
                <a:spcPts val="0"/>
              </a:spcBef>
              <a:spcAft>
                <a:spcPts val="0"/>
              </a:spcAft>
              <a:buNone/>
            </a:pPr>
            <a:r>
              <a:rPr b="1" lang="en-GB" sz="1200">
                <a:solidFill>
                  <a:schemeClr val="lt1"/>
                </a:solidFill>
                <a:latin typeface="Arial"/>
                <a:ea typeface="Arial"/>
                <a:cs typeface="Arial"/>
                <a:sym typeface="Arial"/>
              </a:rPr>
              <a:t>+ digital content</a:t>
            </a:r>
            <a:endParaRPr/>
          </a:p>
        </p:txBody>
      </p:sp>
      <p:sp>
        <p:nvSpPr>
          <p:cNvPr id="193" name="Google Shape;193;p12"/>
          <p:cNvSpPr/>
          <p:nvPr/>
        </p:nvSpPr>
        <p:spPr>
          <a:xfrm>
            <a:off x="8832157" y="3834368"/>
            <a:ext cx="2448272" cy="1978344"/>
          </a:xfrm>
          <a:prstGeom prst="rect">
            <a:avLst/>
          </a:prstGeom>
          <a:solidFill>
            <a:schemeClr val="accent2"/>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6 issues of International Affairs</a:t>
            </a:r>
            <a:endParaRPr/>
          </a:p>
          <a:p>
            <a:pPr indent="0" lvl="0" marL="0" marR="0" rtl="0" algn="ctr">
              <a:spcBef>
                <a:spcPts val="0"/>
              </a:spcBef>
              <a:spcAft>
                <a:spcPts val="0"/>
              </a:spcAft>
              <a:buNone/>
            </a:pPr>
            <a:r>
              <a:rPr b="1" lang="en-GB" sz="1200">
                <a:solidFill>
                  <a:schemeClr val="lt1"/>
                </a:solidFill>
                <a:latin typeface="Arial"/>
                <a:ea typeface="Arial"/>
                <a:cs typeface="Arial"/>
                <a:sym typeface="Arial"/>
              </a:rPr>
              <a:t>+ digital content, events</a:t>
            </a:r>
            <a:endParaRPr/>
          </a:p>
        </p:txBody>
      </p:sp>
      <p:pic>
        <p:nvPicPr>
          <p:cNvPr descr="Open book outline" id="194" name="Google Shape;194;p12"/>
          <p:cNvPicPr preferRelativeResize="0"/>
          <p:nvPr/>
        </p:nvPicPr>
        <p:blipFill rotWithShape="1">
          <a:blip r:embed="rId3">
            <a:alphaModFix/>
          </a:blip>
          <a:srcRect b="0" l="0" r="0" t="0"/>
          <a:stretch/>
        </p:blipFill>
        <p:spPr>
          <a:xfrm>
            <a:off x="1546920" y="1705849"/>
            <a:ext cx="1033264" cy="1033264"/>
          </a:xfrm>
          <a:prstGeom prst="rect">
            <a:avLst/>
          </a:prstGeom>
          <a:noFill/>
          <a:ln>
            <a:noFill/>
          </a:ln>
        </p:spPr>
      </p:pic>
      <p:pic>
        <p:nvPicPr>
          <p:cNvPr descr="Blog outline" id="195" name="Google Shape;195;p12"/>
          <p:cNvPicPr preferRelativeResize="0"/>
          <p:nvPr/>
        </p:nvPicPr>
        <p:blipFill rotWithShape="1">
          <a:blip r:embed="rId4">
            <a:alphaModFix/>
          </a:blip>
          <a:srcRect b="0" l="0" r="0" t="0"/>
          <a:stretch/>
        </p:blipFill>
        <p:spPr>
          <a:xfrm>
            <a:off x="4285138" y="1668123"/>
            <a:ext cx="1008112" cy="1008112"/>
          </a:xfrm>
          <a:prstGeom prst="rect">
            <a:avLst/>
          </a:prstGeom>
          <a:noFill/>
          <a:ln>
            <a:noFill/>
          </a:ln>
        </p:spPr>
      </p:pic>
      <p:pic>
        <p:nvPicPr>
          <p:cNvPr descr="Podcast outline" id="196" name="Google Shape;196;p12"/>
          <p:cNvPicPr preferRelativeResize="0"/>
          <p:nvPr/>
        </p:nvPicPr>
        <p:blipFill rotWithShape="1">
          <a:blip r:embed="rId5">
            <a:alphaModFix/>
          </a:blip>
          <a:srcRect b="0" l="0" r="0" t="0"/>
          <a:stretch/>
        </p:blipFill>
        <p:spPr>
          <a:xfrm>
            <a:off x="6853343" y="1782851"/>
            <a:ext cx="1019660" cy="1019660"/>
          </a:xfrm>
          <a:prstGeom prst="rect">
            <a:avLst/>
          </a:prstGeom>
          <a:noFill/>
          <a:ln>
            <a:noFill/>
          </a:ln>
        </p:spPr>
      </p:pic>
      <p:pic>
        <p:nvPicPr>
          <p:cNvPr descr="Internet outline" id="197" name="Google Shape;197;p12"/>
          <p:cNvPicPr preferRelativeResize="0"/>
          <p:nvPr/>
        </p:nvPicPr>
        <p:blipFill rotWithShape="1">
          <a:blip r:embed="rId6">
            <a:alphaModFix/>
          </a:blip>
          <a:srcRect b="23829" l="0" r="0" t="23830"/>
          <a:stretch/>
        </p:blipFill>
        <p:spPr>
          <a:xfrm>
            <a:off x="6744072" y="3974064"/>
            <a:ext cx="1238203" cy="648073"/>
          </a:xfrm>
          <a:prstGeom prst="rect">
            <a:avLst/>
          </a:prstGeom>
          <a:noFill/>
          <a:ln>
            <a:noFill/>
          </a:ln>
        </p:spPr>
      </p:pic>
      <p:pic>
        <p:nvPicPr>
          <p:cNvPr descr="Newspaper outline" id="198" name="Google Shape;198;p12"/>
          <p:cNvPicPr preferRelativeResize="0"/>
          <p:nvPr/>
        </p:nvPicPr>
        <p:blipFill rotWithShape="1">
          <a:blip r:embed="rId7">
            <a:alphaModFix/>
          </a:blip>
          <a:srcRect b="0" l="0" r="0" t="0"/>
          <a:stretch/>
        </p:blipFill>
        <p:spPr>
          <a:xfrm>
            <a:off x="1518286" y="3834367"/>
            <a:ext cx="1061897" cy="1061897"/>
          </a:xfrm>
          <a:prstGeom prst="rect">
            <a:avLst/>
          </a:prstGeom>
          <a:noFill/>
          <a:ln>
            <a:noFill/>
          </a:ln>
        </p:spPr>
      </p:pic>
      <p:pic>
        <p:nvPicPr>
          <p:cNvPr descr="Email outline" id="199" name="Google Shape;199;p12"/>
          <p:cNvPicPr preferRelativeResize="0"/>
          <p:nvPr/>
        </p:nvPicPr>
        <p:blipFill rotWithShape="1">
          <a:blip r:embed="rId8">
            <a:alphaModFix/>
          </a:blip>
          <a:srcRect b="0" l="0" r="0" t="0"/>
          <a:stretch/>
        </p:blipFill>
        <p:spPr>
          <a:xfrm>
            <a:off x="4243079" y="3902848"/>
            <a:ext cx="1000980" cy="1000980"/>
          </a:xfrm>
          <a:prstGeom prst="rect">
            <a:avLst/>
          </a:prstGeom>
          <a:noFill/>
          <a:ln>
            <a:noFill/>
          </a:ln>
        </p:spPr>
      </p:pic>
      <p:pic>
        <p:nvPicPr>
          <p:cNvPr descr="International Affairs | Oxford Academic" id="200" name="Google Shape;200;p12"/>
          <p:cNvPicPr preferRelativeResize="0"/>
          <p:nvPr/>
        </p:nvPicPr>
        <p:blipFill rotWithShape="1">
          <a:blip r:embed="rId9">
            <a:alphaModFix/>
          </a:blip>
          <a:srcRect b="37638" l="8421" r="10311" t="31294"/>
          <a:stretch/>
        </p:blipFill>
        <p:spPr>
          <a:xfrm>
            <a:off x="8904286" y="3997970"/>
            <a:ext cx="2232273" cy="448016"/>
          </a:xfrm>
          <a:prstGeom prst="rect">
            <a:avLst/>
          </a:prstGeom>
          <a:noFill/>
          <a:ln>
            <a:noFill/>
          </a:ln>
        </p:spPr>
      </p:pic>
      <p:pic>
        <p:nvPicPr>
          <p:cNvPr descr="The World Today – jayglow" id="201" name="Google Shape;201;p12"/>
          <p:cNvPicPr preferRelativeResize="0"/>
          <p:nvPr/>
        </p:nvPicPr>
        <p:blipFill rotWithShape="1">
          <a:blip r:embed="rId10">
            <a:alphaModFix/>
          </a:blip>
          <a:srcRect b="71686" l="13650" r="14042" t="20601"/>
          <a:stretch/>
        </p:blipFill>
        <p:spPr>
          <a:xfrm>
            <a:off x="8904581" y="1972995"/>
            <a:ext cx="2303987" cy="3038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txBox="1"/>
          <p:nvPr>
            <p:ph idx="1" type="body"/>
          </p:nvPr>
        </p:nvSpPr>
        <p:spPr>
          <a:xfrm>
            <a:off x="479425" y="1628775"/>
            <a:ext cx="8424863" cy="4464049"/>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0"/>
              </a:spcBef>
              <a:spcAft>
                <a:spcPts val="0"/>
              </a:spcAft>
              <a:buNone/>
            </a:pPr>
            <a:r>
              <a:rPr b="0" lang="en-GB" sz="2000">
                <a:latin typeface="Georgia"/>
                <a:ea typeface="Georgia"/>
                <a:cs typeface="Georgia"/>
                <a:sym typeface="Georgia"/>
              </a:rPr>
              <a:t>Context for comms can be politically sensitive as well as noisy</a:t>
            </a:r>
            <a:endParaRPr/>
          </a:p>
          <a:p>
            <a:pPr indent="0" lvl="0" marL="0" rtl="0" algn="l">
              <a:lnSpc>
                <a:spcPct val="110000"/>
              </a:lnSpc>
              <a:spcBef>
                <a:spcPts val="600"/>
              </a:spcBef>
              <a:spcAft>
                <a:spcPts val="0"/>
              </a:spcAft>
              <a:buNone/>
            </a:pPr>
            <a:r>
              <a:t/>
            </a:r>
            <a:endParaRPr b="0" sz="2000">
              <a:latin typeface="Georgia"/>
              <a:ea typeface="Georgia"/>
              <a:cs typeface="Georgia"/>
              <a:sym typeface="Georgia"/>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Chatham House values and brand</a:t>
            </a:r>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Independence</a:t>
            </a:r>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Engage professionally, thoughtfully and constructively</a:t>
            </a:r>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Pivotal role of comms editorial judgement and guidance.</a:t>
            </a:r>
            <a:endParaRPr/>
          </a:p>
          <a:p>
            <a:pPr indent="-158750" lvl="0" marL="285750" rtl="0" algn="l">
              <a:lnSpc>
                <a:spcPct val="110000"/>
              </a:lnSpc>
              <a:spcBef>
                <a:spcPts val="600"/>
              </a:spcBef>
              <a:spcAft>
                <a:spcPts val="0"/>
              </a:spcAft>
              <a:buClr>
                <a:schemeClr val="dk1"/>
              </a:buClr>
              <a:buSzPts val="2000"/>
              <a:buNone/>
            </a:pPr>
            <a:r>
              <a:t/>
            </a:r>
            <a:endParaRPr b="0" sz="2000">
              <a:latin typeface="Georgia"/>
              <a:ea typeface="Georgia"/>
              <a:cs typeface="Georgia"/>
              <a:sym typeface="Georgia"/>
            </a:endParaRPr>
          </a:p>
          <a:p>
            <a:pPr indent="0" lvl="0" marL="0" rtl="0" algn="l">
              <a:lnSpc>
                <a:spcPct val="110000"/>
              </a:lnSpc>
              <a:spcBef>
                <a:spcPts val="600"/>
              </a:spcBef>
              <a:spcAft>
                <a:spcPts val="0"/>
              </a:spcAft>
              <a:buNone/>
            </a:pPr>
            <a:r>
              <a:rPr b="0" lang="en-GB" sz="2000">
                <a:latin typeface="Georgia"/>
                <a:ea typeface="Georgia"/>
                <a:cs typeface="Georgia"/>
                <a:sym typeface="Georgia"/>
              </a:rPr>
              <a:t>Examples:</a:t>
            </a:r>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UK general election</a:t>
            </a:r>
            <a:endParaRPr sz="2000">
              <a:latin typeface="Georgia"/>
              <a:ea typeface="Georgia"/>
              <a:cs typeface="Georgia"/>
              <a:sym typeface="Georgia"/>
            </a:endParaRPr>
          </a:p>
          <a:p>
            <a:pPr indent="-285750" lvl="0" marL="285750" rtl="0" algn="l">
              <a:lnSpc>
                <a:spcPct val="110000"/>
              </a:lnSpc>
              <a:spcBef>
                <a:spcPts val="600"/>
              </a:spcBef>
              <a:spcAft>
                <a:spcPts val="0"/>
              </a:spcAft>
              <a:buClr>
                <a:schemeClr val="dk1"/>
              </a:buClr>
              <a:buSzPts val="2000"/>
              <a:buChar char="•"/>
            </a:pPr>
            <a:r>
              <a:rPr b="0" lang="en-GB" sz="2000">
                <a:latin typeface="Georgia"/>
                <a:ea typeface="Georgia"/>
                <a:cs typeface="Georgia"/>
                <a:sym typeface="Georgia"/>
              </a:rPr>
              <a:t>Israel Palestine conflict.</a:t>
            </a:r>
            <a:endParaRPr/>
          </a:p>
        </p:txBody>
      </p:sp>
      <p:sp>
        <p:nvSpPr>
          <p:cNvPr id="208" name="Google Shape;208;p13"/>
          <p:cNvSpPr txBox="1"/>
          <p:nvPr>
            <p:ph type="title"/>
          </p:nvPr>
        </p:nvSpPr>
        <p:spPr>
          <a:xfrm>
            <a:off x="479424"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Politically sensitive comms</a:t>
            </a:r>
            <a:endParaRPr/>
          </a:p>
        </p:txBody>
      </p:sp>
      <p:sp>
        <p:nvSpPr>
          <p:cNvPr id="209" name="Google Shape;209;p13"/>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10" name="Google Shape;210;p13"/>
          <p:cNvSpPr txBox="1"/>
          <p:nvPr/>
        </p:nvSpPr>
        <p:spPr>
          <a:xfrm>
            <a:off x="4144016" y="4357499"/>
            <a:ext cx="3111927" cy="130444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1800">
              <a:solidFill>
                <a:schemeClr val="lt1"/>
              </a:solidFill>
              <a:latin typeface="Georgia"/>
              <a:ea typeface="Georgia"/>
              <a:cs typeface="Georgia"/>
              <a:sym typeface="Georgia"/>
            </a:endParaRPr>
          </a:p>
        </p:txBody>
      </p:sp>
      <p:sp>
        <p:nvSpPr>
          <p:cNvPr id="211" name="Google Shape;211;p13"/>
          <p:cNvSpPr txBox="1"/>
          <p:nvPr/>
        </p:nvSpPr>
        <p:spPr>
          <a:xfrm>
            <a:off x="8124450" y="4725144"/>
            <a:ext cx="2935042" cy="122413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t/>
            </a:r>
            <a:endParaRPr b="1" sz="1800">
              <a:solidFill>
                <a:schemeClr val="lt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txBox="1"/>
          <p:nvPr>
            <p:ph idx="1" type="body"/>
          </p:nvPr>
        </p:nvSpPr>
        <p:spPr>
          <a:xfrm>
            <a:off x="479425" y="1628775"/>
            <a:ext cx="10873159" cy="4464049"/>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0"/>
              </a:spcBef>
              <a:spcAft>
                <a:spcPts val="0"/>
              </a:spcAft>
              <a:buNone/>
            </a:pPr>
            <a:r>
              <a:rPr b="0" lang="en-GB" sz="2000">
                <a:latin typeface="Georgia"/>
                <a:ea typeface="Georgia"/>
                <a:cs typeface="Georgia"/>
                <a:sym typeface="Georgia"/>
              </a:rPr>
              <a:t>Independence and UK Charity Commission guidelines</a:t>
            </a:r>
            <a:endParaRPr/>
          </a:p>
          <a:p>
            <a:pPr indent="0" lvl="0" marL="0" rtl="0" algn="l">
              <a:lnSpc>
                <a:spcPct val="115000"/>
              </a:lnSpc>
              <a:spcBef>
                <a:spcPts val="600"/>
              </a:spcBef>
              <a:spcAft>
                <a:spcPts val="0"/>
              </a:spcAft>
              <a:buNone/>
            </a:pPr>
            <a:br>
              <a:rPr b="0" lang="en-GB" sz="1800">
                <a:latin typeface="Georgia"/>
                <a:ea typeface="Georgia"/>
                <a:cs typeface="Georgia"/>
                <a:sym typeface="Georgia"/>
              </a:rPr>
            </a:br>
            <a:r>
              <a:rPr b="0" lang="en-GB" sz="2000">
                <a:latin typeface="Georgia"/>
                <a:ea typeface="Georgia"/>
                <a:cs typeface="Georgia"/>
                <a:sym typeface="Georgia"/>
              </a:rPr>
              <a:t>Risk management:</a:t>
            </a:r>
            <a:endParaRPr b="0" sz="2000">
              <a:latin typeface="Georgia"/>
              <a:ea typeface="Georgia"/>
              <a:cs typeface="Georgia"/>
              <a:sym typeface="Georgia"/>
            </a:endParaRPr>
          </a:p>
          <a:p>
            <a:pPr indent="-342900" lvl="0" marL="342900" rtl="0" algn="l">
              <a:lnSpc>
                <a:spcPct val="115000"/>
              </a:lnSpc>
              <a:spcBef>
                <a:spcPts val="1000"/>
              </a:spcBef>
              <a:spcAft>
                <a:spcPts val="0"/>
              </a:spcAft>
              <a:buClr>
                <a:schemeClr val="dk1"/>
              </a:buClr>
              <a:buSzPts val="2000"/>
              <a:buFont typeface="Noto Sans Symbols"/>
              <a:buChar char="∙"/>
            </a:pPr>
            <a:r>
              <a:rPr b="0" lang="en-GB" sz="2000">
                <a:latin typeface="Georgia"/>
                <a:ea typeface="Georgia"/>
                <a:cs typeface="Georgia"/>
                <a:sym typeface="Georgia"/>
              </a:rPr>
              <a:t>Discussions at staff and Board research committees, risk and ethics committee</a:t>
            </a:r>
            <a:endParaRPr/>
          </a:p>
          <a:p>
            <a:pPr indent="-342900" lvl="0" marL="342900" rtl="0" algn="l">
              <a:lnSpc>
                <a:spcPct val="115000"/>
              </a:lnSpc>
              <a:spcBef>
                <a:spcPts val="600"/>
              </a:spcBef>
              <a:spcAft>
                <a:spcPts val="0"/>
              </a:spcAft>
              <a:buClr>
                <a:schemeClr val="dk1"/>
              </a:buClr>
              <a:buSzPts val="2000"/>
              <a:buFont typeface="Noto Sans Symbols"/>
              <a:buChar char="∙"/>
            </a:pPr>
            <a:r>
              <a:rPr b="0" lang="en-GB" sz="2000">
                <a:latin typeface="Georgia"/>
                <a:ea typeface="Georgia"/>
                <a:cs typeface="Georgia"/>
                <a:sym typeface="Georgia"/>
              </a:rPr>
              <a:t> </a:t>
            </a:r>
            <a:r>
              <a:rPr b="0" lang="en-GB" sz="2000" u="sng">
                <a:solidFill>
                  <a:srgbClr val="0000FF"/>
                </a:solidFill>
                <a:latin typeface="Georgia"/>
                <a:ea typeface="Georgia"/>
                <a:cs typeface="Georgia"/>
                <a:sym typeface="Georgia"/>
                <a:hlinkClick r:id="rId3">
                  <a:extLst>
                    <a:ext uri="{A12FA001-AC4F-418D-AE19-62706E023703}">
                      <ahyp:hlinkClr val="tx"/>
                    </a:ext>
                  </a:extLst>
                </a:hlinkClick>
              </a:rPr>
              <a:t>Principles for independent research and convening</a:t>
            </a:r>
            <a:endParaRPr b="0" sz="2000">
              <a:latin typeface="Georgia"/>
              <a:ea typeface="Georgia"/>
              <a:cs typeface="Georgia"/>
              <a:sym typeface="Georgia"/>
            </a:endParaRPr>
          </a:p>
          <a:p>
            <a:pPr indent="-342900" lvl="0" marL="342900" rtl="0" algn="l">
              <a:lnSpc>
                <a:spcPct val="115000"/>
              </a:lnSpc>
              <a:spcBef>
                <a:spcPts val="600"/>
              </a:spcBef>
              <a:spcAft>
                <a:spcPts val="0"/>
              </a:spcAft>
              <a:buClr>
                <a:schemeClr val="dk1"/>
              </a:buClr>
              <a:buSzPts val="2000"/>
              <a:buFont typeface="Noto Sans Symbols"/>
              <a:buChar char="∙"/>
            </a:pPr>
            <a:r>
              <a:rPr b="0" lang="en-GB" sz="2000">
                <a:latin typeface="Georgia"/>
                <a:ea typeface="Georgia"/>
                <a:cs typeface="Georgia"/>
                <a:sym typeface="Georgia"/>
              </a:rPr>
              <a:t>Charity Commission </a:t>
            </a:r>
            <a:r>
              <a:rPr b="0" lang="en-GB" sz="2000" u="sng">
                <a:solidFill>
                  <a:srgbClr val="0000FF"/>
                </a:solidFill>
                <a:latin typeface="Georgia"/>
                <a:ea typeface="Georgia"/>
                <a:cs typeface="Georgia"/>
                <a:sym typeface="Georgia"/>
                <a:hlinkClick r:id="rId4">
                  <a:extLst>
                    <a:ext uri="{A12FA001-AC4F-418D-AE19-62706E023703}">
                      <ahyp:hlinkClr val="tx"/>
                    </a:ext>
                  </a:extLst>
                </a:hlinkClick>
              </a:rPr>
              <a:t>guidelines on political activities</a:t>
            </a:r>
            <a:endParaRPr b="0" sz="2000" u="sng">
              <a:solidFill>
                <a:srgbClr val="0000FF"/>
              </a:solidFill>
              <a:latin typeface="Georgia"/>
              <a:ea typeface="Georgia"/>
              <a:cs typeface="Georgia"/>
              <a:sym typeface="Georgia"/>
            </a:endParaRPr>
          </a:p>
          <a:p>
            <a:pPr indent="-342900" lvl="0" marL="342900" rtl="0" algn="l">
              <a:lnSpc>
                <a:spcPct val="115000"/>
              </a:lnSpc>
              <a:spcBef>
                <a:spcPts val="600"/>
              </a:spcBef>
              <a:spcAft>
                <a:spcPts val="0"/>
              </a:spcAft>
              <a:buClr>
                <a:schemeClr val="dk1"/>
              </a:buClr>
              <a:buSzPts val="2000"/>
              <a:buFont typeface="Noto Sans Symbols"/>
              <a:buChar char="∙"/>
            </a:pPr>
            <a:r>
              <a:rPr b="0" lang="en-GB" sz="2000">
                <a:latin typeface="Georgia"/>
                <a:ea typeface="Georgia"/>
                <a:cs typeface="Georgia"/>
                <a:sym typeface="Georgia"/>
              </a:rPr>
              <a:t>CH guidance to staff and associates on balance in content programmes, appropriate language for comms outputs and events, social media guidance</a:t>
            </a:r>
            <a:endParaRPr b="0" sz="2000">
              <a:latin typeface="Georgia"/>
              <a:ea typeface="Georgia"/>
              <a:cs typeface="Georgia"/>
              <a:sym typeface="Georgia"/>
            </a:endParaRPr>
          </a:p>
          <a:p>
            <a:pPr indent="-342900" lvl="0" marL="342900" rtl="0" algn="l">
              <a:lnSpc>
                <a:spcPct val="115000"/>
              </a:lnSpc>
              <a:spcBef>
                <a:spcPts val="600"/>
              </a:spcBef>
              <a:spcAft>
                <a:spcPts val="0"/>
              </a:spcAft>
              <a:buClr>
                <a:schemeClr val="dk1"/>
              </a:buClr>
              <a:buSzPts val="2000"/>
              <a:buFont typeface="Noto Sans Symbols"/>
              <a:buChar char="∙"/>
            </a:pPr>
            <a:r>
              <a:rPr b="0" lang="en-GB" sz="2000">
                <a:latin typeface="Georgia"/>
                <a:ea typeface="Georgia"/>
                <a:cs typeface="Georgia"/>
                <a:sym typeface="Georgia"/>
              </a:rPr>
              <a:t>Keep a record of party-political figures featuring in CH public activities</a:t>
            </a:r>
            <a:endParaRPr b="0" sz="2000">
              <a:latin typeface="Georgia"/>
              <a:ea typeface="Georgia"/>
              <a:cs typeface="Georgia"/>
              <a:sym typeface="Georgia"/>
            </a:endParaRPr>
          </a:p>
          <a:p>
            <a:pPr indent="-342900" lvl="0" marL="342900" rtl="0" algn="l">
              <a:lnSpc>
                <a:spcPct val="115000"/>
              </a:lnSpc>
              <a:spcBef>
                <a:spcPts val="600"/>
              </a:spcBef>
              <a:spcAft>
                <a:spcPts val="0"/>
              </a:spcAft>
              <a:buClr>
                <a:schemeClr val="dk1"/>
              </a:buClr>
              <a:buSzPts val="2000"/>
              <a:buFont typeface="Noto Sans Symbols"/>
              <a:buChar char="∙"/>
            </a:pPr>
            <a:r>
              <a:rPr b="0" lang="en-GB" sz="2000">
                <a:latin typeface="Georgia"/>
                <a:ea typeface="Georgia"/>
                <a:cs typeface="Georgia"/>
                <a:sym typeface="Georgia"/>
              </a:rPr>
              <a:t>Role of chairs and hosts at events and on the podcast to challenge any assertions favoring or criticizing one party over another. </a:t>
            </a:r>
            <a:endParaRPr/>
          </a:p>
        </p:txBody>
      </p:sp>
      <p:sp>
        <p:nvSpPr>
          <p:cNvPr id="218" name="Google Shape;218;p14"/>
          <p:cNvSpPr txBox="1"/>
          <p:nvPr>
            <p:ph type="title"/>
          </p:nvPr>
        </p:nvSpPr>
        <p:spPr>
          <a:xfrm>
            <a:off x="479424"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UK general election</a:t>
            </a:r>
            <a:endParaRPr/>
          </a:p>
        </p:txBody>
      </p:sp>
      <p:sp>
        <p:nvSpPr>
          <p:cNvPr id="219" name="Google Shape;219;p14"/>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20" name="Google Shape;220;p14"/>
          <p:cNvSpPr txBox="1"/>
          <p:nvPr/>
        </p:nvSpPr>
        <p:spPr>
          <a:xfrm>
            <a:off x="4144016" y="4357499"/>
            <a:ext cx="3111927" cy="130444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1800">
              <a:solidFill>
                <a:schemeClr val="lt1"/>
              </a:solidFill>
              <a:latin typeface="Georgia"/>
              <a:ea typeface="Georgia"/>
              <a:cs typeface="Georgia"/>
              <a:sym typeface="Georgia"/>
            </a:endParaRPr>
          </a:p>
        </p:txBody>
      </p:sp>
      <p:sp>
        <p:nvSpPr>
          <p:cNvPr id="221" name="Google Shape;221;p14"/>
          <p:cNvSpPr txBox="1"/>
          <p:nvPr/>
        </p:nvSpPr>
        <p:spPr>
          <a:xfrm>
            <a:off x="8124450" y="4725144"/>
            <a:ext cx="2935042" cy="122413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t/>
            </a:r>
            <a:endParaRPr b="1" sz="1800">
              <a:solidFill>
                <a:schemeClr val="lt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idx="1" type="body"/>
          </p:nvPr>
        </p:nvSpPr>
        <p:spPr>
          <a:xfrm>
            <a:off x="479425" y="1628775"/>
            <a:ext cx="10441111" cy="4464049"/>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0"/>
              </a:spcBef>
              <a:spcAft>
                <a:spcPts val="0"/>
              </a:spcAft>
              <a:buNone/>
            </a:pPr>
            <a:r>
              <a:rPr lang="en-GB" sz="2000">
                <a:latin typeface="Georgia"/>
                <a:ea typeface="Georgia"/>
                <a:cs typeface="Georgia"/>
                <a:sym typeface="Georgia"/>
              </a:rPr>
              <a:t>Elections</a:t>
            </a:r>
            <a:endParaRPr/>
          </a:p>
          <a:p>
            <a:pPr indent="0" lvl="0" marL="0" rtl="0" algn="l">
              <a:lnSpc>
                <a:spcPct val="110000"/>
              </a:lnSpc>
              <a:spcBef>
                <a:spcPts val="600"/>
              </a:spcBef>
              <a:spcAft>
                <a:spcPts val="0"/>
              </a:spcAft>
              <a:buNone/>
            </a:pPr>
            <a:r>
              <a:rPr b="0" lang="en-GB" sz="2000">
                <a:latin typeface="Georgia"/>
                <a:ea typeface="Georgia"/>
                <a:cs typeface="Georgia"/>
                <a:sym typeface="Georgia"/>
              </a:rPr>
              <a:t>Independence, political non-allegiance and diversity are </a:t>
            </a:r>
            <a:r>
              <a:rPr b="0" lang="en-GB" sz="2000" u="sng">
                <a:solidFill>
                  <a:srgbClr val="0000FF"/>
                </a:solidFill>
                <a:latin typeface="Georgia"/>
                <a:ea typeface="Georgia"/>
                <a:cs typeface="Georgia"/>
                <a:sym typeface="Georgia"/>
                <a:hlinkClick r:id="rId3">
                  <a:extLst>
                    <a:ext uri="{A12FA001-AC4F-418D-AE19-62706E023703}">
                      <ahyp:hlinkClr val="tx"/>
                    </a:ext>
                  </a:extLst>
                </a:hlinkClick>
              </a:rPr>
              <a:t>CH core values</a:t>
            </a:r>
            <a:r>
              <a:rPr b="0" lang="en-GB" sz="2000">
                <a:latin typeface="Georgia"/>
                <a:ea typeface="Georgia"/>
                <a:cs typeface="Georgia"/>
                <a:sym typeface="Georgia"/>
              </a:rPr>
              <a:t>. Making the right judgement about balance is key to living our values and maintaining our reputation and credibility as an independent think tank. The UK and US elections demand we think even more carefully about party-political balance when we plan public activities and offer commentary (especially on social media).  </a:t>
            </a:r>
            <a:endParaRPr b="0" sz="2000">
              <a:latin typeface="Georgia"/>
              <a:ea typeface="Georgia"/>
              <a:cs typeface="Georgia"/>
              <a:sym typeface="Georgia"/>
            </a:endParaRPr>
          </a:p>
          <a:p>
            <a:pPr indent="0" lvl="0" marL="0" rtl="0" algn="l">
              <a:lnSpc>
                <a:spcPct val="110000"/>
              </a:lnSpc>
              <a:spcBef>
                <a:spcPts val="600"/>
              </a:spcBef>
              <a:spcAft>
                <a:spcPts val="0"/>
              </a:spcAft>
              <a:buNone/>
            </a:pPr>
            <a:r>
              <a:t/>
            </a:r>
            <a:endParaRPr b="0" sz="2400">
              <a:latin typeface="Georgia"/>
              <a:ea typeface="Georgia"/>
              <a:cs typeface="Georgia"/>
              <a:sym typeface="Georgia"/>
            </a:endParaRPr>
          </a:p>
          <a:p>
            <a:pPr indent="0" lvl="0" marL="0" rtl="0" algn="l">
              <a:lnSpc>
                <a:spcPct val="110000"/>
              </a:lnSpc>
              <a:spcBef>
                <a:spcPts val="600"/>
              </a:spcBef>
              <a:spcAft>
                <a:spcPts val="0"/>
              </a:spcAft>
              <a:buNone/>
            </a:pPr>
            <a:r>
              <a:rPr lang="en-GB" sz="2000">
                <a:latin typeface="Georgia"/>
                <a:ea typeface="Georgia"/>
                <a:cs typeface="Georgia"/>
                <a:sym typeface="Georgia"/>
              </a:rPr>
              <a:t>Events</a:t>
            </a:r>
            <a:endParaRPr/>
          </a:p>
          <a:p>
            <a:pPr indent="0" lvl="0" marL="0" rtl="0" algn="l">
              <a:lnSpc>
                <a:spcPct val="110000"/>
              </a:lnSpc>
              <a:spcBef>
                <a:spcPts val="600"/>
              </a:spcBef>
              <a:spcAft>
                <a:spcPts val="0"/>
              </a:spcAft>
              <a:buNone/>
            </a:pPr>
            <a:r>
              <a:rPr b="0" lang="en-GB" sz="2000">
                <a:latin typeface="Georgia"/>
                <a:ea typeface="Georgia"/>
                <a:cs typeface="Georgia"/>
                <a:sym typeface="Georgia"/>
              </a:rPr>
              <a:t>Chatham House is an independent, non-partisan organisation. We welcome speakers and representatives from all political parties and countries around the world. Chatham House events enable respectful and rigorous debate and hold speakers to account. All invitations to speak at Chatham House are made on this understanding.</a:t>
            </a:r>
            <a:endParaRPr/>
          </a:p>
        </p:txBody>
      </p:sp>
      <p:sp>
        <p:nvSpPr>
          <p:cNvPr id="228" name="Google Shape;228;p15"/>
          <p:cNvSpPr txBox="1"/>
          <p:nvPr>
            <p:ph type="title"/>
          </p:nvPr>
        </p:nvSpPr>
        <p:spPr>
          <a:xfrm>
            <a:off x="479424"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Guidance and positioning</a:t>
            </a:r>
            <a:endParaRPr/>
          </a:p>
        </p:txBody>
      </p:sp>
      <p:sp>
        <p:nvSpPr>
          <p:cNvPr id="229" name="Google Shape;229;p15"/>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30" name="Google Shape;230;p15"/>
          <p:cNvSpPr txBox="1"/>
          <p:nvPr/>
        </p:nvSpPr>
        <p:spPr>
          <a:xfrm>
            <a:off x="4144016" y="4357499"/>
            <a:ext cx="3111927" cy="130444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1800">
              <a:solidFill>
                <a:schemeClr val="lt1"/>
              </a:solidFill>
              <a:latin typeface="Georgia"/>
              <a:ea typeface="Georgia"/>
              <a:cs typeface="Georgia"/>
              <a:sym typeface="Georgia"/>
            </a:endParaRPr>
          </a:p>
        </p:txBody>
      </p:sp>
      <p:sp>
        <p:nvSpPr>
          <p:cNvPr id="231" name="Google Shape;231;p15"/>
          <p:cNvSpPr txBox="1"/>
          <p:nvPr/>
        </p:nvSpPr>
        <p:spPr>
          <a:xfrm>
            <a:off x="8124450" y="4725144"/>
            <a:ext cx="2935042" cy="122413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t/>
            </a:r>
            <a:endParaRPr b="1" sz="1800">
              <a:solidFill>
                <a:schemeClr val="lt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ph idx="1" type="body"/>
          </p:nvPr>
        </p:nvSpPr>
        <p:spPr>
          <a:xfrm>
            <a:off x="479425" y="1628775"/>
            <a:ext cx="10873159" cy="4464049"/>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None/>
            </a:pPr>
            <a:r>
              <a:rPr b="0" lang="en-GB" sz="2000">
                <a:latin typeface="Georgia"/>
                <a:ea typeface="Georgia"/>
                <a:cs typeface="Georgia"/>
                <a:sym typeface="Georgia"/>
              </a:rPr>
              <a:t>Risk management:</a:t>
            </a:r>
            <a:endParaRPr/>
          </a:p>
          <a:p>
            <a:pPr indent="-342900" lvl="0" marL="342900" rtl="0" algn="l">
              <a:lnSpc>
                <a:spcPct val="115000"/>
              </a:lnSpc>
              <a:spcBef>
                <a:spcPts val="1000"/>
              </a:spcBef>
              <a:spcAft>
                <a:spcPts val="0"/>
              </a:spcAft>
              <a:buClr>
                <a:schemeClr val="dk1"/>
              </a:buClr>
              <a:buSzPts val="2000"/>
              <a:buFont typeface="Arial"/>
              <a:buChar char="•"/>
            </a:pPr>
            <a:r>
              <a:rPr b="0" lang="en-GB" sz="2000">
                <a:latin typeface="Georgia"/>
                <a:ea typeface="Georgia"/>
                <a:cs typeface="Georgia"/>
                <a:sym typeface="Georgia"/>
              </a:rPr>
              <a:t>Be clear about objectives (provide constructive and timely expertise, offer a breadth of commentary and analysis, and create space for thoughtful conversations across a range of perspectives, move the debate forward on longer term issues to increase the chances of achieving a lasting peace)</a:t>
            </a:r>
            <a:endParaRPr/>
          </a:p>
          <a:p>
            <a:pPr indent="-342900" lvl="0" marL="342900" rtl="0" algn="l">
              <a:lnSpc>
                <a:spcPct val="110000"/>
              </a:lnSpc>
              <a:spcBef>
                <a:spcPts val="1000"/>
              </a:spcBef>
              <a:spcAft>
                <a:spcPts val="0"/>
              </a:spcAft>
              <a:buClr>
                <a:schemeClr val="dk1"/>
              </a:buClr>
              <a:buSzPts val="2000"/>
              <a:buFont typeface="Arial"/>
              <a:buChar char="•"/>
            </a:pPr>
            <a:r>
              <a:rPr b="0" lang="en-GB" sz="2000">
                <a:latin typeface="Georgia"/>
                <a:ea typeface="Georgia"/>
                <a:cs typeface="Georgia"/>
                <a:sym typeface="Georgia"/>
              </a:rPr>
              <a:t>Board and staff research committee discussions</a:t>
            </a:r>
            <a:endParaRPr/>
          </a:p>
          <a:p>
            <a:pPr indent="-342900" lvl="0" marL="342900" rtl="0" algn="l">
              <a:lnSpc>
                <a:spcPct val="110000"/>
              </a:lnSpc>
              <a:spcBef>
                <a:spcPts val="600"/>
              </a:spcBef>
              <a:spcAft>
                <a:spcPts val="0"/>
              </a:spcAft>
              <a:buClr>
                <a:schemeClr val="dk1"/>
              </a:buClr>
              <a:buSzPts val="2000"/>
              <a:buFont typeface="Arial"/>
              <a:buChar char="•"/>
            </a:pPr>
            <a:r>
              <a:rPr b="0" lang="en-GB" sz="2000">
                <a:latin typeface="Georgia"/>
                <a:ea typeface="Georgia"/>
                <a:cs typeface="Georgia"/>
                <a:sym typeface="Georgia"/>
              </a:rPr>
              <a:t>Set up internal working group co-chaired by MENAP programme director and Comms director – pause and double check</a:t>
            </a:r>
            <a:endParaRPr/>
          </a:p>
          <a:p>
            <a:pPr indent="-342900" lvl="0" marL="342900" rtl="0" algn="l">
              <a:lnSpc>
                <a:spcPct val="110000"/>
              </a:lnSpc>
              <a:spcBef>
                <a:spcPts val="600"/>
              </a:spcBef>
              <a:spcAft>
                <a:spcPts val="0"/>
              </a:spcAft>
              <a:buClr>
                <a:schemeClr val="dk1"/>
              </a:buClr>
              <a:buSzPts val="2000"/>
              <a:buFont typeface="Arial"/>
              <a:buChar char="•"/>
            </a:pPr>
            <a:r>
              <a:rPr b="0" lang="en-GB" sz="2000">
                <a:latin typeface="Georgia"/>
                <a:ea typeface="Georgia"/>
                <a:cs typeface="Georgia"/>
                <a:sym typeface="Georgia"/>
              </a:rPr>
              <a:t>Plan ahead on activities for ‘balance’ over the content programme and keep a record of activities</a:t>
            </a:r>
            <a:endParaRPr/>
          </a:p>
          <a:p>
            <a:pPr indent="-342900" lvl="0" marL="342900" rtl="0" algn="l">
              <a:lnSpc>
                <a:spcPct val="110000"/>
              </a:lnSpc>
              <a:spcBef>
                <a:spcPts val="600"/>
              </a:spcBef>
              <a:spcAft>
                <a:spcPts val="0"/>
              </a:spcAft>
              <a:buClr>
                <a:schemeClr val="dk1"/>
              </a:buClr>
              <a:buSzPts val="2000"/>
              <a:buFont typeface="Arial"/>
              <a:buChar char="•"/>
            </a:pPr>
            <a:r>
              <a:rPr b="0" lang="en-GB" sz="2000">
                <a:latin typeface="Georgia"/>
                <a:ea typeface="Georgia"/>
                <a:cs typeface="Georgia"/>
                <a:sym typeface="Georgia"/>
              </a:rPr>
              <a:t>Consider feedback in the round.</a:t>
            </a:r>
            <a:endParaRPr/>
          </a:p>
        </p:txBody>
      </p:sp>
      <p:sp>
        <p:nvSpPr>
          <p:cNvPr id="238" name="Google Shape;238;p16"/>
          <p:cNvSpPr txBox="1"/>
          <p:nvPr>
            <p:ph type="title"/>
          </p:nvPr>
        </p:nvSpPr>
        <p:spPr>
          <a:xfrm>
            <a:off x="479424"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Israel Palestine conflict</a:t>
            </a:r>
            <a:endParaRPr/>
          </a:p>
        </p:txBody>
      </p:sp>
      <p:sp>
        <p:nvSpPr>
          <p:cNvPr id="239" name="Google Shape;239;p16"/>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40" name="Google Shape;240;p16"/>
          <p:cNvSpPr txBox="1"/>
          <p:nvPr/>
        </p:nvSpPr>
        <p:spPr>
          <a:xfrm>
            <a:off x="4144016" y="4357499"/>
            <a:ext cx="3111927" cy="130444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1800">
              <a:solidFill>
                <a:schemeClr val="lt1"/>
              </a:solidFill>
              <a:latin typeface="Georgia"/>
              <a:ea typeface="Georgia"/>
              <a:cs typeface="Georgia"/>
              <a:sym typeface="Georgia"/>
            </a:endParaRPr>
          </a:p>
        </p:txBody>
      </p:sp>
      <p:sp>
        <p:nvSpPr>
          <p:cNvPr id="241" name="Google Shape;241;p16"/>
          <p:cNvSpPr txBox="1"/>
          <p:nvPr/>
        </p:nvSpPr>
        <p:spPr>
          <a:xfrm>
            <a:off x="8124450" y="4725144"/>
            <a:ext cx="2935042" cy="122413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t/>
            </a:r>
            <a:endParaRPr b="1" sz="1800">
              <a:solidFill>
                <a:schemeClr val="lt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3359150" y="1841032"/>
            <a:ext cx="6956400" cy="3175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GB"/>
              <a:t>Thank you!</a:t>
            </a:r>
            <a:br>
              <a:rPr lang="en-GB"/>
            </a:br>
            <a:br>
              <a:rPr lang="en-GB"/>
            </a:br>
            <a:r>
              <a:rPr lang="en-GB" sz="4400"/>
              <a:t>Questions and discussion</a:t>
            </a:r>
            <a:br>
              <a:rPr lang="en-GB"/>
            </a:br>
            <a:endParaRPr b="0"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4514248" y="1386039"/>
            <a:ext cx="5592300" cy="2088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GB"/>
              <a:t>Communications in complex context</a:t>
            </a:r>
            <a:endParaRPr/>
          </a:p>
        </p:txBody>
      </p:sp>
      <p:sp>
        <p:nvSpPr>
          <p:cNvPr id="85" name="Google Shape;85;p1"/>
          <p:cNvSpPr txBox="1"/>
          <p:nvPr>
            <p:ph idx="1" type="body"/>
          </p:nvPr>
        </p:nvSpPr>
        <p:spPr>
          <a:xfrm>
            <a:off x="4514248" y="3790951"/>
            <a:ext cx="5592300" cy="953700"/>
          </a:xfrm>
          <a:prstGeom prst="rect">
            <a:avLst/>
          </a:prstGeom>
        </p:spPr>
        <p:txBody>
          <a:bodyPr anchorCtr="0" anchor="t" bIns="45700" lIns="0" spcFirstLastPara="1" rIns="0" wrap="square" tIns="45700">
            <a:noAutofit/>
          </a:bodyPr>
          <a:lstStyle/>
          <a:p>
            <a:pPr indent="0" lvl="0" marL="0" rtl="0" algn="l">
              <a:spcBef>
                <a:spcPts val="0"/>
              </a:spcBef>
              <a:spcAft>
                <a:spcPts val="0"/>
              </a:spcAft>
              <a:buClr>
                <a:srgbClr val="000000"/>
              </a:buClr>
              <a:buFont typeface="Arial"/>
              <a:buNone/>
            </a:pPr>
            <a:r>
              <a:rPr lang="en-GB" sz="2000">
                <a:latin typeface="Trebuchet MS"/>
                <a:ea typeface="Trebuchet MS"/>
                <a:cs typeface="Trebuchet MS"/>
                <a:sym typeface="Trebuchet MS"/>
              </a:rPr>
              <a:t>David Watson</a:t>
            </a:r>
            <a:br>
              <a:rPr lang="en-GB" sz="2000">
                <a:latin typeface="Trebuchet MS"/>
                <a:ea typeface="Trebuchet MS"/>
                <a:cs typeface="Trebuchet MS"/>
                <a:sym typeface="Trebuchet MS"/>
              </a:rPr>
            </a:br>
            <a:r>
              <a:rPr lang="en-GB" sz="2000">
                <a:latin typeface="Trebuchet MS"/>
                <a:ea typeface="Trebuchet MS"/>
                <a:cs typeface="Trebuchet MS"/>
                <a:sym typeface="Trebuchet MS"/>
              </a:rPr>
              <a:t>Strategy, communications and policy consultant</a:t>
            </a:r>
            <a:br>
              <a:rPr lang="en-GB" sz="2000">
                <a:latin typeface="Trebuchet MS"/>
                <a:ea typeface="Trebuchet MS"/>
                <a:cs typeface="Trebuchet MS"/>
                <a:sym typeface="Trebuchet MS"/>
              </a:rPr>
            </a:br>
            <a:r>
              <a:rPr lang="en-GB" sz="2000">
                <a:latin typeface="Trebuchet MS"/>
                <a:ea typeface="Trebuchet MS"/>
                <a:cs typeface="Trebuchet MS"/>
                <a:sym typeface="Trebuchet MS"/>
              </a:rPr>
              <a:t>Former Chatham House Communications Director</a:t>
            </a:r>
            <a:br>
              <a:rPr lang="en-GB" sz="2000">
                <a:latin typeface="Trebuchet MS"/>
                <a:ea typeface="Trebuchet MS"/>
                <a:cs typeface="Trebuchet MS"/>
                <a:sym typeface="Trebuchet MS"/>
              </a:rPr>
            </a:br>
            <a:r>
              <a:rPr lang="en-GB" sz="2000" u="sng">
                <a:latin typeface="Trebuchet MS"/>
                <a:ea typeface="Trebuchet MS"/>
                <a:cs typeface="Trebuchet MS"/>
                <a:sym typeface="Trebuchet MS"/>
                <a:hlinkClick r:id="rId3"/>
              </a:rPr>
              <a:t>davidmichaelwatson@hotmail.com</a:t>
            </a:r>
            <a:r>
              <a:rPr lang="en-GB" sz="2000">
                <a:latin typeface="Trebuchet MS"/>
                <a:ea typeface="Trebuchet MS"/>
                <a:cs typeface="Trebuchet MS"/>
                <a:sym typeface="Trebuchet MS"/>
              </a:rPr>
              <a:t> </a:t>
            </a:r>
            <a:endParaRPr sz="4500">
              <a:latin typeface="Trebuchet MS"/>
              <a:ea typeface="Trebuchet MS"/>
              <a:cs typeface="Trebuchet MS"/>
              <a:sym typeface="Trebuchet MS"/>
            </a:endParaRPr>
          </a:p>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idx="1" type="body"/>
          </p:nvPr>
        </p:nvSpPr>
        <p:spPr>
          <a:xfrm>
            <a:off x="479425" y="1628775"/>
            <a:ext cx="8424863" cy="4464049"/>
          </a:xfrm>
          <a:prstGeom prst="rect">
            <a:avLst/>
          </a:prstGeom>
          <a:noFill/>
          <a:ln>
            <a:noFill/>
          </a:ln>
        </p:spPr>
        <p:txBody>
          <a:bodyPr anchorCtr="0" anchor="t" bIns="0" lIns="0" spcFirstLastPara="1" rIns="0" wrap="square" tIns="0">
            <a:noAutofit/>
          </a:bodyPr>
          <a:lstStyle/>
          <a:p>
            <a:pPr indent="-479425" lvl="0" marL="457200" rtl="0" algn="l">
              <a:lnSpc>
                <a:spcPct val="90000"/>
              </a:lnSpc>
              <a:spcBef>
                <a:spcPts val="0"/>
              </a:spcBef>
              <a:spcAft>
                <a:spcPts val="0"/>
              </a:spcAft>
              <a:buClr>
                <a:schemeClr val="dk1"/>
              </a:buClr>
              <a:buSzPts val="2350"/>
              <a:buFont typeface="Arial"/>
              <a:buAutoNum type="arabicPeriod"/>
            </a:pPr>
            <a:r>
              <a:rPr b="0" lang="en-GB" sz="2350">
                <a:latin typeface="Georgia"/>
                <a:ea typeface="Georgia"/>
                <a:cs typeface="Georgia"/>
                <a:sym typeface="Georgia"/>
              </a:rPr>
              <a:t>Introduction to Chatham House</a:t>
            </a:r>
            <a:endParaRPr sz="3100"/>
          </a:p>
          <a:p>
            <a:pPr indent="-479425" lvl="0" marL="457200" rtl="0" algn="l">
              <a:lnSpc>
                <a:spcPct val="90000"/>
              </a:lnSpc>
              <a:spcBef>
                <a:spcPts val="600"/>
              </a:spcBef>
              <a:spcAft>
                <a:spcPts val="0"/>
              </a:spcAft>
              <a:buClr>
                <a:schemeClr val="dk1"/>
              </a:buClr>
              <a:buSzPts val="2350"/>
              <a:buFont typeface="Arial"/>
              <a:buAutoNum type="arabicPeriod"/>
            </a:pPr>
            <a:r>
              <a:rPr b="0" lang="en-GB" sz="2350">
                <a:latin typeface="Georgia"/>
                <a:ea typeface="Georgia"/>
                <a:cs typeface="Georgia"/>
                <a:sym typeface="Georgia"/>
              </a:rPr>
              <a:t>How does CH communicate for impact?</a:t>
            </a:r>
            <a:endParaRPr sz="3100"/>
          </a:p>
          <a:p>
            <a:pPr indent="-479425" lvl="0" marL="457200" rtl="0" algn="l">
              <a:lnSpc>
                <a:spcPct val="90000"/>
              </a:lnSpc>
              <a:spcBef>
                <a:spcPts val="600"/>
              </a:spcBef>
              <a:spcAft>
                <a:spcPts val="0"/>
              </a:spcAft>
              <a:buClr>
                <a:schemeClr val="dk1"/>
              </a:buClr>
              <a:buSzPts val="2350"/>
              <a:buFont typeface="Arial"/>
              <a:buAutoNum type="arabicPeriod"/>
            </a:pPr>
            <a:r>
              <a:rPr b="0" lang="en-GB" sz="2350">
                <a:latin typeface="Georgia"/>
                <a:ea typeface="Georgia"/>
                <a:cs typeface="Georgia"/>
                <a:sym typeface="Georgia"/>
              </a:rPr>
              <a:t>Team, channels, tools and strategies</a:t>
            </a:r>
            <a:endParaRPr sz="3100"/>
          </a:p>
          <a:p>
            <a:pPr indent="-479425" lvl="0" marL="457200" rtl="0" algn="l">
              <a:lnSpc>
                <a:spcPct val="90000"/>
              </a:lnSpc>
              <a:spcBef>
                <a:spcPts val="600"/>
              </a:spcBef>
              <a:spcAft>
                <a:spcPts val="0"/>
              </a:spcAft>
              <a:buClr>
                <a:schemeClr val="dk1"/>
              </a:buClr>
              <a:buSzPts val="2350"/>
              <a:buFont typeface="Arial"/>
              <a:buAutoNum type="arabicPeriod"/>
            </a:pPr>
            <a:r>
              <a:rPr b="0" lang="en-GB" sz="2350">
                <a:latin typeface="Georgia"/>
                <a:ea typeface="Georgia"/>
                <a:cs typeface="Georgia"/>
                <a:sym typeface="Georgia"/>
              </a:rPr>
              <a:t>Measuring success</a:t>
            </a:r>
            <a:endParaRPr sz="3100"/>
          </a:p>
          <a:p>
            <a:pPr indent="-479425" lvl="0" marL="457200" rtl="0" algn="l">
              <a:lnSpc>
                <a:spcPct val="90000"/>
              </a:lnSpc>
              <a:spcBef>
                <a:spcPts val="600"/>
              </a:spcBef>
              <a:spcAft>
                <a:spcPts val="0"/>
              </a:spcAft>
              <a:buClr>
                <a:schemeClr val="dk1"/>
              </a:buClr>
              <a:buSzPts val="2350"/>
              <a:buFont typeface="Arial"/>
              <a:buAutoNum type="arabicPeriod"/>
            </a:pPr>
            <a:r>
              <a:rPr b="0" lang="en-GB" sz="2350">
                <a:latin typeface="Georgia"/>
                <a:ea typeface="Georgia"/>
                <a:cs typeface="Georgia"/>
                <a:sym typeface="Georgia"/>
              </a:rPr>
              <a:t>Politically sensitive issues </a:t>
            </a:r>
            <a:endParaRPr sz="3100"/>
          </a:p>
          <a:p>
            <a:pPr indent="-479425" lvl="0" marL="457200" rtl="0" algn="l">
              <a:lnSpc>
                <a:spcPct val="90000"/>
              </a:lnSpc>
              <a:spcBef>
                <a:spcPts val="600"/>
              </a:spcBef>
              <a:spcAft>
                <a:spcPts val="0"/>
              </a:spcAft>
              <a:buClr>
                <a:schemeClr val="dk1"/>
              </a:buClr>
              <a:buSzPts val="2350"/>
              <a:buFont typeface="Arial"/>
              <a:buAutoNum type="arabicPeriod"/>
            </a:pPr>
            <a:r>
              <a:rPr b="0" lang="en-GB" sz="2350">
                <a:latin typeface="Georgia"/>
                <a:ea typeface="Georgia"/>
                <a:cs typeface="Georgia"/>
                <a:sym typeface="Georgia"/>
              </a:rPr>
              <a:t>Questions and discussion</a:t>
            </a:r>
            <a:endParaRPr sz="3100"/>
          </a:p>
          <a:p>
            <a:pPr indent="0" lvl="0" marL="0" rtl="0" algn="l">
              <a:lnSpc>
                <a:spcPct val="90000"/>
              </a:lnSpc>
              <a:spcBef>
                <a:spcPts val="600"/>
              </a:spcBef>
              <a:spcAft>
                <a:spcPts val="0"/>
              </a:spcAft>
              <a:buNone/>
            </a:pPr>
            <a:r>
              <a:t/>
            </a:r>
            <a:endParaRPr b="0" sz="2350">
              <a:latin typeface="Georgia"/>
              <a:ea typeface="Georgia"/>
              <a:cs typeface="Georgia"/>
              <a:sym typeface="Georgia"/>
            </a:endParaRPr>
          </a:p>
          <a:p>
            <a:pPr indent="-330200" lvl="0" marL="457200" rtl="0" algn="l">
              <a:lnSpc>
                <a:spcPct val="90000"/>
              </a:lnSpc>
              <a:spcBef>
                <a:spcPts val="600"/>
              </a:spcBef>
              <a:spcAft>
                <a:spcPts val="0"/>
              </a:spcAft>
              <a:buClr>
                <a:schemeClr val="dk1"/>
              </a:buClr>
              <a:buSzPts val="1250"/>
              <a:buFont typeface="Arial"/>
              <a:buNone/>
            </a:pPr>
            <a:r>
              <a:t/>
            </a:r>
            <a:endParaRPr b="0" sz="2350">
              <a:latin typeface="Georgia"/>
              <a:ea typeface="Georgia"/>
              <a:cs typeface="Georgia"/>
              <a:sym typeface="Georgia"/>
            </a:endParaRPr>
          </a:p>
          <a:p>
            <a:pPr indent="-330200" lvl="0" marL="457200" rtl="0" algn="l">
              <a:lnSpc>
                <a:spcPct val="90000"/>
              </a:lnSpc>
              <a:spcBef>
                <a:spcPts val="600"/>
              </a:spcBef>
              <a:spcAft>
                <a:spcPts val="0"/>
              </a:spcAft>
              <a:buClr>
                <a:schemeClr val="dk1"/>
              </a:buClr>
              <a:buSzPts val="1250"/>
              <a:buFont typeface="Arial"/>
              <a:buNone/>
            </a:pPr>
            <a:r>
              <a:t/>
            </a:r>
            <a:endParaRPr b="0" sz="2350">
              <a:latin typeface="Georgia"/>
              <a:ea typeface="Georgia"/>
              <a:cs typeface="Georgia"/>
              <a:sym typeface="Georgia"/>
            </a:endParaRPr>
          </a:p>
          <a:p>
            <a:pPr indent="-330200" lvl="0" marL="457200" rtl="0" algn="l">
              <a:lnSpc>
                <a:spcPct val="90000"/>
              </a:lnSpc>
              <a:spcBef>
                <a:spcPts val="600"/>
              </a:spcBef>
              <a:spcAft>
                <a:spcPts val="0"/>
              </a:spcAft>
              <a:buClr>
                <a:schemeClr val="dk1"/>
              </a:buClr>
              <a:buSzPts val="1250"/>
              <a:buFont typeface="Arial"/>
              <a:buNone/>
            </a:pPr>
            <a:r>
              <a:t/>
            </a:r>
            <a:endParaRPr b="0" sz="2350">
              <a:latin typeface="Georgia"/>
              <a:ea typeface="Georgia"/>
              <a:cs typeface="Georgia"/>
              <a:sym typeface="Georgia"/>
            </a:endParaRPr>
          </a:p>
          <a:p>
            <a:pPr indent="-330200" lvl="0" marL="457200" rtl="0" algn="l">
              <a:lnSpc>
                <a:spcPct val="90000"/>
              </a:lnSpc>
              <a:spcBef>
                <a:spcPts val="600"/>
              </a:spcBef>
              <a:spcAft>
                <a:spcPts val="0"/>
              </a:spcAft>
              <a:buClr>
                <a:schemeClr val="dk1"/>
              </a:buClr>
              <a:buSzPts val="1250"/>
              <a:buFont typeface="Arial"/>
              <a:buNone/>
            </a:pPr>
            <a:r>
              <a:t/>
            </a:r>
            <a:endParaRPr b="0" sz="2350">
              <a:latin typeface="Georgia"/>
              <a:ea typeface="Georgia"/>
              <a:cs typeface="Georgia"/>
              <a:sym typeface="Georgia"/>
            </a:endParaRPr>
          </a:p>
          <a:p>
            <a:pPr indent="-330200" lvl="0" marL="457200" rtl="0" algn="l">
              <a:lnSpc>
                <a:spcPct val="90000"/>
              </a:lnSpc>
              <a:spcBef>
                <a:spcPts val="600"/>
              </a:spcBef>
              <a:spcAft>
                <a:spcPts val="0"/>
              </a:spcAft>
              <a:buClr>
                <a:schemeClr val="dk1"/>
              </a:buClr>
              <a:buSzPts val="1250"/>
              <a:buFont typeface="Arial"/>
              <a:buNone/>
            </a:pPr>
            <a:r>
              <a:t/>
            </a:r>
            <a:endParaRPr b="0" sz="2350">
              <a:latin typeface="Georgia"/>
              <a:ea typeface="Georgia"/>
              <a:cs typeface="Georgia"/>
              <a:sym typeface="Georgia"/>
            </a:endParaRPr>
          </a:p>
          <a:p>
            <a:pPr indent="-330200" lvl="0" marL="457200" rtl="0" algn="l">
              <a:lnSpc>
                <a:spcPct val="90000"/>
              </a:lnSpc>
              <a:spcBef>
                <a:spcPts val="600"/>
              </a:spcBef>
              <a:spcAft>
                <a:spcPts val="0"/>
              </a:spcAft>
              <a:buClr>
                <a:schemeClr val="dk1"/>
              </a:buClr>
              <a:buSzPts val="1250"/>
              <a:buFont typeface="Arial"/>
              <a:buNone/>
            </a:pPr>
            <a:r>
              <a:t/>
            </a:r>
            <a:endParaRPr b="0" sz="2350">
              <a:latin typeface="Georgia"/>
              <a:ea typeface="Georgia"/>
              <a:cs typeface="Georgia"/>
              <a:sym typeface="Georgia"/>
            </a:endParaRPr>
          </a:p>
          <a:p>
            <a:pPr indent="0" lvl="0" marL="0" rtl="0" algn="l">
              <a:lnSpc>
                <a:spcPct val="90000"/>
              </a:lnSpc>
              <a:spcBef>
                <a:spcPts val="600"/>
              </a:spcBef>
              <a:spcAft>
                <a:spcPts val="0"/>
              </a:spcAft>
              <a:buNone/>
            </a:pPr>
            <a:r>
              <a:t/>
            </a:r>
            <a:endParaRPr b="0" sz="1850">
              <a:latin typeface="Georgia"/>
              <a:ea typeface="Georgia"/>
              <a:cs typeface="Georgia"/>
              <a:sym typeface="Georgia"/>
            </a:endParaRPr>
          </a:p>
          <a:p>
            <a:pPr indent="0" lvl="0" marL="0" rtl="0" algn="l">
              <a:lnSpc>
                <a:spcPct val="90000"/>
              </a:lnSpc>
              <a:spcBef>
                <a:spcPts val="600"/>
              </a:spcBef>
              <a:spcAft>
                <a:spcPts val="0"/>
              </a:spcAft>
              <a:buNone/>
            </a:pPr>
            <a:r>
              <a:t/>
            </a:r>
            <a:endParaRPr b="0" sz="1850">
              <a:latin typeface="Georgia"/>
              <a:ea typeface="Georgia"/>
              <a:cs typeface="Georgia"/>
              <a:sym typeface="Georgia"/>
            </a:endParaRPr>
          </a:p>
          <a:p>
            <a:pPr indent="0" lvl="0" marL="0" rtl="0" algn="l">
              <a:lnSpc>
                <a:spcPct val="90000"/>
              </a:lnSpc>
              <a:spcBef>
                <a:spcPts val="600"/>
              </a:spcBef>
              <a:spcAft>
                <a:spcPts val="0"/>
              </a:spcAft>
              <a:buNone/>
            </a:pPr>
            <a:r>
              <a:t/>
            </a:r>
            <a:endParaRPr sz="3100"/>
          </a:p>
          <a:p>
            <a:pPr indent="0" lvl="0" marL="0" rtl="0" algn="l">
              <a:lnSpc>
                <a:spcPct val="90000"/>
              </a:lnSpc>
              <a:spcBef>
                <a:spcPts val="600"/>
              </a:spcBef>
              <a:spcAft>
                <a:spcPts val="0"/>
              </a:spcAft>
              <a:buNone/>
            </a:pPr>
            <a:r>
              <a:t/>
            </a:r>
            <a:endParaRPr sz="3100"/>
          </a:p>
        </p:txBody>
      </p:sp>
      <p:sp>
        <p:nvSpPr>
          <p:cNvPr id="91" name="Google Shape;91;p2"/>
          <p:cNvSpPr txBox="1"/>
          <p:nvPr>
            <p:ph type="title"/>
          </p:nvPr>
        </p:nvSpPr>
        <p:spPr>
          <a:xfrm>
            <a:off x="479436" y="483925"/>
            <a:ext cx="8424900" cy="79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Agenda</a:t>
            </a:r>
            <a:endParaRPr/>
          </a:p>
        </p:txBody>
      </p:sp>
      <p:sp>
        <p:nvSpPr>
          <p:cNvPr id="92" name="Google Shape;92;p2"/>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en-GB" sz="900">
                <a:solidFill>
                  <a:schemeClr val="lt1"/>
                </a:solidFill>
                <a:latin typeface="Arial"/>
                <a:ea typeface="Arial"/>
                <a:cs typeface="Arial"/>
                <a:sym typeface="Arial"/>
              </a:rPr>
              <a:t>‹#›</a:t>
            </a:fld>
            <a:endParaRPr b="1" sz="900">
              <a:solidFill>
                <a:schemeClr val="lt1"/>
              </a:solidFill>
              <a:latin typeface="Arial"/>
              <a:ea typeface="Arial"/>
              <a:cs typeface="Arial"/>
              <a:sym typeface="Arial"/>
            </a:endParaRPr>
          </a:p>
        </p:txBody>
      </p:sp>
      <p:sp>
        <p:nvSpPr>
          <p:cNvPr id="98" name="Google Shape;98;p3"/>
          <p:cNvSpPr txBox="1"/>
          <p:nvPr>
            <p:ph idx="1" type="body"/>
          </p:nvPr>
        </p:nvSpPr>
        <p:spPr>
          <a:xfrm>
            <a:off x="479425" y="1665374"/>
            <a:ext cx="5400551" cy="3527251"/>
          </a:xfrm>
          <a:prstGeom prst="rect">
            <a:avLst/>
          </a:prstGeom>
          <a:noFill/>
          <a:ln>
            <a:noFill/>
          </a:ln>
        </p:spPr>
        <p:txBody>
          <a:bodyPr anchorCtr="0" anchor="t" bIns="0" lIns="0" spcFirstLastPara="1" rIns="0" wrap="square" tIns="0">
            <a:noAutofit/>
          </a:bodyPr>
          <a:lstStyle/>
          <a:p>
            <a:pPr indent="-355600" lvl="0" marL="457200" rtl="0" algn="l">
              <a:lnSpc>
                <a:spcPct val="90000"/>
              </a:lnSpc>
              <a:spcBef>
                <a:spcPts val="0"/>
              </a:spcBef>
              <a:spcAft>
                <a:spcPts val="0"/>
              </a:spcAft>
              <a:buSzPts val="2000"/>
              <a:buFont typeface="Georgia"/>
              <a:buChar char="●"/>
            </a:pPr>
            <a:r>
              <a:rPr b="0" lang="en-GB" sz="2000">
                <a:latin typeface="Georgia"/>
                <a:ea typeface="Georgia"/>
                <a:cs typeface="Georgia"/>
                <a:sym typeface="Georgia"/>
              </a:rPr>
              <a:t>Independent international affairs think tank – Independent Thinking</a:t>
            </a:r>
            <a:endParaRPr b="0" sz="2000"/>
          </a:p>
          <a:p>
            <a:pPr indent="-355600" lvl="0" marL="457200" rtl="0" algn="l">
              <a:lnSpc>
                <a:spcPct val="90000"/>
              </a:lnSpc>
              <a:spcBef>
                <a:spcPts val="0"/>
              </a:spcBef>
              <a:spcAft>
                <a:spcPts val="0"/>
              </a:spcAft>
              <a:buSzPts val="2000"/>
              <a:buFont typeface="Georgia"/>
              <a:buChar char="●"/>
            </a:pPr>
            <a:r>
              <a:rPr b="0" lang="en-GB" sz="2000">
                <a:latin typeface="Georgia"/>
                <a:ea typeface="Georgia"/>
                <a:cs typeface="Georgia"/>
                <a:sym typeface="Georgia"/>
              </a:rPr>
              <a:t>Founded in 1920</a:t>
            </a:r>
            <a:endParaRPr sz="2480"/>
          </a:p>
          <a:p>
            <a:pPr indent="-355600" lvl="0" marL="457200" rtl="0" algn="l">
              <a:lnSpc>
                <a:spcPct val="90000"/>
              </a:lnSpc>
              <a:spcBef>
                <a:spcPts val="0"/>
              </a:spcBef>
              <a:spcAft>
                <a:spcPts val="0"/>
              </a:spcAft>
              <a:buSzPts val="2000"/>
              <a:buFont typeface="Georgia"/>
              <a:buChar char="●"/>
            </a:pPr>
            <a:r>
              <a:rPr b="0" lang="en-GB" sz="2000">
                <a:latin typeface="Georgia"/>
                <a:ea typeface="Georgia"/>
                <a:cs typeface="Georgia"/>
                <a:sym typeface="Georgia"/>
              </a:rPr>
              <a:t>Chatham House rule</a:t>
            </a:r>
            <a:endParaRPr sz="2480"/>
          </a:p>
          <a:p>
            <a:pPr indent="-355600" lvl="0" marL="457200" rtl="0" algn="l">
              <a:lnSpc>
                <a:spcPct val="90000"/>
              </a:lnSpc>
              <a:spcBef>
                <a:spcPts val="0"/>
              </a:spcBef>
              <a:spcAft>
                <a:spcPts val="0"/>
              </a:spcAft>
              <a:buSzPts val="2000"/>
              <a:buFont typeface="Georgia"/>
              <a:buChar char="●"/>
            </a:pPr>
            <a:r>
              <a:rPr b="0" lang="en-GB" sz="2000">
                <a:latin typeface="Georgia"/>
                <a:ea typeface="Georgia"/>
                <a:cs typeface="Georgia"/>
                <a:sym typeface="Georgia"/>
              </a:rPr>
              <a:t>Events and convening, dialogue, research and analysis, empowering next generation</a:t>
            </a:r>
            <a:endParaRPr sz="2480"/>
          </a:p>
          <a:p>
            <a:pPr indent="-355600" lvl="0" marL="457200" rtl="0" algn="l">
              <a:lnSpc>
                <a:spcPct val="90000"/>
              </a:lnSpc>
              <a:spcBef>
                <a:spcPts val="0"/>
              </a:spcBef>
              <a:spcAft>
                <a:spcPts val="0"/>
              </a:spcAft>
              <a:buSzPts val="2000"/>
              <a:buFont typeface="Georgia"/>
              <a:buChar char="●"/>
            </a:pPr>
            <a:r>
              <a:rPr b="0" lang="en-GB" sz="2000">
                <a:latin typeface="Georgia"/>
                <a:ea typeface="Georgia"/>
                <a:cs typeface="Georgia"/>
                <a:sym typeface="Georgia"/>
              </a:rPr>
              <a:t>15 thematic and geographic programmes and teams</a:t>
            </a:r>
            <a:endParaRPr sz="2480"/>
          </a:p>
          <a:p>
            <a:pPr indent="-355600" lvl="0" marL="457200" rtl="0" algn="l">
              <a:lnSpc>
                <a:spcPct val="90000"/>
              </a:lnSpc>
              <a:spcBef>
                <a:spcPts val="0"/>
              </a:spcBef>
              <a:spcAft>
                <a:spcPts val="0"/>
              </a:spcAft>
              <a:buSzPts val="2000"/>
              <a:buFont typeface="Georgia"/>
              <a:buChar char="●"/>
            </a:pPr>
            <a:r>
              <a:rPr b="0" lang="en-GB" sz="2000">
                <a:latin typeface="Georgia"/>
                <a:ea typeface="Georgia"/>
                <a:cs typeface="Georgia"/>
                <a:sym typeface="Georgia"/>
              </a:rPr>
              <a:t>Membership model</a:t>
            </a:r>
            <a:endParaRPr sz="2480"/>
          </a:p>
        </p:txBody>
      </p:sp>
      <p:sp>
        <p:nvSpPr>
          <p:cNvPr id="99" name="Google Shape;99;p3"/>
          <p:cNvSpPr txBox="1"/>
          <p:nvPr>
            <p:ph type="title"/>
          </p:nvPr>
        </p:nvSpPr>
        <p:spPr>
          <a:xfrm>
            <a:off x="479425"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Chatham House</a:t>
            </a:r>
            <a:endParaRPr/>
          </a:p>
        </p:txBody>
      </p:sp>
      <p:pic>
        <p:nvPicPr>
          <p:cNvPr id="100" name="Google Shape;100;p3"/>
          <p:cNvPicPr preferRelativeResize="0"/>
          <p:nvPr/>
        </p:nvPicPr>
        <p:blipFill rotWithShape="1">
          <a:blip r:embed="rId3">
            <a:alphaModFix/>
          </a:blip>
          <a:srcRect b="0" l="0" r="0" t="0"/>
          <a:stretch/>
        </p:blipFill>
        <p:spPr>
          <a:xfrm>
            <a:off x="6206518" y="1769677"/>
            <a:ext cx="5251524" cy="2956414"/>
          </a:xfrm>
          <a:prstGeom prst="rect">
            <a:avLst/>
          </a:prstGeom>
          <a:noFill/>
          <a:ln>
            <a:noFill/>
          </a:ln>
        </p:spPr>
      </p:pic>
      <p:sp>
        <p:nvSpPr>
          <p:cNvPr id="101" name="Google Shape;101;p3"/>
          <p:cNvSpPr txBox="1"/>
          <p:nvPr/>
        </p:nvSpPr>
        <p:spPr>
          <a:xfrm>
            <a:off x="623392" y="5405155"/>
            <a:ext cx="108346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800">
                <a:solidFill>
                  <a:schemeClr val="dk2"/>
                </a:solidFill>
                <a:latin typeface="Georgia"/>
                <a:ea typeface="Georgia"/>
                <a:cs typeface="Georgia"/>
                <a:sym typeface="Georgia"/>
              </a:rPr>
              <a:t>‘Our mission is to help governments and societies build a sustainably secure, prosperous and just world’</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479424" y="260350"/>
            <a:ext cx="8424900" cy="79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The context for communications</a:t>
            </a:r>
            <a:endParaRPr/>
          </a:p>
        </p:txBody>
      </p:sp>
      <p:pic>
        <p:nvPicPr>
          <p:cNvPr descr="The Scream 1893  Edvard Munch handgeschilderde olieverf afbeelding 1" id="107" name="Google Shape;107;p4"/>
          <p:cNvPicPr preferRelativeResize="0"/>
          <p:nvPr/>
        </p:nvPicPr>
        <p:blipFill rotWithShape="1">
          <a:blip r:embed="rId3">
            <a:alphaModFix/>
          </a:blip>
          <a:srcRect b="0" l="0" r="0" t="0"/>
          <a:stretch/>
        </p:blipFill>
        <p:spPr>
          <a:xfrm>
            <a:off x="8355840" y="1972552"/>
            <a:ext cx="2992864" cy="3625679"/>
          </a:xfrm>
          <a:prstGeom prst="rect">
            <a:avLst/>
          </a:prstGeom>
          <a:noFill/>
          <a:ln>
            <a:noFill/>
          </a:ln>
        </p:spPr>
      </p:pic>
      <p:pic>
        <p:nvPicPr>
          <p:cNvPr descr="This Week's Infectious Disease Breaking News" id="108" name="Google Shape;108;p4"/>
          <p:cNvPicPr preferRelativeResize="0"/>
          <p:nvPr/>
        </p:nvPicPr>
        <p:blipFill rotWithShape="1">
          <a:blip r:embed="rId4">
            <a:alphaModFix/>
          </a:blip>
          <a:srcRect b="0" l="0" r="0" t="0"/>
          <a:stretch/>
        </p:blipFill>
        <p:spPr>
          <a:xfrm>
            <a:off x="2927648" y="2301603"/>
            <a:ext cx="2847975" cy="1600200"/>
          </a:xfrm>
          <a:prstGeom prst="rect">
            <a:avLst/>
          </a:prstGeom>
          <a:noFill/>
          <a:ln>
            <a:noFill/>
          </a:ln>
        </p:spPr>
      </p:pic>
      <p:pic>
        <p:nvPicPr>
          <p:cNvPr descr="Travelling Teacher | Intuitive Design Sessions" id="109" name="Google Shape;109;p4"/>
          <p:cNvPicPr preferRelativeResize="0"/>
          <p:nvPr/>
        </p:nvPicPr>
        <p:blipFill rotWithShape="1">
          <a:blip r:embed="rId5">
            <a:alphaModFix/>
          </a:blip>
          <a:srcRect b="0" l="0" r="0" t="0"/>
          <a:stretch/>
        </p:blipFill>
        <p:spPr>
          <a:xfrm>
            <a:off x="839416" y="4466063"/>
            <a:ext cx="4824536" cy="1945183"/>
          </a:xfrm>
          <a:prstGeom prst="rect">
            <a:avLst/>
          </a:prstGeom>
          <a:noFill/>
          <a:ln>
            <a:noFill/>
          </a:ln>
        </p:spPr>
      </p:pic>
      <p:pic>
        <p:nvPicPr>
          <p:cNvPr descr="Rules for living &amp; their place in therapy | ACT Counselling &amp; CBT Services" id="110" name="Google Shape;110;p4"/>
          <p:cNvPicPr preferRelativeResize="0"/>
          <p:nvPr/>
        </p:nvPicPr>
        <p:blipFill rotWithShape="1">
          <a:blip r:embed="rId6">
            <a:alphaModFix/>
          </a:blip>
          <a:srcRect b="0" l="0" r="0" t="0"/>
          <a:stretch/>
        </p:blipFill>
        <p:spPr>
          <a:xfrm>
            <a:off x="290990" y="3456413"/>
            <a:ext cx="1584176" cy="1714500"/>
          </a:xfrm>
          <a:prstGeom prst="rect">
            <a:avLst/>
          </a:prstGeom>
          <a:noFill/>
          <a:ln>
            <a:noFill/>
          </a:ln>
        </p:spPr>
      </p:pic>
      <p:pic>
        <p:nvPicPr>
          <p:cNvPr descr="10 Steps to Starting a Business While Keeping Your Full-Time Job | Inc.com" id="111" name="Google Shape;111;p4"/>
          <p:cNvPicPr preferRelativeResize="0"/>
          <p:nvPr/>
        </p:nvPicPr>
        <p:blipFill rotWithShape="1">
          <a:blip r:embed="rId7">
            <a:alphaModFix/>
          </a:blip>
          <a:srcRect b="0" l="0" r="0" t="0"/>
          <a:stretch/>
        </p:blipFill>
        <p:spPr>
          <a:xfrm>
            <a:off x="623392" y="1124849"/>
            <a:ext cx="2422525" cy="1958764"/>
          </a:xfrm>
          <a:prstGeom prst="rect">
            <a:avLst/>
          </a:prstGeom>
          <a:noFill/>
          <a:ln>
            <a:noFill/>
          </a:ln>
        </p:spPr>
      </p:pic>
      <p:pic>
        <p:nvPicPr>
          <p:cNvPr descr="News" id="112" name="Google Shape;112;p4"/>
          <p:cNvPicPr preferRelativeResize="0"/>
          <p:nvPr/>
        </p:nvPicPr>
        <p:blipFill rotWithShape="1">
          <a:blip r:embed="rId8">
            <a:alphaModFix/>
          </a:blip>
          <a:srcRect b="0" l="0" r="0" t="0"/>
          <a:stretch/>
        </p:blipFill>
        <p:spPr>
          <a:xfrm>
            <a:off x="2279576" y="3585488"/>
            <a:ext cx="2294066" cy="1147033"/>
          </a:xfrm>
          <a:prstGeom prst="rect">
            <a:avLst/>
          </a:prstGeom>
          <a:noFill/>
          <a:ln>
            <a:noFill/>
          </a:ln>
        </p:spPr>
      </p:pic>
      <p:pic>
        <p:nvPicPr>
          <p:cNvPr descr="Where does my money go | UniBank" id="113" name="Google Shape;113;p4"/>
          <p:cNvPicPr preferRelativeResize="0"/>
          <p:nvPr/>
        </p:nvPicPr>
        <p:blipFill rotWithShape="1">
          <a:blip r:embed="rId9">
            <a:alphaModFix/>
          </a:blip>
          <a:srcRect b="0" l="0" r="0" t="0"/>
          <a:stretch/>
        </p:blipFill>
        <p:spPr>
          <a:xfrm>
            <a:off x="5101384" y="3585488"/>
            <a:ext cx="1989231" cy="1117695"/>
          </a:xfrm>
          <a:prstGeom prst="rect">
            <a:avLst/>
          </a:prstGeom>
          <a:noFill/>
          <a:ln>
            <a:noFill/>
          </a:ln>
        </p:spPr>
      </p:pic>
      <p:sp>
        <p:nvSpPr>
          <p:cNvPr id="114" name="Google Shape;114;p4"/>
          <p:cNvSpPr/>
          <p:nvPr/>
        </p:nvSpPr>
        <p:spPr>
          <a:xfrm>
            <a:off x="7220740" y="3643415"/>
            <a:ext cx="924033" cy="893311"/>
          </a:xfrm>
          <a:prstGeom prst="mathEqual">
            <a:avLst>
              <a:gd fmla="val 23520" name="adj1"/>
              <a:gd fmla="val 11760" name="adj2"/>
            </a:avLst>
          </a:prstGeom>
          <a:solidFill>
            <a:schemeClr val="accent1"/>
          </a:solidFill>
          <a:ln cap="flat" cmpd="sng" w="25400">
            <a:solidFill>
              <a:srgbClr val="007A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Download Twitter's new X logo here! | Disobey" id="115" name="Google Shape;115;p4"/>
          <p:cNvPicPr preferRelativeResize="0"/>
          <p:nvPr/>
        </p:nvPicPr>
        <p:blipFill rotWithShape="1">
          <a:blip r:embed="rId10">
            <a:alphaModFix/>
          </a:blip>
          <a:srcRect b="0" l="0" r="0" t="0"/>
          <a:stretch/>
        </p:blipFill>
        <p:spPr>
          <a:xfrm>
            <a:off x="5101384" y="1200156"/>
            <a:ext cx="1412776" cy="1412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21" name="Google Shape;121;p5"/>
          <p:cNvSpPr txBox="1"/>
          <p:nvPr>
            <p:ph idx="1" type="body"/>
          </p:nvPr>
        </p:nvSpPr>
        <p:spPr>
          <a:xfrm>
            <a:off x="479425" y="1536681"/>
            <a:ext cx="10441200" cy="3527400"/>
          </a:xfrm>
          <a:prstGeom prst="rect">
            <a:avLst/>
          </a:prstGeom>
          <a:noFill/>
          <a:ln>
            <a:noFill/>
          </a:ln>
        </p:spPr>
        <p:txBody>
          <a:bodyPr anchorCtr="0" anchor="t" bIns="0" lIns="0" spcFirstLastPara="1" rIns="0" wrap="square" tIns="0">
            <a:noAutofit/>
          </a:bodyPr>
          <a:lstStyle/>
          <a:p>
            <a:pPr indent="-361950" lvl="0" marL="457200" rtl="0" algn="l">
              <a:lnSpc>
                <a:spcPct val="90000"/>
              </a:lnSpc>
              <a:spcBef>
                <a:spcPts val="0"/>
              </a:spcBef>
              <a:spcAft>
                <a:spcPts val="0"/>
              </a:spcAft>
              <a:buSzPts val="2100"/>
              <a:buFont typeface="Georgia"/>
              <a:buAutoNum type="arabicPeriod"/>
            </a:pPr>
            <a:r>
              <a:rPr b="0" lang="en-GB" sz="2100">
                <a:latin typeface="Georgia"/>
                <a:ea typeface="Georgia"/>
                <a:cs typeface="Georgia"/>
                <a:sym typeface="Georgia"/>
              </a:rPr>
              <a:t>Evidence, analysis and ideas are not sufficient to influence policy</a:t>
            </a:r>
            <a:endParaRPr sz="2100"/>
          </a:p>
          <a:p>
            <a:pPr indent="-361950" lvl="0" marL="457200" rtl="0" algn="l">
              <a:lnSpc>
                <a:spcPct val="90000"/>
              </a:lnSpc>
              <a:spcBef>
                <a:spcPts val="0"/>
              </a:spcBef>
              <a:spcAft>
                <a:spcPts val="0"/>
              </a:spcAft>
              <a:buSzPts val="2100"/>
              <a:buFont typeface="Georgia"/>
              <a:buAutoNum type="arabicPeriod"/>
            </a:pPr>
            <a:r>
              <a:rPr b="0" lang="en-GB" sz="2100">
                <a:latin typeface="Georgia"/>
                <a:ea typeface="Georgia"/>
                <a:cs typeface="Georgia"/>
                <a:sym typeface="Georgia"/>
              </a:rPr>
              <a:t>Decision-makers and influencers have plenty of alternative sources – we are all competing for attention (audiences won’t just find you!)</a:t>
            </a:r>
            <a:endParaRPr sz="2100"/>
          </a:p>
          <a:p>
            <a:pPr indent="-361950" lvl="0" marL="457200" rtl="0" algn="l">
              <a:lnSpc>
                <a:spcPct val="90000"/>
              </a:lnSpc>
              <a:spcBef>
                <a:spcPts val="0"/>
              </a:spcBef>
              <a:spcAft>
                <a:spcPts val="0"/>
              </a:spcAft>
              <a:buSzPts val="2100"/>
              <a:buFont typeface="Georgia"/>
              <a:buAutoNum type="arabicPeriod"/>
            </a:pPr>
            <a:r>
              <a:rPr b="0" lang="en-GB" sz="2100">
                <a:latin typeface="Georgia"/>
                <a:ea typeface="Georgia"/>
                <a:cs typeface="Georgia"/>
                <a:sym typeface="Georgia"/>
              </a:rPr>
              <a:t>Time is at a premium and attention must be grasped quickly</a:t>
            </a:r>
            <a:endParaRPr sz="2100"/>
          </a:p>
          <a:p>
            <a:pPr indent="-361950" lvl="0" marL="457200" rtl="0" algn="l">
              <a:lnSpc>
                <a:spcPct val="90000"/>
              </a:lnSpc>
              <a:spcBef>
                <a:spcPts val="0"/>
              </a:spcBef>
              <a:spcAft>
                <a:spcPts val="0"/>
              </a:spcAft>
              <a:buSzPts val="2100"/>
              <a:buFont typeface="Georgia"/>
              <a:buAutoNum type="arabicPeriod"/>
            </a:pPr>
            <a:r>
              <a:rPr b="0" lang="en-GB" sz="2100">
                <a:latin typeface="Georgia"/>
                <a:ea typeface="Georgia"/>
                <a:cs typeface="Georgia"/>
                <a:sym typeface="Georgia"/>
              </a:rPr>
              <a:t>Research is rarely immediately translatable into practical recommendations</a:t>
            </a:r>
            <a:endParaRPr sz="2100"/>
          </a:p>
          <a:p>
            <a:pPr indent="-361950" lvl="0" marL="457200" rtl="0" algn="l">
              <a:lnSpc>
                <a:spcPct val="90000"/>
              </a:lnSpc>
              <a:spcBef>
                <a:spcPts val="0"/>
              </a:spcBef>
              <a:spcAft>
                <a:spcPts val="0"/>
              </a:spcAft>
              <a:buSzPts val="2100"/>
              <a:buFont typeface="Georgia"/>
              <a:buAutoNum type="arabicPeriod"/>
            </a:pPr>
            <a:r>
              <a:rPr b="0" lang="en-GB" sz="2100">
                <a:latin typeface="Georgia"/>
                <a:ea typeface="Georgia"/>
                <a:cs typeface="Georgia"/>
                <a:sym typeface="Georgia"/>
              </a:rPr>
              <a:t>Presenting the facts is only half the job – and compelling research deserves properly communicating</a:t>
            </a:r>
            <a:endParaRPr sz="2100"/>
          </a:p>
          <a:p>
            <a:pPr indent="-361950" lvl="0" marL="457200" rtl="0" algn="l">
              <a:lnSpc>
                <a:spcPct val="90000"/>
              </a:lnSpc>
              <a:spcBef>
                <a:spcPts val="0"/>
              </a:spcBef>
              <a:spcAft>
                <a:spcPts val="0"/>
              </a:spcAft>
              <a:buSzPts val="2100"/>
              <a:buFont typeface="Georgia"/>
              <a:buAutoNum type="arabicPeriod"/>
            </a:pPr>
            <a:r>
              <a:rPr b="0" lang="en-GB" sz="2100">
                <a:latin typeface="Georgia"/>
                <a:ea typeface="Georgia"/>
                <a:cs typeface="Georgia"/>
                <a:sym typeface="Georgia"/>
              </a:rPr>
              <a:t>Establish credibility, reputation and brand for future influencing</a:t>
            </a:r>
            <a:endParaRPr sz="2100"/>
          </a:p>
          <a:p>
            <a:pPr indent="-361950" lvl="0" marL="457200" rtl="0" algn="l">
              <a:lnSpc>
                <a:spcPct val="90000"/>
              </a:lnSpc>
              <a:spcBef>
                <a:spcPts val="0"/>
              </a:spcBef>
              <a:spcAft>
                <a:spcPts val="0"/>
              </a:spcAft>
              <a:buSzPts val="2100"/>
              <a:buFont typeface="Georgia"/>
              <a:buAutoNum type="arabicPeriod"/>
            </a:pPr>
            <a:r>
              <a:rPr b="0" lang="en-GB" sz="2100">
                <a:latin typeface="Georgia"/>
                <a:ea typeface="Georgia"/>
                <a:cs typeface="Georgia"/>
                <a:sym typeface="Georgia"/>
              </a:rPr>
              <a:t>Bring research alive! To stand out. It’s fun!</a:t>
            </a:r>
            <a:endParaRPr sz="2100"/>
          </a:p>
          <a:p>
            <a:pPr indent="-361950" lvl="0" marL="457200" rtl="0" algn="l">
              <a:lnSpc>
                <a:spcPct val="90000"/>
              </a:lnSpc>
              <a:spcBef>
                <a:spcPts val="0"/>
              </a:spcBef>
              <a:spcAft>
                <a:spcPts val="0"/>
              </a:spcAft>
              <a:buSzPts val="2100"/>
              <a:buFont typeface="Georgia"/>
              <a:buAutoNum type="arabicPeriod"/>
            </a:pPr>
            <a:r>
              <a:rPr b="0" lang="en-GB" sz="2100">
                <a:latin typeface="Georgia"/>
                <a:ea typeface="Georgia"/>
                <a:cs typeface="Georgia"/>
                <a:sym typeface="Georgia"/>
              </a:rPr>
              <a:t>Attract funding and partnerships.</a:t>
            </a:r>
            <a:endParaRPr sz="2100"/>
          </a:p>
        </p:txBody>
      </p:sp>
      <p:sp>
        <p:nvSpPr>
          <p:cNvPr id="122" name="Google Shape;122;p5"/>
          <p:cNvSpPr txBox="1"/>
          <p:nvPr>
            <p:ph type="title"/>
          </p:nvPr>
        </p:nvSpPr>
        <p:spPr>
          <a:xfrm>
            <a:off x="479424" y="260350"/>
            <a:ext cx="8424900" cy="79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Effective communication is essential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479424" y="260350"/>
            <a:ext cx="8424900" cy="79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How Chatham House communicates for impact</a:t>
            </a:r>
            <a:endParaRPr/>
          </a:p>
        </p:txBody>
      </p:sp>
      <p:sp>
        <p:nvSpPr>
          <p:cNvPr id="128" name="Google Shape;128;p6"/>
          <p:cNvSpPr txBox="1"/>
          <p:nvPr>
            <p:ph idx="1" type="body"/>
          </p:nvPr>
        </p:nvSpPr>
        <p:spPr>
          <a:xfrm>
            <a:off x="479425" y="1844824"/>
            <a:ext cx="10441111" cy="3527251"/>
          </a:xfrm>
          <a:prstGeom prst="rect">
            <a:avLst/>
          </a:prstGeom>
          <a:noFill/>
          <a:ln>
            <a:noFill/>
          </a:ln>
        </p:spPr>
        <p:txBody>
          <a:bodyPr anchorCtr="0" anchor="t" bIns="0" lIns="0" spcFirstLastPara="1" rIns="0" wrap="square" tIns="0">
            <a:noAutofit/>
          </a:bodyPr>
          <a:lstStyle/>
          <a:p>
            <a:pPr indent="-450850" lvl="0" marL="457200" rtl="0" algn="l">
              <a:lnSpc>
                <a:spcPct val="110000"/>
              </a:lnSpc>
              <a:spcBef>
                <a:spcPts val="0"/>
              </a:spcBef>
              <a:spcAft>
                <a:spcPts val="0"/>
              </a:spcAft>
              <a:buClr>
                <a:schemeClr val="dk1"/>
              </a:buClr>
              <a:buSzPts val="1900"/>
              <a:buFont typeface="Arial"/>
              <a:buAutoNum type="arabicPeriod"/>
            </a:pPr>
            <a:r>
              <a:rPr b="0" lang="en-GB" sz="1900">
                <a:latin typeface="Georgia"/>
                <a:ea typeface="Georgia"/>
                <a:cs typeface="Georgia"/>
                <a:sym typeface="Georgia"/>
              </a:rPr>
              <a:t>Integrated communications approach:</a:t>
            </a:r>
            <a:endParaRPr sz="2200"/>
          </a:p>
          <a:p>
            <a:pPr indent="-450850" lvl="2" marL="817563" rtl="0" algn="l">
              <a:lnSpc>
                <a:spcPct val="110000"/>
              </a:lnSpc>
              <a:spcBef>
                <a:spcPts val="600"/>
              </a:spcBef>
              <a:spcAft>
                <a:spcPts val="0"/>
              </a:spcAft>
              <a:buClr>
                <a:schemeClr val="dk1"/>
              </a:buClr>
              <a:buSzPts val="1900"/>
              <a:buChar char="•"/>
            </a:pPr>
            <a:r>
              <a:rPr b="0" lang="en-GB" sz="1900">
                <a:latin typeface="Georgia"/>
                <a:ea typeface="Georgia"/>
                <a:cs typeface="Georgia"/>
                <a:sym typeface="Georgia"/>
              </a:rPr>
              <a:t>Brand, profile-raising, multiple channels – in parallel to…</a:t>
            </a:r>
            <a:endParaRPr sz="1900"/>
          </a:p>
          <a:p>
            <a:pPr indent="-450850" lvl="2" marL="817563" rtl="0" algn="l">
              <a:lnSpc>
                <a:spcPct val="110000"/>
              </a:lnSpc>
              <a:spcBef>
                <a:spcPts val="600"/>
              </a:spcBef>
              <a:spcAft>
                <a:spcPts val="0"/>
              </a:spcAft>
              <a:buClr>
                <a:schemeClr val="dk1"/>
              </a:buClr>
              <a:buSzPts val="1900"/>
              <a:buChar char="•"/>
            </a:pPr>
            <a:r>
              <a:rPr b="0" lang="en-GB" sz="1900">
                <a:latin typeface="Georgia"/>
                <a:ea typeface="Georgia"/>
                <a:cs typeface="Georgia"/>
                <a:sym typeface="Georgia"/>
              </a:rPr>
              <a:t>Substantive output, e.g. research paper, event, campaign</a:t>
            </a:r>
            <a:endParaRPr sz="1900"/>
          </a:p>
          <a:p>
            <a:pPr indent="-450850" lvl="2" marL="817563" rtl="0" algn="l">
              <a:lnSpc>
                <a:spcPct val="110000"/>
              </a:lnSpc>
              <a:spcBef>
                <a:spcPts val="600"/>
              </a:spcBef>
              <a:spcAft>
                <a:spcPts val="0"/>
              </a:spcAft>
              <a:buClr>
                <a:schemeClr val="dk1"/>
              </a:buClr>
              <a:buSzPts val="1900"/>
              <a:buChar char="•"/>
            </a:pPr>
            <a:r>
              <a:rPr b="0" lang="en-GB" sz="1900">
                <a:latin typeface="Georgia"/>
                <a:ea typeface="Georgia"/>
                <a:cs typeface="Georgia"/>
                <a:sym typeface="Georgia"/>
              </a:rPr>
              <a:t>‘Link expertise consistently to current affairs and events’</a:t>
            </a:r>
            <a:endParaRPr sz="1900"/>
          </a:p>
          <a:p>
            <a:pPr indent="-450850" lvl="2" marL="817563" rtl="0" algn="l">
              <a:lnSpc>
                <a:spcPct val="110000"/>
              </a:lnSpc>
              <a:spcBef>
                <a:spcPts val="600"/>
              </a:spcBef>
              <a:spcAft>
                <a:spcPts val="0"/>
              </a:spcAft>
              <a:buClr>
                <a:schemeClr val="dk1"/>
              </a:buClr>
              <a:buSzPts val="1900"/>
              <a:buChar char="•"/>
            </a:pPr>
            <a:r>
              <a:rPr b="0" lang="en-GB" sz="1900">
                <a:latin typeface="Georgia"/>
                <a:ea typeface="Georgia"/>
                <a:cs typeface="Georgia"/>
                <a:sym typeface="Georgia"/>
              </a:rPr>
              <a:t>‘Focus on the remarkable and timely’</a:t>
            </a:r>
            <a:endParaRPr sz="1900"/>
          </a:p>
          <a:p>
            <a:pPr indent="-450850" lvl="0" marL="457200" rtl="0" algn="l">
              <a:lnSpc>
                <a:spcPct val="110000"/>
              </a:lnSpc>
              <a:spcBef>
                <a:spcPts val="600"/>
              </a:spcBef>
              <a:spcAft>
                <a:spcPts val="0"/>
              </a:spcAft>
              <a:buClr>
                <a:schemeClr val="dk1"/>
              </a:buClr>
              <a:buSzPts val="1900"/>
              <a:buFont typeface="Arial"/>
              <a:buAutoNum type="arabicPeriod"/>
            </a:pPr>
            <a:r>
              <a:rPr b="0" lang="en-GB" sz="1900">
                <a:latin typeface="Georgia"/>
                <a:ea typeface="Georgia"/>
                <a:cs typeface="Georgia"/>
                <a:sym typeface="Georgia"/>
              </a:rPr>
              <a:t>Team effort between research, events and comms</a:t>
            </a:r>
            <a:endParaRPr sz="1900"/>
          </a:p>
          <a:p>
            <a:pPr indent="-450850" lvl="0" marL="457200" rtl="0" algn="l">
              <a:lnSpc>
                <a:spcPct val="110000"/>
              </a:lnSpc>
              <a:spcBef>
                <a:spcPts val="600"/>
              </a:spcBef>
              <a:spcAft>
                <a:spcPts val="0"/>
              </a:spcAft>
              <a:buClr>
                <a:schemeClr val="dk1"/>
              </a:buClr>
              <a:buSzPts val="1900"/>
              <a:buFont typeface="Arial"/>
              <a:buAutoNum type="arabicPeriod"/>
            </a:pPr>
            <a:r>
              <a:rPr b="0" lang="en-GB" sz="1900">
                <a:latin typeface="Georgia"/>
                <a:ea typeface="Georgia"/>
                <a:cs typeface="Georgia"/>
                <a:sym typeface="Georgia"/>
              </a:rPr>
              <a:t>Objective and audience driven (on a good day!) what activities will get CH what it wants</a:t>
            </a:r>
            <a:endParaRPr sz="1900"/>
          </a:p>
          <a:p>
            <a:pPr indent="-450850" lvl="0" marL="457200" rtl="0" algn="l">
              <a:lnSpc>
                <a:spcPct val="110000"/>
              </a:lnSpc>
              <a:spcBef>
                <a:spcPts val="600"/>
              </a:spcBef>
              <a:spcAft>
                <a:spcPts val="0"/>
              </a:spcAft>
              <a:buClr>
                <a:schemeClr val="dk1"/>
              </a:buClr>
              <a:buSzPts val="1900"/>
              <a:buFont typeface="Arial"/>
              <a:buAutoNum type="arabicPeriod"/>
            </a:pPr>
            <a:r>
              <a:rPr b="0" lang="en-GB" sz="1900">
                <a:latin typeface="Georgia"/>
                <a:ea typeface="Georgia"/>
                <a:cs typeface="Georgia"/>
                <a:sym typeface="Georgia"/>
              </a:rPr>
              <a:t>Planned to maximise impact (horizon scanning, moments of influence)</a:t>
            </a:r>
            <a:endParaRPr sz="1900"/>
          </a:p>
          <a:p>
            <a:pPr indent="-450850" lvl="0" marL="457200" rtl="0" algn="l">
              <a:lnSpc>
                <a:spcPct val="110000"/>
              </a:lnSpc>
              <a:spcBef>
                <a:spcPts val="600"/>
              </a:spcBef>
              <a:spcAft>
                <a:spcPts val="0"/>
              </a:spcAft>
              <a:buClr>
                <a:schemeClr val="dk1"/>
              </a:buClr>
              <a:buSzPts val="1900"/>
              <a:buFont typeface="Arial"/>
              <a:buAutoNum type="arabicPeriod"/>
            </a:pPr>
            <a:r>
              <a:rPr b="0" lang="en-GB" sz="1900">
                <a:latin typeface="Georgia"/>
                <a:ea typeface="Georgia"/>
                <a:cs typeface="Georgia"/>
                <a:sym typeface="Georgia"/>
              </a:rPr>
              <a:t>Comms involved at the outset of bids and proposals, and framing papers</a:t>
            </a:r>
            <a:endParaRPr sz="1900"/>
          </a:p>
          <a:p>
            <a:pPr indent="-450850" lvl="0" marL="457200" rtl="0" algn="l">
              <a:lnSpc>
                <a:spcPct val="110000"/>
              </a:lnSpc>
              <a:spcBef>
                <a:spcPts val="600"/>
              </a:spcBef>
              <a:spcAft>
                <a:spcPts val="0"/>
              </a:spcAft>
              <a:buClr>
                <a:schemeClr val="dk1"/>
              </a:buClr>
              <a:buSzPts val="1900"/>
              <a:buFont typeface="Arial"/>
              <a:buAutoNum type="arabicPeriod"/>
            </a:pPr>
            <a:r>
              <a:rPr b="0" lang="en-GB" sz="1900">
                <a:latin typeface="Georgia"/>
                <a:ea typeface="Georgia"/>
                <a:cs typeface="Georgia"/>
                <a:sym typeface="Georgia"/>
              </a:rPr>
              <a:t>Public comms allied with private engagement – The Rule.</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34" name="Google Shape;134;p7"/>
          <p:cNvSpPr txBox="1"/>
          <p:nvPr>
            <p:ph type="title"/>
          </p:nvPr>
        </p:nvSpPr>
        <p:spPr>
          <a:xfrm>
            <a:off x="479424" y="260350"/>
            <a:ext cx="8424900" cy="79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The Chatham House comms orchestra</a:t>
            </a:r>
            <a:endParaRPr/>
          </a:p>
        </p:txBody>
      </p:sp>
      <p:sp>
        <p:nvSpPr>
          <p:cNvPr id="135" name="Google Shape;135;p7"/>
          <p:cNvSpPr/>
          <p:nvPr/>
        </p:nvSpPr>
        <p:spPr>
          <a:xfrm>
            <a:off x="920775" y="2115025"/>
            <a:ext cx="10024200" cy="746700"/>
          </a:xfrm>
          <a:prstGeom prst="rect">
            <a:avLst/>
          </a:prstGeom>
          <a:solidFill>
            <a:schemeClr val="accent1"/>
          </a:solidFill>
          <a:ln>
            <a:noFill/>
          </a:ln>
        </p:spPr>
        <p:txBody>
          <a:bodyPr anchorCtr="0" anchor="ctr" bIns="52675" lIns="105375" spcFirstLastPara="1" rIns="105375" wrap="square" tIns="52675">
            <a:noAutofit/>
          </a:bodyPr>
          <a:lstStyle/>
          <a:p>
            <a:pPr indent="0" lvl="0" marL="0" marR="0" rtl="0" algn="ctr">
              <a:spcBef>
                <a:spcPts val="0"/>
              </a:spcBef>
              <a:spcAft>
                <a:spcPts val="0"/>
              </a:spcAft>
              <a:buNone/>
            </a:pPr>
            <a:r>
              <a:rPr lang="en-GB" sz="1844">
                <a:solidFill>
                  <a:schemeClr val="lt1"/>
                </a:solidFill>
                <a:latin typeface="Arial"/>
                <a:ea typeface="Arial"/>
                <a:cs typeface="Arial"/>
                <a:sym typeface="Arial"/>
              </a:rPr>
              <a:t>Communications and publishing</a:t>
            </a:r>
            <a:endParaRPr sz="1613"/>
          </a:p>
        </p:txBody>
      </p:sp>
      <p:sp>
        <p:nvSpPr>
          <p:cNvPr id="136" name="Google Shape;136;p7"/>
          <p:cNvSpPr/>
          <p:nvPr/>
        </p:nvSpPr>
        <p:spPr>
          <a:xfrm>
            <a:off x="9054075" y="3000746"/>
            <a:ext cx="1890900" cy="1410900"/>
          </a:xfrm>
          <a:prstGeom prst="rect">
            <a:avLst/>
          </a:prstGeom>
          <a:solidFill>
            <a:schemeClr val="accent2"/>
          </a:solidFill>
          <a:ln>
            <a:noFill/>
          </a:ln>
        </p:spPr>
        <p:txBody>
          <a:bodyPr anchorCtr="0" anchor="ctr" bIns="52675" lIns="105375" spcFirstLastPara="1" rIns="105375" wrap="square" tIns="52675">
            <a:noAutofit/>
          </a:bodyPr>
          <a:lstStyle/>
          <a:p>
            <a:pPr indent="0" lvl="0" marL="0" marR="0" rtl="0" algn="ctr">
              <a:spcBef>
                <a:spcPts val="0"/>
              </a:spcBef>
              <a:spcAft>
                <a:spcPts val="0"/>
              </a:spcAft>
              <a:buNone/>
            </a:pPr>
            <a:r>
              <a:rPr lang="en-GB" sz="1844">
                <a:solidFill>
                  <a:schemeClr val="lt1"/>
                </a:solidFill>
                <a:latin typeface="Arial"/>
                <a:ea typeface="Arial"/>
                <a:cs typeface="Arial"/>
                <a:sym typeface="Arial"/>
              </a:rPr>
              <a:t>International Affairs</a:t>
            </a:r>
            <a:endParaRPr sz="1613"/>
          </a:p>
        </p:txBody>
      </p:sp>
      <p:sp>
        <p:nvSpPr>
          <p:cNvPr id="137" name="Google Shape;137;p7"/>
          <p:cNvSpPr/>
          <p:nvPr/>
        </p:nvSpPr>
        <p:spPr>
          <a:xfrm>
            <a:off x="7027282" y="3000746"/>
            <a:ext cx="1890900" cy="1410900"/>
          </a:xfrm>
          <a:prstGeom prst="rect">
            <a:avLst/>
          </a:prstGeom>
          <a:solidFill>
            <a:schemeClr val="accent1"/>
          </a:solidFill>
          <a:ln>
            <a:noFill/>
          </a:ln>
        </p:spPr>
        <p:txBody>
          <a:bodyPr anchorCtr="0" anchor="ctr" bIns="52675" lIns="105375" spcFirstLastPara="1" rIns="105375" wrap="square" tIns="52675">
            <a:noAutofit/>
          </a:bodyPr>
          <a:lstStyle/>
          <a:p>
            <a:pPr indent="0" lvl="0" marL="0" marR="0" rtl="0" algn="ctr">
              <a:spcBef>
                <a:spcPts val="0"/>
              </a:spcBef>
              <a:spcAft>
                <a:spcPts val="0"/>
              </a:spcAft>
              <a:buNone/>
            </a:pPr>
            <a:r>
              <a:rPr lang="en-GB" sz="1844">
                <a:solidFill>
                  <a:schemeClr val="lt1"/>
                </a:solidFill>
                <a:latin typeface="Arial"/>
                <a:ea typeface="Arial"/>
                <a:cs typeface="Arial"/>
                <a:sym typeface="Arial"/>
              </a:rPr>
              <a:t>The World Today</a:t>
            </a:r>
            <a:endParaRPr sz="1613"/>
          </a:p>
        </p:txBody>
      </p:sp>
      <p:sp>
        <p:nvSpPr>
          <p:cNvPr id="138" name="Google Shape;138;p7"/>
          <p:cNvSpPr/>
          <p:nvPr/>
        </p:nvSpPr>
        <p:spPr>
          <a:xfrm>
            <a:off x="5000489" y="3000746"/>
            <a:ext cx="1890900" cy="1410900"/>
          </a:xfrm>
          <a:prstGeom prst="rect">
            <a:avLst/>
          </a:prstGeom>
          <a:solidFill>
            <a:schemeClr val="accent1"/>
          </a:solidFill>
          <a:ln>
            <a:noFill/>
          </a:ln>
        </p:spPr>
        <p:txBody>
          <a:bodyPr anchorCtr="0" anchor="ctr" bIns="52675" lIns="105375" spcFirstLastPara="1" rIns="105375" wrap="square" tIns="52675">
            <a:noAutofit/>
          </a:bodyPr>
          <a:lstStyle/>
          <a:p>
            <a:pPr indent="0" lvl="0" marL="0" marR="0" rtl="0" algn="ctr">
              <a:spcBef>
                <a:spcPts val="0"/>
              </a:spcBef>
              <a:spcAft>
                <a:spcPts val="0"/>
              </a:spcAft>
              <a:buNone/>
            </a:pPr>
            <a:r>
              <a:rPr lang="en-GB" sz="1844">
                <a:solidFill>
                  <a:schemeClr val="lt1"/>
                </a:solidFill>
                <a:latin typeface="Arial"/>
                <a:ea typeface="Arial"/>
                <a:cs typeface="Arial"/>
                <a:sym typeface="Arial"/>
              </a:rPr>
              <a:t>Digital marketing and website</a:t>
            </a:r>
            <a:endParaRPr sz="1613"/>
          </a:p>
        </p:txBody>
      </p:sp>
      <p:sp>
        <p:nvSpPr>
          <p:cNvPr id="139" name="Google Shape;139;p7"/>
          <p:cNvSpPr/>
          <p:nvPr/>
        </p:nvSpPr>
        <p:spPr>
          <a:xfrm>
            <a:off x="2988751" y="3000746"/>
            <a:ext cx="1890900" cy="1410900"/>
          </a:xfrm>
          <a:prstGeom prst="rect">
            <a:avLst/>
          </a:prstGeom>
          <a:solidFill>
            <a:schemeClr val="accent1"/>
          </a:solidFill>
          <a:ln>
            <a:noFill/>
          </a:ln>
        </p:spPr>
        <p:txBody>
          <a:bodyPr anchorCtr="0" anchor="ctr" bIns="52675" lIns="105375" spcFirstLastPara="1" rIns="105375" wrap="square" tIns="52675">
            <a:noAutofit/>
          </a:bodyPr>
          <a:lstStyle/>
          <a:p>
            <a:pPr indent="0" lvl="0" marL="0" marR="0" rtl="0" algn="ctr">
              <a:spcBef>
                <a:spcPts val="0"/>
              </a:spcBef>
              <a:spcAft>
                <a:spcPts val="0"/>
              </a:spcAft>
              <a:buNone/>
            </a:pPr>
            <a:r>
              <a:rPr lang="en-GB" sz="1844">
                <a:solidFill>
                  <a:schemeClr val="lt1"/>
                </a:solidFill>
                <a:latin typeface="Arial"/>
                <a:ea typeface="Arial"/>
                <a:cs typeface="Arial"/>
                <a:sym typeface="Arial"/>
              </a:rPr>
              <a:t>Publications</a:t>
            </a:r>
            <a:endParaRPr sz="1613"/>
          </a:p>
        </p:txBody>
      </p:sp>
      <p:sp>
        <p:nvSpPr>
          <p:cNvPr id="140" name="Google Shape;140;p7"/>
          <p:cNvSpPr/>
          <p:nvPr/>
        </p:nvSpPr>
        <p:spPr>
          <a:xfrm>
            <a:off x="920776" y="3000746"/>
            <a:ext cx="1891200" cy="1410600"/>
          </a:xfrm>
          <a:prstGeom prst="rect">
            <a:avLst/>
          </a:prstGeom>
          <a:solidFill>
            <a:schemeClr val="accent1"/>
          </a:solidFill>
          <a:ln>
            <a:noFill/>
          </a:ln>
        </p:spPr>
        <p:txBody>
          <a:bodyPr anchorCtr="0" anchor="ctr" bIns="52675" lIns="105375" spcFirstLastPara="1" rIns="105375" wrap="square" tIns="52675">
            <a:noAutofit/>
          </a:bodyPr>
          <a:lstStyle/>
          <a:p>
            <a:pPr indent="0" lvl="0" marL="0" marR="0" rtl="0" algn="ctr">
              <a:spcBef>
                <a:spcPts val="0"/>
              </a:spcBef>
              <a:spcAft>
                <a:spcPts val="0"/>
              </a:spcAft>
              <a:buNone/>
            </a:pPr>
            <a:r>
              <a:rPr lang="en-GB" sz="1844">
                <a:solidFill>
                  <a:schemeClr val="lt1"/>
                </a:solidFill>
                <a:latin typeface="Arial"/>
                <a:ea typeface="Arial"/>
                <a:cs typeface="Arial"/>
                <a:sym typeface="Arial"/>
              </a:rPr>
              <a:t>News and comment</a:t>
            </a:r>
            <a:endParaRPr sz="1613"/>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idx="1" type="body"/>
          </p:nvPr>
        </p:nvSpPr>
        <p:spPr>
          <a:xfrm>
            <a:off x="479425" y="1628775"/>
            <a:ext cx="10907700" cy="4464000"/>
          </a:xfrm>
          <a:prstGeom prst="rect">
            <a:avLst/>
          </a:prstGeom>
          <a:noFill/>
          <a:ln>
            <a:noFill/>
          </a:ln>
        </p:spPr>
        <p:txBody>
          <a:bodyPr anchorCtr="0" anchor="t" bIns="0" lIns="0" spcFirstLastPara="1" rIns="0" wrap="square" tIns="0">
            <a:normAutofit lnSpcReduction="20000"/>
          </a:bodyPr>
          <a:lstStyle/>
          <a:p>
            <a:pPr indent="-292100" lvl="0" marL="285750" rtl="0" algn="l">
              <a:lnSpc>
                <a:spcPct val="110000"/>
              </a:lnSpc>
              <a:spcBef>
                <a:spcPts val="0"/>
              </a:spcBef>
              <a:spcAft>
                <a:spcPts val="0"/>
              </a:spcAft>
              <a:buClr>
                <a:schemeClr val="dk1"/>
              </a:buClr>
              <a:buSzPts val="2100"/>
              <a:buChar char="•"/>
            </a:pPr>
            <a:r>
              <a:rPr b="0" lang="en-GB" sz="2100">
                <a:latin typeface="Georgia"/>
                <a:ea typeface="Georgia"/>
                <a:cs typeface="Georgia"/>
                <a:sym typeface="Georgia"/>
              </a:rPr>
              <a:t>Website platform</a:t>
            </a:r>
            <a:endParaRPr sz="2100">
              <a:latin typeface="Georgia"/>
              <a:ea typeface="Georgia"/>
              <a:cs typeface="Georgia"/>
              <a:sym typeface="Georgia"/>
            </a:endParaRPr>
          </a:p>
          <a:p>
            <a:pPr indent="-292100" lvl="1" marL="463550" rtl="0" algn="l">
              <a:lnSpc>
                <a:spcPct val="110000"/>
              </a:lnSpc>
              <a:spcBef>
                <a:spcPts val="600"/>
              </a:spcBef>
              <a:spcAft>
                <a:spcPts val="0"/>
              </a:spcAft>
              <a:buClr>
                <a:schemeClr val="dk1"/>
              </a:buClr>
              <a:buSzPts val="2100"/>
              <a:buFont typeface="Noto Sans Symbols"/>
              <a:buChar char="❖"/>
            </a:pPr>
            <a:r>
              <a:rPr b="0" lang="en-GB" sz="2100">
                <a:latin typeface="Georgia"/>
                <a:ea typeface="Georgia"/>
                <a:cs typeface="Georgia"/>
                <a:sym typeface="Georgia"/>
              </a:rPr>
              <a:t>Publications, expert comments, media press releases and news stories, multimedia and video, events (led by events team)</a:t>
            </a:r>
            <a:endParaRPr b="0" sz="2100">
              <a:latin typeface="Georgia"/>
              <a:ea typeface="Georgia"/>
              <a:cs typeface="Georgia"/>
              <a:sym typeface="Georgia"/>
            </a:endParaRPr>
          </a:p>
          <a:p>
            <a:pPr indent="-292100" lvl="0" marL="285750" rtl="0" algn="l">
              <a:lnSpc>
                <a:spcPct val="110000"/>
              </a:lnSpc>
              <a:spcBef>
                <a:spcPts val="600"/>
              </a:spcBef>
              <a:spcAft>
                <a:spcPts val="0"/>
              </a:spcAft>
              <a:buClr>
                <a:schemeClr val="dk1"/>
              </a:buClr>
              <a:buSzPts val="2100"/>
              <a:buChar char="•"/>
            </a:pPr>
            <a:r>
              <a:rPr b="0" lang="en-GB" sz="2100">
                <a:latin typeface="Georgia"/>
                <a:ea typeface="Georgia"/>
                <a:cs typeface="Georgia"/>
                <a:sym typeface="Georgia"/>
              </a:rPr>
              <a:t>Media engagement (proactive and reactive)</a:t>
            </a:r>
            <a:endParaRPr b="0" sz="2100">
              <a:latin typeface="Georgia"/>
              <a:ea typeface="Georgia"/>
              <a:cs typeface="Georgia"/>
              <a:sym typeface="Georgia"/>
            </a:endParaRPr>
          </a:p>
          <a:p>
            <a:pPr indent="-292100" lvl="0" marL="285750" rtl="0" algn="l">
              <a:lnSpc>
                <a:spcPct val="110000"/>
              </a:lnSpc>
              <a:spcBef>
                <a:spcPts val="600"/>
              </a:spcBef>
              <a:spcAft>
                <a:spcPts val="0"/>
              </a:spcAft>
              <a:buClr>
                <a:schemeClr val="dk1"/>
              </a:buClr>
              <a:buSzPts val="2100"/>
              <a:buChar char="•"/>
            </a:pPr>
            <a:r>
              <a:rPr b="0" lang="en-GB" sz="2100">
                <a:latin typeface="Georgia"/>
                <a:ea typeface="Georgia"/>
                <a:cs typeface="Georgia"/>
                <a:sym typeface="Georgia"/>
              </a:rPr>
              <a:t>Social media (Twitter/X, LinkedIn, Instagram, Facebook, YouTube)</a:t>
            </a:r>
            <a:endParaRPr b="0" sz="2100">
              <a:latin typeface="Georgia"/>
              <a:ea typeface="Georgia"/>
              <a:cs typeface="Georgia"/>
              <a:sym typeface="Georgia"/>
            </a:endParaRPr>
          </a:p>
          <a:p>
            <a:pPr indent="-292100" lvl="0" marL="285750" rtl="0" algn="l">
              <a:lnSpc>
                <a:spcPct val="110000"/>
              </a:lnSpc>
              <a:spcBef>
                <a:spcPts val="600"/>
              </a:spcBef>
              <a:spcAft>
                <a:spcPts val="0"/>
              </a:spcAft>
              <a:buClr>
                <a:schemeClr val="dk1"/>
              </a:buClr>
              <a:buSzPts val="2100"/>
              <a:buChar char="•"/>
            </a:pPr>
            <a:r>
              <a:rPr b="0" lang="en-GB" sz="2100">
                <a:latin typeface="Georgia"/>
                <a:ea typeface="Georgia"/>
                <a:cs typeface="Georgia"/>
                <a:sym typeface="Georgia"/>
              </a:rPr>
              <a:t>Email newsletters </a:t>
            </a:r>
            <a:endParaRPr b="0" sz="2100">
              <a:latin typeface="Georgia"/>
              <a:ea typeface="Georgia"/>
              <a:cs typeface="Georgia"/>
              <a:sym typeface="Georgia"/>
            </a:endParaRPr>
          </a:p>
          <a:p>
            <a:pPr indent="-292100" lvl="0" marL="285750" rtl="0" algn="l">
              <a:lnSpc>
                <a:spcPct val="110000"/>
              </a:lnSpc>
              <a:spcBef>
                <a:spcPts val="600"/>
              </a:spcBef>
              <a:spcAft>
                <a:spcPts val="0"/>
              </a:spcAft>
              <a:buClr>
                <a:schemeClr val="dk1"/>
              </a:buClr>
              <a:buSzPts val="2100"/>
              <a:buChar char="•"/>
            </a:pPr>
            <a:r>
              <a:rPr b="0" lang="en-GB" sz="2100">
                <a:latin typeface="Georgia"/>
                <a:ea typeface="Georgia"/>
                <a:cs typeface="Georgia"/>
                <a:sym typeface="Georgia"/>
              </a:rPr>
              <a:t>Podcast - Independent Thinking</a:t>
            </a:r>
            <a:endParaRPr sz="2100">
              <a:latin typeface="Georgia"/>
              <a:ea typeface="Georgia"/>
              <a:cs typeface="Georgia"/>
              <a:sym typeface="Georgia"/>
            </a:endParaRPr>
          </a:p>
          <a:p>
            <a:pPr indent="-292100" lvl="0" marL="285750" rtl="0" algn="l">
              <a:lnSpc>
                <a:spcPct val="110000"/>
              </a:lnSpc>
              <a:spcBef>
                <a:spcPts val="600"/>
              </a:spcBef>
              <a:spcAft>
                <a:spcPts val="0"/>
              </a:spcAft>
              <a:buClr>
                <a:schemeClr val="dk1"/>
              </a:buClr>
              <a:buSzPts val="2100"/>
              <a:buChar char="•"/>
            </a:pPr>
            <a:r>
              <a:rPr b="0" lang="en-GB" sz="2100">
                <a:latin typeface="Georgia"/>
                <a:ea typeface="Georgia"/>
                <a:cs typeface="Georgia"/>
                <a:sym typeface="Georgia"/>
              </a:rPr>
              <a:t>Search engine marketing, paid digital marketing</a:t>
            </a:r>
            <a:endParaRPr b="0" sz="2100">
              <a:latin typeface="Georgia"/>
              <a:ea typeface="Georgia"/>
              <a:cs typeface="Georgia"/>
              <a:sym typeface="Georgia"/>
            </a:endParaRPr>
          </a:p>
          <a:p>
            <a:pPr indent="-158750" lvl="0" marL="285750" rtl="0" algn="l">
              <a:lnSpc>
                <a:spcPct val="110000"/>
              </a:lnSpc>
              <a:spcBef>
                <a:spcPts val="600"/>
              </a:spcBef>
              <a:spcAft>
                <a:spcPts val="0"/>
              </a:spcAft>
              <a:buClr>
                <a:schemeClr val="dk1"/>
              </a:buClr>
              <a:buSzPts val="2000"/>
              <a:buNone/>
            </a:pPr>
            <a:r>
              <a:t/>
            </a:r>
            <a:endParaRPr b="0" sz="2100">
              <a:latin typeface="Georgia"/>
              <a:ea typeface="Georgia"/>
              <a:cs typeface="Georgia"/>
              <a:sym typeface="Georgia"/>
            </a:endParaRPr>
          </a:p>
          <a:p>
            <a:pPr indent="-292100" lvl="0" marL="285750" rtl="0" algn="l">
              <a:lnSpc>
                <a:spcPct val="110000"/>
              </a:lnSpc>
              <a:spcBef>
                <a:spcPts val="600"/>
              </a:spcBef>
              <a:spcAft>
                <a:spcPts val="0"/>
              </a:spcAft>
              <a:buClr>
                <a:schemeClr val="dk1"/>
              </a:buClr>
              <a:buSzPts val="2100"/>
              <a:buChar char="•"/>
            </a:pPr>
            <a:r>
              <a:rPr b="0" lang="en-GB" sz="2100">
                <a:latin typeface="Georgia"/>
                <a:ea typeface="Georgia"/>
                <a:cs typeface="Georgia"/>
                <a:sym typeface="Georgia"/>
              </a:rPr>
              <a:t>The World Today (editorially independent)</a:t>
            </a:r>
            <a:endParaRPr b="0" sz="2100">
              <a:latin typeface="Georgia"/>
              <a:ea typeface="Georgia"/>
              <a:cs typeface="Georgia"/>
              <a:sym typeface="Georgia"/>
            </a:endParaRPr>
          </a:p>
          <a:p>
            <a:pPr indent="-292100" lvl="0" marL="285750" rtl="0" algn="l">
              <a:lnSpc>
                <a:spcPct val="110000"/>
              </a:lnSpc>
              <a:spcBef>
                <a:spcPts val="600"/>
              </a:spcBef>
              <a:spcAft>
                <a:spcPts val="0"/>
              </a:spcAft>
              <a:buClr>
                <a:schemeClr val="dk1"/>
              </a:buClr>
              <a:buSzPts val="2100"/>
              <a:buChar char="•"/>
            </a:pPr>
            <a:r>
              <a:rPr b="0" lang="en-GB" sz="2100">
                <a:latin typeface="Georgia"/>
                <a:ea typeface="Georgia"/>
                <a:cs typeface="Georgia"/>
                <a:sym typeface="Georgia"/>
              </a:rPr>
              <a:t>International Affairs (editorially independent and published on OUP).</a:t>
            </a:r>
            <a:endParaRPr b="0" sz="2100">
              <a:latin typeface="Georgia"/>
              <a:ea typeface="Georgia"/>
              <a:cs typeface="Georgia"/>
              <a:sym typeface="Georgia"/>
            </a:endParaRPr>
          </a:p>
          <a:p>
            <a:pPr indent="0" lvl="0" marL="0" rtl="0" algn="l">
              <a:lnSpc>
                <a:spcPct val="110000"/>
              </a:lnSpc>
              <a:spcBef>
                <a:spcPts val="600"/>
              </a:spcBef>
              <a:spcAft>
                <a:spcPts val="0"/>
              </a:spcAft>
              <a:buNone/>
            </a:pPr>
            <a:r>
              <a:t/>
            </a:r>
            <a:endParaRPr sz="3300"/>
          </a:p>
        </p:txBody>
      </p:sp>
      <p:sp>
        <p:nvSpPr>
          <p:cNvPr id="147" name="Google Shape;147;p8"/>
          <p:cNvSpPr txBox="1"/>
          <p:nvPr>
            <p:ph type="title"/>
          </p:nvPr>
        </p:nvSpPr>
        <p:spPr>
          <a:xfrm>
            <a:off x="479424" y="260350"/>
            <a:ext cx="8424863" cy="7921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200"/>
              <a:t>Comms channels</a:t>
            </a:r>
            <a:endParaRPr/>
          </a:p>
        </p:txBody>
      </p:sp>
      <p:sp>
        <p:nvSpPr>
          <p:cNvPr id="148" name="Google Shape;148;p8"/>
          <p:cNvSpPr txBox="1"/>
          <p:nvPr>
            <p:ph idx="12" type="sldNum"/>
          </p:nvPr>
        </p:nvSpPr>
        <p:spPr>
          <a:xfrm>
            <a:off x="10360025" y="6356350"/>
            <a:ext cx="135255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49" name="Google Shape;149;p8"/>
          <p:cNvSpPr txBox="1"/>
          <p:nvPr/>
        </p:nvSpPr>
        <p:spPr>
          <a:xfrm>
            <a:off x="4144016" y="4357499"/>
            <a:ext cx="3111927" cy="130444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1800">
              <a:solidFill>
                <a:schemeClr val="lt1"/>
              </a:solidFill>
              <a:latin typeface="Georgia"/>
              <a:ea typeface="Georgia"/>
              <a:cs typeface="Georgia"/>
              <a:sym typeface="Georgia"/>
            </a:endParaRPr>
          </a:p>
        </p:txBody>
      </p:sp>
      <p:sp>
        <p:nvSpPr>
          <p:cNvPr id="150" name="Google Shape;150;p8"/>
          <p:cNvSpPr txBox="1"/>
          <p:nvPr/>
        </p:nvSpPr>
        <p:spPr>
          <a:xfrm>
            <a:off x="8124450" y="4725144"/>
            <a:ext cx="2935042" cy="122413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t/>
            </a:r>
            <a:endParaRPr b="1" sz="1800">
              <a:solidFill>
                <a:schemeClr val="lt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2014-03-26T11:28:29Z</dcterms:created>
  <dc:creator>Richard Stevens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0x010100A5F0CF0194C40A4F830BB68A7FE4F7F9</vt:lpwstr>
  </property>
  <property fmtid="{D5CDD505-2E9C-101B-9397-08002B2CF9AE}" pid="3" name="MediaServiceImageTags">
    <vt:lpwstr/>
  </property>
</Properties>
</file>