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37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40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38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39.xml"/>
  <Override ContentType="application/vnd.openxmlformats-officedocument.presentationml.slideLayout+xml" PartName="/ppt/slideLayouts/slideLayout35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36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41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32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 showSpecialPlsOnTitleSld="0">
  <p:sldMasterIdLst>
    <p:sldMasterId id="2147483648" r:id="rId3"/>
    <p:sldMasterId id="2147483668" r:id="rId4"/>
    <p:sldMasterId id="2147483680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y="6858000" cx="12192000"/>
  <p:notesSz cx="7010400" cy="92964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9" roundtripDataSignature="AMtx7mjCjLU5MOPWUValSa5N8A6tEsuqB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4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3.xml"/><Relationship Id="rId19" Type="http://customschemas.google.com/relationships/presentationmetadata" Target="metadata"/><Relationship Id="rId6" Type="http://schemas.openxmlformats.org/officeDocument/2006/relationships/notesMaster" Target="notesMasters/notesMaster1.xml"/><Relationship Id="rId18" Type="http://schemas.openxmlformats.org/officeDocument/2006/relationships/slide" Target="slides/slide12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3037840" cy="466434"/>
          </a:xfrm>
          <a:prstGeom prst="rect">
            <a:avLst/>
          </a:prstGeom>
          <a:noFill/>
          <a:ln>
            <a:noFill/>
          </a:ln>
        </p:spPr>
        <p:txBody>
          <a:bodyPr anchorCtr="0" anchor="t" bIns="46575" lIns="93175" spcFirstLastPara="1" rIns="93175" wrap="square" tIns="4657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970938" y="0"/>
            <a:ext cx="3037840" cy="466434"/>
          </a:xfrm>
          <a:prstGeom prst="rect">
            <a:avLst/>
          </a:prstGeom>
          <a:noFill/>
          <a:ln>
            <a:noFill/>
          </a:ln>
        </p:spPr>
        <p:txBody>
          <a:bodyPr anchorCtr="0" anchor="t" bIns="46575" lIns="93175" spcFirstLastPara="1" rIns="93175" wrap="square" tIns="46575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717550" y="1162050"/>
            <a:ext cx="5575300" cy="3136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  <a:noFill/>
          <a:ln>
            <a:noFill/>
          </a:ln>
        </p:spPr>
        <p:txBody>
          <a:bodyPr anchorCtr="0" anchor="t" bIns="46575" lIns="93175" spcFirstLastPara="1" rIns="93175" wrap="square" tIns="46575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829967"/>
            <a:ext cx="3037840" cy="466433"/>
          </a:xfrm>
          <a:prstGeom prst="rect">
            <a:avLst/>
          </a:prstGeom>
          <a:noFill/>
          <a:ln>
            <a:noFill/>
          </a:ln>
        </p:spPr>
        <p:txBody>
          <a:bodyPr anchorCtr="0" anchor="b" bIns="46575" lIns="93175" spcFirstLastPara="1" rIns="93175" wrap="square" tIns="4657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  <a:noFill/>
          <a:ln>
            <a:noFill/>
          </a:ln>
        </p:spPr>
        <p:txBody>
          <a:bodyPr anchorCtr="0" anchor="b" bIns="46575" lIns="93175" spcFirstLastPara="1" rIns="93175" wrap="square" tIns="46575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g3c328770463_0_146:notes"/>
          <p:cNvSpPr txBox="1"/>
          <p:nvPr>
            <p:ph idx="1" type="body"/>
          </p:nvPr>
        </p:nvSpPr>
        <p:spPr>
          <a:xfrm>
            <a:off x="701040" y="4473893"/>
            <a:ext cx="5608200" cy="366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6625" lIns="93275" spcFirstLastPara="1" rIns="93275" wrap="square" tIns="466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97" name="Google Shape;197;g3c328770463_0_146:notes"/>
          <p:cNvSpPr/>
          <p:nvPr>
            <p:ph idx="2" type="sldImg"/>
          </p:nvPr>
        </p:nvSpPr>
        <p:spPr>
          <a:xfrm>
            <a:off x="701040" y="1162050"/>
            <a:ext cx="5608200" cy="3137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9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8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g3c328770463_0_312:notes"/>
          <p:cNvSpPr/>
          <p:nvPr>
            <p:ph idx="2" type="sldImg"/>
          </p:nvPr>
        </p:nvSpPr>
        <p:spPr>
          <a:xfrm>
            <a:off x="701040" y="1162050"/>
            <a:ext cx="5608200" cy="3137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9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60" name="Google Shape;260;g3c328770463_0_312:notes"/>
          <p:cNvSpPr txBox="1"/>
          <p:nvPr>
            <p:ph idx="1" type="body"/>
          </p:nvPr>
        </p:nvSpPr>
        <p:spPr>
          <a:xfrm>
            <a:off x="701040" y="4473893"/>
            <a:ext cx="5608200" cy="366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6625" lIns="93275" spcFirstLastPara="1" rIns="93275" wrap="square" tIns="466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61" name="Google Shape;261;g3c328770463_0_312:notes"/>
          <p:cNvSpPr txBox="1"/>
          <p:nvPr>
            <p:ph idx="12" type="sldNum"/>
          </p:nvPr>
        </p:nvSpPr>
        <p:spPr>
          <a:xfrm>
            <a:off x="3970938" y="8829967"/>
            <a:ext cx="3037800" cy="466200"/>
          </a:xfrm>
          <a:prstGeom prst="rect">
            <a:avLst/>
          </a:prstGeom>
          <a:noFill/>
          <a:ln>
            <a:noFill/>
          </a:ln>
        </p:spPr>
        <p:txBody>
          <a:bodyPr anchorCtr="0" anchor="b" bIns="46625" lIns="93275" spcFirstLastPara="1" rIns="93275" wrap="square" tIns="4662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5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10:notes"/>
          <p:cNvSpPr/>
          <p:nvPr>
            <p:ph idx="2" type="sldImg"/>
          </p:nvPr>
        </p:nvSpPr>
        <p:spPr>
          <a:xfrm>
            <a:off x="717550" y="1162050"/>
            <a:ext cx="5575300" cy="3136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67" name="Google Shape;267;p10:notes"/>
          <p:cNvSpPr txBox="1"/>
          <p:nvPr>
            <p:ph idx="1" type="body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  <a:noFill/>
          <a:ln>
            <a:noFill/>
          </a:ln>
        </p:spPr>
        <p:txBody>
          <a:bodyPr anchorCtr="0" anchor="t" bIns="46575" lIns="93175" spcFirstLastPara="1" rIns="93175" wrap="square" tIns="46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8" name="Google Shape;268;p10:notes"/>
          <p:cNvSpPr txBox="1"/>
          <p:nvPr>
            <p:ph idx="12" type="sldNum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  <a:noFill/>
          <a:ln>
            <a:noFill/>
          </a:ln>
        </p:spPr>
        <p:txBody>
          <a:bodyPr anchorCtr="0" anchor="b" bIns="46575" lIns="93175" spcFirstLastPara="1" rIns="93175" wrap="square" tIns="465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11:notes"/>
          <p:cNvSpPr/>
          <p:nvPr>
            <p:ph idx="2" type="sldImg"/>
          </p:nvPr>
        </p:nvSpPr>
        <p:spPr>
          <a:xfrm>
            <a:off x="717550" y="1162050"/>
            <a:ext cx="5575300" cy="3136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75" name="Google Shape;275;p11:notes"/>
          <p:cNvSpPr txBox="1"/>
          <p:nvPr>
            <p:ph idx="1" type="body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  <a:noFill/>
          <a:ln>
            <a:noFill/>
          </a:ln>
        </p:spPr>
        <p:txBody>
          <a:bodyPr anchorCtr="0" anchor="t" bIns="46575" lIns="93175" spcFirstLastPara="1" rIns="93175" wrap="square" tIns="46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6" name="Google Shape;276;p11:notes"/>
          <p:cNvSpPr txBox="1"/>
          <p:nvPr>
            <p:ph idx="12" type="sldNum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  <a:noFill/>
          <a:ln>
            <a:noFill/>
          </a:ln>
        </p:spPr>
        <p:txBody>
          <a:bodyPr anchorCtr="0" anchor="b" bIns="46575" lIns="93175" spcFirstLastPara="1" rIns="93175" wrap="square" tIns="465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g3c328770463_0_192:notes"/>
          <p:cNvSpPr txBox="1"/>
          <p:nvPr>
            <p:ph idx="1" type="body"/>
          </p:nvPr>
        </p:nvSpPr>
        <p:spPr>
          <a:xfrm>
            <a:off x="701041" y="4415796"/>
            <a:ext cx="5608200" cy="4183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01" name="Google Shape;201;g3c328770463_0_192:notes"/>
          <p:cNvSpPr/>
          <p:nvPr>
            <p:ph idx="2" type="sldImg"/>
          </p:nvPr>
        </p:nvSpPr>
        <p:spPr>
          <a:xfrm>
            <a:off x="93320" y="697269"/>
            <a:ext cx="6823800" cy="3486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2:notes"/>
          <p:cNvSpPr/>
          <p:nvPr>
            <p:ph idx="2" type="sldImg"/>
          </p:nvPr>
        </p:nvSpPr>
        <p:spPr>
          <a:xfrm>
            <a:off x="717550" y="1162050"/>
            <a:ext cx="5575300" cy="3136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7" name="Google Shape;207;p2:notes"/>
          <p:cNvSpPr txBox="1"/>
          <p:nvPr>
            <p:ph idx="1" type="body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  <a:noFill/>
          <a:ln>
            <a:noFill/>
          </a:ln>
        </p:spPr>
        <p:txBody>
          <a:bodyPr anchorCtr="0" anchor="t" bIns="46575" lIns="93175" spcFirstLastPara="1" rIns="93175" wrap="square" tIns="46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8" name="Google Shape;208;p2:notes"/>
          <p:cNvSpPr txBox="1"/>
          <p:nvPr>
            <p:ph idx="12" type="sldNum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  <a:noFill/>
          <a:ln>
            <a:noFill/>
          </a:ln>
        </p:spPr>
        <p:txBody>
          <a:bodyPr anchorCtr="0" anchor="b" bIns="46575" lIns="93175" spcFirstLastPara="1" rIns="93175" wrap="square" tIns="465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3:notes"/>
          <p:cNvSpPr/>
          <p:nvPr>
            <p:ph idx="2" type="sldImg"/>
          </p:nvPr>
        </p:nvSpPr>
        <p:spPr>
          <a:xfrm>
            <a:off x="717550" y="1162050"/>
            <a:ext cx="5575300" cy="3136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14" name="Google Shape;214;p3:notes"/>
          <p:cNvSpPr txBox="1"/>
          <p:nvPr>
            <p:ph idx="1" type="body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  <a:noFill/>
          <a:ln>
            <a:noFill/>
          </a:ln>
        </p:spPr>
        <p:txBody>
          <a:bodyPr anchorCtr="0" anchor="t" bIns="46575" lIns="93175" spcFirstLastPara="1" rIns="93175" wrap="square" tIns="46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5" name="Google Shape;215;p3:notes"/>
          <p:cNvSpPr txBox="1"/>
          <p:nvPr>
            <p:ph idx="12" type="sldNum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  <a:noFill/>
          <a:ln>
            <a:noFill/>
          </a:ln>
        </p:spPr>
        <p:txBody>
          <a:bodyPr anchorCtr="0" anchor="b" bIns="46575" lIns="93175" spcFirstLastPara="1" rIns="93175" wrap="square" tIns="465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4:notes"/>
          <p:cNvSpPr/>
          <p:nvPr>
            <p:ph idx="2" type="sldImg"/>
          </p:nvPr>
        </p:nvSpPr>
        <p:spPr>
          <a:xfrm>
            <a:off x="717550" y="1162050"/>
            <a:ext cx="5575300" cy="3136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1" name="Google Shape;221;p4:notes"/>
          <p:cNvSpPr txBox="1"/>
          <p:nvPr>
            <p:ph idx="1" type="body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  <a:noFill/>
          <a:ln>
            <a:noFill/>
          </a:ln>
        </p:spPr>
        <p:txBody>
          <a:bodyPr anchorCtr="0" anchor="t" bIns="46575" lIns="93175" spcFirstLastPara="1" rIns="93175" wrap="square" tIns="46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2" name="Google Shape;222;p4:notes"/>
          <p:cNvSpPr txBox="1"/>
          <p:nvPr>
            <p:ph idx="12" type="sldNum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  <a:noFill/>
          <a:ln>
            <a:noFill/>
          </a:ln>
        </p:spPr>
        <p:txBody>
          <a:bodyPr anchorCtr="0" anchor="b" bIns="46575" lIns="93175" spcFirstLastPara="1" rIns="93175" wrap="square" tIns="465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5:notes"/>
          <p:cNvSpPr/>
          <p:nvPr>
            <p:ph idx="2" type="sldImg"/>
          </p:nvPr>
        </p:nvSpPr>
        <p:spPr>
          <a:xfrm>
            <a:off x="717550" y="1162050"/>
            <a:ext cx="5575300" cy="3136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9" name="Google Shape;229;p5:notes"/>
          <p:cNvSpPr txBox="1"/>
          <p:nvPr>
            <p:ph idx="1" type="body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  <a:noFill/>
          <a:ln>
            <a:noFill/>
          </a:ln>
        </p:spPr>
        <p:txBody>
          <a:bodyPr anchorCtr="0" anchor="t" bIns="46575" lIns="93175" spcFirstLastPara="1" rIns="93175" wrap="square" tIns="46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/>
              <a:t>Facilitator’s instructions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We’re shifting into </a:t>
            </a:r>
            <a:r>
              <a:rPr b="1" lang="en-US"/>
              <a:t>realistic scenario thinking</a:t>
            </a:r>
            <a:r>
              <a:rPr lang="en-US"/>
              <a:t> — to explore the </a:t>
            </a:r>
            <a:r>
              <a:rPr b="1" lang="en-US"/>
              <a:t>complex dynamics between think tanks and different types of funders</a:t>
            </a:r>
            <a:r>
              <a:rPr lang="en-US"/>
              <a:t>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You will work in </a:t>
            </a:r>
            <a:r>
              <a:rPr b="1" lang="en-US"/>
              <a:t>small groups of 3–4 participants</a:t>
            </a:r>
            <a:r>
              <a:rPr lang="en-US"/>
              <a:t>. Each group will receive one </a:t>
            </a:r>
            <a:r>
              <a:rPr b="1" lang="en-US"/>
              <a:t>scenario</a:t>
            </a:r>
            <a:r>
              <a:rPr lang="en-US"/>
              <a:t> describing a typical — and often challenging — funder relationship. These are fictional but inspired by real-world experiences from across the think tank community.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 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Your task is to: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Understand the </a:t>
            </a:r>
            <a:r>
              <a:rPr b="1" lang="en-US"/>
              <a:t>core challenge</a:t>
            </a:r>
            <a:r>
              <a:rPr lang="en-US"/>
              <a:t> in the scenario.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Reflect on how your own organisation or experience might respond.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Extract one </a:t>
            </a:r>
            <a:r>
              <a:rPr b="1" lang="en-US"/>
              <a:t>key insight</a:t>
            </a:r>
            <a:r>
              <a:rPr lang="en-US"/>
              <a:t>, one </a:t>
            </a:r>
            <a:r>
              <a:rPr b="1" lang="en-US"/>
              <a:t>challenge</a:t>
            </a:r>
            <a:r>
              <a:rPr lang="en-US"/>
              <a:t>, and one </a:t>
            </a:r>
            <a:r>
              <a:rPr b="1" lang="en-US"/>
              <a:t>open question</a:t>
            </a:r>
            <a:r>
              <a:rPr lang="en-US"/>
              <a:t> you would like to pose to others or to our speakers.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Each group will nominate a </a:t>
            </a:r>
            <a:r>
              <a:rPr b="1" lang="en-US"/>
              <a:t>rapporteur</a:t>
            </a:r>
            <a:r>
              <a:rPr lang="en-US"/>
              <a:t> who will present your findings briefly (2 minutes) in the plenary.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The goal of this exercise is not to find perfect solutions — but to </a:t>
            </a:r>
            <a:r>
              <a:rPr b="1" lang="en-US"/>
              <a:t>deepen our understanding of power, values, and strategy</a:t>
            </a:r>
            <a:r>
              <a:rPr lang="en-US"/>
              <a:t> in funder–think tank relationships.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0" name="Google Shape;230;p5:notes"/>
          <p:cNvSpPr txBox="1"/>
          <p:nvPr>
            <p:ph idx="12" type="sldNum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  <a:noFill/>
          <a:ln>
            <a:noFill/>
          </a:ln>
        </p:spPr>
        <p:txBody>
          <a:bodyPr anchorCtr="0" anchor="b" bIns="46575" lIns="93175" spcFirstLastPara="1" rIns="93175" wrap="square" tIns="465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6:notes"/>
          <p:cNvSpPr/>
          <p:nvPr>
            <p:ph idx="2" type="sldImg"/>
          </p:nvPr>
        </p:nvSpPr>
        <p:spPr>
          <a:xfrm>
            <a:off x="717550" y="1162050"/>
            <a:ext cx="5575300" cy="3136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7" name="Google Shape;237;p6:notes"/>
          <p:cNvSpPr txBox="1"/>
          <p:nvPr>
            <p:ph idx="1" type="body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  <a:noFill/>
          <a:ln>
            <a:noFill/>
          </a:ln>
        </p:spPr>
        <p:txBody>
          <a:bodyPr anchorCtr="0" anchor="t" bIns="46575" lIns="93175" spcFirstLastPara="1" rIns="93175" wrap="square" tIns="46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8" name="Google Shape;238;p6:notes"/>
          <p:cNvSpPr txBox="1"/>
          <p:nvPr>
            <p:ph idx="12" type="sldNum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  <a:noFill/>
          <a:ln>
            <a:noFill/>
          </a:ln>
        </p:spPr>
        <p:txBody>
          <a:bodyPr anchorCtr="0" anchor="b" bIns="46575" lIns="93175" spcFirstLastPara="1" rIns="93175" wrap="square" tIns="465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7:notes"/>
          <p:cNvSpPr/>
          <p:nvPr>
            <p:ph idx="2" type="sldImg"/>
          </p:nvPr>
        </p:nvSpPr>
        <p:spPr>
          <a:xfrm>
            <a:off x="717550" y="1162050"/>
            <a:ext cx="5575300" cy="3136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45" name="Google Shape;245;p7:notes"/>
          <p:cNvSpPr txBox="1"/>
          <p:nvPr>
            <p:ph idx="1" type="body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  <a:noFill/>
          <a:ln>
            <a:noFill/>
          </a:ln>
        </p:spPr>
        <p:txBody>
          <a:bodyPr anchorCtr="0" anchor="t" bIns="46575" lIns="93175" spcFirstLastPara="1" rIns="93175" wrap="square" tIns="46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6" name="Google Shape;246;p7:notes"/>
          <p:cNvSpPr txBox="1"/>
          <p:nvPr>
            <p:ph idx="12" type="sldNum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  <a:noFill/>
          <a:ln>
            <a:noFill/>
          </a:ln>
        </p:spPr>
        <p:txBody>
          <a:bodyPr anchorCtr="0" anchor="b" bIns="46575" lIns="93175" spcFirstLastPara="1" rIns="93175" wrap="square" tIns="465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8:notes"/>
          <p:cNvSpPr/>
          <p:nvPr>
            <p:ph idx="2" type="sldImg"/>
          </p:nvPr>
        </p:nvSpPr>
        <p:spPr>
          <a:xfrm>
            <a:off x="717550" y="1162050"/>
            <a:ext cx="5575300" cy="3136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52" name="Google Shape;252;p8:notes"/>
          <p:cNvSpPr txBox="1"/>
          <p:nvPr>
            <p:ph idx="1" type="body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  <a:noFill/>
          <a:ln>
            <a:noFill/>
          </a:ln>
        </p:spPr>
        <p:txBody>
          <a:bodyPr anchorCtr="0" anchor="t" bIns="46575" lIns="93175" spcFirstLastPara="1" rIns="93175" wrap="square" tIns="46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3" name="Google Shape;253;p8:notes"/>
          <p:cNvSpPr txBox="1"/>
          <p:nvPr>
            <p:ph idx="12" type="sldNum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  <a:noFill/>
          <a:ln>
            <a:noFill/>
          </a:ln>
        </p:spPr>
        <p:txBody>
          <a:bodyPr anchorCtr="0" anchor="b" bIns="46575" lIns="93175" spcFirstLastPara="1" rIns="93175" wrap="square" tIns="465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4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pn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6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2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3.png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8.png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1.png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4.png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1.png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9.png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9.png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9.png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9.png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9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png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9.png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14.png"/></Relationships>
</file>

<file path=ppt/slideLayouts/_rels/slideLayout3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11.png"/></Relationships>
</file>

<file path=ppt/slideLayouts/_rels/slideLayout3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9.png"/></Relationships>
</file>

<file path=ppt/slideLayouts/_rels/slideLayout3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9.png"/></Relationships>
</file>

<file path=ppt/slideLayouts/_rels/slideLayout3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2.png"/></Relationships>
</file>

<file path=ppt/slideLayouts/_rels/slideLayout3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9.png"/></Relationships>
</file>

<file path=ppt/slideLayouts/_rels/slideLayout3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9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9.png"/></Relationships>
</file>

<file path=ppt/slideLayouts/_rels/slideLayout4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9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ver">
  <p:cSld name="Cover">
    <p:bg>
      <p:bgPr>
        <a:solidFill>
          <a:schemeClr val="dk1"/>
        </a:solidFill>
      </p:bgPr>
    </p:bg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oogle Shape;13;g3c328770463_0_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4268721" y="1549904"/>
            <a:ext cx="3654558" cy="375819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hart">
  <p:cSld name="Chart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g3c328770463_0_36"/>
          <p:cNvSpPr txBox="1"/>
          <p:nvPr>
            <p:ph type="title"/>
          </p:nvPr>
        </p:nvSpPr>
        <p:spPr>
          <a:xfrm>
            <a:off x="442913" y="692150"/>
            <a:ext cx="3382800" cy="1964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rebuchet MS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7" name="Google Shape;47;g3c328770463_0_36"/>
          <p:cNvPicPr preferRelativeResize="0"/>
          <p:nvPr/>
        </p:nvPicPr>
        <p:blipFill rotWithShape="1">
          <a:blip r:embed="rId2">
            <a:alphaModFix/>
          </a:blip>
          <a:srcRect b="34965" l="24764" r="0" t="0"/>
          <a:stretch/>
        </p:blipFill>
        <p:spPr>
          <a:xfrm>
            <a:off x="400050" y="5986270"/>
            <a:ext cx="1215393" cy="566930"/>
          </a:xfrm>
          <a:prstGeom prst="rect">
            <a:avLst/>
          </a:prstGeom>
          <a:noFill/>
          <a:ln>
            <a:noFill/>
          </a:ln>
        </p:spPr>
      </p:pic>
      <p:sp>
        <p:nvSpPr>
          <p:cNvPr id="48" name="Google Shape;48;g3c328770463_0_36"/>
          <p:cNvSpPr/>
          <p:nvPr>
            <p:ph idx="2" type="chart"/>
          </p:nvPr>
        </p:nvSpPr>
        <p:spPr>
          <a:xfrm>
            <a:off x="4056063" y="692150"/>
            <a:ext cx="7032600" cy="4730700"/>
          </a:xfrm>
          <a:prstGeom prst="rect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id="49" name="Google Shape;49;g3c328770463_0_36"/>
          <p:cNvSpPr txBox="1"/>
          <p:nvPr>
            <p:ph idx="1" type="body"/>
          </p:nvPr>
        </p:nvSpPr>
        <p:spPr>
          <a:xfrm>
            <a:off x="442913" y="2915753"/>
            <a:ext cx="3340200" cy="253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500"/>
              <a:buNone/>
              <a:defRPr sz="1500">
                <a:latin typeface="Georgia"/>
                <a:ea typeface="Georgia"/>
                <a:cs typeface="Georgia"/>
                <a:sym typeface="Georgia"/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500"/>
              <a:buNone/>
              <a:defRPr sz="15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500"/>
              <a:buNone/>
              <a:defRPr sz="15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500"/>
              <a:buNone/>
              <a:defRPr sz="15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orient="horz" pos="436">
          <p15:clr>
            <a:srgbClr val="FBAE40"/>
          </p15:clr>
        </p15:guide>
        <p15:guide id="2" pos="279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White with logo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Google Shape;51;g3c328770463_0_41"/>
          <p:cNvPicPr preferRelativeResize="0"/>
          <p:nvPr/>
        </p:nvPicPr>
        <p:blipFill rotWithShape="1">
          <a:blip r:embed="rId2">
            <a:alphaModFix/>
          </a:blip>
          <a:srcRect b="34965" l="24764" r="0" t="0"/>
          <a:stretch/>
        </p:blipFill>
        <p:spPr>
          <a:xfrm>
            <a:off x="400050" y="5986270"/>
            <a:ext cx="1215393" cy="56693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g3c328770463_0_43"/>
          <p:cNvSpPr txBox="1"/>
          <p:nvPr>
            <p:ph type="ctrTitle"/>
          </p:nvPr>
        </p:nvSpPr>
        <p:spPr>
          <a:xfrm>
            <a:off x="6416040" y="4434840"/>
            <a:ext cx="4941900" cy="11223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g3c328770463_0_43"/>
          <p:cNvSpPr txBox="1"/>
          <p:nvPr>
            <p:ph idx="1" type="subTitle"/>
          </p:nvPr>
        </p:nvSpPr>
        <p:spPr>
          <a:xfrm>
            <a:off x="6416041" y="5586890"/>
            <a:ext cx="4941900" cy="396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55" name="Google Shape;55;g3c328770463_0_43"/>
          <p:cNvPicPr preferRelativeResize="0"/>
          <p:nvPr/>
        </p:nvPicPr>
        <p:blipFill rotWithShape="1">
          <a:blip r:embed="rId2">
            <a:alphaModFix/>
          </a:blip>
          <a:srcRect b="-7" l="9354" r="0" t="23654"/>
          <a:stretch/>
        </p:blipFill>
        <p:spPr>
          <a:xfrm>
            <a:off x="0" y="0"/>
            <a:ext cx="9488310" cy="505432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genda" type="obj">
  <p:cSld name="OBJECT">
    <p:bg>
      <p:bgPr>
        <a:solidFill>
          <a:schemeClr val="dk1"/>
        </a:solidFill>
      </p:bgPr>
    </p:bg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Google Shape;57;g3c328770463_0_47"/>
          <p:cNvPicPr preferRelativeResize="0"/>
          <p:nvPr/>
        </p:nvPicPr>
        <p:blipFill rotWithShape="1">
          <a:blip r:embed="rId2">
            <a:alphaModFix/>
          </a:blip>
          <a:srcRect b="23069" l="0" r="28341" t="18303"/>
          <a:stretch/>
        </p:blipFill>
        <p:spPr>
          <a:xfrm>
            <a:off x="5488815" y="0"/>
            <a:ext cx="6703186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g3c328770463_0_47"/>
          <p:cNvSpPr txBox="1"/>
          <p:nvPr>
            <p:ph type="title"/>
          </p:nvPr>
        </p:nvSpPr>
        <p:spPr>
          <a:xfrm>
            <a:off x="1333500" y="1020445"/>
            <a:ext cx="289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g3c328770463_0_47"/>
          <p:cNvSpPr txBox="1"/>
          <p:nvPr>
            <p:ph idx="1" type="body"/>
          </p:nvPr>
        </p:nvSpPr>
        <p:spPr>
          <a:xfrm>
            <a:off x="1333500" y="2924175"/>
            <a:ext cx="2895600" cy="2519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2pPr>
            <a:lvl3pPr indent="-228600" lvl="2" marL="1371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3pPr>
            <a:lvl4pPr indent="-228600" lvl="3" marL="18288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4pPr>
            <a:lvl5pPr indent="-228600" lvl="4" marL="22860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0" name="Google Shape;60;g3c328770463_0_47"/>
          <p:cNvSpPr txBox="1"/>
          <p:nvPr>
            <p:ph idx="10" type="dt"/>
          </p:nvPr>
        </p:nvSpPr>
        <p:spPr>
          <a:xfrm>
            <a:off x="1333500" y="6356350"/>
            <a:ext cx="985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9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g3c328770463_0_47"/>
          <p:cNvSpPr txBox="1"/>
          <p:nvPr>
            <p:ph idx="11" type="ftr"/>
          </p:nvPr>
        </p:nvSpPr>
        <p:spPr>
          <a:xfrm>
            <a:off x="2669886" y="6356349"/>
            <a:ext cx="2482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9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g3c328770463_0_47"/>
          <p:cNvSpPr txBox="1"/>
          <p:nvPr>
            <p:ph idx="12" type="sldNum"/>
          </p:nvPr>
        </p:nvSpPr>
        <p:spPr>
          <a:xfrm>
            <a:off x="5536305" y="6356350"/>
            <a:ext cx="987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ntroduction" type="secHead">
  <p:cSld name="SECTION_HEADER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3c328770463_0_54"/>
          <p:cNvSpPr txBox="1"/>
          <p:nvPr>
            <p:ph type="title"/>
          </p:nvPr>
        </p:nvSpPr>
        <p:spPr>
          <a:xfrm>
            <a:off x="1362075" y="1671639"/>
            <a:ext cx="5111700" cy="1204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g3c328770463_0_54"/>
          <p:cNvSpPr txBox="1"/>
          <p:nvPr>
            <p:ph idx="1" type="body"/>
          </p:nvPr>
        </p:nvSpPr>
        <p:spPr>
          <a:xfrm>
            <a:off x="1362075" y="3660774"/>
            <a:ext cx="5111700" cy="152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66" name="Google Shape;66;g3c328770463_0_54"/>
          <p:cNvSpPr txBox="1"/>
          <p:nvPr>
            <p:ph idx="11" type="ftr"/>
          </p:nvPr>
        </p:nvSpPr>
        <p:spPr>
          <a:xfrm>
            <a:off x="964734" y="6356350"/>
            <a:ext cx="4978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9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g3c328770463_0_54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grpSp>
        <p:nvGrpSpPr>
          <p:cNvPr id="68" name="Google Shape;68;g3c328770463_0_54"/>
          <p:cNvGrpSpPr/>
          <p:nvPr/>
        </p:nvGrpSpPr>
        <p:grpSpPr>
          <a:xfrm>
            <a:off x="6953400" y="-25401"/>
            <a:ext cx="5238675" cy="6902400"/>
            <a:chOff x="6953400" y="-25401"/>
            <a:chExt cx="5238675" cy="6902400"/>
          </a:xfrm>
        </p:grpSpPr>
        <p:cxnSp>
          <p:nvCxnSpPr>
            <p:cNvPr id="69" name="Google Shape;69;g3c328770463_0_54"/>
            <p:cNvCxnSpPr/>
            <p:nvPr/>
          </p:nvCxnSpPr>
          <p:spPr>
            <a:xfrm>
              <a:off x="9096375" y="1497012"/>
              <a:ext cx="30957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70" name="Google Shape;70;g3c328770463_0_54"/>
            <p:cNvCxnSpPr/>
            <p:nvPr/>
          </p:nvCxnSpPr>
          <p:spPr>
            <a:xfrm flipH="1">
              <a:off x="6953400" y="-25401"/>
              <a:ext cx="3790800" cy="690240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TxTwoObj">
  <p:cSld name="TWO_OBJECTS_WITH_TEXT">
    <p:bg>
      <p:bgPr>
        <a:solidFill>
          <a:schemeClr val="accent1"/>
        </a:solidFill>
      </p:bgPr>
    </p:bg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3c328770463_0_62"/>
          <p:cNvSpPr txBox="1"/>
          <p:nvPr>
            <p:ph type="title"/>
          </p:nvPr>
        </p:nvSpPr>
        <p:spPr>
          <a:xfrm>
            <a:off x="2933700" y="892177"/>
            <a:ext cx="8421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g3c328770463_0_62"/>
          <p:cNvSpPr txBox="1"/>
          <p:nvPr>
            <p:ph idx="1" type="body"/>
          </p:nvPr>
        </p:nvSpPr>
        <p:spPr>
          <a:xfrm>
            <a:off x="2933700" y="2776936"/>
            <a:ext cx="3924300" cy="823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74" name="Google Shape;74;g3c328770463_0_62"/>
          <p:cNvSpPr txBox="1"/>
          <p:nvPr>
            <p:ph idx="2" type="body"/>
          </p:nvPr>
        </p:nvSpPr>
        <p:spPr>
          <a:xfrm>
            <a:off x="2933700" y="3834606"/>
            <a:ext cx="3924300" cy="199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indent="-228600" lvl="3" marL="1828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4pPr>
            <a:lvl5pPr indent="-228600" lvl="4" marL="2286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g3c328770463_0_62"/>
          <p:cNvSpPr txBox="1"/>
          <p:nvPr>
            <p:ph idx="3" type="body"/>
          </p:nvPr>
        </p:nvSpPr>
        <p:spPr>
          <a:xfrm>
            <a:off x="7410173" y="2776936"/>
            <a:ext cx="3943500" cy="823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76" name="Google Shape;76;g3c328770463_0_62"/>
          <p:cNvSpPr txBox="1"/>
          <p:nvPr>
            <p:ph idx="4" type="body"/>
          </p:nvPr>
        </p:nvSpPr>
        <p:spPr>
          <a:xfrm>
            <a:off x="7410173" y="3834606"/>
            <a:ext cx="3943500" cy="199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indent="-228600" lvl="3" marL="1828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4pPr>
            <a:lvl5pPr indent="-228600" lvl="4" marL="2286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g3c328770463_0_62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9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g3c328770463_0_62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9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g3c328770463_0_62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80" name="Google Shape;80;g3c328770463_0_62"/>
          <p:cNvPicPr preferRelativeResize="0"/>
          <p:nvPr/>
        </p:nvPicPr>
        <p:blipFill rotWithShape="1">
          <a:blip r:embed="rId2">
            <a:alphaModFix/>
          </a:blip>
          <a:srcRect b="22676" l="39434" r="0" t="20274"/>
          <a:stretch/>
        </p:blipFill>
        <p:spPr>
          <a:xfrm>
            <a:off x="25785" y="0"/>
            <a:ext cx="4368032" cy="391239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Break">
  <p:cSld name="Section Break">
    <p:bg>
      <p:bgPr>
        <a:solidFill>
          <a:schemeClr val="dk1"/>
        </a:solidFill>
      </p:bgPr>
    </p:bg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3c328770463_0_72"/>
          <p:cNvSpPr txBox="1"/>
          <p:nvPr>
            <p:ph type="ctrTitle"/>
          </p:nvPr>
        </p:nvSpPr>
        <p:spPr>
          <a:xfrm>
            <a:off x="6991350" y="2148840"/>
            <a:ext cx="4179600" cy="1715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g3c328770463_0_72"/>
          <p:cNvSpPr txBox="1"/>
          <p:nvPr>
            <p:ph idx="1" type="subTitle"/>
          </p:nvPr>
        </p:nvSpPr>
        <p:spPr>
          <a:xfrm>
            <a:off x="6991350" y="3962003"/>
            <a:ext cx="4179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84" name="Google Shape;84;g3c328770463_0_7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828675"/>
            <a:ext cx="5876925" cy="5200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ummary">
  <p:cSld name="Summary"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3c328770463_0_76"/>
          <p:cNvSpPr txBox="1"/>
          <p:nvPr>
            <p:ph type="title"/>
          </p:nvPr>
        </p:nvSpPr>
        <p:spPr>
          <a:xfrm>
            <a:off x="5476875" y="1671639"/>
            <a:ext cx="5111700" cy="1204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g3c328770463_0_76"/>
          <p:cNvSpPr txBox="1"/>
          <p:nvPr>
            <p:ph idx="1" type="body"/>
          </p:nvPr>
        </p:nvSpPr>
        <p:spPr>
          <a:xfrm>
            <a:off x="5476875" y="3660774"/>
            <a:ext cx="5111700" cy="152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grpSp>
        <p:nvGrpSpPr>
          <p:cNvPr id="88" name="Google Shape;88;g3c328770463_0_76"/>
          <p:cNvGrpSpPr/>
          <p:nvPr/>
        </p:nvGrpSpPr>
        <p:grpSpPr>
          <a:xfrm>
            <a:off x="0" y="-37"/>
            <a:ext cx="4762501" cy="5186400"/>
            <a:chOff x="0" y="-37"/>
            <a:chExt cx="4762501" cy="5186400"/>
          </a:xfrm>
        </p:grpSpPr>
        <p:cxnSp>
          <p:nvCxnSpPr>
            <p:cNvPr id="89" name="Google Shape;89;g3c328770463_0_76"/>
            <p:cNvCxnSpPr/>
            <p:nvPr/>
          </p:nvCxnSpPr>
          <p:spPr>
            <a:xfrm rot="10800000">
              <a:off x="0" y="876375"/>
              <a:ext cx="4762500" cy="162870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90" name="Google Shape;90;g3c328770463_0_76"/>
            <p:cNvCxnSpPr/>
            <p:nvPr/>
          </p:nvCxnSpPr>
          <p:spPr>
            <a:xfrm rot="10800000">
              <a:off x="2638501" y="-37"/>
              <a:ext cx="2124000" cy="518640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91" name="Google Shape;91;g3c328770463_0_76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9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2" name="Google Shape;92;g3c328770463_0_76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9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3" name="Google Shape;93;g3c328770463_0_76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>
        <p15:guide id="1" pos="300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">
  <p:cSld name="Quote"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g3c328770463_0_8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558165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g3c328770463_0_85"/>
          <p:cNvSpPr txBox="1"/>
          <p:nvPr>
            <p:ph type="title"/>
          </p:nvPr>
        </p:nvSpPr>
        <p:spPr>
          <a:xfrm>
            <a:off x="4657724" y="2809875"/>
            <a:ext cx="6696000" cy="1909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7" name="Google Shape;97;g3c328770463_0_85"/>
          <p:cNvSpPr txBox="1"/>
          <p:nvPr>
            <p:ph idx="1" type="subTitle"/>
          </p:nvPr>
        </p:nvSpPr>
        <p:spPr>
          <a:xfrm>
            <a:off x="4657725" y="5028803"/>
            <a:ext cx="6696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070"/>
              </a:buClr>
              <a:buSzPts val="1600"/>
              <a:buNone/>
              <a:defRPr sz="1600">
                <a:solidFill>
                  <a:srgbClr val="757070"/>
                </a:solidFill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98" name="Google Shape;98;g3c328770463_0_85"/>
          <p:cNvSpPr txBox="1"/>
          <p:nvPr>
            <p:ph idx="10" type="dt"/>
          </p:nvPr>
        </p:nvSpPr>
        <p:spPr>
          <a:xfrm>
            <a:off x="4676774" y="6356350"/>
            <a:ext cx="16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9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g3c328770463_0_85"/>
          <p:cNvSpPr txBox="1"/>
          <p:nvPr>
            <p:ph idx="11" type="ftr"/>
          </p:nvPr>
        </p:nvSpPr>
        <p:spPr>
          <a:xfrm>
            <a:off x="6743699" y="6356350"/>
            <a:ext cx="25431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9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g3c328770463_0_85"/>
          <p:cNvSpPr txBox="1"/>
          <p:nvPr>
            <p:ph idx="12" type="sldNum"/>
          </p:nvPr>
        </p:nvSpPr>
        <p:spPr>
          <a:xfrm>
            <a:off x="9658350" y="6356350"/>
            <a:ext cx="16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101" name="Google Shape;101;g3c328770463_0_85"/>
          <p:cNvCxnSpPr/>
          <p:nvPr/>
        </p:nvCxnSpPr>
        <p:spPr>
          <a:xfrm flipH="1" rot="10800000">
            <a:off x="2209800" y="0"/>
            <a:ext cx="2438400" cy="68580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losing">
  <p:cSld name="Closing">
    <p:bg>
      <p:bgPr>
        <a:solidFill>
          <a:schemeClr val="dk1"/>
        </a:solidFill>
      </p:bgPr>
    </p:bg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3c328770463_0_93"/>
          <p:cNvSpPr txBox="1"/>
          <p:nvPr>
            <p:ph type="ctrTitle"/>
          </p:nvPr>
        </p:nvSpPr>
        <p:spPr>
          <a:xfrm>
            <a:off x="4267200" y="1615736"/>
            <a:ext cx="4179600" cy="1524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g3c328770463_0_93"/>
          <p:cNvSpPr txBox="1"/>
          <p:nvPr>
            <p:ph idx="1" type="subTitle"/>
          </p:nvPr>
        </p:nvSpPr>
        <p:spPr>
          <a:xfrm>
            <a:off x="4267200" y="3238103"/>
            <a:ext cx="4179600" cy="1371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105" name="Google Shape;105;g3c328770463_0_9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3176938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g3c328770463_0_93"/>
          <p:cNvSpPr txBox="1"/>
          <p:nvPr>
            <p:ph idx="10" type="dt"/>
          </p:nvPr>
        </p:nvSpPr>
        <p:spPr>
          <a:xfrm>
            <a:off x="4267200" y="6356350"/>
            <a:ext cx="17745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9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g3c328770463_0_93"/>
          <p:cNvSpPr txBox="1"/>
          <p:nvPr>
            <p:ph idx="11" type="ftr"/>
          </p:nvPr>
        </p:nvSpPr>
        <p:spPr>
          <a:xfrm>
            <a:off x="6479721" y="6356350"/>
            <a:ext cx="2661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9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8" name="Google Shape;108;g3c328770463_0_93"/>
          <p:cNvSpPr txBox="1"/>
          <p:nvPr>
            <p:ph idx="12" type="sldNum"/>
          </p:nvPr>
        </p:nvSpPr>
        <p:spPr>
          <a:xfrm>
            <a:off x="9579428" y="6356350"/>
            <a:ext cx="17745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ver with title">
  <p:cSld name="Cover with title">
    <p:bg>
      <p:bgPr>
        <a:solidFill>
          <a:schemeClr val="dk1"/>
        </a:solid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g3c328770463_0_5"/>
          <p:cNvSpPr txBox="1"/>
          <p:nvPr>
            <p:ph type="ctrTitle"/>
          </p:nvPr>
        </p:nvSpPr>
        <p:spPr>
          <a:xfrm>
            <a:off x="4514248" y="1386039"/>
            <a:ext cx="5592300" cy="2088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Font typeface="Trebuchet MS"/>
              <a:buNone/>
              <a:defRPr sz="45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6" name="Google Shape;16;g3c328770463_0_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130885" y="1944539"/>
            <a:ext cx="2695405" cy="2771839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g3c328770463_0_5"/>
          <p:cNvSpPr txBox="1"/>
          <p:nvPr>
            <p:ph idx="1" type="body"/>
          </p:nvPr>
        </p:nvSpPr>
        <p:spPr>
          <a:xfrm>
            <a:off x="4514248" y="3790951"/>
            <a:ext cx="5592300" cy="953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500"/>
              <a:buNone/>
              <a:defRPr sz="25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500"/>
              <a:buNone/>
              <a:defRPr sz="15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500"/>
              <a:buNone/>
              <a:defRPr sz="15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500"/>
              <a:buNone/>
              <a:defRPr sz="15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pos="2842">
          <p15:clr>
            <a:srgbClr val="FBAE40"/>
          </p15:clr>
        </p15:guide>
        <p15:guide id="2" orient="horz" pos="2160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ver">
  <p:cSld name="Cover">
    <p:bg>
      <p:bgPr>
        <a:solidFill>
          <a:schemeClr val="dk1"/>
        </a:solidFill>
      </p:bgPr>
    </p:bg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Google Shape;113;g3c328770463_0_15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4268721" y="1549904"/>
            <a:ext cx="3654558" cy="375819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ver with title">
  <p:cSld name="Cover with title">
    <p:bg>
      <p:bgPr>
        <a:solidFill>
          <a:schemeClr val="dk1"/>
        </a:solidFill>
      </p:bgPr>
    </p:bg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3c328770463_0_154"/>
          <p:cNvSpPr txBox="1"/>
          <p:nvPr>
            <p:ph type="ctrTitle"/>
          </p:nvPr>
        </p:nvSpPr>
        <p:spPr>
          <a:xfrm>
            <a:off x="4514248" y="1386039"/>
            <a:ext cx="5592300" cy="2088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Font typeface="Trebuchet MS"/>
              <a:buNone/>
              <a:defRPr sz="45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16" name="Google Shape;116;g3c328770463_0_15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130885" y="1944539"/>
            <a:ext cx="2695405" cy="2771839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g3c328770463_0_154"/>
          <p:cNvSpPr txBox="1"/>
          <p:nvPr>
            <p:ph idx="1" type="body"/>
          </p:nvPr>
        </p:nvSpPr>
        <p:spPr>
          <a:xfrm>
            <a:off x="4514248" y="3790951"/>
            <a:ext cx="5592300" cy="953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500"/>
              <a:buNone/>
              <a:defRPr sz="25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500"/>
              <a:buNone/>
              <a:defRPr sz="15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500"/>
              <a:buNone/>
              <a:defRPr sz="15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500"/>
              <a:buNone/>
              <a:defRPr sz="15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pos="2842">
          <p15:clr>
            <a:srgbClr val="FBAE40"/>
          </p15:clr>
        </p15:guide>
        <p15:guide id="2" orient="horz" pos="2160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xt with title">
  <p:cSld name="Text with title"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3c328770463_0_158"/>
          <p:cNvSpPr txBox="1"/>
          <p:nvPr>
            <p:ph type="title"/>
          </p:nvPr>
        </p:nvSpPr>
        <p:spPr>
          <a:xfrm>
            <a:off x="1636713" y="692150"/>
            <a:ext cx="9721800" cy="606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rebuchet MS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20" name="Google Shape;120;g3c328770463_0_158"/>
          <p:cNvPicPr preferRelativeResize="0"/>
          <p:nvPr/>
        </p:nvPicPr>
        <p:blipFill rotWithShape="1">
          <a:blip r:embed="rId2">
            <a:alphaModFix/>
          </a:blip>
          <a:srcRect b="34963" l="24766" r="0" t="0"/>
          <a:stretch/>
        </p:blipFill>
        <p:spPr>
          <a:xfrm>
            <a:off x="400050" y="5986270"/>
            <a:ext cx="1215393" cy="566930"/>
          </a:xfrm>
          <a:prstGeom prst="rect">
            <a:avLst/>
          </a:prstGeom>
          <a:noFill/>
          <a:ln>
            <a:noFill/>
          </a:ln>
        </p:spPr>
      </p:pic>
      <p:sp>
        <p:nvSpPr>
          <p:cNvPr id="121" name="Google Shape;121;g3c328770463_0_158"/>
          <p:cNvSpPr txBox="1"/>
          <p:nvPr>
            <p:ph idx="1" type="body"/>
          </p:nvPr>
        </p:nvSpPr>
        <p:spPr>
          <a:xfrm>
            <a:off x="1631949" y="1501541"/>
            <a:ext cx="9726600" cy="42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24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orient="horz" pos="436">
          <p15:clr>
            <a:srgbClr val="FBAE40"/>
          </p15:clr>
        </p15:guide>
        <p15:guide id="2" pos="1028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parator">
  <p:cSld name="Separator">
    <p:bg>
      <p:bgPr>
        <a:solidFill>
          <a:schemeClr val="accent2"/>
        </a:solidFill>
      </p:bgPr>
    </p:bg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3c328770463_0_162"/>
          <p:cNvSpPr txBox="1"/>
          <p:nvPr>
            <p:ph type="title"/>
          </p:nvPr>
        </p:nvSpPr>
        <p:spPr>
          <a:xfrm>
            <a:off x="3359150" y="1841032"/>
            <a:ext cx="6956400" cy="317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000"/>
              <a:buFont typeface="Trebuchet MS"/>
              <a:buNone/>
              <a:defRPr sz="5000">
                <a:solidFill>
                  <a:schemeClr val="dk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4" name="Google Shape;124;g3c328770463_0_162"/>
          <p:cNvSpPr/>
          <p:nvPr/>
        </p:nvSpPr>
        <p:spPr>
          <a:xfrm>
            <a:off x="2839454" y="1841032"/>
            <a:ext cx="125100" cy="3175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  <p:extLst>
    <p:ext uri="{DCECCB84-F9BA-43D5-87BE-67443E8EF086}">
      <p15:sldGuideLst>
        <p15:guide id="1" orient="horz" pos="2160">
          <p15:clr>
            <a:srgbClr val="FBAE40"/>
          </p15:clr>
        </p15:guide>
        <p15:guide id="2" pos="2116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xt">
  <p:cSld name="Text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3c328770463_0_165"/>
          <p:cNvSpPr txBox="1"/>
          <p:nvPr>
            <p:ph type="title"/>
          </p:nvPr>
        </p:nvSpPr>
        <p:spPr>
          <a:xfrm>
            <a:off x="1636713" y="1068404"/>
            <a:ext cx="9721800" cy="45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Trebuchet MS"/>
              <a:buNone/>
              <a:defRPr sz="4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27" name="Google Shape;127;g3c328770463_0_165"/>
          <p:cNvPicPr preferRelativeResize="0"/>
          <p:nvPr/>
        </p:nvPicPr>
        <p:blipFill rotWithShape="1">
          <a:blip r:embed="rId2">
            <a:alphaModFix/>
          </a:blip>
          <a:srcRect b="34963" l="24766" r="0" t="0"/>
          <a:stretch/>
        </p:blipFill>
        <p:spPr>
          <a:xfrm>
            <a:off x="400050" y="5986270"/>
            <a:ext cx="1215393" cy="56693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>
        <p15:guide id="1" orient="horz" pos="436">
          <p15:clr>
            <a:srgbClr val="FBAE40"/>
          </p15:clr>
        </p15:guide>
        <p15:guide id="2" pos="1028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d">
  <p:cSld name="End">
    <p:bg>
      <p:bgPr>
        <a:solidFill>
          <a:schemeClr val="dk1"/>
        </a:solidFill>
      </p:bgPr>
    </p:bg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9" name="Google Shape;129;g3c328770463_0_168"/>
          <p:cNvGrpSpPr/>
          <p:nvPr/>
        </p:nvGrpSpPr>
        <p:grpSpPr>
          <a:xfrm>
            <a:off x="3035567" y="2637322"/>
            <a:ext cx="6120939" cy="1011938"/>
            <a:chOff x="2936506" y="2637322"/>
            <a:chExt cx="6120939" cy="1011938"/>
          </a:xfrm>
        </p:grpSpPr>
        <p:sp>
          <p:nvSpPr>
            <p:cNvPr id="130" name="Google Shape;130;g3c328770463_0_168"/>
            <p:cNvSpPr txBox="1"/>
            <p:nvPr/>
          </p:nvSpPr>
          <p:spPr>
            <a:xfrm>
              <a:off x="4398745" y="2727793"/>
              <a:ext cx="4658700" cy="8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b="1" i="0" lang="en-US" sz="2400" u="none" cap="none" strike="noStrike">
                  <a:solidFill>
                    <a:schemeClr val="lt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SCHOOL for THINKTANKERS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b="1" i="0" lang="en-US" sz="2400" u="none" cap="none" strike="noStrike">
                  <a:solidFill>
                    <a:schemeClr val="lt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www.ott.school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131" name="Google Shape;131;g3c328770463_0_168"/>
            <p:cNvPicPr preferRelativeResize="0"/>
            <p:nvPr/>
          </p:nvPicPr>
          <p:blipFill rotWithShape="1">
            <a:blip r:embed="rId2">
              <a:alphaModFix/>
            </a:blip>
            <a:srcRect b="0" l="0" r="0" t="0"/>
            <a:stretch/>
          </p:blipFill>
          <p:spPr>
            <a:xfrm>
              <a:off x="2936506" y="2637322"/>
              <a:ext cx="1005842" cy="1011938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White">
  <p:cSld name="White"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image">
  <p:cSld name="One image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3c328770463_0_173"/>
          <p:cNvSpPr txBox="1"/>
          <p:nvPr>
            <p:ph type="title"/>
          </p:nvPr>
        </p:nvSpPr>
        <p:spPr>
          <a:xfrm>
            <a:off x="442912" y="692150"/>
            <a:ext cx="3339900" cy="2060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rebuchet MS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5" name="Google Shape;135;g3c328770463_0_173"/>
          <p:cNvSpPr/>
          <p:nvPr>
            <p:ph idx="2" type="pic"/>
          </p:nvPr>
        </p:nvSpPr>
        <p:spPr>
          <a:xfrm>
            <a:off x="4056000" y="0"/>
            <a:ext cx="8136000" cy="6858000"/>
          </a:xfrm>
          <a:prstGeom prst="rect">
            <a:avLst/>
          </a:prstGeom>
          <a:noFill/>
          <a:ln>
            <a:noFill/>
          </a:ln>
        </p:spPr>
      </p:sp>
      <p:pic>
        <p:nvPicPr>
          <p:cNvPr id="136" name="Google Shape;136;g3c328770463_0_173"/>
          <p:cNvPicPr preferRelativeResize="0"/>
          <p:nvPr/>
        </p:nvPicPr>
        <p:blipFill rotWithShape="1">
          <a:blip r:embed="rId2">
            <a:alphaModFix/>
          </a:blip>
          <a:srcRect b="34963" l="24766" r="0" t="0"/>
          <a:stretch/>
        </p:blipFill>
        <p:spPr>
          <a:xfrm>
            <a:off x="400050" y="5986270"/>
            <a:ext cx="1215393" cy="566930"/>
          </a:xfrm>
          <a:prstGeom prst="rect">
            <a:avLst/>
          </a:prstGeom>
          <a:noFill/>
          <a:ln>
            <a:noFill/>
          </a:ln>
        </p:spPr>
      </p:pic>
      <p:sp>
        <p:nvSpPr>
          <p:cNvPr id="137" name="Google Shape;137;g3c328770463_0_173"/>
          <p:cNvSpPr txBox="1"/>
          <p:nvPr>
            <p:ph idx="1" type="body"/>
          </p:nvPr>
        </p:nvSpPr>
        <p:spPr>
          <a:xfrm>
            <a:off x="442913" y="2915753"/>
            <a:ext cx="3340200" cy="253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500"/>
              <a:buNone/>
              <a:defRPr sz="1500">
                <a:latin typeface="Georgia"/>
                <a:ea typeface="Georgia"/>
                <a:cs typeface="Georgia"/>
                <a:sym typeface="Georgia"/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500"/>
              <a:buNone/>
              <a:defRPr sz="15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500"/>
              <a:buNone/>
              <a:defRPr sz="15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500"/>
              <a:buNone/>
              <a:defRPr sz="15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orient="horz" pos="4110">
          <p15:clr>
            <a:srgbClr val="FBAE40"/>
          </p15:clr>
        </p15:guide>
        <p15:guide id="2" pos="279">
          <p15:clr>
            <a:srgbClr val="FBAE40"/>
          </p15:clr>
        </p15:guide>
        <p15:guide id="3" orient="horz" pos="436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images">
  <p:cSld name="Two images"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3c328770463_0_178"/>
          <p:cNvSpPr txBox="1"/>
          <p:nvPr>
            <p:ph type="title"/>
          </p:nvPr>
        </p:nvSpPr>
        <p:spPr>
          <a:xfrm>
            <a:off x="1595438" y="692149"/>
            <a:ext cx="8809500" cy="530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rebuchet MS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0" name="Google Shape;140;g3c328770463_0_178"/>
          <p:cNvSpPr/>
          <p:nvPr>
            <p:ph idx="2" type="pic"/>
          </p:nvPr>
        </p:nvSpPr>
        <p:spPr>
          <a:xfrm>
            <a:off x="1615443" y="1703672"/>
            <a:ext cx="4323300" cy="3247500"/>
          </a:xfrm>
          <a:prstGeom prst="rect">
            <a:avLst/>
          </a:prstGeom>
          <a:noFill/>
          <a:ln>
            <a:noFill/>
          </a:ln>
        </p:spPr>
      </p:sp>
      <p:sp>
        <p:nvSpPr>
          <p:cNvPr id="141" name="Google Shape;141;g3c328770463_0_178"/>
          <p:cNvSpPr/>
          <p:nvPr>
            <p:ph idx="3" type="pic"/>
          </p:nvPr>
        </p:nvSpPr>
        <p:spPr>
          <a:xfrm>
            <a:off x="6081568" y="1703672"/>
            <a:ext cx="4323300" cy="3247500"/>
          </a:xfrm>
          <a:prstGeom prst="rect">
            <a:avLst/>
          </a:prstGeom>
          <a:noFill/>
          <a:ln>
            <a:noFill/>
          </a:ln>
        </p:spPr>
      </p:sp>
      <p:pic>
        <p:nvPicPr>
          <p:cNvPr id="142" name="Google Shape;142;g3c328770463_0_178"/>
          <p:cNvPicPr preferRelativeResize="0"/>
          <p:nvPr/>
        </p:nvPicPr>
        <p:blipFill rotWithShape="1">
          <a:blip r:embed="rId2">
            <a:alphaModFix/>
          </a:blip>
          <a:srcRect b="34963" l="24766" r="0" t="0"/>
          <a:stretch/>
        </p:blipFill>
        <p:spPr>
          <a:xfrm>
            <a:off x="400050" y="5986270"/>
            <a:ext cx="1215393" cy="566930"/>
          </a:xfrm>
          <a:prstGeom prst="rect">
            <a:avLst/>
          </a:prstGeom>
          <a:noFill/>
          <a:ln>
            <a:noFill/>
          </a:ln>
        </p:spPr>
      </p:pic>
      <p:sp>
        <p:nvSpPr>
          <p:cNvPr id="143" name="Google Shape;143;g3c328770463_0_178"/>
          <p:cNvSpPr txBox="1"/>
          <p:nvPr>
            <p:ph idx="1" type="body"/>
          </p:nvPr>
        </p:nvSpPr>
        <p:spPr>
          <a:xfrm>
            <a:off x="1615443" y="5066664"/>
            <a:ext cx="4323300" cy="73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200"/>
              <a:buChar char="•"/>
              <a:defRPr sz="12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4" name="Google Shape;144;g3c328770463_0_178"/>
          <p:cNvSpPr txBox="1"/>
          <p:nvPr>
            <p:ph idx="4" type="body"/>
          </p:nvPr>
        </p:nvSpPr>
        <p:spPr>
          <a:xfrm>
            <a:off x="6081568" y="5066664"/>
            <a:ext cx="4323300" cy="73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200"/>
              <a:buChar char="•"/>
              <a:defRPr sz="12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orient="horz" pos="436">
          <p15:clr>
            <a:srgbClr val="FBAE40"/>
          </p15:clr>
        </p15:guide>
        <p15:guide id="2" pos="1005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hart">
  <p:cSld name="Chart"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3c328770463_0_185"/>
          <p:cNvSpPr txBox="1"/>
          <p:nvPr>
            <p:ph type="title"/>
          </p:nvPr>
        </p:nvSpPr>
        <p:spPr>
          <a:xfrm>
            <a:off x="442913" y="692150"/>
            <a:ext cx="3382800" cy="1964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rebuchet MS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47" name="Google Shape;147;g3c328770463_0_185"/>
          <p:cNvPicPr preferRelativeResize="0"/>
          <p:nvPr/>
        </p:nvPicPr>
        <p:blipFill rotWithShape="1">
          <a:blip r:embed="rId2">
            <a:alphaModFix/>
          </a:blip>
          <a:srcRect b="34963" l="24766" r="0" t="0"/>
          <a:stretch/>
        </p:blipFill>
        <p:spPr>
          <a:xfrm>
            <a:off x="400050" y="5986270"/>
            <a:ext cx="1215393" cy="566930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g3c328770463_0_185"/>
          <p:cNvSpPr/>
          <p:nvPr>
            <p:ph idx="2" type="chart"/>
          </p:nvPr>
        </p:nvSpPr>
        <p:spPr>
          <a:xfrm>
            <a:off x="4056063" y="692150"/>
            <a:ext cx="7032600" cy="4730700"/>
          </a:xfrm>
          <a:prstGeom prst="rect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lvl="2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lvl="3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lvl="4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lvl="5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lvl="6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lvl="7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lvl="8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id="149" name="Google Shape;149;g3c328770463_0_185"/>
          <p:cNvSpPr txBox="1"/>
          <p:nvPr>
            <p:ph idx="1" type="body"/>
          </p:nvPr>
        </p:nvSpPr>
        <p:spPr>
          <a:xfrm>
            <a:off x="442913" y="2915753"/>
            <a:ext cx="3340200" cy="253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500"/>
              <a:buNone/>
              <a:defRPr sz="1500">
                <a:latin typeface="Georgia"/>
                <a:ea typeface="Georgia"/>
                <a:cs typeface="Georgia"/>
                <a:sym typeface="Georgia"/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500"/>
              <a:buNone/>
              <a:defRPr sz="15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500"/>
              <a:buNone/>
              <a:defRPr sz="15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500"/>
              <a:buNone/>
              <a:defRPr sz="15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orient="horz" pos="436">
          <p15:clr>
            <a:srgbClr val="FBAE40"/>
          </p15:clr>
        </p15:guide>
        <p15:guide id="2" pos="279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xt with title">
  <p:cSld name="Text with title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g3c328770463_0_9"/>
          <p:cNvSpPr txBox="1"/>
          <p:nvPr>
            <p:ph type="title"/>
          </p:nvPr>
        </p:nvSpPr>
        <p:spPr>
          <a:xfrm>
            <a:off x="1636713" y="692150"/>
            <a:ext cx="9721800" cy="606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rebuchet MS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20" name="Google Shape;20;g3c328770463_0_9"/>
          <p:cNvPicPr preferRelativeResize="0"/>
          <p:nvPr/>
        </p:nvPicPr>
        <p:blipFill rotWithShape="1">
          <a:blip r:embed="rId2">
            <a:alphaModFix/>
          </a:blip>
          <a:srcRect b="34965" l="24764" r="0" t="0"/>
          <a:stretch/>
        </p:blipFill>
        <p:spPr>
          <a:xfrm>
            <a:off x="400050" y="5986270"/>
            <a:ext cx="1215393" cy="566930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Google Shape;21;g3c328770463_0_9"/>
          <p:cNvSpPr txBox="1"/>
          <p:nvPr>
            <p:ph idx="1" type="body"/>
          </p:nvPr>
        </p:nvSpPr>
        <p:spPr>
          <a:xfrm>
            <a:off x="1631949" y="1501541"/>
            <a:ext cx="9726600" cy="42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24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orient="horz" pos="436">
          <p15:clr>
            <a:srgbClr val="FBAE40"/>
          </p15:clr>
        </p15:guide>
        <p15:guide id="2" pos="1028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White with logo" type="blank">
  <p:cSld name="BLANK"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1" name="Google Shape;151;g3c328770463_0_190"/>
          <p:cNvPicPr preferRelativeResize="0"/>
          <p:nvPr/>
        </p:nvPicPr>
        <p:blipFill rotWithShape="1">
          <a:blip r:embed="rId2">
            <a:alphaModFix/>
          </a:blip>
          <a:srcRect b="34963" l="24766" r="0" t="0"/>
          <a:stretch/>
        </p:blipFill>
        <p:spPr>
          <a:xfrm>
            <a:off x="400050" y="5986270"/>
            <a:ext cx="1215393" cy="56693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ver">
  <p:cSld name="Cover">
    <p:bg>
      <p:bgPr>
        <a:solidFill>
          <a:schemeClr val="dk1"/>
        </a:solidFill>
      </p:bgPr>
    </p:bg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6" name="Google Shape;156;g3c328770463_0_3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4268721" y="1549904"/>
            <a:ext cx="3654558" cy="375819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ver with title">
  <p:cSld name="Cover with title">
    <p:bg>
      <p:bgPr>
        <a:solidFill>
          <a:schemeClr val="dk1"/>
        </a:solidFill>
      </p:bgPr>
    </p:bg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3c328770463_0_323"/>
          <p:cNvSpPr txBox="1"/>
          <p:nvPr>
            <p:ph type="ctrTitle"/>
          </p:nvPr>
        </p:nvSpPr>
        <p:spPr>
          <a:xfrm>
            <a:off x="4514248" y="1386039"/>
            <a:ext cx="5592300" cy="2088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Font typeface="Trebuchet MS"/>
              <a:buNone/>
              <a:defRPr sz="45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59" name="Google Shape;159;g3c328770463_0_32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130885" y="1944539"/>
            <a:ext cx="2695405" cy="2771839"/>
          </a:xfrm>
          <a:prstGeom prst="rect">
            <a:avLst/>
          </a:prstGeom>
          <a:noFill/>
          <a:ln>
            <a:noFill/>
          </a:ln>
        </p:spPr>
      </p:pic>
      <p:sp>
        <p:nvSpPr>
          <p:cNvPr id="160" name="Google Shape;160;g3c328770463_0_323"/>
          <p:cNvSpPr txBox="1"/>
          <p:nvPr>
            <p:ph idx="1" type="body"/>
          </p:nvPr>
        </p:nvSpPr>
        <p:spPr>
          <a:xfrm>
            <a:off x="4514248" y="3790951"/>
            <a:ext cx="5592300" cy="953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500"/>
              <a:buNone/>
              <a:defRPr sz="25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500"/>
              <a:buNone/>
              <a:defRPr sz="15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500"/>
              <a:buNone/>
              <a:defRPr sz="15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500"/>
              <a:buNone/>
              <a:defRPr sz="15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pos="2842">
          <p15:clr>
            <a:srgbClr val="FBAE40"/>
          </p15:clr>
        </p15:guide>
        <p15:guide id="2" orient="horz" pos="2160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xt with title">
  <p:cSld name="Text with title"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3c328770463_0_327"/>
          <p:cNvSpPr txBox="1"/>
          <p:nvPr>
            <p:ph type="title"/>
          </p:nvPr>
        </p:nvSpPr>
        <p:spPr>
          <a:xfrm>
            <a:off x="1636713" y="692150"/>
            <a:ext cx="9721800" cy="606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rebuchet MS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63" name="Google Shape;163;g3c328770463_0_327"/>
          <p:cNvPicPr preferRelativeResize="0"/>
          <p:nvPr/>
        </p:nvPicPr>
        <p:blipFill rotWithShape="1">
          <a:blip r:embed="rId2">
            <a:alphaModFix/>
          </a:blip>
          <a:srcRect b="34963" l="24766" r="0" t="0"/>
          <a:stretch/>
        </p:blipFill>
        <p:spPr>
          <a:xfrm>
            <a:off x="400050" y="5986270"/>
            <a:ext cx="1215393" cy="566930"/>
          </a:xfrm>
          <a:prstGeom prst="rect">
            <a:avLst/>
          </a:prstGeom>
          <a:noFill/>
          <a:ln>
            <a:noFill/>
          </a:ln>
        </p:spPr>
      </p:pic>
      <p:sp>
        <p:nvSpPr>
          <p:cNvPr id="164" name="Google Shape;164;g3c328770463_0_327"/>
          <p:cNvSpPr txBox="1"/>
          <p:nvPr>
            <p:ph idx="1" type="body"/>
          </p:nvPr>
        </p:nvSpPr>
        <p:spPr>
          <a:xfrm>
            <a:off x="1631949" y="1501541"/>
            <a:ext cx="9726600" cy="42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24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orient="horz" pos="436">
          <p15:clr>
            <a:srgbClr val="FBAE40"/>
          </p15:clr>
        </p15:guide>
        <p15:guide id="2" pos="1028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parator">
  <p:cSld name="Separator">
    <p:bg>
      <p:bgPr>
        <a:solidFill>
          <a:schemeClr val="accent2"/>
        </a:solidFill>
      </p:bgPr>
    </p:bg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3c328770463_0_331"/>
          <p:cNvSpPr txBox="1"/>
          <p:nvPr>
            <p:ph type="title"/>
          </p:nvPr>
        </p:nvSpPr>
        <p:spPr>
          <a:xfrm>
            <a:off x="3359150" y="1841032"/>
            <a:ext cx="6956400" cy="317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000"/>
              <a:buFont typeface="Trebuchet MS"/>
              <a:buNone/>
              <a:defRPr sz="5000">
                <a:solidFill>
                  <a:schemeClr val="dk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7" name="Google Shape;167;g3c328770463_0_331"/>
          <p:cNvSpPr/>
          <p:nvPr/>
        </p:nvSpPr>
        <p:spPr>
          <a:xfrm>
            <a:off x="2839454" y="1841032"/>
            <a:ext cx="125100" cy="3175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  <p:extLst>
    <p:ext uri="{DCECCB84-F9BA-43D5-87BE-67443E8EF086}">
      <p15:sldGuideLst>
        <p15:guide id="1" orient="horz" pos="2160">
          <p15:clr>
            <a:srgbClr val="FBAE40"/>
          </p15:clr>
        </p15:guide>
        <p15:guide id="2" pos="211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xt">
  <p:cSld name="Text"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3c328770463_0_334"/>
          <p:cNvSpPr txBox="1"/>
          <p:nvPr>
            <p:ph type="title"/>
          </p:nvPr>
        </p:nvSpPr>
        <p:spPr>
          <a:xfrm>
            <a:off x="1636713" y="1068404"/>
            <a:ext cx="9721800" cy="45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Trebuchet MS"/>
              <a:buNone/>
              <a:defRPr sz="4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70" name="Google Shape;170;g3c328770463_0_334"/>
          <p:cNvPicPr preferRelativeResize="0"/>
          <p:nvPr/>
        </p:nvPicPr>
        <p:blipFill rotWithShape="1">
          <a:blip r:embed="rId2">
            <a:alphaModFix/>
          </a:blip>
          <a:srcRect b="34963" l="24766" r="0" t="0"/>
          <a:stretch/>
        </p:blipFill>
        <p:spPr>
          <a:xfrm>
            <a:off x="400050" y="5986270"/>
            <a:ext cx="1215393" cy="56693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>
        <p15:guide id="1" orient="horz" pos="436">
          <p15:clr>
            <a:srgbClr val="FBAE40"/>
          </p15:clr>
        </p15:guide>
        <p15:guide id="2" pos="1028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d">
  <p:cSld name="End">
    <p:bg>
      <p:bgPr>
        <a:solidFill>
          <a:schemeClr val="dk1"/>
        </a:solidFill>
      </p:bgPr>
    </p:bg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2" name="Google Shape;172;g3c328770463_0_337"/>
          <p:cNvGrpSpPr/>
          <p:nvPr/>
        </p:nvGrpSpPr>
        <p:grpSpPr>
          <a:xfrm>
            <a:off x="3035567" y="2637322"/>
            <a:ext cx="6120939" cy="1011938"/>
            <a:chOff x="2936506" y="2637322"/>
            <a:chExt cx="6120939" cy="1011938"/>
          </a:xfrm>
        </p:grpSpPr>
        <p:sp>
          <p:nvSpPr>
            <p:cNvPr id="173" name="Google Shape;173;g3c328770463_0_337"/>
            <p:cNvSpPr txBox="1"/>
            <p:nvPr/>
          </p:nvSpPr>
          <p:spPr>
            <a:xfrm>
              <a:off x="4398745" y="2727793"/>
              <a:ext cx="4658700" cy="8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b="1" i="0" lang="en-US" sz="2400" u="none" cap="none" strike="noStrike">
                  <a:solidFill>
                    <a:schemeClr val="lt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SCHOOL for THINKTANKERS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b="1" i="0" lang="en-US" sz="2400" u="none" cap="none" strike="noStrike">
                  <a:solidFill>
                    <a:schemeClr val="lt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www.ott.school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174" name="Google Shape;174;g3c328770463_0_337"/>
            <p:cNvPicPr preferRelativeResize="0"/>
            <p:nvPr/>
          </p:nvPicPr>
          <p:blipFill rotWithShape="1">
            <a:blip r:embed="rId2">
              <a:alphaModFix/>
            </a:blip>
            <a:srcRect b="0" l="0" r="0" t="0"/>
            <a:stretch/>
          </p:blipFill>
          <p:spPr>
            <a:xfrm>
              <a:off x="2936506" y="2637322"/>
              <a:ext cx="1005842" cy="1011938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White">
  <p:cSld name="White"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image">
  <p:cSld name="One image"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3c328770463_0_342"/>
          <p:cNvSpPr txBox="1"/>
          <p:nvPr>
            <p:ph type="title"/>
          </p:nvPr>
        </p:nvSpPr>
        <p:spPr>
          <a:xfrm>
            <a:off x="442912" y="692150"/>
            <a:ext cx="3339900" cy="2060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rebuchet MS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8" name="Google Shape;178;g3c328770463_0_342"/>
          <p:cNvSpPr/>
          <p:nvPr>
            <p:ph idx="2" type="pic"/>
          </p:nvPr>
        </p:nvSpPr>
        <p:spPr>
          <a:xfrm>
            <a:off x="4056000" y="0"/>
            <a:ext cx="8136000" cy="6858000"/>
          </a:xfrm>
          <a:prstGeom prst="rect">
            <a:avLst/>
          </a:prstGeom>
          <a:noFill/>
          <a:ln>
            <a:noFill/>
          </a:ln>
        </p:spPr>
      </p:sp>
      <p:pic>
        <p:nvPicPr>
          <p:cNvPr id="179" name="Google Shape;179;g3c328770463_0_342"/>
          <p:cNvPicPr preferRelativeResize="0"/>
          <p:nvPr/>
        </p:nvPicPr>
        <p:blipFill rotWithShape="1">
          <a:blip r:embed="rId2">
            <a:alphaModFix/>
          </a:blip>
          <a:srcRect b="34963" l="24766" r="0" t="0"/>
          <a:stretch/>
        </p:blipFill>
        <p:spPr>
          <a:xfrm>
            <a:off x="400050" y="5986270"/>
            <a:ext cx="1215393" cy="566930"/>
          </a:xfrm>
          <a:prstGeom prst="rect">
            <a:avLst/>
          </a:prstGeom>
          <a:noFill/>
          <a:ln>
            <a:noFill/>
          </a:ln>
        </p:spPr>
      </p:pic>
      <p:sp>
        <p:nvSpPr>
          <p:cNvPr id="180" name="Google Shape;180;g3c328770463_0_342"/>
          <p:cNvSpPr txBox="1"/>
          <p:nvPr>
            <p:ph idx="1" type="body"/>
          </p:nvPr>
        </p:nvSpPr>
        <p:spPr>
          <a:xfrm>
            <a:off x="442913" y="2915753"/>
            <a:ext cx="3340200" cy="253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500"/>
              <a:buNone/>
              <a:defRPr sz="1500">
                <a:latin typeface="Georgia"/>
                <a:ea typeface="Georgia"/>
                <a:cs typeface="Georgia"/>
                <a:sym typeface="Georgia"/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500"/>
              <a:buNone/>
              <a:defRPr sz="15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500"/>
              <a:buNone/>
              <a:defRPr sz="15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500"/>
              <a:buNone/>
              <a:defRPr sz="15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orient="horz" pos="4110">
          <p15:clr>
            <a:srgbClr val="FBAE40"/>
          </p15:clr>
        </p15:guide>
        <p15:guide id="2" pos="279">
          <p15:clr>
            <a:srgbClr val="FBAE40"/>
          </p15:clr>
        </p15:guide>
        <p15:guide id="3" orient="horz" pos="436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images">
  <p:cSld name="Two images"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g3c328770463_0_347"/>
          <p:cNvSpPr txBox="1"/>
          <p:nvPr>
            <p:ph type="title"/>
          </p:nvPr>
        </p:nvSpPr>
        <p:spPr>
          <a:xfrm>
            <a:off x="1595438" y="692149"/>
            <a:ext cx="8809500" cy="530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rebuchet MS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3" name="Google Shape;183;g3c328770463_0_347"/>
          <p:cNvSpPr/>
          <p:nvPr>
            <p:ph idx="2" type="pic"/>
          </p:nvPr>
        </p:nvSpPr>
        <p:spPr>
          <a:xfrm>
            <a:off x="1615443" y="1703672"/>
            <a:ext cx="4323300" cy="3247500"/>
          </a:xfrm>
          <a:prstGeom prst="rect">
            <a:avLst/>
          </a:prstGeom>
          <a:noFill/>
          <a:ln>
            <a:noFill/>
          </a:ln>
        </p:spPr>
      </p:sp>
      <p:sp>
        <p:nvSpPr>
          <p:cNvPr id="184" name="Google Shape;184;g3c328770463_0_347"/>
          <p:cNvSpPr/>
          <p:nvPr>
            <p:ph idx="3" type="pic"/>
          </p:nvPr>
        </p:nvSpPr>
        <p:spPr>
          <a:xfrm>
            <a:off x="6081568" y="1703672"/>
            <a:ext cx="4323300" cy="3247500"/>
          </a:xfrm>
          <a:prstGeom prst="rect">
            <a:avLst/>
          </a:prstGeom>
          <a:noFill/>
          <a:ln>
            <a:noFill/>
          </a:ln>
        </p:spPr>
      </p:sp>
      <p:pic>
        <p:nvPicPr>
          <p:cNvPr id="185" name="Google Shape;185;g3c328770463_0_347"/>
          <p:cNvPicPr preferRelativeResize="0"/>
          <p:nvPr/>
        </p:nvPicPr>
        <p:blipFill rotWithShape="1">
          <a:blip r:embed="rId2">
            <a:alphaModFix/>
          </a:blip>
          <a:srcRect b="34963" l="24766" r="0" t="0"/>
          <a:stretch/>
        </p:blipFill>
        <p:spPr>
          <a:xfrm>
            <a:off x="400050" y="5986270"/>
            <a:ext cx="1215393" cy="566930"/>
          </a:xfrm>
          <a:prstGeom prst="rect">
            <a:avLst/>
          </a:prstGeom>
          <a:noFill/>
          <a:ln>
            <a:noFill/>
          </a:ln>
        </p:spPr>
      </p:pic>
      <p:sp>
        <p:nvSpPr>
          <p:cNvPr id="186" name="Google Shape;186;g3c328770463_0_347"/>
          <p:cNvSpPr txBox="1"/>
          <p:nvPr>
            <p:ph idx="1" type="body"/>
          </p:nvPr>
        </p:nvSpPr>
        <p:spPr>
          <a:xfrm>
            <a:off x="1615443" y="5066664"/>
            <a:ext cx="4323300" cy="73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200"/>
              <a:buChar char="•"/>
              <a:defRPr sz="12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7" name="Google Shape;187;g3c328770463_0_347"/>
          <p:cNvSpPr txBox="1"/>
          <p:nvPr>
            <p:ph idx="4" type="body"/>
          </p:nvPr>
        </p:nvSpPr>
        <p:spPr>
          <a:xfrm>
            <a:off x="6081568" y="5066664"/>
            <a:ext cx="4323300" cy="73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200"/>
              <a:buChar char="•"/>
              <a:defRPr sz="12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orient="horz" pos="436">
          <p15:clr>
            <a:srgbClr val="FBAE40"/>
          </p15:clr>
        </p15:guide>
        <p15:guide id="2" pos="1005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parator">
  <p:cSld name="Separator">
    <p:bg>
      <p:bgPr>
        <a:solidFill>
          <a:schemeClr val="accent2"/>
        </a:solidFill>
      </p:bgPr>
    </p:bg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g3c328770463_0_13"/>
          <p:cNvSpPr txBox="1"/>
          <p:nvPr>
            <p:ph type="title"/>
          </p:nvPr>
        </p:nvSpPr>
        <p:spPr>
          <a:xfrm>
            <a:off x="3359150" y="1841032"/>
            <a:ext cx="6956400" cy="317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000"/>
              <a:buFont typeface="Trebuchet MS"/>
              <a:buNone/>
              <a:defRPr sz="5000">
                <a:solidFill>
                  <a:schemeClr val="dk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g3c328770463_0_13"/>
          <p:cNvSpPr/>
          <p:nvPr/>
        </p:nvSpPr>
        <p:spPr>
          <a:xfrm>
            <a:off x="2839454" y="1841032"/>
            <a:ext cx="125100" cy="3175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  <p:extLst>
    <p:ext uri="{DCECCB84-F9BA-43D5-87BE-67443E8EF086}">
      <p15:sldGuideLst>
        <p15:guide id="1" orient="horz" pos="2160">
          <p15:clr>
            <a:srgbClr val="FBAE40"/>
          </p15:clr>
        </p15:guide>
        <p15:guide id="2" pos="2116">
          <p15:clr>
            <a:srgbClr val="FBAE40"/>
          </p15:clr>
        </p15:guide>
      </p15:sldGuideLst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hart">
  <p:cSld name="Chart"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3c328770463_0_354"/>
          <p:cNvSpPr txBox="1"/>
          <p:nvPr>
            <p:ph type="title"/>
          </p:nvPr>
        </p:nvSpPr>
        <p:spPr>
          <a:xfrm>
            <a:off x="442913" y="692150"/>
            <a:ext cx="3382800" cy="1964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rebuchet MS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90" name="Google Shape;190;g3c328770463_0_354"/>
          <p:cNvPicPr preferRelativeResize="0"/>
          <p:nvPr/>
        </p:nvPicPr>
        <p:blipFill rotWithShape="1">
          <a:blip r:embed="rId2">
            <a:alphaModFix/>
          </a:blip>
          <a:srcRect b="34963" l="24766" r="0" t="0"/>
          <a:stretch/>
        </p:blipFill>
        <p:spPr>
          <a:xfrm>
            <a:off x="400050" y="5986270"/>
            <a:ext cx="1215393" cy="566930"/>
          </a:xfrm>
          <a:prstGeom prst="rect">
            <a:avLst/>
          </a:prstGeom>
          <a:noFill/>
          <a:ln>
            <a:noFill/>
          </a:ln>
        </p:spPr>
      </p:pic>
      <p:sp>
        <p:nvSpPr>
          <p:cNvPr id="191" name="Google Shape;191;g3c328770463_0_354"/>
          <p:cNvSpPr/>
          <p:nvPr>
            <p:ph idx="2" type="chart"/>
          </p:nvPr>
        </p:nvSpPr>
        <p:spPr>
          <a:xfrm>
            <a:off x="4056063" y="692150"/>
            <a:ext cx="7032600" cy="4730700"/>
          </a:xfrm>
          <a:prstGeom prst="rect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lvl="2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lvl="3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lvl="4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lvl="5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lvl="6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lvl="7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lvl="8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id="192" name="Google Shape;192;g3c328770463_0_354"/>
          <p:cNvSpPr txBox="1"/>
          <p:nvPr>
            <p:ph idx="1" type="body"/>
          </p:nvPr>
        </p:nvSpPr>
        <p:spPr>
          <a:xfrm>
            <a:off x="442913" y="2915753"/>
            <a:ext cx="3340200" cy="253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500"/>
              <a:buNone/>
              <a:defRPr sz="1500">
                <a:latin typeface="Georgia"/>
                <a:ea typeface="Georgia"/>
                <a:cs typeface="Georgia"/>
                <a:sym typeface="Georgia"/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500"/>
              <a:buNone/>
              <a:defRPr sz="15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500"/>
              <a:buNone/>
              <a:defRPr sz="15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500"/>
              <a:buNone/>
              <a:defRPr sz="15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orient="horz" pos="436">
          <p15:clr>
            <a:srgbClr val="FBAE40"/>
          </p15:clr>
        </p15:guide>
        <p15:guide id="2" pos="279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White with logo" type="blank">
  <p:cSld name="BLANK"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" name="Google Shape;194;g3c328770463_0_359"/>
          <p:cNvPicPr preferRelativeResize="0"/>
          <p:nvPr/>
        </p:nvPicPr>
        <p:blipFill rotWithShape="1">
          <a:blip r:embed="rId2">
            <a:alphaModFix/>
          </a:blip>
          <a:srcRect b="34963" l="24766" r="0" t="0"/>
          <a:stretch/>
        </p:blipFill>
        <p:spPr>
          <a:xfrm>
            <a:off x="400050" y="5986270"/>
            <a:ext cx="1215393" cy="56693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xt">
  <p:cSld name="Tex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g3c328770463_0_16"/>
          <p:cNvSpPr txBox="1"/>
          <p:nvPr>
            <p:ph type="title"/>
          </p:nvPr>
        </p:nvSpPr>
        <p:spPr>
          <a:xfrm>
            <a:off x="1636713" y="1068404"/>
            <a:ext cx="9721800" cy="45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Trebuchet MS"/>
              <a:buNone/>
              <a:defRPr sz="4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27" name="Google Shape;27;g3c328770463_0_16"/>
          <p:cNvPicPr preferRelativeResize="0"/>
          <p:nvPr/>
        </p:nvPicPr>
        <p:blipFill rotWithShape="1">
          <a:blip r:embed="rId2">
            <a:alphaModFix/>
          </a:blip>
          <a:srcRect b="34965" l="24764" r="0" t="0"/>
          <a:stretch/>
        </p:blipFill>
        <p:spPr>
          <a:xfrm>
            <a:off x="400050" y="5986270"/>
            <a:ext cx="1215393" cy="56693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>
        <p15:guide id="1" orient="horz" pos="436">
          <p15:clr>
            <a:srgbClr val="FBAE40"/>
          </p15:clr>
        </p15:guide>
        <p15:guide id="2" pos="1028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d">
  <p:cSld name="End">
    <p:bg>
      <p:bgPr>
        <a:solidFill>
          <a:schemeClr val="dk1"/>
        </a:solidFill>
      </p:bgPr>
    </p:bg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oogle Shape;29;g3c328770463_0_19"/>
          <p:cNvGrpSpPr/>
          <p:nvPr/>
        </p:nvGrpSpPr>
        <p:grpSpPr>
          <a:xfrm>
            <a:off x="3035567" y="2637322"/>
            <a:ext cx="6120939" cy="1011938"/>
            <a:chOff x="2936506" y="2637322"/>
            <a:chExt cx="6120939" cy="1011938"/>
          </a:xfrm>
        </p:grpSpPr>
        <p:sp>
          <p:nvSpPr>
            <p:cNvPr id="30" name="Google Shape;30;g3c328770463_0_19"/>
            <p:cNvSpPr txBox="1"/>
            <p:nvPr/>
          </p:nvSpPr>
          <p:spPr>
            <a:xfrm>
              <a:off x="4398745" y="2727793"/>
              <a:ext cx="4658700" cy="8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b="1" i="0" lang="en-US" sz="2400" u="none" cap="none" strike="noStrike">
                  <a:solidFill>
                    <a:schemeClr val="lt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SCHOOL for THINKTANKERS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b="1" i="0" lang="en-US" sz="2400" u="none" cap="none" strike="noStrike">
                  <a:solidFill>
                    <a:schemeClr val="lt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www.ott.school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31" name="Google Shape;31;g3c328770463_0_19"/>
            <p:cNvPicPr preferRelativeResize="0"/>
            <p:nvPr/>
          </p:nvPicPr>
          <p:blipFill rotWithShape="1">
            <a:blip r:embed="rId2">
              <a:alphaModFix/>
            </a:blip>
            <a:srcRect b="0" l="0" r="0" t="0"/>
            <a:stretch/>
          </p:blipFill>
          <p:spPr>
            <a:xfrm>
              <a:off x="2936506" y="2637322"/>
              <a:ext cx="1005842" cy="1011938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White">
  <p:cSld name="White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image">
  <p:cSld name="One image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g3c328770463_0_24"/>
          <p:cNvSpPr txBox="1"/>
          <p:nvPr>
            <p:ph type="title"/>
          </p:nvPr>
        </p:nvSpPr>
        <p:spPr>
          <a:xfrm>
            <a:off x="442912" y="692150"/>
            <a:ext cx="3339900" cy="2060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rebuchet MS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g3c328770463_0_24"/>
          <p:cNvSpPr/>
          <p:nvPr>
            <p:ph idx="2" type="pic"/>
          </p:nvPr>
        </p:nvSpPr>
        <p:spPr>
          <a:xfrm>
            <a:off x="4056000" y="0"/>
            <a:ext cx="8136000" cy="6858000"/>
          </a:xfrm>
          <a:prstGeom prst="rect">
            <a:avLst/>
          </a:prstGeom>
          <a:noFill/>
          <a:ln>
            <a:noFill/>
          </a:ln>
        </p:spPr>
      </p:sp>
      <p:pic>
        <p:nvPicPr>
          <p:cNvPr id="36" name="Google Shape;36;g3c328770463_0_24"/>
          <p:cNvPicPr preferRelativeResize="0"/>
          <p:nvPr/>
        </p:nvPicPr>
        <p:blipFill rotWithShape="1">
          <a:blip r:embed="rId2">
            <a:alphaModFix/>
          </a:blip>
          <a:srcRect b="34965" l="24764" r="0" t="0"/>
          <a:stretch/>
        </p:blipFill>
        <p:spPr>
          <a:xfrm>
            <a:off x="400050" y="5986270"/>
            <a:ext cx="1215393" cy="566930"/>
          </a:xfrm>
          <a:prstGeom prst="rect">
            <a:avLst/>
          </a:prstGeom>
          <a:noFill/>
          <a:ln>
            <a:noFill/>
          </a:ln>
        </p:spPr>
      </p:pic>
      <p:sp>
        <p:nvSpPr>
          <p:cNvPr id="37" name="Google Shape;37;g3c328770463_0_24"/>
          <p:cNvSpPr txBox="1"/>
          <p:nvPr>
            <p:ph idx="1" type="body"/>
          </p:nvPr>
        </p:nvSpPr>
        <p:spPr>
          <a:xfrm>
            <a:off x="442913" y="2915753"/>
            <a:ext cx="3340200" cy="253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500"/>
              <a:buNone/>
              <a:defRPr sz="1500">
                <a:latin typeface="Georgia"/>
                <a:ea typeface="Georgia"/>
                <a:cs typeface="Georgia"/>
                <a:sym typeface="Georgia"/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500"/>
              <a:buNone/>
              <a:defRPr sz="15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500"/>
              <a:buNone/>
              <a:defRPr sz="15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500"/>
              <a:buNone/>
              <a:defRPr sz="15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orient="horz" pos="4110">
          <p15:clr>
            <a:srgbClr val="FBAE40"/>
          </p15:clr>
        </p15:guide>
        <p15:guide id="2" pos="279">
          <p15:clr>
            <a:srgbClr val="FBAE40"/>
          </p15:clr>
        </p15:guide>
        <p15:guide id="3" orient="horz" pos="43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images">
  <p:cSld name="Two images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g3c328770463_0_29"/>
          <p:cNvSpPr txBox="1"/>
          <p:nvPr>
            <p:ph type="title"/>
          </p:nvPr>
        </p:nvSpPr>
        <p:spPr>
          <a:xfrm>
            <a:off x="1595438" y="692149"/>
            <a:ext cx="8809500" cy="530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rebuchet MS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g3c328770463_0_29"/>
          <p:cNvSpPr/>
          <p:nvPr>
            <p:ph idx="2" type="pic"/>
          </p:nvPr>
        </p:nvSpPr>
        <p:spPr>
          <a:xfrm>
            <a:off x="1615443" y="1703672"/>
            <a:ext cx="4323300" cy="3247500"/>
          </a:xfrm>
          <a:prstGeom prst="rect">
            <a:avLst/>
          </a:prstGeom>
          <a:noFill/>
          <a:ln>
            <a:noFill/>
          </a:ln>
        </p:spPr>
      </p:sp>
      <p:sp>
        <p:nvSpPr>
          <p:cNvPr id="41" name="Google Shape;41;g3c328770463_0_29"/>
          <p:cNvSpPr/>
          <p:nvPr>
            <p:ph idx="3" type="pic"/>
          </p:nvPr>
        </p:nvSpPr>
        <p:spPr>
          <a:xfrm>
            <a:off x="6081568" y="1703672"/>
            <a:ext cx="4323300" cy="3247500"/>
          </a:xfrm>
          <a:prstGeom prst="rect">
            <a:avLst/>
          </a:prstGeom>
          <a:noFill/>
          <a:ln>
            <a:noFill/>
          </a:ln>
        </p:spPr>
      </p:sp>
      <p:pic>
        <p:nvPicPr>
          <p:cNvPr id="42" name="Google Shape;42;g3c328770463_0_29"/>
          <p:cNvPicPr preferRelativeResize="0"/>
          <p:nvPr/>
        </p:nvPicPr>
        <p:blipFill rotWithShape="1">
          <a:blip r:embed="rId2">
            <a:alphaModFix/>
          </a:blip>
          <a:srcRect b="34965" l="24764" r="0" t="0"/>
          <a:stretch/>
        </p:blipFill>
        <p:spPr>
          <a:xfrm>
            <a:off x="400050" y="5986270"/>
            <a:ext cx="1215393" cy="566930"/>
          </a:xfrm>
          <a:prstGeom prst="rect">
            <a:avLst/>
          </a:prstGeom>
          <a:noFill/>
          <a:ln>
            <a:noFill/>
          </a:ln>
        </p:spPr>
      </p:pic>
      <p:sp>
        <p:nvSpPr>
          <p:cNvPr id="43" name="Google Shape;43;g3c328770463_0_29"/>
          <p:cNvSpPr txBox="1"/>
          <p:nvPr>
            <p:ph idx="1" type="body"/>
          </p:nvPr>
        </p:nvSpPr>
        <p:spPr>
          <a:xfrm>
            <a:off x="1615443" y="5066664"/>
            <a:ext cx="4323300" cy="73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200"/>
              <a:buChar char="•"/>
              <a:defRPr sz="12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g3c328770463_0_29"/>
          <p:cNvSpPr txBox="1"/>
          <p:nvPr>
            <p:ph idx="4" type="body"/>
          </p:nvPr>
        </p:nvSpPr>
        <p:spPr>
          <a:xfrm>
            <a:off x="6081568" y="5066664"/>
            <a:ext cx="4323300" cy="73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200"/>
              <a:buChar char="•"/>
              <a:defRPr sz="12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orient="horz" pos="436">
          <p15:clr>
            <a:srgbClr val="FBAE40"/>
          </p15:clr>
        </p15:guide>
        <p15:guide id="2" pos="1005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theme" Target="../theme/theme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19" Type="http://schemas.openxmlformats.org/officeDocument/2006/relationships/slideLayout" Target="../slideLayouts/slideLayout19.xml"/><Relationship Id="rId6" Type="http://schemas.openxmlformats.org/officeDocument/2006/relationships/slideLayout" Target="../slideLayouts/slideLayout6.xml"/><Relationship Id="rId18" Type="http://schemas.openxmlformats.org/officeDocument/2006/relationships/slideLayout" Target="../slideLayouts/slideLayout18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29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20.xml"/><Relationship Id="rId2" Type="http://schemas.openxmlformats.org/officeDocument/2006/relationships/slideLayout" Target="../slideLayouts/slideLayout21.xml"/><Relationship Id="rId3" Type="http://schemas.openxmlformats.org/officeDocument/2006/relationships/slideLayout" Target="../slideLayouts/slideLayout22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6.xml"/><Relationship Id="rId8" Type="http://schemas.openxmlformats.org/officeDocument/2006/relationships/slideLayout" Target="../slideLayouts/slideLayout27.xml"/></Relationships>
</file>

<file path=ppt/slideMasters/_rels/slideMaster3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0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31.xml"/><Relationship Id="rId2" Type="http://schemas.openxmlformats.org/officeDocument/2006/relationships/slideLayout" Target="../slideLayouts/slideLayout32.xml"/><Relationship Id="rId3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4.xml"/><Relationship Id="rId9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5.xml"/><Relationship Id="rId6" Type="http://schemas.openxmlformats.org/officeDocument/2006/relationships/slideLayout" Target="../slideLayouts/slideLayout36.xml"/><Relationship Id="rId7" Type="http://schemas.openxmlformats.org/officeDocument/2006/relationships/slideLayout" Target="../slideLayouts/slideLayout37.xml"/><Relationship Id="rId8" Type="http://schemas.openxmlformats.org/officeDocument/2006/relationships/slideLayout" Target="../slideLayouts/slideLayout3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g3c328770463_0_0"/>
          <p:cNvSpPr txBox="1"/>
          <p:nvPr>
            <p:ph type="title"/>
          </p:nvPr>
        </p:nvSpPr>
        <p:spPr>
          <a:xfrm>
            <a:off x="838200" y="682759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Trebuchet MS"/>
              <a:buNone/>
              <a:defRPr b="0" i="0" sz="44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g3c328770463_0_0"/>
          <p:cNvSpPr txBox="1"/>
          <p:nvPr>
            <p:ph idx="1" type="body"/>
          </p:nvPr>
        </p:nvSpPr>
        <p:spPr>
          <a:xfrm>
            <a:off x="838200" y="2143259"/>
            <a:ext cx="10515600" cy="4017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3c328770463_0_149"/>
          <p:cNvSpPr txBox="1"/>
          <p:nvPr>
            <p:ph type="title"/>
          </p:nvPr>
        </p:nvSpPr>
        <p:spPr>
          <a:xfrm>
            <a:off x="838200" y="682759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Trebuchet MS"/>
              <a:buNone/>
              <a:defRPr b="0" i="0" sz="44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1" name="Google Shape;111;g3c328770463_0_149"/>
          <p:cNvSpPr txBox="1"/>
          <p:nvPr>
            <p:ph idx="1" type="body"/>
          </p:nvPr>
        </p:nvSpPr>
        <p:spPr>
          <a:xfrm>
            <a:off x="838200" y="2143259"/>
            <a:ext cx="10515600" cy="4017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-381000" lvl="1" marL="9144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-355600" lvl="2" marL="13716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-342900" lvl="3" marL="18288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-342900" lvl="4" marL="22860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-342900" lvl="5" marL="27432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-342900" lvl="6" marL="32004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-342900" lvl="7" marL="36576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-342900" lvl="8" marL="41148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3c328770463_0_318"/>
          <p:cNvSpPr txBox="1"/>
          <p:nvPr>
            <p:ph type="title"/>
          </p:nvPr>
        </p:nvSpPr>
        <p:spPr>
          <a:xfrm>
            <a:off x="838200" y="682759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Trebuchet MS"/>
              <a:buNone/>
              <a:defRPr b="0" i="0" sz="44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54" name="Google Shape;154;g3c328770463_0_318"/>
          <p:cNvSpPr txBox="1"/>
          <p:nvPr>
            <p:ph idx="1" type="body"/>
          </p:nvPr>
        </p:nvSpPr>
        <p:spPr>
          <a:xfrm>
            <a:off x="838200" y="2143259"/>
            <a:ext cx="10515600" cy="4017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-381000" lvl="1" marL="9144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-355600" lvl="2" marL="13716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-342900" lvl="3" marL="18288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-342900" lvl="4" marL="22860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-342900" lvl="5" marL="27432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-342900" lvl="6" marL="32004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-342900" lvl="7" marL="36576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-342900" lvl="8" marL="41148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0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hyperlink" Target="https://merics.org/en/think-tank-toolbox/how-think-tanks-and-funders-can-get-more-out-their-relationship" TargetMode="External"/><Relationship Id="rId4" Type="http://schemas.openxmlformats.org/officeDocument/2006/relationships/hyperlink" Target="https://onthinktanks.org/articles/four-ways-to-build-genuine-donor-relationships/" TargetMode="External"/><Relationship Id="rId5" Type="http://schemas.openxmlformats.org/officeDocument/2006/relationships/hyperlink" Target="https://onthinktanks.org/articles/not-influential-but-useful-rethinking-how-we-assess-and-support-think-tanks/" TargetMode="External"/><Relationship Id="rId6" Type="http://schemas.openxmlformats.org/officeDocument/2006/relationships/hyperlink" Target="https://blogs.lse.ac.uk/impactofsocialsciences/2017/09/18/how-funder-pressures-can-torpedo-the-credibility-of-research-the-cautionary-tale-of-google-and-new-america/" TargetMode="External"/><Relationship Id="rId7" Type="http://schemas.openxmlformats.org/officeDocument/2006/relationships/hyperlink" Target="https://onthinktanks.org/articles/exploring-political-philanthropy/" TargetMode="Externa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2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g3c328770463_0_312"/>
          <p:cNvSpPr txBox="1"/>
          <p:nvPr>
            <p:ph type="ctrTitle"/>
          </p:nvPr>
        </p:nvSpPr>
        <p:spPr>
          <a:xfrm>
            <a:off x="4514248" y="1386039"/>
            <a:ext cx="6641400" cy="2088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Font typeface="Trebuchet MS"/>
              <a:buNone/>
            </a:pPr>
            <a:r>
              <a:rPr lang="en-US"/>
              <a:t>Questions &amp; answers</a:t>
            </a:r>
            <a:endParaRPr/>
          </a:p>
        </p:txBody>
      </p:sp>
      <p:sp>
        <p:nvSpPr>
          <p:cNvPr id="264" name="Google Shape;264;g3c328770463_0_312"/>
          <p:cNvSpPr txBox="1"/>
          <p:nvPr>
            <p:ph idx="1" type="body"/>
          </p:nvPr>
        </p:nvSpPr>
        <p:spPr>
          <a:xfrm>
            <a:off x="4514248" y="3790951"/>
            <a:ext cx="5592300" cy="953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9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10"/>
          <p:cNvSpPr txBox="1"/>
          <p:nvPr>
            <p:ph type="title"/>
          </p:nvPr>
        </p:nvSpPr>
        <p:spPr>
          <a:xfrm>
            <a:off x="1636713" y="692150"/>
            <a:ext cx="9721800" cy="606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56250"/>
              <a:buFont typeface="Calibri"/>
              <a:buNone/>
            </a:pPr>
            <a:br>
              <a:rPr lang="en-US"/>
            </a:br>
            <a:endParaRPr/>
          </a:p>
        </p:txBody>
      </p:sp>
      <p:sp>
        <p:nvSpPr>
          <p:cNvPr id="271" name="Google Shape;271;p10"/>
          <p:cNvSpPr txBox="1"/>
          <p:nvPr/>
        </p:nvSpPr>
        <p:spPr>
          <a:xfrm>
            <a:off x="2277533" y="6356350"/>
            <a:ext cx="9440334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funder’s perspective on the think tanks sector - fundraising strategies for uncertain times</a:t>
            </a:r>
            <a:endParaRPr b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2" name="Google Shape;272;p10"/>
          <p:cNvSpPr txBox="1"/>
          <p:nvPr>
            <p:ph idx="1" type="body"/>
          </p:nvPr>
        </p:nvSpPr>
        <p:spPr>
          <a:xfrm>
            <a:off x="1631949" y="1501541"/>
            <a:ext cx="9726600" cy="42735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1" lang="en-US" sz="18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SUGGESTED READING:</a:t>
            </a:r>
            <a:b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DONOR’S PERSPECTIVE, TOOLBOX ARTICLE: </a:t>
            </a:r>
            <a:r>
              <a:rPr lang="en-US" sz="18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HTTPS://MERICS.ORG/EN/THINK-TANK-TOOLBOX/HOW-THINK-TANKS-AND-FUNDERS-CAN-GET-MORE-OUT-THEIR-RELATIONSHIP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b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PEER PERSPECTIVE: </a:t>
            </a:r>
            <a:r>
              <a:rPr lang="en-US" sz="1800" u="sng">
                <a:solidFill>
                  <a:srgbClr val="467886"/>
                </a:solid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HTTPS://ONTHINKTANKS.ORG/ARTICLES/FOUR-WAYS-TO-BUILD-GENUINE-DONOR-RELATIONSHIPS/</a:t>
            </a:r>
            <a:b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QUICK BUT DEEP DIVE IN THE FIELD: </a:t>
            </a:r>
            <a:r>
              <a:rPr lang="en-US" sz="1800" u="sng">
                <a:solidFill>
                  <a:srgbClr val="467886"/>
                </a:solidFill>
                <a:latin typeface="Calibri"/>
                <a:ea typeface="Calibri"/>
                <a:cs typeface="Calibri"/>
                <a:sym typeface="Calibri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HTTPS://ONTHINKTANKS.ORG/ARTICLES/NOT-INFLUENTIAL-BUT-USEFUL-RETHINKING-HOW-WE-ASSESS-AND-SUPPORT-THINK-TANKS/</a:t>
            </a:r>
            <a:b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CAUTIONARY TALE: </a:t>
            </a:r>
            <a:r>
              <a:rPr lang="en-US" sz="1800" u="sng">
                <a:solidFill>
                  <a:srgbClr val="467886"/>
                </a:solidFill>
                <a:latin typeface="Calibri"/>
                <a:ea typeface="Calibri"/>
                <a:cs typeface="Calibri"/>
                <a:sym typeface="Calibri"/>
                <a:hlinkClick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HTTPS://BLOGS.LSE.AC.UK/IMPACTOFSOCIALSCIENCES/2017/09/18/HOW-FUNDER-PRESSURES-CAN-TORPEDO-THE-CREDIBILITY-OF-RESEARCH-THE-CAUTIONARY-TALE-OF-GOOGLE-AND-NEW-AMERICA/</a:t>
            </a:r>
            <a:b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INTERESTING ADVICE: </a:t>
            </a:r>
            <a:r>
              <a:rPr lang="en-US" sz="1800" u="sng">
                <a:solidFill>
                  <a:srgbClr val="467886"/>
                </a:solidFill>
                <a:latin typeface="Calibri"/>
                <a:ea typeface="Calibri"/>
                <a:cs typeface="Calibri"/>
                <a:sym typeface="Calibri"/>
                <a:hlinkClick r:id="rId7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HTTPS://ONTHINKTANKS.ORG/ARTICLES/EXPLORING-POLITICAL-PHILANTHROPY/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7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p11"/>
          <p:cNvSpPr txBox="1"/>
          <p:nvPr>
            <p:ph type="ctrTitle"/>
          </p:nvPr>
        </p:nvSpPr>
        <p:spPr>
          <a:xfrm>
            <a:off x="4514248" y="1386039"/>
            <a:ext cx="5592300" cy="208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</a:pPr>
            <a:r>
              <a:rPr lang="en-US"/>
              <a:t>THANK YOU</a:t>
            </a:r>
            <a:endParaRPr/>
          </a:p>
        </p:txBody>
      </p:sp>
      <p:sp>
        <p:nvSpPr>
          <p:cNvPr id="279" name="Google Shape;279;p11"/>
          <p:cNvSpPr txBox="1"/>
          <p:nvPr>
            <p:ph idx="1" type="body"/>
          </p:nvPr>
        </p:nvSpPr>
        <p:spPr>
          <a:xfrm>
            <a:off x="4514248" y="3790951"/>
            <a:ext cx="5592300" cy="953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60"/>
              <a:buNone/>
            </a:pPr>
            <a:r>
              <a:rPr lang="en-US" sz="1700"/>
              <a:t>Goran Buldioski</a:t>
            </a:r>
            <a:endParaRPr sz="1700"/>
          </a:p>
          <a:p>
            <a:pPr indent="0" lvl="0" marL="0" rtl="0" algn="l">
              <a:lnSpc>
                <a:spcPct val="14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560"/>
              <a:buNone/>
            </a:pPr>
            <a:r>
              <a:rPr lang="en-US" sz="1700"/>
              <a:t>Senior Fellow, Hertie School, University of Governance in Berlin</a:t>
            </a:r>
            <a:endParaRPr sz="1700"/>
          </a:p>
          <a:p>
            <a:pPr indent="0" lvl="0" marL="0" rtl="0" algn="l">
              <a:lnSpc>
                <a:spcPct val="14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560"/>
              <a:buNone/>
            </a:pPr>
            <a:r>
              <a:rPr lang="en-US" sz="1700"/>
              <a:t>https://www.hertie-school.org</a:t>
            </a:r>
            <a:endParaRPr sz="17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g3c328770463_0_192"/>
          <p:cNvSpPr txBox="1"/>
          <p:nvPr>
            <p:ph type="ctrTitle"/>
          </p:nvPr>
        </p:nvSpPr>
        <p:spPr>
          <a:xfrm>
            <a:off x="4582050" y="2145500"/>
            <a:ext cx="6660600" cy="2088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500"/>
              <a:buNone/>
            </a:pPr>
            <a:r>
              <a:rPr lang="en-US"/>
              <a:t>A FUNDER’S PERSPECTIVE ON THE THINK TANKS SECTOR - FUNDRAISING STRATEGIES FOR UNCERTAIN TIMES</a:t>
            </a:r>
            <a:endParaRPr sz="3800"/>
          </a:p>
        </p:txBody>
      </p:sp>
      <p:sp>
        <p:nvSpPr>
          <p:cNvPr id="204" name="Google Shape;204;g3c328770463_0_192"/>
          <p:cNvSpPr txBox="1"/>
          <p:nvPr>
            <p:ph idx="1" type="body"/>
          </p:nvPr>
        </p:nvSpPr>
        <p:spPr>
          <a:xfrm>
            <a:off x="4582048" y="4658901"/>
            <a:ext cx="5592300" cy="953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rPr lang="en-US" sz="2000">
                <a:latin typeface="Trebuchet MS"/>
                <a:ea typeface="Trebuchet MS"/>
                <a:cs typeface="Trebuchet MS"/>
                <a:sym typeface="Trebuchet MS"/>
              </a:rPr>
              <a:t>Goran Buldioski </a:t>
            </a:r>
            <a:endParaRPr sz="2000"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rPr lang="en-US" sz="2000">
                <a:latin typeface="Trebuchet MS"/>
                <a:ea typeface="Trebuchet MS"/>
                <a:cs typeface="Trebuchet MS"/>
                <a:sym typeface="Trebuchet MS"/>
              </a:rPr>
              <a:t>Senior Fellow, Hertie School  and Senior Adviser OnThinkTanks (and a former funder of TTs in Open Society Foundations)</a:t>
            </a:r>
            <a:endParaRPr sz="2000"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t/>
            </a:r>
            <a:endParaRPr sz="2000"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5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2"/>
          <p:cNvSpPr txBox="1"/>
          <p:nvPr>
            <p:ph type="title"/>
          </p:nvPr>
        </p:nvSpPr>
        <p:spPr>
          <a:xfrm>
            <a:off x="1636713" y="692150"/>
            <a:ext cx="9721800" cy="606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rPr lang="en-US"/>
              <a:t>SESSION OUTLINE</a:t>
            </a:r>
            <a:endParaRPr/>
          </a:p>
        </p:txBody>
      </p:sp>
      <p:sp>
        <p:nvSpPr>
          <p:cNvPr id="211" name="Google Shape;211;p2"/>
          <p:cNvSpPr txBox="1"/>
          <p:nvPr>
            <p:ph idx="1" type="body"/>
          </p:nvPr>
        </p:nvSpPr>
        <p:spPr>
          <a:xfrm>
            <a:off x="1631949" y="1501541"/>
            <a:ext cx="9726600" cy="42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1900"/>
              <a:buNone/>
            </a:pPr>
            <a:r>
              <a:rPr lang="en-US" sz="1900">
                <a:solidFill>
                  <a:schemeClr val="dk2"/>
                </a:solidFill>
              </a:rPr>
              <a:t>Introduction</a:t>
            </a:r>
            <a:endParaRPr>
              <a:solidFill>
                <a:schemeClr val="dk2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1900"/>
              <a:buNone/>
            </a:pPr>
            <a:r>
              <a:rPr lang="en-US" sz="1900">
                <a:solidFill>
                  <a:schemeClr val="dk2"/>
                </a:solidFill>
              </a:rPr>
              <a:t>Specific goals and method of this session</a:t>
            </a:r>
            <a:endParaRPr>
              <a:solidFill>
                <a:schemeClr val="dk2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1900"/>
              <a:buNone/>
            </a:pPr>
            <a:r>
              <a:rPr lang="en-US" sz="1900">
                <a:solidFill>
                  <a:schemeClr val="dk2"/>
                </a:solidFill>
              </a:rPr>
              <a:t>Your experience with funders / donor organisations</a:t>
            </a:r>
            <a:endParaRPr sz="1900">
              <a:solidFill>
                <a:schemeClr val="dk2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1900"/>
              <a:buNone/>
            </a:pPr>
            <a:r>
              <a:rPr lang="en-US" sz="1900">
                <a:solidFill>
                  <a:schemeClr val="dk2"/>
                </a:solidFill>
              </a:rPr>
              <a:t>Scenario-based exercise: ‘Funders in Action’</a:t>
            </a:r>
            <a:endParaRPr>
              <a:solidFill>
                <a:schemeClr val="dk2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1900"/>
              <a:buNone/>
            </a:pPr>
            <a:r>
              <a:rPr lang="en-US" sz="1900">
                <a:solidFill>
                  <a:schemeClr val="dk2"/>
                </a:solidFill>
              </a:rPr>
              <a:t>Follow-up conversations in small groups </a:t>
            </a:r>
            <a:endParaRPr>
              <a:solidFill>
                <a:schemeClr val="dk2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1900"/>
              <a:buNone/>
            </a:pPr>
            <a:r>
              <a:rPr lang="en-US" sz="1900">
                <a:solidFill>
                  <a:schemeClr val="dk2"/>
                </a:solidFill>
              </a:rPr>
              <a:t>Some observations, tips and tricks about donors of TTs and Q&amp;A</a:t>
            </a:r>
            <a:endParaRPr>
              <a:solidFill>
                <a:schemeClr val="dk2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</a:pPr>
            <a:r>
              <a:t/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3"/>
          <p:cNvSpPr txBox="1"/>
          <p:nvPr>
            <p:ph type="title"/>
          </p:nvPr>
        </p:nvSpPr>
        <p:spPr>
          <a:xfrm>
            <a:off x="1351913" y="692150"/>
            <a:ext cx="9721800" cy="606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b="1" lang="en-US" sz="2800">
                <a:solidFill>
                  <a:schemeClr val="dk2"/>
                </a:solidFill>
              </a:rPr>
              <a:t>WARMING UP: PERSONAL EXPERIENCE WITH FUNDERS / DONOR ORGANISATIONS</a:t>
            </a:r>
            <a:r>
              <a:rPr lang="en-US" sz="2800">
                <a:solidFill>
                  <a:schemeClr val="dk2"/>
                </a:solidFill>
              </a:rPr>
              <a:t>  </a:t>
            </a:r>
            <a:br>
              <a:rPr lang="en-US" sz="2800">
                <a:solidFill>
                  <a:schemeClr val="dk2"/>
                </a:solidFill>
              </a:rPr>
            </a:br>
            <a:r>
              <a:rPr lang="en-US" sz="2000">
                <a:solidFill>
                  <a:schemeClr val="dk2"/>
                </a:solidFill>
              </a:rPr>
              <a:t>(INDIVIDUAL AND WORK IN PAIRS) </a:t>
            </a:r>
            <a:endParaRPr sz="2000">
              <a:solidFill>
                <a:schemeClr val="dk2"/>
              </a:solidFill>
            </a:endParaRPr>
          </a:p>
        </p:txBody>
      </p:sp>
      <p:sp>
        <p:nvSpPr>
          <p:cNvPr id="218" name="Google Shape;218;p3"/>
          <p:cNvSpPr txBox="1"/>
          <p:nvPr/>
        </p:nvSpPr>
        <p:spPr>
          <a:xfrm>
            <a:off x="1006325" y="1671650"/>
            <a:ext cx="9951600" cy="4010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45720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Each participant should think of </a:t>
            </a:r>
            <a:endParaRPr>
              <a:solidFill>
                <a:schemeClr val="dk2"/>
              </a:solidFill>
            </a:endParaRPr>
          </a:p>
          <a:p>
            <a:pPr indent="-342900" lvl="1" marL="800100" marR="0" rtl="0" algn="l">
              <a:lnSpc>
                <a:spcPct val="115000"/>
              </a:lnSpc>
              <a:spcBef>
                <a:spcPts val="1300"/>
              </a:spcBef>
              <a:spcAft>
                <a:spcPts val="0"/>
              </a:spcAft>
              <a:buClr>
                <a:srgbClr val="548135"/>
              </a:buClr>
              <a:buSzPts val="2400"/>
              <a:buFont typeface="Arial"/>
              <a:buAutoNum type="alphaLcParenR"/>
            </a:pPr>
            <a:r>
              <a:rPr b="1" i="0" lang="en-US" sz="2400" u="none" cap="none" strike="noStrike">
                <a:solidFill>
                  <a:srgbClr val="548135"/>
                </a:solidFill>
                <a:latin typeface="Arial"/>
                <a:ea typeface="Arial"/>
                <a:cs typeface="Arial"/>
                <a:sym typeface="Arial"/>
              </a:rPr>
              <a:t>a positive experience</a:t>
            </a:r>
            <a:r>
              <a:rPr b="0" i="0" lang="en-US" sz="24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, and </a:t>
            </a:r>
            <a:endParaRPr/>
          </a:p>
          <a:p>
            <a:pPr indent="-342900" lvl="1" marL="800100" marR="0" rtl="0" algn="l">
              <a:lnSpc>
                <a:spcPct val="115000"/>
              </a:lnSpc>
              <a:spcBef>
                <a:spcPts val="130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"/>
              <a:buAutoNum type="alphaLcParenR"/>
            </a:pPr>
            <a:r>
              <a:rPr b="1" i="0" lang="en-US" sz="2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 negative experience</a:t>
            </a:r>
            <a:r>
              <a:rPr b="0" i="0" lang="en-US" sz="2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4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with a donor. </a:t>
            </a:r>
            <a:endParaRPr b="0" i="0" sz="2400" u="none" cap="none" strike="noStrik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Clr>
                <a:srgbClr val="548135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rgbClr val="548135"/>
                </a:solidFill>
                <a:latin typeface="Arial"/>
                <a:ea typeface="Arial"/>
                <a:cs typeface="Arial"/>
                <a:sym typeface="Arial"/>
              </a:rPr>
              <a:t>GREEN POST-IT: </a:t>
            </a:r>
            <a:r>
              <a:rPr b="0" i="0" lang="en-US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key words / associations why it was a good experience </a:t>
            </a:r>
            <a:endParaRPr>
              <a:solidFill>
                <a:schemeClr val="dk2"/>
              </a:solidFill>
            </a:endParaRPr>
          </a:p>
          <a:p>
            <a:pPr indent="0" lvl="0" marL="457200" marR="0" rtl="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Clr>
                <a:srgbClr val="FF000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RED POST-IT </a:t>
            </a:r>
            <a:r>
              <a:rPr b="0" i="0" lang="en-US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key words / associations why the experience was not so good. </a:t>
            </a:r>
            <a:endParaRPr>
              <a:solidFill>
                <a:schemeClr val="dk2"/>
              </a:solidFill>
            </a:endParaRPr>
          </a:p>
          <a:p>
            <a:pPr indent="0" lvl="0" marL="457200" marR="0" rtl="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Once done, each participant should turn to her neighbor and briefly share their experiences - 2-3 minutes each.</a:t>
            </a:r>
            <a:endParaRPr b="0" i="0" sz="18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4"/>
          <p:cNvSpPr txBox="1"/>
          <p:nvPr>
            <p:ph type="title"/>
          </p:nvPr>
        </p:nvSpPr>
        <p:spPr>
          <a:xfrm>
            <a:off x="1636713" y="692150"/>
            <a:ext cx="9721800" cy="606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1" lang="en-US"/>
              <a:t>SOME PERTINENT ISSUES</a:t>
            </a:r>
            <a:endParaRPr/>
          </a:p>
        </p:txBody>
      </p:sp>
      <p:sp>
        <p:nvSpPr>
          <p:cNvPr id="225" name="Google Shape;225;p4"/>
          <p:cNvSpPr txBox="1"/>
          <p:nvPr>
            <p:ph idx="4294967295" type="body"/>
          </p:nvPr>
        </p:nvSpPr>
        <p:spPr>
          <a:xfrm>
            <a:off x="2933699" y="2126974"/>
            <a:ext cx="8555936" cy="39358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457200" lvl="0" marL="0" rtl="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/>
          </a:p>
          <a:p>
            <a:pPr indent="0" lvl="0" marL="0" rtl="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/>
          </a:p>
        </p:txBody>
      </p:sp>
      <p:sp>
        <p:nvSpPr>
          <p:cNvPr id="226" name="Google Shape;226;p4"/>
          <p:cNvSpPr txBox="1"/>
          <p:nvPr>
            <p:ph idx="1" type="body"/>
          </p:nvPr>
        </p:nvSpPr>
        <p:spPr>
          <a:xfrm>
            <a:off x="1631949" y="1501541"/>
            <a:ext cx="9726600" cy="42735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45720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lang="en-US" sz="1800"/>
              <a:t>- </a:t>
            </a:r>
            <a:r>
              <a:rPr lang="en-US" sz="1800"/>
              <a:t>Relationship to a particular power dynamic and asymmetry</a:t>
            </a:r>
            <a:endParaRPr sz="1800"/>
          </a:p>
          <a:p>
            <a:pPr indent="457200" lvl="0" marL="0" rtl="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/>
              <a:t>- Motives (similar or different...)</a:t>
            </a:r>
            <a:endParaRPr sz="1800"/>
          </a:p>
          <a:p>
            <a:pPr indent="457200" lvl="0" marL="0" rtl="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/>
              <a:t>- Priorities (similar or different...)</a:t>
            </a:r>
            <a:endParaRPr sz="1800"/>
          </a:p>
          <a:p>
            <a:pPr indent="457200" lvl="0" marL="0" rtl="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/>
              <a:t>- Issues of costs, budgets, administrative burden</a:t>
            </a:r>
            <a:endParaRPr sz="1800"/>
          </a:p>
          <a:p>
            <a:pPr indent="0" lvl="0" marL="457200" rtl="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/>
              <a:t>- Level of knowledge and understanding of think tanks compared to other organisations in the field...</a:t>
            </a:r>
            <a:endParaRPr sz="1800"/>
          </a:p>
          <a:p>
            <a:pPr indent="457200" lvl="0" marL="0" rtl="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/>
              <a:t>- Understanding of impact and managing expectations on both sides</a:t>
            </a:r>
            <a:endParaRPr sz="1800"/>
          </a:p>
          <a:p>
            <a:pPr indent="457200" lvl="0" marL="0" rtl="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/>
              <a:t>- …. And many, many other issues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5"/>
          <p:cNvSpPr txBox="1"/>
          <p:nvPr>
            <p:ph type="title"/>
          </p:nvPr>
        </p:nvSpPr>
        <p:spPr>
          <a:xfrm>
            <a:off x="1636713" y="692150"/>
            <a:ext cx="9721800" cy="606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</a:pPr>
            <a:r>
              <a:rPr b="1" lang="en-US"/>
              <a:t>SCENARIO-BASED EXERCISE: FUNDER DYNAMICS IN ACTION</a:t>
            </a:r>
            <a:endParaRPr/>
          </a:p>
        </p:txBody>
      </p:sp>
      <p:sp>
        <p:nvSpPr>
          <p:cNvPr id="233" name="Google Shape;233;p5"/>
          <p:cNvSpPr txBox="1"/>
          <p:nvPr>
            <p:ph idx="1" type="body"/>
          </p:nvPr>
        </p:nvSpPr>
        <p:spPr>
          <a:xfrm>
            <a:off x="1631949" y="1501541"/>
            <a:ext cx="9726600" cy="42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0" lvl="0" marL="0" rtl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66666"/>
              <a:buNone/>
            </a:pPr>
            <a:r>
              <a:rPr lang="en-US"/>
              <a:t>You will work in </a:t>
            </a:r>
            <a:r>
              <a:rPr b="1" lang="en-US"/>
              <a:t>small groups of 4-5 participants</a:t>
            </a:r>
            <a:r>
              <a:rPr lang="en-US"/>
              <a:t>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lt1"/>
              </a:buClr>
              <a:buSzPct val="66666"/>
              <a:buNone/>
            </a:pPr>
            <a:r>
              <a:rPr b="1" lang="en-US"/>
              <a:t>Your task is to: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66666"/>
              <a:buNone/>
            </a:pPr>
            <a:r>
              <a:rPr lang="en-US"/>
              <a:t>- Understand the </a:t>
            </a:r>
            <a:r>
              <a:rPr b="1" lang="en-US"/>
              <a:t>core challenge</a:t>
            </a:r>
            <a:r>
              <a:rPr lang="en-US"/>
              <a:t> in the scenario.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66666"/>
              <a:buNone/>
            </a:pPr>
            <a:r>
              <a:rPr lang="en-US"/>
              <a:t>- Reflect on how your own organisation or experience might respond.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66666"/>
              <a:buNone/>
            </a:pPr>
            <a:r>
              <a:rPr lang="en-US"/>
              <a:t>- Extract one </a:t>
            </a:r>
            <a:r>
              <a:rPr b="1" lang="en-US"/>
              <a:t>key insight</a:t>
            </a:r>
            <a:r>
              <a:rPr lang="en-US"/>
              <a:t>, one </a:t>
            </a:r>
            <a:r>
              <a:rPr b="1" lang="en-US"/>
              <a:t>challenge</a:t>
            </a:r>
            <a:r>
              <a:rPr lang="en-US"/>
              <a:t>, and one </a:t>
            </a:r>
            <a:r>
              <a:rPr b="1" lang="en-US"/>
              <a:t>open question</a:t>
            </a:r>
            <a:r>
              <a:rPr lang="en-US"/>
              <a:t> you would like to pose to others or to our speakers.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66666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66666"/>
              <a:buNone/>
            </a:pPr>
            <a:r>
              <a:rPr b="1" lang="en-US"/>
              <a:t>Each group will nominate a rapporteur who will present your findings briefly (2 minutes) in the plenary.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66666"/>
              <a:buNone/>
            </a:pPr>
            <a:r>
              <a:rPr lang="en-US"/>
              <a:t>The goal of this exercise is not to find perfect solutions — but to </a:t>
            </a:r>
            <a:r>
              <a:rPr b="1" lang="en-US"/>
              <a:t>deepen our understanding of power, values, and strategy</a:t>
            </a:r>
            <a:r>
              <a:rPr lang="en-US"/>
              <a:t> in funder–think tank relationships.</a:t>
            </a:r>
            <a:endParaRPr/>
          </a:p>
          <a:p>
            <a:pPr indent="0" lvl="0" marL="0" rtl="0" algn="just">
              <a:lnSpc>
                <a:spcPct val="107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 sz="2400">
              <a:solidFill>
                <a:srgbClr val="C55A1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4" name="Google Shape;234;p5"/>
          <p:cNvSpPr txBox="1"/>
          <p:nvPr/>
        </p:nvSpPr>
        <p:spPr>
          <a:xfrm>
            <a:off x="110066" y="6395334"/>
            <a:ext cx="6443134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A funder’s perspective on the think tanks sector - fundraising strategies for uncertain times</a:t>
            </a:r>
            <a:endParaRPr b="0" i="0" sz="1100" u="none" cap="none" strike="noStrike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6"/>
          <p:cNvSpPr txBox="1"/>
          <p:nvPr>
            <p:ph type="title"/>
          </p:nvPr>
        </p:nvSpPr>
        <p:spPr>
          <a:xfrm>
            <a:off x="1636713" y="692150"/>
            <a:ext cx="9721800" cy="606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</a:pPr>
            <a:r>
              <a:rPr b="1" lang="en-US"/>
              <a:t>SCENARIO-BASED EXERCISE: FUNDER DYNAMICS IN ACTION</a:t>
            </a:r>
            <a:endParaRPr/>
          </a:p>
        </p:txBody>
      </p:sp>
      <p:sp>
        <p:nvSpPr>
          <p:cNvPr id="241" name="Google Shape;241;p6"/>
          <p:cNvSpPr txBox="1"/>
          <p:nvPr>
            <p:ph idx="1" type="body"/>
          </p:nvPr>
        </p:nvSpPr>
        <p:spPr>
          <a:xfrm>
            <a:off x="1631949" y="1501541"/>
            <a:ext cx="9726600" cy="42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0" lvl="0" marL="0" rtl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66666"/>
              <a:buNone/>
            </a:pPr>
            <a:r>
              <a:rPr b="1" lang="en-US"/>
              <a:t>PRESENTATIONS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lt1"/>
              </a:buClr>
              <a:buSzPct val="66666"/>
              <a:buNone/>
            </a:pPr>
            <a:r>
              <a:rPr lang="en-US"/>
              <a:t>Each group presents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66666"/>
              <a:buNone/>
            </a:pPr>
            <a:r>
              <a:rPr lang="en-US"/>
              <a:t>one </a:t>
            </a:r>
            <a:r>
              <a:rPr b="1" lang="en-US"/>
              <a:t>key insight</a:t>
            </a:r>
            <a:r>
              <a:rPr lang="en-US"/>
              <a:t>,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66666"/>
              <a:buNone/>
            </a:pPr>
            <a:r>
              <a:rPr lang="en-US"/>
              <a:t>one </a:t>
            </a:r>
            <a:r>
              <a:rPr b="1" lang="en-US"/>
              <a:t>challenge</a:t>
            </a:r>
            <a:r>
              <a:rPr lang="en-US"/>
              <a:t>, and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66666"/>
              <a:buNone/>
            </a:pPr>
            <a:r>
              <a:rPr lang="en-US"/>
              <a:t>one </a:t>
            </a:r>
            <a:r>
              <a:rPr b="1" lang="en-US"/>
              <a:t>open question</a:t>
            </a:r>
            <a:endParaRPr b="1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66666"/>
              <a:buNone/>
            </a:pPr>
            <a:r>
              <a:t/>
            </a:r>
            <a:endParaRPr b="1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66666"/>
              <a:buNone/>
            </a:pPr>
            <a:r>
              <a:rPr b="1" lang="en-US"/>
              <a:t>SCENARIOS</a:t>
            </a:r>
            <a:endParaRPr/>
          </a:p>
          <a:p>
            <a:pPr indent="-33528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66666"/>
              <a:buAutoNum type="arabicPeriod"/>
            </a:pPr>
            <a:r>
              <a:rPr b="1" lang="en-US"/>
              <a:t>The Idealist but Inexperienced Funder</a:t>
            </a:r>
            <a:endParaRPr b="1"/>
          </a:p>
          <a:p>
            <a:pPr indent="-33528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66666"/>
              <a:buFont typeface="Arial"/>
              <a:buAutoNum type="arabicPeriod"/>
            </a:pPr>
            <a:r>
              <a:rPr b="1" lang="en-US"/>
              <a:t>The Power-Oriented Funder</a:t>
            </a:r>
            <a:endParaRPr b="1"/>
          </a:p>
          <a:p>
            <a:pPr indent="-33528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66666"/>
              <a:buFont typeface="Arial"/>
              <a:buAutoNum type="arabicPeriod"/>
            </a:pPr>
            <a:r>
              <a:rPr b="1" lang="en-US"/>
              <a:t>The Micromanager Academic</a:t>
            </a:r>
            <a:endParaRPr b="1"/>
          </a:p>
          <a:p>
            <a:pPr indent="-33528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66666"/>
              <a:buFont typeface="Arial"/>
              <a:buAutoNum type="arabicPeriod"/>
            </a:pPr>
            <a:r>
              <a:rPr b="1" lang="en-US"/>
              <a:t>The Regressive Private Foundation</a:t>
            </a:r>
            <a:endParaRPr b="1"/>
          </a:p>
        </p:txBody>
      </p:sp>
      <p:sp>
        <p:nvSpPr>
          <p:cNvPr id="242" name="Google Shape;242;p6"/>
          <p:cNvSpPr txBox="1"/>
          <p:nvPr/>
        </p:nvSpPr>
        <p:spPr>
          <a:xfrm>
            <a:off x="101599" y="6395334"/>
            <a:ext cx="9440334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A funder’s perspective on the think tanks sector - fundraising strategies for uncertain times</a:t>
            </a:r>
            <a:endParaRPr b="0" i="0" sz="1100" u="none" cap="none" strike="noStrike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7"/>
          <p:cNvSpPr txBox="1"/>
          <p:nvPr>
            <p:ph type="title"/>
          </p:nvPr>
        </p:nvSpPr>
        <p:spPr>
          <a:xfrm>
            <a:off x="1636713" y="692150"/>
            <a:ext cx="9721800" cy="606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b="1" lang="en-US" sz="1800"/>
              <a:t>SOME OBSERVATIONS ABOUT DONORS OF TTS</a:t>
            </a:r>
            <a:br>
              <a:rPr lang="en-US" sz="1800"/>
            </a:b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9" name="Google Shape;249;p7"/>
          <p:cNvSpPr txBox="1"/>
          <p:nvPr>
            <p:ph idx="1" type="body"/>
          </p:nvPr>
        </p:nvSpPr>
        <p:spPr>
          <a:xfrm>
            <a:off x="1631949" y="1501541"/>
            <a:ext cx="9726600" cy="42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98450" lvl="1" marL="7429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Char char="-"/>
            </a:pPr>
            <a:r>
              <a:rPr lang="en-US">
                <a:solidFill>
                  <a:schemeClr val="dk2"/>
                </a:solidFill>
              </a:rPr>
              <a:t>Funders geography: not all funders are the same</a:t>
            </a:r>
            <a:endParaRPr>
              <a:solidFill>
                <a:schemeClr val="dk2"/>
              </a:solidFill>
            </a:endParaRPr>
          </a:p>
          <a:p>
            <a:pPr indent="-298450" lvl="1" marL="74295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Char char="-"/>
            </a:pPr>
            <a:r>
              <a:rPr lang="en-US">
                <a:solidFill>
                  <a:schemeClr val="dk2"/>
                </a:solidFill>
              </a:rPr>
              <a:t>Myths donors and think tanks are both guilty for	</a:t>
            </a:r>
            <a:endParaRPr>
              <a:solidFill>
                <a:schemeClr val="dk2"/>
              </a:solidFill>
            </a:endParaRPr>
          </a:p>
          <a:p>
            <a:pPr indent="-292100" lvl="2" marL="11430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Noto Sans Symbols"/>
              <a:buChar char="▪"/>
            </a:pPr>
            <a:r>
              <a:rPr lang="en-US" sz="2000">
                <a:solidFill>
                  <a:schemeClr val="dk2"/>
                </a:solidFill>
              </a:rPr>
              <a:t>influence / impact</a:t>
            </a:r>
            <a:endParaRPr sz="2000">
              <a:solidFill>
                <a:schemeClr val="dk2"/>
              </a:solidFill>
            </a:endParaRPr>
          </a:p>
          <a:p>
            <a:pPr indent="-292100" lvl="2" marL="11430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Noto Sans Symbols"/>
              <a:buChar char="▪"/>
            </a:pPr>
            <a:r>
              <a:rPr lang="en-US" sz="2000">
                <a:solidFill>
                  <a:schemeClr val="dk2"/>
                </a:solidFill>
              </a:rPr>
              <a:t>Older is not better</a:t>
            </a:r>
            <a:endParaRPr sz="2000">
              <a:solidFill>
                <a:schemeClr val="dk2"/>
              </a:solidFill>
            </a:endParaRPr>
          </a:p>
          <a:p>
            <a:pPr indent="-292100" lvl="2" marL="11430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Noto Sans Symbols"/>
              <a:buChar char="▪"/>
            </a:pPr>
            <a:r>
              <a:rPr lang="en-US" sz="2000">
                <a:solidFill>
                  <a:schemeClr val="dk2"/>
                </a:solidFill>
              </a:rPr>
              <a:t>Myth of comparable political contexts</a:t>
            </a:r>
            <a:endParaRPr sz="2000">
              <a:solidFill>
                <a:schemeClr val="dk2"/>
              </a:solidFill>
            </a:endParaRPr>
          </a:p>
          <a:p>
            <a:pPr indent="-292100" lvl="2" marL="11430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Noto Sans Symbols"/>
              <a:buChar char="▪"/>
            </a:pPr>
            <a:r>
              <a:rPr lang="en-US" sz="2000">
                <a:solidFill>
                  <a:schemeClr val="dk2"/>
                </a:solidFill>
              </a:rPr>
              <a:t>Myth of neutrality / TTs impartiality in influencing politics / TTs as force for good</a:t>
            </a:r>
            <a:endParaRPr sz="2000">
              <a:solidFill>
                <a:schemeClr val="dk2"/>
              </a:solidFill>
            </a:endParaRPr>
          </a:p>
          <a:p>
            <a:pPr indent="-298450" lvl="1" marL="74295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Char char="-"/>
            </a:pPr>
            <a:r>
              <a:rPr lang="en-US">
                <a:solidFill>
                  <a:schemeClr val="dk2"/>
                </a:solidFill>
              </a:rPr>
              <a:t>Think tanks and other actors (partnerships and competition)</a:t>
            </a:r>
            <a:endParaRPr>
              <a:solidFill>
                <a:schemeClr val="dk2"/>
              </a:solidFill>
            </a:endParaRPr>
          </a:p>
          <a:p>
            <a:pPr indent="-298450" lvl="1" marL="74295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Char char="-"/>
            </a:pPr>
            <a:r>
              <a:rPr lang="en-US">
                <a:solidFill>
                  <a:schemeClr val="dk2"/>
                </a:solidFill>
              </a:rPr>
              <a:t>Issue of costs or funders free-riding</a:t>
            </a:r>
            <a:endParaRPr>
              <a:solidFill>
                <a:schemeClr val="dk2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8"/>
          <p:cNvSpPr txBox="1"/>
          <p:nvPr>
            <p:ph type="title"/>
          </p:nvPr>
        </p:nvSpPr>
        <p:spPr>
          <a:xfrm>
            <a:off x="1636713" y="692150"/>
            <a:ext cx="9721800" cy="606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59558"/>
              <a:buFont typeface="Arial"/>
              <a:buNone/>
            </a:pPr>
            <a:r>
              <a:rPr b="1" lang="en-US" sz="3022"/>
              <a:t>SOME TIPS AND TRICKS FOR DEALING WITH DONORS</a:t>
            </a:r>
            <a:br>
              <a:rPr lang="en-US" sz="1800"/>
            </a:b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6" name="Google Shape;256;p8"/>
          <p:cNvSpPr txBox="1"/>
          <p:nvPr>
            <p:ph idx="1" type="body"/>
          </p:nvPr>
        </p:nvSpPr>
        <p:spPr>
          <a:xfrm>
            <a:off x="1631949" y="1501541"/>
            <a:ext cx="9726600" cy="42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9144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900"/>
          </a:p>
          <a:p>
            <a:pPr indent="-412750" lvl="0" marL="457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900"/>
              <a:buChar char="●"/>
            </a:pPr>
            <a:r>
              <a:rPr lang="en-US" sz="2900"/>
              <a:t>Power dynamics (open and hidden interests)</a:t>
            </a:r>
            <a:endParaRPr sz="2900"/>
          </a:p>
          <a:p>
            <a:pPr indent="0" lvl="0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t/>
            </a:r>
            <a:endParaRPr sz="2900"/>
          </a:p>
          <a:p>
            <a:pPr indent="-412750" lvl="0" marL="457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900"/>
              <a:buChar char="●"/>
            </a:pPr>
            <a:r>
              <a:rPr lang="en-US" sz="2900"/>
              <a:t>Bureaucracy vs. Content</a:t>
            </a:r>
            <a:endParaRPr sz="2900"/>
          </a:p>
          <a:p>
            <a:pPr indent="0" lvl="0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t/>
            </a:r>
            <a:endParaRPr sz="2900"/>
          </a:p>
          <a:p>
            <a:pPr indent="-412750" lvl="0" marL="457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900"/>
              <a:buChar char="●"/>
            </a:pPr>
            <a:r>
              <a:rPr lang="en-US" sz="2900"/>
              <a:t>Thinking BIG vs small</a:t>
            </a:r>
            <a:endParaRPr sz="1700"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15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" name="Google Shape;257;p8"/>
          <p:cNvSpPr txBox="1"/>
          <p:nvPr>
            <p:ph idx="11" type="ftr"/>
          </p:nvPr>
        </p:nvSpPr>
        <p:spPr>
          <a:xfrm>
            <a:off x="296332" y="6356350"/>
            <a:ext cx="52408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/>
              <a:t>A funder’s perspective on the think tanks sector - fundraising strategies for uncertain times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e Office">
  <a:themeElements>
    <a:clrScheme name="School for Thinktankers">
      <a:dk1>
        <a:srgbClr val="E7004C"/>
      </a:dk1>
      <a:lt1>
        <a:srgbClr val="FCFCF1"/>
      </a:lt1>
      <a:dk2>
        <a:srgbClr val="111111"/>
      </a:dk2>
      <a:lt2>
        <a:srgbClr val="FFFFFF"/>
      </a:lt2>
      <a:accent1>
        <a:srgbClr val="E7004C"/>
      </a:accent1>
      <a:accent2>
        <a:srgbClr val="9EC9ED"/>
      </a:accent2>
      <a:accent3>
        <a:srgbClr val="878787"/>
      </a:accent3>
      <a:accent4>
        <a:srgbClr val="E7004C"/>
      </a:accent4>
      <a:accent5>
        <a:srgbClr val="9EC9ED"/>
      </a:accent5>
      <a:accent6>
        <a:srgbClr val="878787"/>
      </a:accent6>
      <a:hlink>
        <a:srgbClr val="E7004C"/>
      </a:hlink>
      <a:folHlink>
        <a:srgbClr val="9EC9E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e Office">
  <a:themeElements>
    <a:clrScheme name="School for Thinktankers">
      <a:dk1>
        <a:srgbClr val="E7004C"/>
      </a:dk1>
      <a:lt1>
        <a:srgbClr val="FCFCF1"/>
      </a:lt1>
      <a:dk2>
        <a:srgbClr val="111111"/>
      </a:dk2>
      <a:lt2>
        <a:srgbClr val="FFFFFF"/>
      </a:lt2>
      <a:accent1>
        <a:srgbClr val="E7004C"/>
      </a:accent1>
      <a:accent2>
        <a:srgbClr val="9EC9ED"/>
      </a:accent2>
      <a:accent3>
        <a:srgbClr val="878787"/>
      </a:accent3>
      <a:accent4>
        <a:srgbClr val="E7004C"/>
      </a:accent4>
      <a:accent5>
        <a:srgbClr val="9EC9ED"/>
      </a:accent5>
      <a:accent6>
        <a:srgbClr val="878787"/>
      </a:accent6>
      <a:hlink>
        <a:srgbClr val="E7004C"/>
      </a:hlink>
      <a:folHlink>
        <a:srgbClr val="9EC9E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Tema de Office">
  <a:themeElements>
    <a:clrScheme name="School for Thinktankers">
      <a:dk1>
        <a:srgbClr val="E7004C"/>
      </a:dk1>
      <a:lt1>
        <a:srgbClr val="FCFCF1"/>
      </a:lt1>
      <a:dk2>
        <a:srgbClr val="111111"/>
      </a:dk2>
      <a:lt2>
        <a:srgbClr val="FFFFFF"/>
      </a:lt2>
      <a:accent1>
        <a:srgbClr val="E7004C"/>
      </a:accent1>
      <a:accent2>
        <a:srgbClr val="9EC9ED"/>
      </a:accent2>
      <a:accent3>
        <a:srgbClr val="878787"/>
      </a:accent3>
      <a:accent4>
        <a:srgbClr val="E7004C"/>
      </a:accent4>
      <a:accent5>
        <a:srgbClr val="9EC9ED"/>
      </a:accent5>
      <a:accent6>
        <a:srgbClr val="878787"/>
      </a:accent6>
      <a:hlink>
        <a:srgbClr val="E7004C"/>
      </a:hlink>
      <a:folHlink>
        <a:srgbClr val="9EC9E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2022-05-16T22:44:04Z</dcterms:created>
  <dc:creator>Goran Buldioski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