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6" r:id="rId1"/>
  </p:sldMasterIdLst>
  <p:notesMasterIdLst>
    <p:notesMasterId r:id="rId41"/>
  </p:notesMasterIdLst>
  <p:sldIdLst>
    <p:sldId id="256" r:id="rId2"/>
    <p:sldId id="787" r:id="rId3"/>
    <p:sldId id="898" r:id="rId4"/>
    <p:sldId id="339" r:id="rId5"/>
    <p:sldId id="899" r:id="rId6"/>
    <p:sldId id="279" r:id="rId7"/>
    <p:sldId id="978" r:id="rId8"/>
    <p:sldId id="980" r:id="rId9"/>
    <p:sldId id="945" r:id="rId10"/>
    <p:sldId id="825" r:id="rId11"/>
    <p:sldId id="566" r:id="rId12"/>
    <p:sldId id="568" r:id="rId13"/>
    <p:sldId id="541" r:id="rId14"/>
    <p:sldId id="983" r:id="rId15"/>
    <p:sldId id="981" r:id="rId16"/>
    <p:sldId id="923" r:id="rId17"/>
    <p:sldId id="827" r:id="rId18"/>
    <p:sldId id="547" r:id="rId19"/>
    <p:sldId id="975" r:id="rId20"/>
    <p:sldId id="970" r:id="rId21"/>
    <p:sldId id="965" r:id="rId22"/>
    <p:sldId id="852" r:id="rId23"/>
    <p:sldId id="914" r:id="rId24"/>
    <p:sldId id="976" r:id="rId25"/>
    <p:sldId id="921" r:id="rId26"/>
    <p:sldId id="932" r:id="rId27"/>
    <p:sldId id="979" r:id="rId28"/>
    <p:sldId id="982" r:id="rId29"/>
    <p:sldId id="977" r:id="rId30"/>
    <p:sldId id="828" r:id="rId31"/>
    <p:sldId id="925" r:id="rId32"/>
    <p:sldId id="712" r:id="rId33"/>
    <p:sldId id="984" r:id="rId34"/>
    <p:sldId id="931" r:id="rId35"/>
    <p:sldId id="854" r:id="rId36"/>
    <p:sldId id="283" r:id="rId37"/>
    <p:sldId id="985" r:id="rId38"/>
    <p:sldId id="986" r:id="rId39"/>
    <p:sldId id="865" r:id="rId40"/>
  </p:sldIdLst>
  <p:sldSz cx="9144000" cy="5143500" type="screen16x9"/>
  <p:notesSz cx="6858000" cy="9144000"/>
  <p:embeddedFontLst>
    <p:embeddedFont>
      <p:font typeface="Kumbh Sans" pitchFamily="2" charset="77"/>
      <p:regular r:id="rId42"/>
      <p:bold r:id="rId4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080">
          <p15:clr>
            <a:srgbClr val="A4A3A4"/>
          </p15:clr>
        </p15:guide>
        <p15:guide id="2" pos="14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5868E"/>
    <a:srgbClr val="FF585D"/>
    <a:srgbClr val="003E51"/>
    <a:srgbClr val="FFFF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88DD20E-52CE-4152-9D82-F5054AFEBDDA}">
  <a:tblStyle styleId="{588DD20E-52CE-4152-9D82-F5054AFEBDDA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6E8E8"/>
          </a:solidFill>
        </a:fill>
      </a:tcStyle>
    </a:wholeTbl>
    <a:band1H>
      <a:tcTxStyle/>
      <a:tcStyle>
        <a:tcBdr/>
        <a:fill>
          <a:solidFill>
            <a:srgbClr val="CACDCF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ACDCF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031"/>
    <p:restoredTop sz="67259"/>
  </p:normalViewPr>
  <p:slideViewPr>
    <p:cSldViewPr snapToGrid="0">
      <p:cViewPr>
        <p:scale>
          <a:sx n="90" d="100"/>
          <a:sy n="90" d="100"/>
        </p:scale>
        <p:origin x="880" y="448"/>
      </p:cViewPr>
      <p:guideLst>
        <p:guide orient="horz" pos="1080"/>
        <p:guide pos="14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3" d="100"/>
          <a:sy n="93" d="100"/>
        </p:scale>
        <p:origin x="2696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1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2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EA70BF6-8393-D346-8C8D-E148E25F02A0}" type="doc">
      <dgm:prSet loTypeId="urn:microsoft.com/office/officeart/2005/8/layout/hProcess4" loCatId="" qsTypeId="urn:microsoft.com/office/officeart/2005/8/quickstyle/simple2" qsCatId="simple" csTypeId="urn:microsoft.com/office/officeart/2005/8/colors/accent3_2" csCatId="accent3" phldr="1"/>
      <dgm:spPr/>
      <dgm:t>
        <a:bodyPr/>
        <a:lstStyle/>
        <a:p>
          <a:endParaRPr lang="en-GB"/>
        </a:p>
      </dgm:t>
    </dgm:pt>
    <dgm:pt modelId="{8DFFFADE-67D1-E34B-9C9A-537929E38835}">
      <dgm:prSet/>
      <dgm:spPr/>
      <dgm:t>
        <a:bodyPr/>
        <a:lstStyle/>
        <a:p>
          <a:r>
            <a:rPr lang="en-GB" b="1" dirty="0">
              <a:latin typeface="Kumbh Sans" pitchFamily="2" charset="77"/>
              <a:cs typeface="Kumbh Sans" pitchFamily="2" charset="77"/>
            </a:rPr>
            <a:t>The AI moment for think tanks</a:t>
          </a:r>
        </a:p>
      </dgm:t>
    </dgm:pt>
    <dgm:pt modelId="{E48FDB47-7E7F-E047-8043-1F688AC24637}" type="parTrans" cxnId="{BF0CE3CA-FD7C-6049-9CD9-925DC95CD51D}">
      <dgm:prSet/>
      <dgm:spPr/>
      <dgm:t>
        <a:bodyPr/>
        <a:lstStyle/>
        <a:p>
          <a:endParaRPr lang="en-GB" sz="1800">
            <a:latin typeface="Kumbh Sans" pitchFamily="2" charset="77"/>
            <a:cs typeface="Kumbh Sans" pitchFamily="2" charset="77"/>
          </a:endParaRPr>
        </a:p>
      </dgm:t>
    </dgm:pt>
    <dgm:pt modelId="{068AD308-B0A3-3148-AAB4-3B2044828621}" type="sibTrans" cxnId="{BF0CE3CA-FD7C-6049-9CD9-925DC95CD51D}">
      <dgm:prSet/>
      <dgm:spPr/>
      <dgm:t>
        <a:bodyPr/>
        <a:lstStyle/>
        <a:p>
          <a:endParaRPr lang="en-GB">
            <a:latin typeface="Kumbh Sans" pitchFamily="2" charset="77"/>
            <a:cs typeface="Kumbh Sans" pitchFamily="2" charset="77"/>
          </a:endParaRPr>
        </a:p>
      </dgm:t>
    </dgm:pt>
    <dgm:pt modelId="{49CD2502-F5C5-E241-9604-3901D39AB4B0}">
      <dgm:prSet/>
      <dgm:spPr/>
      <dgm:t>
        <a:bodyPr/>
        <a:lstStyle/>
        <a:p>
          <a:pPr marL="0">
            <a:buNone/>
          </a:pPr>
          <a:r>
            <a:rPr lang="en-GB" dirty="0">
              <a:latin typeface="Kumbh Sans" pitchFamily="2" charset="77"/>
              <a:cs typeface="Kumbh Sans" pitchFamily="2" charset="77"/>
            </a:rPr>
            <a:t>We look outwards and forwards to understand what AI’s impact might be – and how it is already affecting us</a:t>
          </a:r>
        </a:p>
      </dgm:t>
    </dgm:pt>
    <dgm:pt modelId="{65D7B7DE-A866-F349-A010-CA46580DD406}" type="parTrans" cxnId="{84DD727F-5186-5B43-834B-E3E0204D33D6}">
      <dgm:prSet/>
      <dgm:spPr/>
      <dgm:t>
        <a:bodyPr/>
        <a:lstStyle/>
        <a:p>
          <a:endParaRPr lang="en-GB" sz="1800">
            <a:latin typeface="Kumbh Sans" pitchFamily="2" charset="77"/>
            <a:cs typeface="Kumbh Sans" pitchFamily="2" charset="77"/>
          </a:endParaRPr>
        </a:p>
      </dgm:t>
    </dgm:pt>
    <dgm:pt modelId="{66D27610-0370-FC46-9402-87D2F7B7F73F}" type="sibTrans" cxnId="{84DD727F-5186-5B43-834B-E3E0204D33D6}">
      <dgm:prSet/>
      <dgm:spPr/>
      <dgm:t>
        <a:bodyPr/>
        <a:lstStyle/>
        <a:p>
          <a:endParaRPr lang="en-GB">
            <a:latin typeface="Kumbh Sans" pitchFamily="2" charset="77"/>
            <a:cs typeface="Kumbh Sans" pitchFamily="2" charset="77"/>
          </a:endParaRPr>
        </a:p>
      </dgm:t>
    </dgm:pt>
    <dgm:pt modelId="{65CE1445-FA6E-2340-AE6D-337FE66D016D}">
      <dgm:prSet/>
      <dgm:spPr/>
      <dgm:t>
        <a:bodyPr/>
        <a:lstStyle/>
        <a:p>
          <a:r>
            <a:rPr lang="en-GB" b="1" dirty="0">
              <a:latin typeface="Kumbh Sans" pitchFamily="2" charset="77"/>
              <a:cs typeface="Kumbh Sans" pitchFamily="2" charset="77"/>
            </a:rPr>
            <a:t>Managing AI in your think tank</a:t>
          </a:r>
        </a:p>
      </dgm:t>
    </dgm:pt>
    <dgm:pt modelId="{127442ED-4B92-D240-8069-2C456404EB5C}" type="parTrans" cxnId="{9A19065A-2BB7-A84C-AB8D-CB4A99008E02}">
      <dgm:prSet/>
      <dgm:spPr/>
      <dgm:t>
        <a:bodyPr/>
        <a:lstStyle/>
        <a:p>
          <a:endParaRPr lang="en-GB" sz="1800">
            <a:latin typeface="Kumbh Sans" pitchFamily="2" charset="77"/>
            <a:cs typeface="Kumbh Sans" pitchFamily="2" charset="77"/>
          </a:endParaRPr>
        </a:p>
      </dgm:t>
    </dgm:pt>
    <dgm:pt modelId="{67D5303C-EBE4-7C49-9B37-E4AEB7FF48EF}" type="sibTrans" cxnId="{9A19065A-2BB7-A84C-AB8D-CB4A99008E02}">
      <dgm:prSet/>
      <dgm:spPr/>
      <dgm:t>
        <a:bodyPr/>
        <a:lstStyle/>
        <a:p>
          <a:endParaRPr lang="en-GB">
            <a:latin typeface="Kumbh Sans" pitchFamily="2" charset="77"/>
            <a:cs typeface="Kumbh Sans" pitchFamily="2" charset="77"/>
          </a:endParaRPr>
        </a:p>
      </dgm:t>
    </dgm:pt>
    <dgm:pt modelId="{FEBEB96E-E582-6341-9A89-1DF7C6464DCB}">
      <dgm:prSet/>
      <dgm:spPr/>
      <dgm:t>
        <a:bodyPr/>
        <a:lstStyle/>
        <a:p>
          <a:pPr marL="0">
            <a:buNone/>
          </a:pPr>
          <a:r>
            <a:rPr lang="en-GB" dirty="0">
              <a:latin typeface="Kumbh Sans" pitchFamily="2" charset="77"/>
              <a:cs typeface="Kumbh Sans" pitchFamily="2" charset="77"/>
            </a:rPr>
            <a:t>Understanding the complex opportunities and challenges of AI for strategy, tech choice, people and processes.</a:t>
          </a:r>
        </a:p>
      </dgm:t>
    </dgm:pt>
    <dgm:pt modelId="{D5670DE3-2191-5047-AA92-536F18339236}" type="parTrans" cxnId="{EFEBE691-E41A-FD4B-AD6A-31F36DF9EDC6}">
      <dgm:prSet/>
      <dgm:spPr/>
      <dgm:t>
        <a:bodyPr/>
        <a:lstStyle/>
        <a:p>
          <a:endParaRPr lang="en-GB" sz="1800">
            <a:latin typeface="Kumbh Sans" pitchFamily="2" charset="77"/>
            <a:cs typeface="Kumbh Sans" pitchFamily="2" charset="77"/>
          </a:endParaRPr>
        </a:p>
      </dgm:t>
    </dgm:pt>
    <dgm:pt modelId="{94CD8D4D-C169-1946-81CC-2C066B2C4E13}" type="sibTrans" cxnId="{EFEBE691-E41A-FD4B-AD6A-31F36DF9EDC6}">
      <dgm:prSet/>
      <dgm:spPr/>
      <dgm:t>
        <a:bodyPr/>
        <a:lstStyle/>
        <a:p>
          <a:endParaRPr lang="en-GB">
            <a:latin typeface="Kumbh Sans" pitchFamily="2" charset="77"/>
            <a:cs typeface="Kumbh Sans" pitchFamily="2" charset="77"/>
          </a:endParaRPr>
        </a:p>
      </dgm:t>
    </dgm:pt>
    <dgm:pt modelId="{3D24A150-C2AC-7446-8E72-08FE6C6BB00A}">
      <dgm:prSet/>
      <dgm:spPr/>
      <dgm:t>
        <a:bodyPr/>
        <a:lstStyle/>
        <a:p>
          <a:r>
            <a:rPr lang="en-GB" b="1" dirty="0">
              <a:latin typeface="Kumbh Sans" pitchFamily="2" charset="77"/>
              <a:cs typeface="Kumbh Sans" pitchFamily="2" charset="77"/>
            </a:rPr>
            <a:t>Turning crisis to opportunity</a:t>
          </a:r>
        </a:p>
      </dgm:t>
    </dgm:pt>
    <dgm:pt modelId="{583901D6-E644-0D4A-9365-5AACF6984488}" type="parTrans" cxnId="{9749902C-B83C-EE4D-AFAE-4BEF9C89B210}">
      <dgm:prSet/>
      <dgm:spPr/>
      <dgm:t>
        <a:bodyPr/>
        <a:lstStyle/>
        <a:p>
          <a:endParaRPr lang="en-GB" sz="1800">
            <a:latin typeface="Kumbh Sans" pitchFamily="2" charset="77"/>
            <a:cs typeface="Kumbh Sans" pitchFamily="2" charset="77"/>
          </a:endParaRPr>
        </a:p>
      </dgm:t>
    </dgm:pt>
    <dgm:pt modelId="{28C8309A-834C-3249-89B8-D8CEF92EE2E2}" type="sibTrans" cxnId="{9749902C-B83C-EE4D-AFAE-4BEF9C89B210}">
      <dgm:prSet/>
      <dgm:spPr/>
      <dgm:t>
        <a:bodyPr/>
        <a:lstStyle/>
        <a:p>
          <a:endParaRPr lang="en-GB">
            <a:latin typeface="Kumbh Sans" pitchFamily="2" charset="77"/>
            <a:cs typeface="Kumbh Sans" pitchFamily="2" charset="77"/>
          </a:endParaRPr>
        </a:p>
      </dgm:t>
    </dgm:pt>
    <dgm:pt modelId="{C446C779-D0DC-534D-9A03-ED3EFDC573EC}">
      <dgm:prSet/>
      <dgm:spPr/>
      <dgm:t>
        <a:bodyPr/>
        <a:lstStyle/>
        <a:p>
          <a:pPr marL="0">
            <a:buNone/>
          </a:pPr>
          <a:r>
            <a:rPr lang="en-GB" dirty="0">
              <a:latin typeface="Kumbh Sans" pitchFamily="2" charset="77"/>
              <a:cs typeface="Kumbh Sans" pitchFamily="2" charset="77"/>
            </a:rPr>
            <a:t>Discussing what AI might make possible for us that was previously impossible</a:t>
          </a:r>
        </a:p>
      </dgm:t>
    </dgm:pt>
    <dgm:pt modelId="{8E27F70E-2FD9-344F-8FD7-A241CF267989}" type="parTrans" cxnId="{3E7E1D79-4AF1-364E-9C51-C7FA96DA5083}">
      <dgm:prSet/>
      <dgm:spPr/>
      <dgm:t>
        <a:bodyPr/>
        <a:lstStyle/>
        <a:p>
          <a:endParaRPr lang="en-GB" sz="1800">
            <a:latin typeface="Kumbh Sans" pitchFamily="2" charset="77"/>
            <a:cs typeface="Kumbh Sans" pitchFamily="2" charset="77"/>
          </a:endParaRPr>
        </a:p>
      </dgm:t>
    </dgm:pt>
    <dgm:pt modelId="{934BC131-1F07-5640-8F7C-7E76D11B7AE8}" type="sibTrans" cxnId="{3E7E1D79-4AF1-364E-9C51-C7FA96DA5083}">
      <dgm:prSet/>
      <dgm:spPr/>
      <dgm:t>
        <a:bodyPr/>
        <a:lstStyle/>
        <a:p>
          <a:endParaRPr lang="en-GB">
            <a:latin typeface="Kumbh Sans" pitchFamily="2" charset="77"/>
            <a:cs typeface="Kumbh Sans" pitchFamily="2" charset="77"/>
          </a:endParaRPr>
        </a:p>
      </dgm:t>
    </dgm:pt>
    <dgm:pt modelId="{B5349964-37E9-494C-A1A9-E2D01038C836}" type="pres">
      <dgm:prSet presAssocID="{CEA70BF6-8393-D346-8C8D-E148E25F02A0}" presName="Name0" presStyleCnt="0">
        <dgm:presLayoutVars>
          <dgm:dir/>
          <dgm:animLvl val="lvl"/>
          <dgm:resizeHandles val="exact"/>
        </dgm:presLayoutVars>
      </dgm:prSet>
      <dgm:spPr/>
    </dgm:pt>
    <dgm:pt modelId="{1997541C-D09B-8F43-89C9-4B9C0E26D255}" type="pres">
      <dgm:prSet presAssocID="{CEA70BF6-8393-D346-8C8D-E148E25F02A0}" presName="tSp" presStyleCnt="0"/>
      <dgm:spPr/>
    </dgm:pt>
    <dgm:pt modelId="{AC8B7441-564F-4841-9D3D-DBBCB8371D45}" type="pres">
      <dgm:prSet presAssocID="{CEA70BF6-8393-D346-8C8D-E148E25F02A0}" presName="bSp" presStyleCnt="0"/>
      <dgm:spPr/>
    </dgm:pt>
    <dgm:pt modelId="{DF60AE5B-BE4C-7541-B401-2F19C00314B2}" type="pres">
      <dgm:prSet presAssocID="{CEA70BF6-8393-D346-8C8D-E148E25F02A0}" presName="process" presStyleCnt="0"/>
      <dgm:spPr/>
    </dgm:pt>
    <dgm:pt modelId="{2C9465FD-D012-854A-9C80-9CE4F8EBB885}" type="pres">
      <dgm:prSet presAssocID="{8DFFFADE-67D1-E34B-9C9A-537929E38835}" presName="composite1" presStyleCnt="0"/>
      <dgm:spPr/>
    </dgm:pt>
    <dgm:pt modelId="{6DF4AA63-6360-6A47-85C2-95CEAA54C9DB}" type="pres">
      <dgm:prSet presAssocID="{8DFFFADE-67D1-E34B-9C9A-537929E38835}" presName="dummyNode1" presStyleLbl="node1" presStyleIdx="0" presStyleCnt="3"/>
      <dgm:spPr/>
    </dgm:pt>
    <dgm:pt modelId="{1C5D7D21-147F-DE46-8327-E6AC42D7EF83}" type="pres">
      <dgm:prSet presAssocID="{8DFFFADE-67D1-E34B-9C9A-537929E38835}" presName="childNode1" presStyleLbl="bgAcc1" presStyleIdx="0" presStyleCnt="3">
        <dgm:presLayoutVars>
          <dgm:bulletEnabled val="1"/>
        </dgm:presLayoutVars>
      </dgm:prSet>
      <dgm:spPr/>
    </dgm:pt>
    <dgm:pt modelId="{1AFD1433-34F9-6448-BC16-9B74E94AAAFE}" type="pres">
      <dgm:prSet presAssocID="{8DFFFADE-67D1-E34B-9C9A-537929E38835}" presName="childNode1tx" presStyleLbl="bgAcc1" presStyleIdx="0" presStyleCnt="3">
        <dgm:presLayoutVars>
          <dgm:bulletEnabled val="1"/>
        </dgm:presLayoutVars>
      </dgm:prSet>
      <dgm:spPr/>
    </dgm:pt>
    <dgm:pt modelId="{0E40DB32-1B89-9949-9EA0-CB99DD5A5454}" type="pres">
      <dgm:prSet presAssocID="{8DFFFADE-67D1-E34B-9C9A-537929E38835}" presName="parentNode1" presStyleLbl="node1" presStyleIdx="0" presStyleCnt="3">
        <dgm:presLayoutVars>
          <dgm:chMax val="1"/>
          <dgm:bulletEnabled val="1"/>
        </dgm:presLayoutVars>
      </dgm:prSet>
      <dgm:spPr/>
    </dgm:pt>
    <dgm:pt modelId="{35A5E31F-120E-B049-A067-0C66E6FC2FFE}" type="pres">
      <dgm:prSet presAssocID="{8DFFFADE-67D1-E34B-9C9A-537929E38835}" presName="connSite1" presStyleCnt="0"/>
      <dgm:spPr/>
    </dgm:pt>
    <dgm:pt modelId="{57AE1D19-52C1-3346-8A32-A0B1B5B2B755}" type="pres">
      <dgm:prSet presAssocID="{068AD308-B0A3-3148-AAB4-3B2044828621}" presName="Name9" presStyleLbl="sibTrans2D1" presStyleIdx="0" presStyleCnt="2"/>
      <dgm:spPr/>
    </dgm:pt>
    <dgm:pt modelId="{BEDA36A2-682B-774F-BE1A-5618BE700459}" type="pres">
      <dgm:prSet presAssocID="{65CE1445-FA6E-2340-AE6D-337FE66D016D}" presName="composite2" presStyleCnt="0"/>
      <dgm:spPr/>
    </dgm:pt>
    <dgm:pt modelId="{0AD94121-7BA4-A849-9AA4-12C29E93519A}" type="pres">
      <dgm:prSet presAssocID="{65CE1445-FA6E-2340-AE6D-337FE66D016D}" presName="dummyNode2" presStyleLbl="node1" presStyleIdx="0" presStyleCnt="3"/>
      <dgm:spPr/>
    </dgm:pt>
    <dgm:pt modelId="{A040C202-89A5-2947-9E5C-5EC4088B80F8}" type="pres">
      <dgm:prSet presAssocID="{65CE1445-FA6E-2340-AE6D-337FE66D016D}" presName="childNode2" presStyleLbl="bgAcc1" presStyleIdx="1" presStyleCnt="3">
        <dgm:presLayoutVars>
          <dgm:bulletEnabled val="1"/>
        </dgm:presLayoutVars>
      </dgm:prSet>
      <dgm:spPr/>
    </dgm:pt>
    <dgm:pt modelId="{F275A473-1269-CF4A-BC9F-E60EA47AF23B}" type="pres">
      <dgm:prSet presAssocID="{65CE1445-FA6E-2340-AE6D-337FE66D016D}" presName="childNode2tx" presStyleLbl="bgAcc1" presStyleIdx="1" presStyleCnt="3">
        <dgm:presLayoutVars>
          <dgm:bulletEnabled val="1"/>
        </dgm:presLayoutVars>
      </dgm:prSet>
      <dgm:spPr/>
    </dgm:pt>
    <dgm:pt modelId="{DCC4D111-8576-7D46-8600-4B135D13A316}" type="pres">
      <dgm:prSet presAssocID="{65CE1445-FA6E-2340-AE6D-337FE66D016D}" presName="parentNode2" presStyleLbl="node1" presStyleIdx="1" presStyleCnt="3">
        <dgm:presLayoutVars>
          <dgm:chMax val="0"/>
          <dgm:bulletEnabled val="1"/>
        </dgm:presLayoutVars>
      </dgm:prSet>
      <dgm:spPr/>
    </dgm:pt>
    <dgm:pt modelId="{86307055-E323-5946-B03E-CDE8A7762182}" type="pres">
      <dgm:prSet presAssocID="{65CE1445-FA6E-2340-AE6D-337FE66D016D}" presName="connSite2" presStyleCnt="0"/>
      <dgm:spPr/>
    </dgm:pt>
    <dgm:pt modelId="{7DF1AD53-98CE-E441-A8C0-34D08B3BEF95}" type="pres">
      <dgm:prSet presAssocID="{67D5303C-EBE4-7C49-9B37-E4AEB7FF48EF}" presName="Name18" presStyleLbl="sibTrans2D1" presStyleIdx="1" presStyleCnt="2"/>
      <dgm:spPr/>
    </dgm:pt>
    <dgm:pt modelId="{674A2C8A-8F7E-2F49-B7D5-E82A4AC8ADF8}" type="pres">
      <dgm:prSet presAssocID="{3D24A150-C2AC-7446-8E72-08FE6C6BB00A}" presName="composite1" presStyleCnt="0"/>
      <dgm:spPr/>
    </dgm:pt>
    <dgm:pt modelId="{48F1525F-A7A3-1547-82D5-E01DE84D4E92}" type="pres">
      <dgm:prSet presAssocID="{3D24A150-C2AC-7446-8E72-08FE6C6BB00A}" presName="dummyNode1" presStyleLbl="node1" presStyleIdx="1" presStyleCnt="3"/>
      <dgm:spPr/>
    </dgm:pt>
    <dgm:pt modelId="{20332E2F-6089-8640-BD68-9C0F69448DA5}" type="pres">
      <dgm:prSet presAssocID="{3D24A150-C2AC-7446-8E72-08FE6C6BB00A}" presName="childNode1" presStyleLbl="bgAcc1" presStyleIdx="2" presStyleCnt="3">
        <dgm:presLayoutVars>
          <dgm:bulletEnabled val="1"/>
        </dgm:presLayoutVars>
      </dgm:prSet>
      <dgm:spPr/>
    </dgm:pt>
    <dgm:pt modelId="{C92CC05F-2A68-6B4B-8A8F-6F5F677E0B64}" type="pres">
      <dgm:prSet presAssocID="{3D24A150-C2AC-7446-8E72-08FE6C6BB00A}" presName="childNode1tx" presStyleLbl="bgAcc1" presStyleIdx="2" presStyleCnt="3">
        <dgm:presLayoutVars>
          <dgm:bulletEnabled val="1"/>
        </dgm:presLayoutVars>
      </dgm:prSet>
      <dgm:spPr/>
    </dgm:pt>
    <dgm:pt modelId="{0C6233A6-722C-C84A-B321-FC0A663844FC}" type="pres">
      <dgm:prSet presAssocID="{3D24A150-C2AC-7446-8E72-08FE6C6BB00A}" presName="parentNode1" presStyleLbl="node1" presStyleIdx="2" presStyleCnt="3">
        <dgm:presLayoutVars>
          <dgm:chMax val="1"/>
          <dgm:bulletEnabled val="1"/>
        </dgm:presLayoutVars>
      </dgm:prSet>
      <dgm:spPr/>
    </dgm:pt>
    <dgm:pt modelId="{5AE6DE27-9D13-E241-A0BA-B038962545D6}" type="pres">
      <dgm:prSet presAssocID="{3D24A150-C2AC-7446-8E72-08FE6C6BB00A}" presName="connSite1" presStyleCnt="0"/>
      <dgm:spPr/>
    </dgm:pt>
  </dgm:ptLst>
  <dgm:cxnLst>
    <dgm:cxn modelId="{27F1A509-5095-BD4F-A823-87F8208406BA}" type="presOf" srcId="{65CE1445-FA6E-2340-AE6D-337FE66D016D}" destId="{DCC4D111-8576-7D46-8600-4B135D13A316}" srcOrd="0" destOrd="0" presId="urn:microsoft.com/office/officeart/2005/8/layout/hProcess4"/>
    <dgm:cxn modelId="{776E2829-149D-4241-8D95-24B7CDE7E3B7}" type="presOf" srcId="{C446C779-D0DC-534D-9A03-ED3EFDC573EC}" destId="{20332E2F-6089-8640-BD68-9C0F69448DA5}" srcOrd="0" destOrd="0" presId="urn:microsoft.com/office/officeart/2005/8/layout/hProcess4"/>
    <dgm:cxn modelId="{91DD642A-03C8-644A-A103-CA8758F36AEE}" type="presOf" srcId="{CEA70BF6-8393-D346-8C8D-E148E25F02A0}" destId="{B5349964-37E9-494C-A1A9-E2D01038C836}" srcOrd="0" destOrd="0" presId="urn:microsoft.com/office/officeart/2005/8/layout/hProcess4"/>
    <dgm:cxn modelId="{9749902C-B83C-EE4D-AFAE-4BEF9C89B210}" srcId="{CEA70BF6-8393-D346-8C8D-E148E25F02A0}" destId="{3D24A150-C2AC-7446-8E72-08FE6C6BB00A}" srcOrd="2" destOrd="0" parTransId="{583901D6-E644-0D4A-9365-5AACF6984488}" sibTransId="{28C8309A-834C-3249-89B8-D8CEF92EE2E2}"/>
    <dgm:cxn modelId="{72707F47-3984-F444-B44C-E7AF31E730D4}" type="presOf" srcId="{8DFFFADE-67D1-E34B-9C9A-537929E38835}" destId="{0E40DB32-1B89-9949-9EA0-CB99DD5A5454}" srcOrd="0" destOrd="0" presId="urn:microsoft.com/office/officeart/2005/8/layout/hProcess4"/>
    <dgm:cxn modelId="{9798BD49-A1CA-9441-A111-225A64859095}" type="presOf" srcId="{FEBEB96E-E582-6341-9A89-1DF7C6464DCB}" destId="{F275A473-1269-CF4A-BC9F-E60EA47AF23B}" srcOrd="1" destOrd="0" presId="urn:microsoft.com/office/officeart/2005/8/layout/hProcess4"/>
    <dgm:cxn modelId="{9A19065A-2BB7-A84C-AB8D-CB4A99008E02}" srcId="{CEA70BF6-8393-D346-8C8D-E148E25F02A0}" destId="{65CE1445-FA6E-2340-AE6D-337FE66D016D}" srcOrd="1" destOrd="0" parTransId="{127442ED-4B92-D240-8069-2C456404EB5C}" sibTransId="{67D5303C-EBE4-7C49-9B37-E4AEB7FF48EF}"/>
    <dgm:cxn modelId="{837B0B6B-1039-6C4E-A9C9-12E66C7C6FB8}" type="presOf" srcId="{FEBEB96E-E582-6341-9A89-1DF7C6464DCB}" destId="{A040C202-89A5-2947-9E5C-5EC4088B80F8}" srcOrd="0" destOrd="0" presId="urn:microsoft.com/office/officeart/2005/8/layout/hProcess4"/>
    <dgm:cxn modelId="{3E7E1D79-4AF1-364E-9C51-C7FA96DA5083}" srcId="{3D24A150-C2AC-7446-8E72-08FE6C6BB00A}" destId="{C446C779-D0DC-534D-9A03-ED3EFDC573EC}" srcOrd="0" destOrd="0" parTransId="{8E27F70E-2FD9-344F-8FD7-A241CF267989}" sibTransId="{934BC131-1F07-5640-8F7C-7E76D11B7AE8}"/>
    <dgm:cxn modelId="{84DD727F-5186-5B43-834B-E3E0204D33D6}" srcId="{8DFFFADE-67D1-E34B-9C9A-537929E38835}" destId="{49CD2502-F5C5-E241-9604-3901D39AB4B0}" srcOrd="0" destOrd="0" parTransId="{65D7B7DE-A866-F349-A010-CA46580DD406}" sibTransId="{66D27610-0370-FC46-9402-87D2F7B7F73F}"/>
    <dgm:cxn modelId="{6508368B-242A-754E-8C18-40B1BDACB7B1}" type="presOf" srcId="{C446C779-D0DC-534D-9A03-ED3EFDC573EC}" destId="{C92CC05F-2A68-6B4B-8A8F-6F5F677E0B64}" srcOrd="1" destOrd="0" presId="urn:microsoft.com/office/officeart/2005/8/layout/hProcess4"/>
    <dgm:cxn modelId="{E66A808E-7183-ED41-A21B-15A11D07F435}" type="presOf" srcId="{67D5303C-EBE4-7C49-9B37-E4AEB7FF48EF}" destId="{7DF1AD53-98CE-E441-A8C0-34D08B3BEF95}" srcOrd="0" destOrd="0" presId="urn:microsoft.com/office/officeart/2005/8/layout/hProcess4"/>
    <dgm:cxn modelId="{EFEBE691-E41A-FD4B-AD6A-31F36DF9EDC6}" srcId="{65CE1445-FA6E-2340-AE6D-337FE66D016D}" destId="{FEBEB96E-E582-6341-9A89-1DF7C6464DCB}" srcOrd="0" destOrd="0" parTransId="{D5670DE3-2191-5047-AA92-536F18339236}" sibTransId="{94CD8D4D-C169-1946-81CC-2C066B2C4E13}"/>
    <dgm:cxn modelId="{5D6A6CB0-F0B8-C849-AFA0-FCB4C0E8572E}" type="presOf" srcId="{49CD2502-F5C5-E241-9604-3901D39AB4B0}" destId="{1AFD1433-34F9-6448-BC16-9B74E94AAAFE}" srcOrd="1" destOrd="0" presId="urn:microsoft.com/office/officeart/2005/8/layout/hProcess4"/>
    <dgm:cxn modelId="{BF0CE3CA-FD7C-6049-9CD9-925DC95CD51D}" srcId="{CEA70BF6-8393-D346-8C8D-E148E25F02A0}" destId="{8DFFFADE-67D1-E34B-9C9A-537929E38835}" srcOrd="0" destOrd="0" parTransId="{E48FDB47-7E7F-E047-8043-1F688AC24637}" sibTransId="{068AD308-B0A3-3148-AAB4-3B2044828621}"/>
    <dgm:cxn modelId="{080940ED-7D28-0247-8C25-F0878AE119EB}" type="presOf" srcId="{3D24A150-C2AC-7446-8E72-08FE6C6BB00A}" destId="{0C6233A6-722C-C84A-B321-FC0A663844FC}" srcOrd="0" destOrd="0" presId="urn:microsoft.com/office/officeart/2005/8/layout/hProcess4"/>
    <dgm:cxn modelId="{BE20ECF1-C04B-5E45-9CEC-D32544A65F5A}" type="presOf" srcId="{49CD2502-F5C5-E241-9604-3901D39AB4B0}" destId="{1C5D7D21-147F-DE46-8327-E6AC42D7EF83}" srcOrd="0" destOrd="0" presId="urn:microsoft.com/office/officeart/2005/8/layout/hProcess4"/>
    <dgm:cxn modelId="{C46B1FF7-4758-7C43-B504-D54338387D7D}" type="presOf" srcId="{068AD308-B0A3-3148-AAB4-3B2044828621}" destId="{57AE1D19-52C1-3346-8A32-A0B1B5B2B755}" srcOrd="0" destOrd="0" presId="urn:microsoft.com/office/officeart/2005/8/layout/hProcess4"/>
    <dgm:cxn modelId="{39B81BA4-6C74-8B4B-B8BB-0B5F39D9681B}" type="presParOf" srcId="{B5349964-37E9-494C-A1A9-E2D01038C836}" destId="{1997541C-D09B-8F43-89C9-4B9C0E26D255}" srcOrd="0" destOrd="0" presId="urn:microsoft.com/office/officeart/2005/8/layout/hProcess4"/>
    <dgm:cxn modelId="{E8C365F4-E18D-BE4A-8D65-B70B7DE3B9E4}" type="presParOf" srcId="{B5349964-37E9-494C-A1A9-E2D01038C836}" destId="{AC8B7441-564F-4841-9D3D-DBBCB8371D45}" srcOrd="1" destOrd="0" presId="urn:microsoft.com/office/officeart/2005/8/layout/hProcess4"/>
    <dgm:cxn modelId="{4B66C94C-8F86-F342-B737-4006784BD5CC}" type="presParOf" srcId="{B5349964-37E9-494C-A1A9-E2D01038C836}" destId="{DF60AE5B-BE4C-7541-B401-2F19C00314B2}" srcOrd="2" destOrd="0" presId="urn:microsoft.com/office/officeart/2005/8/layout/hProcess4"/>
    <dgm:cxn modelId="{1FFDBCC6-9CED-3642-BD87-AA42B21E8E95}" type="presParOf" srcId="{DF60AE5B-BE4C-7541-B401-2F19C00314B2}" destId="{2C9465FD-D012-854A-9C80-9CE4F8EBB885}" srcOrd="0" destOrd="0" presId="urn:microsoft.com/office/officeart/2005/8/layout/hProcess4"/>
    <dgm:cxn modelId="{880DF8EC-2034-D248-A63A-0E05F9C79959}" type="presParOf" srcId="{2C9465FD-D012-854A-9C80-9CE4F8EBB885}" destId="{6DF4AA63-6360-6A47-85C2-95CEAA54C9DB}" srcOrd="0" destOrd="0" presId="urn:microsoft.com/office/officeart/2005/8/layout/hProcess4"/>
    <dgm:cxn modelId="{BFDC8955-BDA5-844E-8ECB-F1D5B00DA2B0}" type="presParOf" srcId="{2C9465FD-D012-854A-9C80-9CE4F8EBB885}" destId="{1C5D7D21-147F-DE46-8327-E6AC42D7EF83}" srcOrd="1" destOrd="0" presId="urn:microsoft.com/office/officeart/2005/8/layout/hProcess4"/>
    <dgm:cxn modelId="{8882F605-839C-044E-B7B1-C8AB35B94048}" type="presParOf" srcId="{2C9465FD-D012-854A-9C80-9CE4F8EBB885}" destId="{1AFD1433-34F9-6448-BC16-9B74E94AAAFE}" srcOrd="2" destOrd="0" presId="urn:microsoft.com/office/officeart/2005/8/layout/hProcess4"/>
    <dgm:cxn modelId="{EB91C12E-1D0C-9D44-9AE9-0F7017CC9577}" type="presParOf" srcId="{2C9465FD-D012-854A-9C80-9CE4F8EBB885}" destId="{0E40DB32-1B89-9949-9EA0-CB99DD5A5454}" srcOrd="3" destOrd="0" presId="urn:microsoft.com/office/officeart/2005/8/layout/hProcess4"/>
    <dgm:cxn modelId="{76C1CD9F-9FDB-F14E-B69F-62D0653E1699}" type="presParOf" srcId="{2C9465FD-D012-854A-9C80-9CE4F8EBB885}" destId="{35A5E31F-120E-B049-A067-0C66E6FC2FFE}" srcOrd="4" destOrd="0" presId="urn:microsoft.com/office/officeart/2005/8/layout/hProcess4"/>
    <dgm:cxn modelId="{8664FD77-902A-F448-8426-DE3974A74C05}" type="presParOf" srcId="{DF60AE5B-BE4C-7541-B401-2F19C00314B2}" destId="{57AE1D19-52C1-3346-8A32-A0B1B5B2B755}" srcOrd="1" destOrd="0" presId="urn:microsoft.com/office/officeart/2005/8/layout/hProcess4"/>
    <dgm:cxn modelId="{19181F7C-FCCD-EE4D-B6FE-4CA2FF04D0A1}" type="presParOf" srcId="{DF60AE5B-BE4C-7541-B401-2F19C00314B2}" destId="{BEDA36A2-682B-774F-BE1A-5618BE700459}" srcOrd="2" destOrd="0" presId="urn:microsoft.com/office/officeart/2005/8/layout/hProcess4"/>
    <dgm:cxn modelId="{D70C33E7-BE36-C347-A7A4-5C0C0B5B6431}" type="presParOf" srcId="{BEDA36A2-682B-774F-BE1A-5618BE700459}" destId="{0AD94121-7BA4-A849-9AA4-12C29E93519A}" srcOrd="0" destOrd="0" presId="urn:microsoft.com/office/officeart/2005/8/layout/hProcess4"/>
    <dgm:cxn modelId="{7126E012-E2A5-5145-8E13-3EC7BF06A06B}" type="presParOf" srcId="{BEDA36A2-682B-774F-BE1A-5618BE700459}" destId="{A040C202-89A5-2947-9E5C-5EC4088B80F8}" srcOrd="1" destOrd="0" presId="urn:microsoft.com/office/officeart/2005/8/layout/hProcess4"/>
    <dgm:cxn modelId="{509B6766-4FFE-CA47-99BF-6408E26CAD10}" type="presParOf" srcId="{BEDA36A2-682B-774F-BE1A-5618BE700459}" destId="{F275A473-1269-CF4A-BC9F-E60EA47AF23B}" srcOrd="2" destOrd="0" presId="urn:microsoft.com/office/officeart/2005/8/layout/hProcess4"/>
    <dgm:cxn modelId="{C466C32D-831B-3D45-8BA5-27798DE2A829}" type="presParOf" srcId="{BEDA36A2-682B-774F-BE1A-5618BE700459}" destId="{DCC4D111-8576-7D46-8600-4B135D13A316}" srcOrd="3" destOrd="0" presId="urn:microsoft.com/office/officeart/2005/8/layout/hProcess4"/>
    <dgm:cxn modelId="{AC1E924F-9354-574C-822B-954C393AD9D7}" type="presParOf" srcId="{BEDA36A2-682B-774F-BE1A-5618BE700459}" destId="{86307055-E323-5946-B03E-CDE8A7762182}" srcOrd="4" destOrd="0" presId="urn:microsoft.com/office/officeart/2005/8/layout/hProcess4"/>
    <dgm:cxn modelId="{2BCB49EE-BE97-8949-A501-B14AA00C35FD}" type="presParOf" srcId="{DF60AE5B-BE4C-7541-B401-2F19C00314B2}" destId="{7DF1AD53-98CE-E441-A8C0-34D08B3BEF95}" srcOrd="3" destOrd="0" presId="urn:microsoft.com/office/officeart/2005/8/layout/hProcess4"/>
    <dgm:cxn modelId="{C3E4FD75-74D5-4D46-B65C-A43FA02825BD}" type="presParOf" srcId="{DF60AE5B-BE4C-7541-B401-2F19C00314B2}" destId="{674A2C8A-8F7E-2F49-B7D5-E82A4AC8ADF8}" srcOrd="4" destOrd="0" presId="urn:microsoft.com/office/officeart/2005/8/layout/hProcess4"/>
    <dgm:cxn modelId="{CF603181-3CF3-CC41-8884-DB8D0CFC95A3}" type="presParOf" srcId="{674A2C8A-8F7E-2F49-B7D5-E82A4AC8ADF8}" destId="{48F1525F-A7A3-1547-82D5-E01DE84D4E92}" srcOrd="0" destOrd="0" presId="urn:microsoft.com/office/officeart/2005/8/layout/hProcess4"/>
    <dgm:cxn modelId="{55F48A07-C5BD-6047-A2F2-226962A88F54}" type="presParOf" srcId="{674A2C8A-8F7E-2F49-B7D5-E82A4AC8ADF8}" destId="{20332E2F-6089-8640-BD68-9C0F69448DA5}" srcOrd="1" destOrd="0" presId="urn:microsoft.com/office/officeart/2005/8/layout/hProcess4"/>
    <dgm:cxn modelId="{5ABDD569-6883-1D49-93C5-24ABE20AB689}" type="presParOf" srcId="{674A2C8A-8F7E-2F49-B7D5-E82A4AC8ADF8}" destId="{C92CC05F-2A68-6B4B-8A8F-6F5F677E0B64}" srcOrd="2" destOrd="0" presId="urn:microsoft.com/office/officeart/2005/8/layout/hProcess4"/>
    <dgm:cxn modelId="{32F68104-EDEF-5649-8123-931CF5926433}" type="presParOf" srcId="{674A2C8A-8F7E-2F49-B7D5-E82A4AC8ADF8}" destId="{0C6233A6-722C-C84A-B321-FC0A663844FC}" srcOrd="3" destOrd="0" presId="urn:microsoft.com/office/officeart/2005/8/layout/hProcess4"/>
    <dgm:cxn modelId="{7DA81B3C-D64D-C245-A535-BEF35C59AB4D}" type="presParOf" srcId="{674A2C8A-8F7E-2F49-B7D5-E82A4AC8ADF8}" destId="{5AE6DE27-9D13-E241-A0BA-B038962545D6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3E583E3-3A95-499A-8283-6C7A5674C2B8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3FBF3EB-E614-41FB-A525-6DC18D86B1E5}">
      <dgm:prSet/>
      <dgm:spPr/>
      <dgm:t>
        <a:bodyPr/>
        <a:lstStyle/>
        <a:p>
          <a:r>
            <a:rPr lang="en-GB" b="1" dirty="0">
              <a:latin typeface="Kumbh Sans" pitchFamily="2" charset="77"/>
              <a:cs typeface="Kumbh Sans" pitchFamily="2" charset="77"/>
            </a:rPr>
            <a:t>Support people to move from extremism to negotiation on AI</a:t>
          </a:r>
          <a:r>
            <a:rPr lang="en-GB" b="0" dirty="0">
              <a:latin typeface="Kumbh Sans" pitchFamily="2" charset="77"/>
              <a:cs typeface="Kumbh Sans" pitchFamily="2" charset="77"/>
            </a:rPr>
            <a:t>: it isn’t existential threat nor magical solution; it is a tool we decide when to use.</a:t>
          </a:r>
          <a:endParaRPr lang="en-US" b="0" dirty="0">
            <a:latin typeface="Kumbh Sans" pitchFamily="2" charset="77"/>
            <a:cs typeface="Kumbh Sans" pitchFamily="2" charset="77"/>
          </a:endParaRPr>
        </a:p>
      </dgm:t>
    </dgm:pt>
    <dgm:pt modelId="{48FFC7C3-47BF-4772-8DF3-D29B06F6B7C1}" type="parTrans" cxnId="{19853953-907C-4C5D-84E2-9F370A71FA5C}">
      <dgm:prSet/>
      <dgm:spPr/>
      <dgm:t>
        <a:bodyPr/>
        <a:lstStyle/>
        <a:p>
          <a:endParaRPr lang="en-US">
            <a:latin typeface="Kumbh Sans" pitchFamily="2" charset="77"/>
            <a:cs typeface="Kumbh Sans" pitchFamily="2" charset="77"/>
          </a:endParaRPr>
        </a:p>
      </dgm:t>
    </dgm:pt>
    <dgm:pt modelId="{91C07090-A497-4C64-9123-461CDE54D359}" type="sibTrans" cxnId="{19853953-907C-4C5D-84E2-9F370A71FA5C}">
      <dgm:prSet/>
      <dgm:spPr/>
      <dgm:t>
        <a:bodyPr/>
        <a:lstStyle/>
        <a:p>
          <a:endParaRPr lang="en-US">
            <a:latin typeface="Kumbh Sans" pitchFamily="2" charset="77"/>
            <a:cs typeface="Kumbh Sans" pitchFamily="2" charset="77"/>
          </a:endParaRPr>
        </a:p>
      </dgm:t>
    </dgm:pt>
    <dgm:pt modelId="{AD95E9BE-D3FA-774B-A2B2-B7ECC9C51E0A}">
      <dgm:prSet/>
      <dgm:spPr/>
      <dgm:t>
        <a:bodyPr/>
        <a:lstStyle/>
        <a:p>
          <a:r>
            <a:rPr lang="en-GB" b="1" dirty="0">
              <a:latin typeface="Kumbh Sans" pitchFamily="2" charset="77"/>
              <a:cs typeface="Kumbh Sans" pitchFamily="2" charset="77"/>
            </a:rPr>
            <a:t>Support people to reframe their professional identity</a:t>
          </a:r>
          <a:r>
            <a:rPr lang="en-GB" b="0" dirty="0">
              <a:latin typeface="Kumbh Sans" pitchFamily="2" charset="77"/>
              <a:cs typeface="Kumbh Sans" pitchFamily="2" charset="77"/>
            </a:rPr>
            <a:t>: their </a:t>
          </a:r>
          <a:r>
            <a:rPr lang="en-GB" b="0" i="1" dirty="0">
              <a:latin typeface="Kumbh Sans" pitchFamily="2" charset="77"/>
              <a:cs typeface="Kumbh Sans" pitchFamily="2" charset="77"/>
            </a:rPr>
            <a:t>knowledge</a:t>
          </a:r>
          <a:r>
            <a:rPr lang="en-GB" b="0" dirty="0">
              <a:latin typeface="Kumbh Sans" pitchFamily="2" charset="77"/>
              <a:cs typeface="Kumbh Sans" pitchFamily="2" charset="77"/>
            </a:rPr>
            <a:t> may be less unique; their </a:t>
          </a:r>
          <a:r>
            <a:rPr lang="en-GB" b="0" i="1" dirty="0">
              <a:latin typeface="Kumbh Sans" pitchFamily="2" charset="77"/>
              <a:cs typeface="Kumbh Sans" pitchFamily="2" charset="77"/>
            </a:rPr>
            <a:t>judgement</a:t>
          </a:r>
          <a:r>
            <a:rPr lang="en-GB" b="0" dirty="0">
              <a:latin typeface="Kumbh Sans" pitchFamily="2" charset="77"/>
              <a:cs typeface="Kumbh Sans" pitchFamily="2" charset="77"/>
            </a:rPr>
            <a:t> is more valuable than ever.</a:t>
          </a:r>
        </a:p>
      </dgm:t>
    </dgm:pt>
    <dgm:pt modelId="{3E7DBCCE-550B-224E-A34A-24CB77ADB0D9}" type="parTrans" cxnId="{BB6AD35B-1084-B543-AB1E-380134BDDF2C}">
      <dgm:prSet/>
      <dgm:spPr/>
      <dgm:t>
        <a:bodyPr/>
        <a:lstStyle/>
        <a:p>
          <a:endParaRPr lang="en-GB"/>
        </a:p>
      </dgm:t>
    </dgm:pt>
    <dgm:pt modelId="{0D40C562-E856-354B-AFE2-767337DC7C99}" type="sibTrans" cxnId="{BB6AD35B-1084-B543-AB1E-380134BDDF2C}">
      <dgm:prSet/>
      <dgm:spPr/>
      <dgm:t>
        <a:bodyPr/>
        <a:lstStyle/>
        <a:p>
          <a:endParaRPr lang="en-GB"/>
        </a:p>
      </dgm:t>
    </dgm:pt>
    <dgm:pt modelId="{27C88479-6F7A-EA49-A5E6-C480DA75BA2B}">
      <dgm:prSet/>
      <dgm:spPr/>
      <dgm:t>
        <a:bodyPr/>
        <a:lstStyle/>
        <a:p>
          <a:r>
            <a:rPr lang="en-GB" b="1" dirty="0">
              <a:latin typeface="Kumbh Sans" pitchFamily="2" charset="77"/>
              <a:cs typeface="Kumbh Sans" pitchFamily="2" charset="77"/>
            </a:rPr>
            <a:t>Support people keep up with the speed of AI evolution</a:t>
          </a:r>
          <a:r>
            <a:rPr lang="en-GB" b="0" dirty="0">
              <a:latin typeface="Kumbh Sans" pitchFamily="2" charset="77"/>
              <a:cs typeface="Kumbh Sans" pitchFamily="2" charset="77"/>
            </a:rPr>
            <a:t>: one-off training programmes won’t work; hiring and continuous learning is needed.</a:t>
          </a:r>
        </a:p>
      </dgm:t>
    </dgm:pt>
    <dgm:pt modelId="{20CC48EE-CD45-7C42-B196-7BB401188A71}" type="parTrans" cxnId="{66DCD861-6CA1-4B46-AA3E-A183148A3945}">
      <dgm:prSet/>
      <dgm:spPr/>
      <dgm:t>
        <a:bodyPr/>
        <a:lstStyle/>
        <a:p>
          <a:endParaRPr lang="en-GB"/>
        </a:p>
      </dgm:t>
    </dgm:pt>
    <dgm:pt modelId="{0195F9F3-11FB-684E-8300-39E0AD468710}" type="sibTrans" cxnId="{66DCD861-6CA1-4B46-AA3E-A183148A3945}">
      <dgm:prSet/>
      <dgm:spPr/>
      <dgm:t>
        <a:bodyPr/>
        <a:lstStyle/>
        <a:p>
          <a:endParaRPr lang="en-GB"/>
        </a:p>
      </dgm:t>
    </dgm:pt>
    <dgm:pt modelId="{29676358-840B-1143-956D-57ED305A8352}">
      <dgm:prSet/>
      <dgm:spPr/>
      <dgm:t>
        <a:bodyPr/>
        <a:lstStyle/>
        <a:p>
          <a:r>
            <a:rPr lang="en-GB" b="1" dirty="0">
              <a:latin typeface="Kumbh Sans" pitchFamily="2" charset="77"/>
              <a:cs typeface="Kumbh Sans" pitchFamily="2" charset="77"/>
            </a:rPr>
            <a:t>Support people in overcoming their fear of experimentation: </a:t>
          </a:r>
          <a:r>
            <a:rPr lang="en-GB" b="0" dirty="0">
              <a:latin typeface="Kumbh Sans" pitchFamily="2" charset="77"/>
              <a:cs typeface="Kumbh Sans" pitchFamily="2" charset="77"/>
            </a:rPr>
            <a:t>to learn, people need active permission to try AI – without fearing failure.</a:t>
          </a:r>
        </a:p>
      </dgm:t>
    </dgm:pt>
    <dgm:pt modelId="{9EE6CF60-183F-694A-90BC-855EE00F8D6D}" type="parTrans" cxnId="{ED5F81EF-4FD1-2F4B-8481-A8E860EFF591}">
      <dgm:prSet/>
      <dgm:spPr/>
      <dgm:t>
        <a:bodyPr/>
        <a:lstStyle/>
        <a:p>
          <a:endParaRPr lang="en-GB"/>
        </a:p>
      </dgm:t>
    </dgm:pt>
    <dgm:pt modelId="{2929C010-A58D-0142-8732-81DB11D61ACD}" type="sibTrans" cxnId="{ED5F81EF-4FD1-2F4B-8481-A8E860EFF591}">
      <dgm:prSet/>
      <dgm:spPr/>
      <dgm:t>
        <a:bodyPr/>
        <a:lstStyle/>
        <a:p>
          <a:endParaRPr lang="en-GB"/>
        </a:p>
      </dgm:t>
    </dgm:pt>
    <dgm:pt modelId="{1F1E54B5-1993-B94F-8883-6E5EFC8AD70F}" type="pres">
      <dgm:prSet presAssocID="{13E583E3-3A95-499A-8283-6C7A5674C2B8}" presName="vert0" presStyleCnt="0">
        <dgm:presLayoutVars>
          <dgm:dir/>
          <dgm:animOne val="branch"/>
          <dgm:animLvl val="lvl"/>
        </dgm:presLayoutVars>
      </dgm:prSet>
      <dgm:spPr/>
    </dgm:pt>
    <dgm:pt modelId="{12760D2C-B557-4547-B290-B8B53A3D090B}" type="pres">
      <dgm:prSet presAssocID="{83FBF3EB-E614-41FB-A525-6DC18D86B1E5}" presName="thickLine" presStyleLbl="alignNode1" presStyleIdx="0" presStyleCnt="4"/>
      <dgm:spPr/>
    </dgm:pt>
    <dgm:pt modelId="{48F54651-A33A-0541-B43C-40F4B1933446}" type="pres">
      <dgm:prSet presAssocID="{83FBF3EB-E614-41FB-A525-6DC18D86B1E5}" presName="horz1" presStyleCnt="0"/>
      <dgm:spPr/>
    </dgm:pt>
    <dgm:pt modelId="{2F6D0C9B-D094-8A40-AD5B-23369B36AC1A}" type="pres">
      <dgm:prSet presAssocID="{83FBF3EB-E614-41FB-A525-6DC18D86B1E5}" presName="tx1" presStyleLbl="revTx" presStyleIdx="0" presStyleCnt="4"/>
      <dgm:spPr/>
    </dgm:pt>
    <dgm:pt modelId="{7D4AA89F-CD28-4D42-AADE-95BDBA396D6E}" type="pres">
      <dgm:prSet presAssocID="{83FBF3EB-E614-41FB-A525-6DC18D86B1E5}" presName="vert1" presStyleCnt="0"/>
      <dgm:spPr/>
    </dgm:pt>
    <dgm:pt modelId="{A81A74DE-1F03-0947-BA7B-FC1B65D21792}" type="pres">
      <dgm:prSet presAssocID="{29676358-840B-1143-956D-57ED305A8352}" presName="thickLine" presStyleLbl="alignNode1" presStyleIdx="1" presStyleCnt="4"/>
      <dgm:spPr/>
    </dgm:pt>
    <dgm:pt modelId="{B88A9C08-9BF8-6F4E-B110-49C880375F2A}" type="pres">
      <dgm:prSet presAssocID="{29676358-840B-1143-956D-57ED305A8352}" presName="horz1" presStyleCnt="0"/>
      <dgm:spPr/>
    </dgm:pt>
    <dgm:pt modelId="{9A9E963C-D944-FF4E-A38F-FCCC6D5BC1B7}" type="pres">
      <dgm:prSet presAssocID="{29676358-840B-1143-956D-57ED305A8352}" presName="tx1" presStyleLbl="revTx" presStyleIdx="1" presStyleCnt="4"/>
      <dgm:spPr/>
    </dgm:pt>
    <dgm:pt modelId="{0F4CC95A-12D7-9C43-AD6D-B2E53F2283C3}" type="pres">
      <dgm:prSet presAssocID="{29676358-840B-1143-956D-57ED305A8352}" presName="vert1" presStyleCnt="0"/>
      <dgm:spPr/>
    </dgm:pt>
    <dgm:pt modelId="{212C4E63-9F05-F84E-B7DA-50F28DA9939C}" type="pres">
      <dgm:prSet presAssocID="{AD95E9BE-D3FA-774B-A2B2-B7ECC9C51E0A}" presName="thickLine" presStyleLbl="alignNode1" presStyleIdx="2" presStyleCnt="4"/>
      <dgm:spPr/>
    </dgm:pt>
    <dgm:pt modelId="{EEF67E84-C976-204D-A6F1-654197C96696}" type="pres">
      <dgm:prSet presAssocID="{AD95E9BE-D3FA-774B-A2B2-B7ECC9C51E0A}" presName="horz1" presStyleCnt="0"/>
      <dgm:spPr/>
    </dgm:pt>
    <dgm:pt modelId="{AE2DF2A3-3742-C040-B04F-FE623D5199B4}" type="pres">
      <dgm:prSet presAssocID="{AD95E9BE-D3FA-774B-A2B2-B7ECC9C51E0A}" presName="tx1" presStyleLbl="revTx" presStyleIdx="2" presStyleCnt="4"/>
      <dgm:spPr/>
    </dgm:pt>
    <dgm:pt modelId="{CE355EB4-E2CF-744A-99E0-A6DCFC2ED0CD}" type="pres">
      <dgm:prSet presAssocID="{AD95E9BE-D3FA-774B-A2B2-B7ECC9C51E0A}" presName="vert1" presStyleCnt="0"/>
      <dgm:spPr/>
    </dgm:pt>
    <dgm:pt modelId="{708418F5-70AC-8F4B-81B5-4D1C92DC1360}" type="pres">
      <dgm:prSet presAssocID="{27C88479-6F7A-EA49-A5E6-C480DA75BA2B}" presName="thickLine" presStyleLbl="alignNode1" presStyleIdx="3" presStyleCnt="4"/>
      <dgm:spPr/>
    </dgm:pt>
    <dgm:pt modelId="{55E8996E-5B46-4F41-8A35-D9A3A25180C3}" type="pres">
      <dgm:prSet presAssocID="{27C88479-6F7A-EA49-A5E6-C480DA75BA2B}" presName="horz1" presStyleCnt="0"/>
      <dgm:spPr/>
    </dgm:pt>
    <dgm:pt modelId="{D53F1E08-4CD9-DD46-8185-9F813268BBDB}" type="pres">
      <dgm:prSet presAssocID="{27C88479-6F7A-EA49-A5E6-C480DA75BA2B}" presName="tx1" presStyleLbl="revTx" presStyleIdx="3" presStyleCnt="4"/>
      <dgm:spPr/>
    </dgm:pt>
    <dgm:pt modelId="{7AC8D2F3-2128-3F4C-A550-D14997C75EB4}" type="pres">
      <dgm:prSet presAssocID="{27C88479-6F7A-EA49-A5E6-C480DA75BA2B}" presName="vert1" presStyleCnt="0"/>
      <dgm:spPr/>
    </dgm:pt>
  </dgm:ptLst>
  <dgm:cxnLst>
    <dgm:cxn modelId="{79CF4328-5D58-5840-959E-1ECDF207DA0D}" type="presOf" srcId="{13E583E3-3A95-499A-8283-6C7A5674C2B8}" destId="{1F1E54B5-1993-B94F-8883-6E5EFC8AD70F}" srcOrd="0" destOrd="0" presId="urn:microsoft.com/office/officeart/2008/layout/LinedList"/>
    <dgm:cxn modelId="{AA57002B-F4D7-3643-B4D2-C65D944D7887}" type="presOf" srcId="{AD95E9BE-D3FA-774B-A2B2-B7ECC9C51E0A}" destId="{AE2DF2A3-3742-C040-B04F-FE623D5199B4}" srcOrd="0" destOrd="0" presId="urn:microsoft.com/office/officeart/2008/layout/LinedList"/>
    <dgm:cxn modelId="{19853953-907C-4C5D-84E2-9F370A71FA5C}" srcId="{13E583E3-3A95-499A-8283-6C7A5674C2B8}" destId="{83FBF3EB-E614-41FB-A525-6DC18D86B1E5}" srcOrd="0" destOrd="0" parTransId="{48FFC7C3-47BF-4772-8DF3-D29B06F6B7C1}" sibTransId="{91C07090-A497-4C64-9123-461CDE54D359}"/>
    <dgm:cxn modelId="{BB6AD35B-1084-B543-AB1E-380134BDDF2C}" srcId="{13E583E3-3A95-499A-8283-6C7A5674C2B8}" destId="{AD95E9BE-D3FA-774B-A2B2-B7ECC9C51E0A}" srcOrd="2" destOrd="0" parTransId="{3E7DBCCE-550B-224E-A34A-24CB77ADB0D9}" sibTransId="{0D40C562-E856-354B-AFE2-767337DC7C99}"/>
    <dgm:cxn modelId="{66DCD861-6CA1-4B46-AA3E-A183148A3945}" srcId="{13E583E3-3A95-499A-8283-6C7A5674C2B8}" destId="{27C88479-6F7A-EA49-A5E6-C480DA75BA2B}" srcOrd="3" destOrd="0" parTransId="{20CC48EE-CD45-7C42-B196-7BB401188A71}" sibTransId="{0195F9F3-11FB-684E-8300-39E0AD468710}"/>
    <dgm:cxn modelId="{3D705764-7A87-EE4A-A417-E43F60CC3D22}" type="presOf" srcId="{29676358-840B-1143-956D-57ED305A8352}" destId="{9A9E963C-D944-FF4E-A38F-FCCC6D5BC1B7}" srcOrd="0" destOrd="0" presId="urn:microsoft.com/office/officeart/2008/layout/LinedList"/>
    <dgm:cxn modelId="{A8879AAE-6B05-AF41-868B-ACFB090EFB70}" type="presOf" srcId="{27C88479-6F7A-EA49-A5E6-C480DA75BA2B}" destId="{D53F1E08-4CD9-DD46-8185-9F813268BBDB}" srcOrd="0" destOrd="0" presId="urn:microsoft.com/office/officeart/2008/layout/LinedList"/>
    <dgm:cxn modelId="{51EA9AC6-ABFC-3142-98A4-9173A439BFEE}" type="presOf" srcId="{83FBF3EB-E614-41FB-A525-6DC18D86B1E5}" destId="{2F6D0C9B-D094-8A40-AD5B-23369B36AC1A}" srcOrd="0" destOrd="0" presId="urn:microsoft.com/office/officeart/2008/layout/LinedList"/>
    <dgm:cxn modelId="{ED5F81EF-4FD1-2F4B-8481-A8E860EFF591}" srcId="{13E583E3-3A95-499A-8283-6C7A5674C2B8}" destId="{29676358-840B-1143-956D-57ED305A8352}" srcOrd="1" destOrd="0" parTransId="{9EE6CF60-183F-694A-90BC-855EE00F8D6D}" sibTransId="{2929C010-A58D-0142-8732-81DB11D61ACD}"/>
    <dgm:cxn modelId="{8C734275-6BC5-2343-B7FB-C10E3B192BAF}" type="presParOf" srcId="{1F1E54B5-1993-B94F-8883-6E5EFC8AD70F}" destId="{12760D2C-B557-4547-B290-B8B53A3D090B}" srcOrd="0" destOrd="0" presId="urn:microsoft.com/office/officeart/2008/layout/LinedList"/>
    <dgm:cxn modelId="{21FE6514-5EEB-6E4B-8779-F2BFAAA1B7F6}" type="presParOf" srcId="{1F1E54B5-1993-B94F-8883-6E5EFC8AD70F}" destId="{48F54651-A33A-0541-B43C-40F4B1933446}" srcOrd="1" destOrd="0" presId="urn:microsoft.com/office/officeart/2008/layout/LinedList"/>
    <dgm:cxn modelId="{62114F5B-42C9-D44F-916A-EB5BB7B55C0A}" type="presParOf" srcId="{48F54651-A33A-0541-B43C-40F4B1933446}" destId="{2F6D0C9B-D094-8A40-AD5B-23369B36AC1A}" srcOrd="0" destOrd="0" presId="urn:microsoft.com/office/officeart/2008/layout/LinedList"/>
    <dgm:cxn modelId="{87CFB316-C211-5D4E-BAC0-45D77A6B7B7E}" type="presParOf" srcId="{48F54651-A33A-0541-B43C-40F4B1933446}" destId="{7D4AA89F-CD28-4D42-AADE-95BDBA396D6E}" srcOrd="1" destOrd="0" presId="urn:microsoft.com/office/officeart/2008/layout/LinedList"/>
    <dgm:cxn modelId="{14867DEF-03E4-1044-A662-27FC840C941F}" type="presParOf" srcId="{1F1E54B5-1993-B94F-8883-6E5EFC8AD70F}" destId="{A81A74DE-1F03-0947-BA7B-FC1B65D21792}" srcOrd="2" destOrd="0" presId="urn:microsoft.com/office/officeart/2008/layout/LinedList"/>
    <dgm:cxn modelId="{C5208E4B-3821-D04E-840F-F76FF9E2D976}" type="presParOf" srcId="{1F1E54B5-1993-B94F-8883-6E5EFC8AD70F}" destId="{B88A9C08-9BF8-6F4E-B110-49C880375F2A}" srcOrd="3" destOrd="0" presId="urn:microsoft.com/office/officeart/2008/layout/LinedList"/>
    <dgm:cxn modelId="{F86DDE75-C248-3740-B99C-E30EB22E3363}" type="presParOf" srcId="{B88A9C08-9BF8-6F4E-B110-49C880375F2A}" destId="{9A9E963C-D944-FF4E-A38F-FCCC6D5BC1B7}" srcOrd="0" destOrd="0" presId="urn:microsoft.com/office/officeart/2008/layout/LinedList"/>
    <dgm:cxn modelId="{AD0E542A-3F4A-7D44-9727-966572682B9D}" type="presParOf" srcId="{B88A9C08-9BF8-6F4E-B110-49C880375F2A}" destId="{0F4CC95A-12D7-9C43-AD6D-B2E53F2283C3}" srcOrd="1" destOrd="0" presId="urn:microsoft.com/office/officeart/2008/layout/LinedList"/>
    <dgm:cxn modelId="{A3574275-E818-9446-A0A9-F56F470674EE}" type="presParOf" srcId="{1F1E54B5-1993-B94F-8883-6E5EFC8AD70F}" destId="{212C4E63-9F05-F84E-B7DA-50F28DA9939C}" srcOrd="4" destOrd="0" presId="urn:microsoft.com/office/officeart/2008/layout/LinedList"/>
    <dgm:cxn modelId="{1E69140D-C7C1-4645-BF15-38A07760BFCB}" type="presParOf" srcId="{1F1E54B5-1993-B94F-8883-6E5EFC8AD70F}" destId="{EEF67E84-C976-204D-A6F1-654197C96696}" srcOrd="5" destOrd="0" presId="urn:microsoft.com/office/officeart/2008/layout/LinedList"/>
    <dgm:cxn modelId="{DD1854E4-C3FF-6C43-AB71-B8B40CB1FB90}" type="presParOf" srcId="{EEF67E84-C976-204D-A6F1-654197C96696}" destId="{AE2DF2A3-3742-C040-B04F-FE623D5199B4}" srcOrd="0" destOrd="0" presId="urn:microsoft.com/office/officeart/2008/layout/LinedList"/>
    <dgm:cxn modelId="{384D6739-524A-B54B-8FFC-6B8D5C2247B8}" type="presParOf" srcId="{EEF67E84-C976-204D-A6F1-654197C96696}" destId="{CE355EB4-E2CF-744A-99E0-A6DCFC2ED0CD}" srcOrd="1" destOrd="0" presId="urn:microsoft.com/office/officeart/2008/layout/LinedList"/>
    <dgm:cxn modelId="{6F916F89-059D-AB4B-B24A-45434A4E7692}" type="presParOf" srcId="{1F1E54B5-1993-B94F-8883-6E5EFC8AD70F}" destId="{708418F5-70AC-8F4B-81B5-4D1C92DC1360}" srcOrd="6" destOrd="0" presId="urn:microsoft.com/office/officeart/2008/layout/LinedList"/>
    <dgm:cxn modelId="{BD549C3F-8BD3-144C-ACC9-8DEF1F0F8730}" type="presParOf" srcId="{1F1E54B5-1993-B94F-8883-6E5EFC8AD70F}" destId="{55E8996E-5B46-4F41-8A35-D9A3A25180C3}" srcOrd="7" destOrd="0" presId="urn:microsoft.com/office/officeart/2008/layout/LinedList"/>
    <dgm:cxn modelId="{ACEB68F0-C810-0340-80A9-9FE67D173028}" type="presParOf" srcId="{55E8996E-5B46-4F41-8A35-D9A3A25180C3}" destId="{D53F1E08-4CD9-DD46-8185-9F813268BBDB}" srcOrd="0" destOrd="0" presId="urn:microsoft.com/office/officeart/2008/layout/LinedList"/>
    <dgm:cxn modelId="{F80861D6-2344-3D42-8B30-BFA273603B9E}" type="presParOf" srcId="{55E8996E-5B46-4F41-8A35-D9A3A25180C3}" destId="{7AC8D2F3-2128-3F4C-A550-D14997C75EB4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3E583E3-3A95-499A-8283-6C7A5674C2B8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03C68A3-4B42-4233-A444-16961ACD5C5A}">
      <dgm:prSet/>
      <dgm:spPr/>
      <dgm:t>
        <a:bodyPr/>
        <a:lstStyle/>
        <a:p>
          <a:r>
            <a:rPr lang="en-GB" b="1" dirty="0">
              <a:latin typeface="Kumbh Sans" pitchFamily="2" charset="77"/>
              <a:cs typeface="Kumbh Sans" pitchFamily="2" charset="77"/>
            </a:rPr>
            <a:t>Collaboration that drives safe AI experimentation </a:t>
          </a:r>
          <a:r>
            <a:rPr lang="en-GB" dirty="0">
              <a:latin typeface="Kumbh Sans" pitchFamily="2" charset="77"/>
              <a:cs typeface="Kumbh Sans" pitchFamily="2" charset="77"/>
            </a:rPr>
            <a:t>– Bring people together with connected learning, not 30 isolated experiments</a:t>
          </a:r>
          <a:endParaRPr lang="en-US" dirty="0">
            <a:latin typeface="Kumbh Sans" pitchFamily="2" charset="77"/>
            <a:cs typeface="Kumbh Sans" pitchFamily="2" charset="77"/>
          </a:endParaRPr>
        </a:p>
      </dgm:t>
    </dgm:pt>
    <dgm:pt modelId="{3CD467A9-A115-4B6B-9795-2AC86474E9C3}" type="parTrans" cxnId="{23432B02-545E-4FCC-9641-A30BED31BEBA}">
      <dgm:prSet/>
      <dgm:spPr/>
      <dgm:t>
        <a:bodyPr/>
        <a:lstStyle/>
        <a:p>
          <a:endParaRPr lang="en-US">
            <a:latin typeface="Kumbh Sans" pitchFamily="2" charset="77"/>
            <a:cs typeface="Kumbh Sans" pitchFamily="2" charset="77"/>
          </a:endParaRPr>
        </a:p>
      </dgm:t>
    </dgm:pt>
    <dgm:pt modelId="{A98D4F99-7E06-4267-83BE-EAEB2F645B41}" type="sibTrans" cxnId="{23432B02-545E-4FCC-9641-A30BED31BEBA}">
      <dgm:prSet/>
      <dgm:spPr/>
      <dgm:t>
        <a:bodyPr/>
        <a:lstStyle/>
        <a:p>
          <a:endParaRPr lang="en-US">
            <a:latin typeface="Kumbh Sans" pitchFamily="2" charset="77"/>
            <a:cs typeface="Kumbh Sans" pitchFamily="2" charset="77"/>
          </a:endParaRPr>
        </a:p>
      </dgm:t>
    </dgm:pt>
    <dgm:pt modelId="{83FBF3EB-E614-41FB-A525-6DC18D86B1E5}">
      <dgm:prSet/>
      <dgm:spPr/>
      <dgm:t>
        <a:bodyPr/>
        <a:lstStyle/>
        <a:p>
          <a:r>
            <a:rPr lang="en-GB" b="1" dirty="0">
              <a:latin typeface="Kumbh Sans" pitchFamily="2" charset="77"/>
              <a:cs typeface="Kumbh Sans" pitchFamily="2" charset="77"/>
            </a:rPr>
            <a:t>Tasks that have appropriate human participation </a:t>
          </a:r>
          <a:r>
            <a:rPr lang="en-GB" dirty="0">
              <a:latin typeface="Kumbh Sans" pitchFamily="2" charset="77"/>
              <a:cs typeface="Kumbh Sans" pitchFamily="2" charset="77"/>
            </a:rPr>
            <a:t>- AI drafts, analyses, suggests; Humans validate, judge, decide</a:t>
          </a:r>
          <a:endParaRPr lang="en-US" dirty="0">
            <a:latin typeface="Kumbh Sans" pitchFamily="2" charset="77"/>
            <a:cs typeface="Kumbh Sans" pitchFamily="2" charset="77"/>
          </a:endParaRPr>
        </a:p>
      </dgm:t>
    </dgm:pt>
    <dgm:pt modelId="{48FFC7C3-47BF-4772-8DF3-D29B06F6B7C1}" type="parTrans" cxnId="{19853953-907C-4C5D-84E2-9F370A71FA5C}">
      <dgm:prSet/>
      <dgm:spPr/>
      <dgm:t>
        <a:bodyPr/>
        <a:lstStyle/>
        <a:p>
          <a:endParaRPr lang="en-US">
            <a:latin typeface="Kumbh Sans" pitchFamily="2" charset="77"/>
            <a:cs typeface="Kumbh Sans" pitchFamily="2" charset="77"/>
          </a:endParaRPr>
        </a:p>
      </dgm:t>
    </dgm:pt>
    <dgm:pt modelId="{91C07090-A497-4C64-9123-461CDE54D359}" type="sibTrans" cxnId="{19853953-907C-4C5D-84E2-9F370A71FA5C}">
      <dgm:prSet/>
      <dgm:spPr/>
      <dgm:t>
        <a:bodyPr/>
        <a:lstStyle/>
        <a:p>
          <a:endParaRPr lang="en-US">
            <a:latin typeface="Kumbh Sans" pitchFamily="2" charset="77"/>
            <a:cs typeface="Kumbh Sans" pitchFamily="2" charset="77"/>
          </a:endParaRPr>
        </a:p>
      </dgm:t>
    </dgm:pt>
    <dgm:pt modelId="{9E60A848-7D1D-4B76-8103-FEAE35EFF9C5}">
      <dgm:prSet/>
      <dgm:spPr/>
      <dgm:t>
        <a:bodyPr/>
        <a:lstStyle/>
        <a:p>
          <a:r>
            <a:rPr lang="en-GB" b="1" dirty="0">
              <a:latin typeface="Kumbh Sans" pitchFamily="2" charset="77"/>
              <a:cs typeface="Kumbh Sans" pitchFamily="2" charset="77"/>
            </a:rPr>
            <a:t>Governance and policies that enable more than they restrict </a:t>
          </a:r>
          <a:r>
            <a:rPr lang="en-GB" dirty="0">
              <a:latin typeface="Kumbh Sans" pitchFamily="2" charset="77"/>
              <a:cs typeface="Kumbh Sans" pitchFamily="2" charset="77"/>
            </a:rPr>
            <a:t>- Permission with guardrails, not blanket rules</a:t>
          </a:r>
          <a:endParaRPr lang="en-US" dirty="0">
            <a:latin typeface="Kumbh Sans" pitchFamily="2" charset="77"/>
            <a:cs typeface="Kumbh Sans" pitchFamily="2" charset="77"/>
          </a:endParaRPr>
        </a:p>
      </dgm:t>
    </dgm:pt>
    <dgm:pt modelId="{28F23D69-8398-42E4-B454-6B3D99310F75}" type="parTrans" cxnId="{A9BA23E2-6C55-431A-AD29-834279DC9095}">
      <dgm:prSet/>
      <dgm:spPr/>
      <dgm:t>
        <a:bodyPr/>
        <a:lstStyle/>
        <a:p>
          <a:endParaRPr lang="en-US">
            <a:latin typeface="Kumbh Sans" pitchFamily="2" charset="77"/>
            <a:cs typeface="Kumbh Sans" pitchFamily="2" charset="77"/>
          </a:endParaRPr>
        </a:p>
      </dgm:t>
    </dgm:pt>
    <dgm:pt modelId="{35D8652A-E75F-412B-BB96-8C92B355DCEC}" type="sibTrans" cxnId="{A9BA23E2-6C55-431A-AD29-834279DC9095}">
      <dgm:prSet/>
      <dgm:spPr/>
      <dgm:t>
        <a:bodyPr/>
        <a:lstStyle/>
        <a:p>
          <a:endParaRPr lang="en-US">
            <a:latin typeface="Kumbh Sans" pitchFamily="2" charset="77"/>
            <a:cs typeface="Kumbh Sans" pitchFamily="2" charset="77"/>
          </a:endParaRPr>
        </a:p>
      </dgm:t>
    </dgm:pt>
    <dgm:pt modelId="{44BC7C6E-0D58-4F8C-B956-1E8D0297CAA1}">
      <dgm:prSet/>
      <dgm:spPr/>
      <dgm:t>
        <a:bodyPr/>
        <a:lstStyle/>
        <a:p>
          <a:r>
            <a:rPr lang="en-GB" b="1" dirty="0">
              <a:latin typeface="Kumbh Sans" pitchFamily="2" charset="77"/>
              <a:cs typeface="Kumbh Sans" pitchFamily="2" charset="77"/>
            </a:rPr>
            <a:t>Workflows that are redesigned around AI’s scale and capacity </a:t>
          </a:r>
          <a:r>
            <a:rPr lang="en-GB" dirty="0">
              <a:latin typeface="Kumbh Sans" pitchFamily="2" charset="77"/>
              <a:cs typeface="Kumbh Sans" pitchFamily="2" charset="77"/>
            </a:rPr>
            <a:t>– Don’t just use AI to do the same thing as always a little bit faster</a:t>
          </a:r>
          <a:endParaRPr lang="en-US" dirty="0">
            <a:latin typeface="Kumbh Sans" pitchFamily="2" charset="77"/>
            <a:cs typeface="Kumbh Sans" pitchFamily="2" charset="77"/>
          </a:endParaRPr>
        </a:p>
      </dgm:t>
    </dgm:pt>
    <dgm:pt modelId="{E23B4CE5-76EF-4E46-B2E2-FEEF41B48D2C}" type="parTrans" cxnId="{0FA800EE-574D-4CCE-B05B-E904E11D5154}">
      <dgm:prSet/>
      <dgm:spPr/>
      <dgm:t>
        <a:bodyPr/>
        <a:lstStyle/>
        <a:p>
          <a:endParaRPr lang="en-US">
            <a:latin typeface="Kumbh Sans" pitchFamily="2" charset="77"/>
            <a:cs typeface="Kumbh Sans" pitchFamily="2" charset="77"/>
          </a:endParaRPr>
        </a:p>
      </dgm:t>
    </dgm:pt>
    <dgm:pt modelId="{7E580ED0-37F9-4FBA-89C2-12603939F720}" type="sibTrans" cxnId="{0FA800EE-574D-4CCE-B05B-E904E11D5154}">
      <dgm:prSet/>
      <dgm:spPr/>
      <dgm:t>
        <a:bodyPr/>
        <a:lstStyle/>
        <a:p>
          <a:endParaRPr lang="en-US">
            <a:latin typeface="Kumbh Sans" pitchFamily="2" charset="77"/>
            <a:cs typeface="Kumbh Sans" pitchFamily="2" charset="77"/>
          </a:endParaRPr>
        </a:p>
      </dgm:t>
    </dgm:pt>
    <dgm:pt modelId="{1F1E54B5-1993-B94F-8883-6E5EFC8AD70F}" type="pres">
      <dgm:prSet presAssocID="{13E583E3-3A95-499A-8283-6C7A5674C2B8}" presName="vert0" presStyleCnt="0">
        <dgm:presLayoutVars>
          <dgm:dir/>
          <dgm:animOne val="branch"/>
          <dgm:animLvl val="lvl"/>
        </dgm:presLayoutVars>
      </dgm:prSet>
      <dgm:spPr/>
    </dgm:pt>
    <dgm:pt modelId="{12760D2C-B557-4547-B290-B8B53A3D090B}" type="pres">
      <dgm:prSet presAssocID="{83FBF3EB-E614-41FB-A525-6DC18D86B1E5}" presName="thickLine" presStyleLbl="alignNode1" presStyleIdx="0" presStyleCnt="4"/>
      <dgm:spPr/>
    </dgm:pt>
    <dgm:pt modelId="{48F54651-A33A-0541-B43C-40F4B1933446}" type="pres">
      <dgm:prSet presAssocID="{83FBF3EB-E614-41FB-A525-6DC18D86B1E5}" presName="horz1" presStyleCnt="0"/>
      <dgm:spPr/>
    </dgm:pt>
    <dgm:pt modelId="{2F6D0C9B-D094-8A40-AD5B-23369B36AC1A}" type="pres">
      <dgm:prSet presAssocID="{83FBF3EB-E614-41FB-A525-6DC18D86B1E5}" presName="tx1" presStyleLbl="revTx" presStyleIdx="0" presStyleCnt="4"/>
      <dgm:spPr/>
    </dgm:pt>
    <dgm:pt modelId="{7D4AA89F-CD28-4D42-AADE-95BDBA396D6E}" type="pres">
      <dgm:prSet presAssocID="{83FBF3EB-E614-41FB-A525-6DC18D86B1E5}" presName="vert1" presStyleCnt="0"/>
      <dgm:spPr/>
    </dgm:pt>
    <dgm:pt modelId="{F63DE6CD-E660-DF4E-9FF0-4B36137DFD52}" type="pres">
      <dgm:prSet presAssocID="{703C68A3-4B42-4233-A444-16961ACD5C5A}" presName="thickLine" presStyleLbl="alignNode1" presStyleIdx="1" presStyleCnt="4"/>
      <dgm:spPr/>
    </dgm:pt>
    <dgm:pt modelId="{277E7AA2-1F35-254D-A479-AFE29C58A669}" type="pres">
      <dgm:prSet presAssocID="{703C68A3-4B42-4233-A444-16961ACD5C5A}" presName="horz1" presStyleCnt="0"/>
      <dgm:spPr/>
    </dgm:pt>
    <dgm:pt modelId="{5288FAE2-53B1-DB45-8BD8-9B5323E3EDB4}" type="pres">
      <dgm:prSet presAssocID="{703C68A3-4B42-4233-A444-16961ACD5C5A}" presName="tx1" presStyleLbl="revTx" presStyleIdx="1" presStyleCnt="4"/>
      <dgm:spPr/>
    </dgm:pt>
    <dgm:pt modelId="{2A685C60-7D49-0A4B-95B0-5E3AC88CA945}" type="pres">
      <dgm:prSet presAssocID="{703C68A3-4B42-4233-A444-16961ACD5C5A}" presName="vert1" presStyleCnt="0"/>
      <dgm:spPr/>
    </dgm:pt>
    <dgm:pt modelId="{DA7D7A8D-40BF-ED4F-B594-83E7F2C9F976}" type="pres">
      <dgm:prSet presAssocID="{9E60A848-7D1D-4B76-8103-FEAE35EFF9C5}" presName="thickLine" presStyleLbl="alignNode1" presStyleIdx="2" presStyleCnt="4"/>
      <dgm:spPr/>
    </dgm:pt>
    <dgm:pt modelId="{127557EA-FB1A-4243-B476-C6103F200722}" type="pres">
      <dgm:prSet presAssocID="{9E60A848-7D1D-4B76-8103-FEAE35EFF9C5}" presName="horz1" presStyleCnt="0"/>
      <dgm:spPr/>
    </dgm:pt>
    <dgm:pt modelId="{F259915A-74E4-1348-8296-C0221C41ECF3}" type="pres">
      <dgm:prSet presAssocID="{9E60A848-7D1D-4B76-8103-FEAE35EFF9C5}" presName="tx1" presStyleLbl="revTx" presStyleIdx="2" presStyleCnt="4"/>
      <dgm:spPr/>
    </dgm:pt>
    <dgm:pt modelId="{E1EDBF7F-9384-8449-89EA-345FA9C674FB}" type="pres">
      <dgm:prSet presAssocID="{9E60A848-7D1D-4B76-8103-FEAE35EFF9C5}" presName="vert1" presStyleCnt="0"/>
      <dgm:spPr/>
    </dgm:pt>
    <dgm:pt modelId="{191D0C4A-83E5-424E-9EA8-8184D064B68B}" type="pres">
      <dgm:prSet presAssocID="{44BC7C6E-0D58-4F8C-B956-1E8D0297CAA1}" presName="thickLine" presStyleLbl="alignNode1" presStyleIdx="3" presStyleCnt="4"/>
      <dgm:spPr/>
    </dgm:pt>
    <dgm:pt modelId="{174646AE-C588-474F-8163-F18EC9B268F5}" type="pres">
      <dgm:prSet presAssocID="{44BC7C6E-0D58-4F8C-B956-1E8D0297CAA1}" presName="horz1" presStyleCnt="0"/>
      <dgm:spPr/>
    </dgm:pt>
    <dgm:pt modelId="{9648FED9-39A5-C347-9288-3A92B1AF343E}" type="pres">
      <dgm:prSet presAssocID="{44BC7C6E-0D58-4F8C-B956-1E8D0297CAA1}" presName="tx1" presStyleLbl="revTx" presStyleIdx="3" presStyleCnt="4"/>
      <dgm:spPr/>
    </dgm:pt>
    <dgm:pt modelId="{3D1187AB-F6C2-FE48-A536-6144516B730F}" type="pres">
      <dgm:prSet presAssocID="{44BC7C6E-0D58-4F8C-B956-1E8D0297CAA1}" presName="vert1" presStyleCnt="0"/>
      <dgm:spPr/>
    </dgm:pt>
  </dgm:ptLst>
  <dgm:cxnLst>
    <dgm:cxn modelId="{23432B02-545E-4FCC-9641-A30BED31BEBA}" srcId="{13E583E3-3A95-499A-8283-6C7A5674C2B8}" destId="{703C68A3-4B42-4233-A444-16961ACD5C5A}" srcOrd="1" destOrd="0" parTransId="{3CD467A9-A115-4B6B-9795-2AC86474E9C3}" sibTransId="{A98D4F99-7E06-4267-83BE-EAEB2F645B41}"/>
    <dgm:cxn modelId="{79CF4328-5D58-5840-959E-1ECDF207DA0D}" type="presOf" srcId="{13E583E3-3A95-499A-8283-6C7A5674C2B8}" destId="{1F1E54B5-1993-B94F-8883-6E5EFC8AD70F}" srcOrd="0" destOrd="0" presId="urn:microsoft.com/office/officeart/2008/layout/LinedList"/>
    <dgm:cxn modelId="{19853953-907C-4C5D-84E2-9F370A71FA5C}" srcId="{13E583E3-3A95-499A-8283-6C7A5674C2B8}" destId="{83FBF3EB-E614-41FB-A525-6DC18D86B1E5}" srcOrd="0" destOrd="0" parTransId="{48FFC7C3-47BF-4772-8DF3-D29B06F6B7C1}" sibTransId="{91C07090-A497-4C64-9123-461CDE54D359}"/>
    <dgm:cxn modelId="{F5A3CC5B-7418-5645-B415-0C8BB64AC7E1}" type="presOf" srcId="{9E60A848-7D1D-4B76-8103-FEAE35EFF9C5}" destId="{F259915A-74E4-1348-8296-C0221C41ECF3}" srcOrd="0" destOrd="0" presId="urn:microsoft.com/office/officeart/2008/layout/LinedList"/>
    <dgm:cxn modelId="{FB13C89D-3B15-9843-9B03-97FC0A13E921}" type="presOf" srcId="{44BC7C6E-0D58-4F8C-B956-1E8D0297CAA1}" destId="{9648FED9-39A5-C347-9288-3A92B1AF343E}" srcOrd="0" destOrd="0" presId="urn:microsoft.com/office/officeart/2008/layout/LinedList"/>
    <dgm:cxn modelId="{7699F9D4-2D7E-FE4E-865B-703C0ABC1A10}" type="presOf" srcId="{83FBF3EB-E614-41FB-A525-6DC18D86B1E5}" destId="{2F6D0C9B-D094-8A40-AD5B-23369B36AC1A}" srcOrd="0" destOrd="0" presId="urn:microsoft.com/office/officeart/2008/layout/LinedList"/>
    <dgm:cxn modelId="{A9BA23E2-6C55-431A-AD29-834279DC9095}" srcId="{13E583E3-3A95-499A-8283-6C7A5674C2B8}" destId="{9E60A848-7D1D-4B76-8103-FEAE35EFF9C5}" srcOrd="2" destOrd="0" parTransId="{28F23D69-8398-42E4-B454-6B3D99310F75}" sibTransId="{35D8652A-E75F-412B-BB96-8C92B355DCEC}"/>
    <dgm:cxn modelId="{0FA800EE-574D-4CCE-B05B-E904E11D5154}" srcId="{13E583E3-3A95-499A-8283-6C7A5674C2B8}" destId="{44BC7C6E-0D58-4F8C-B956-1E8D0297CAA1}" srcOrd="3" destOrd="0" parTransId="{E23B4CE5-76EF-4E46-B2E2-FEEF41B48D2C}" sibTransId="{7E580ED0-37F9-4FBA-89C2-12603939F720}"/>
    <dgm:cxn modelId="{777A1AFF-7C1A-AE4F-85D6-AEA761EDDA86}" type="presOf" srcId="{703C68A3-4B42-4233-A444-16961ACD5C5A}" destId="{5288FAE2-53B1-DB45-8BD8-9B5323E3EDB4}" srcOrd="0" destOrd="0" presId="urn:microsoft.com/office/officeart/2008/layout/LinedList"/>
    <dgm:cxn modelId="{F2E51ADF-0777-5E4F-BCBD-D9E0EC5A4165}" type="presParOf" srcId="{1F1E54B5-1993-B94F-8883-6E5EFC8AD70F}" destId="{12760D2C-B557-4547-B290-B8B53A3D090B}" srcOrd="0" destOrd="0" presId="urn:microsoft.com/office/officeart/2008/layout/LinedList"/>
    <dgm:cxn modelId="{5F368CC1-8E2B-F148-99CB-EA444767CE6B}" type="presParOf" srcId="{1F1E54B5-1993-B94F-8883-6E5EFC8AD70F}" destId="{48F54651-A33A-0541-B43C-40F4B1933446}" srcOrd="1" destOrd="0" presId="urn:microsoft.com/office/officeart/2008/layout/LinedList"/>
    <dgm:cxn modelId="{6BB0C8CF-6179-FF4F-A2D8-DA2E81A9CC39}" type="presParOf" srcId="{48F54651-A33A-0541-B43C-40F4B1933446}" destId="{2F6D0C9B-D094-8A40-AD5B-23369B36AC1A}" srcOrd="0" destOrd="0" presId="urn:microsoft.com/office/officeart/2008/layout/LinedList"/>
    <dgm:cxn modelId="{41D08537-35A5-5541-A7CF-E2A6F8E08AB9}" type="presParOf" srcId="{48F54651-A33A-0541-B43C-40F4B1933446}" destId="{7D4AA89F-CD28-4D42-AADE-95BDBA396D6E}" srcOrd="1" destOrd="0" presId="urn:microsoft.com/office/officeart/2008/layout/LinedList"/>
    <dgm:cxn modelId="{708D03E5-31E6-1349-90D6-A02136F77F7F}" type="presParOf" srcId="{1F1E54B5-1993-B94F-8883-6E5EFC8AD70F}" destId="{F63DE6CD-E660-DF4E-9FF0-4B36137DFD52}" srcOrd="2" destOrd="0" presId="urn:microsoft.com/office/officeart/2008/layout/LinedList"/>
    <dgm:cxn modelId="{582E51CB-2DE4-784D-B7B6-61527AB15524}" type="presParOf" srcId="{1F1E54B5-1993-B94F-8883-6E5EFC8AD70F}" destId="{277E7AA2-1F35-254D-A479-AFE29C58A669}" srcOrd="3" destOrd="0" presId="urn:microsoft.com/office/officeart/2008/layout/LinedList"/>
    <dgm:cxn modelId="{66C1025A-3F33-0043-B13A-178FCE877240}" type="presParOf" srcId="{277E7AA2-1F35-254D-A479-AFE29C58A669}" destId="{5288FAE2-53B1-DB45-8BD8-9B5323E3EDB4}" srcOrd="0" destOrd="0" presId="urn:microsoft.com/office/officeart/2008/layout/LinedList"/>
    <dgm:cxn modelId="{AC2A6486-E351-804A-B0ED-29F44FB6A1FD}" type="presParOf" srcId="{277E7AA2-1F35-254D-A479-AFE29C58A669}" destId="{2A685C60-7D49-0A4B-95B0-5E3AC88CA945}" srcOrd="1" destOrd="0" presId="urn:microsoft.com/office/officeart/2008/layout/LinedList"/>
    <dgm:cxn modelId="{88247AA8-CC3B-184E-A9D2-0D9C58C977C6}" type="presParOf" srcId="{1F1E54B5-1993-B94F-8883-6E5EFC8AD70F}" destId="{DA7D7A8D-40BF-ED4F-B594-83E7F2C9F976}" srcOrd="4" destOrd="0" presId="urn:microsoft.com/office/officeart/2008/layout/LinedList"/>
    <dgm:cxn modelId="{FD2F85B2-DD6B-2E4D-BF4B-9A85338E6BB4}" type="presParOf" srcId="{1F1E54B5-1993-B94F-8883-6E5EFC8AD70F}" destId="{127557EA-FB1A-4243-B476-C6103F200722}" srcOrd="5" destOrd="0" presId="urn:microsoft.com/office/officeart/2008/layout/LinedList"/>
    <dgm:cxn modelId="{8FE5076B-8BA3-EA45-AF0C-87D92D5C2F6D}" type="presParOf" srcId="{127557EA-FB1A-4243-B476-C6103F200722}" destId="{F259915A-74E4-1348-8296-C0221C41ECF3}" srcOrd="0" destOrd="0" presId="urn:microsoft.com/office/officeart/2008/layout/LinedList"/>
    <dgm:cxn modelId="{2F5E5B06-C4AC-6748-88E4-4359FAD117A8}" type="presParOf" srcId="{127557EA-FB1A-4243-B476-C6103F200722}" destId="{E1EDBF7F-9384-8449-89EA-345FA9C674FB}" srcOrd="1" destOrd="0" presId="urn:microsoft.com/office/officeart/2008/layout/LinedList"/>
    <dgm:cxn modelId="{D05527DC-D518-334E-A360-7B38ECC35BA2}" type="presParOf" srcId="{1F1E54B5-1993-B94F-8883-6E5EFC8AD70F}" destId="{191D0C4A-83E5-424E-9EA8-8184D064B68B}" srcOrd="6" destOrd="0" presId="urn:microsoft.com/office/officeart/2008/layout/LinedList"/>
    <dgm:cxn modelId="{FDE6050A-EBFC-4F44-8751-03F6DC927621}" type="presParOf" srcId="{1F1E54B5-1993-B94F-8883-6E5EFC8AD70F}" destId="{174646AE-C588-474F-8163-F18EC9B268F5}" srcOrd="7" destOrd="0" presId="urn:microsoft.com/office/officeart/2008/layout/LinedList"/>
    <dgm:cxn modelId="{955E2805-2CBC-3A4B-B264-4009FCDFCC85}" type="presParOf" srcId="{174646AE-C588-474F-8163-F18EC9B268F5}" destId="{9648FED9-39A5-C347-9288-3A92B1AF343E}" srcOrd="0" destOrd="0" presId="urn:microsoft.com/office/officeart/2008/layout/LinedList"/>
    <dgm:cxn modelId="{28128B6B-D718-5745-BDD3-B3F83F5C0303}" type="presParOf" srcId="{174646AE-C588-474F-8163-F18EC9B268F5}" destId="{3D1187AB-F6C2-FE48-A536-6144516B730F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3E583E3-3A95-499A-8283-6C7A5674C2B8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3FBF3EB-E614-41FB-A525-6DC18D86B1E5}">
      <dgm:prSet/>
      <dgm:spPr/>
      <dgm:t>
        <a:bodyPr/>
        <a:lstStyle/>
        <a:p>
          <a:r>
            <a:rPr lang="en-GB" b="1" dirty="0">
              <a:latin typeface="Kumbh Sans" pitchFamily="2" charset="77"/>
              <a:cs typeface="Kumbh Sans" pitchFamily="2" charset="77"/>
            </a:rPr>
            <a:t>Support a portfolio approach to tools: </a:t>
          </a:r>
          <a:r>
            <a:rPr lang="en-GB" b="0" dirty="0">
              <a:latin typeface="Kumbh Sans" pitchFamily="2" charset="77"/>
              <a:cs typeface="Kumbh Sans" pitchFamily="2" charset="77"/>
            </a:rPr>
            <a:t>you can have core tools, but allow people to experiment and don’t lock yourself in</a:t>
          </a:r>
          <a:endParaRPr lang="en-US" b="0" dirty="0">
            <a:latin typeface="Kumbh Sans" pitchFamily="2" charset="77"/>
            <a:cs typeface="Kumbh Sans" pitchFamily="2" charset="77"/>
          </a:endParaRPr>
        </a:p>
      </dgm:t>
    </dgm:pt>
    <dgm:pt modelId="{48FFC7C3-47BF-4772-8DF3-D29B06F6B7C1}" type="parTrans" cxnId="{19853953-907C-4C5D-84E2-9F370A71FA5C}">
      <dgm:prSet/>
      <dgm:spPr/>
      <dgm:t>
        <a:bodyPr/>
        <a:lstStyle/>
        <a:p>
          <a:endParaRPr lang="en-US">
            <a:latin typeface="Kumbh Sans" pitchFamily="2" charset="77"/>
            <a:cs typeface="Kumbh Sans" pitchFamily="2" charset="77"/>
          </a:endParaRPr>
        </a:p>
      </dgm:t>
    </dgm:pt>
    <dgm:pt modelId="{91C07090-A497-4C64-9123-461CDE54D359}" type="sibTrans" cxnId="{19853953-907C-4C5D-84E2-9F370A71FA5C}">
      <dgm:prSet/>
      <dgm:spPr/>
      <dgm:t>
        <a:bodyPr/>
        <a:lstStyle/>
        <a:p>
          <a:endParaRPr lang="en-US">
            <a:latin typeface="Kumbh Sans" pitchFamily="2" charset="77"/>
            <a:cs typeface="Kumbh Sans" pitchFamily="2" charset="77"/>
          </a:endParaRPr>
        </a:p>
      </dgm:t>
    </dgm:pt>
    <dgm:pt modelId="{76279FD0-67EF-244D-85CA-2DE3B4626722}">
      <dgm:prSet/>
      <dgm:spPr/>
      <dgm:t>
        <a:bodyPr/>
        <a:lstStyle/>
        <a:p>
          <a:r>
            <a:rPr lang="en-GB" b="1" dirty="0">
              <a:latin typeface="Kumbh Sans" pitchFamily="2" charset="77"/>
              <a:cs typeface="Kumbh Sans" pitchFamily="2" charset="77"/>
            </a:rPr>
            <a:t>Include your values as part systems decisions: </a:t>
          </a:r>
          <a:r>
            <a:rPr lang="en-GB" b="0" dirty="0">
              <a:latin typeface="Kumbh Sans" pitchFamily="2" charset="77"/>
              <a:cs typeface="Kumbh Sans" pitchFamily="2" charset="77"/>
            </a:rPr>
            <a:t>ethics, environment – do tools match your positions? If not, is the risk acceptable?</a:t>
          </a:r>
        </a:p>
      </dgm:t>
    </dgm:pt>
    <dgm:pt modelId="{41E25BBC-FBEB-7C47-9541-3282D8B590E8}" type="parTrans" cxnId="{4375D145-B43C-D94D-9898-27162A611133}">
      <dgm:prSet/>
      <dgm:spPr/>
      <dgm:t>
        <a:bodyPr/>
        <a:lstStyle/>
        <a:p>
          <a:endParaRPr lang="en-GB"/>
        </a:p>
      </dgm:t>
    </dgm:pt>
    <dgm:pt modelId="{2EA3B487-3B55-FD4A-8E61-B273469C63EA}" type="sibTrans" cxnId="{4375D145-B43C-D94D-9898-27162A611133}">
      <dgm:prSet/>
      <dgm:spPr/>
      <dgm:t>
        <a:bodyPr/>
        <a:lstStyle/>
        <a:p>
          <a:endParaRPr lang="en-GB"/>
        </a:p>
      </dgm:t>
    </dgm:pt>
    <dgm:pt modelId="{F5A181EC-2C3F-7E40-BE83-A0CF78DBADC0}">
      <dgm:prSet/>
      <dgm:spPr/>
      <dgm:t>
        <a:bodyPr/>
        <a:lstStyle/>
        <a:p>
          <a:r>
            <a:rPr lang="en-GB" b="1" dirty="0">
              <a:latin typeface="Kumbh Sans" pitchFamily="2" charset="77"/>
              <a:cs typeface="Kumbh Sans" pitchFamily="2" charset="77"/>
            </a:rPr>
            <a:t>Include diverse experts in AI systems decisions: </a:t>
          </a:r>
          <a:r>
            <a:rPr lang="en-GB" b="0" dirty="0">
              <a:latin typeface="Kumbh Sans" pitchFamily="2" charset="77"/>
              <a:cs typeface="Kumbh Sans" pitchFamily="2" charset="77"/>
            </a:rPr>
            <a:t>AI is often best understood by those with domain knowledge, not just IT</a:t>
          </a:r>
        </a:p>
      </dgm:t>
    </dgm:pt>
    <dgm:pt modelId="{02C652C6-54AF-A843-AF30-3C240B5684D7}" type="parTrans" cxnId="{69F83383-1472-1D4F-BBE1-1A9D61E34E3A}">
      <dgm:prSet/>
      <dgm:spPr/>
      <dgm:t>
        <a:bodyPr/>
        <a:lstStyle/>
        <a:p>
          <a:endParaRPr lang="en-GB"/>
        </a:p>
      </dgm:t>
    </dgm:pt>
    <dgm:pt modelId="{FFF2C505-4889-7B45-881A-A5EA1B482557}" type="sibTrans" cxnId="{69F83383-1472-1D4F-BBE1-1A9D61E34E3A}">
      <dgm:prSet/>
      <dgm:spPr/>
      <dgm:t>
        <a:bodyPr/>
        <a:lstStyle/>
        <a:p>
          <a:endParaRPr lang="en-GB"/>
        </a:p>
      </dgm:t>
    </dgm:pt>
    <dgm:pt modelId="{D62886C1-09A0-9842-98AF-2F3C0AD69D84}">
      <dgm:prSet/>
      <dgm:spPr/>
      <dgm:t>
        <a:bodyPr/>
        <a:lstStyle/>
        <a:p>
          <a:r>
            <a:rPr lang="en-GB" b="1" dirty="0">
              <a:latin typeface="Kumbh Sans" pitchFamily="2" charset="77"/>
              <a:cs typeface="Kumbh Sans" pitchFamily="2" charset="77"/>
            </a:rPr>
            <a:t>Data readiness: AI is only as good as what it can access. </a:t>
          </a:r>
          <a:r>
            <a:rPr lang="en-GB" b="0" dirty="0">
              <a:latin typeface="Kumbh Sans" pitchFamily="2" charset="77"/>
              <a:cs typeface="Kumbh Sans" pitchFamily="2" charset="77"/>
            </a:rPr>
            <a:t>Put time and effort into tidying up all kinds of data (this includes your files)</a:t>
          </a:r>
        </a:p>
      </dgm:t>
    </dgm:pt>
    <dgm:pt modelId="{CE439411-5FC6-214E-9092-7BA5AA9EB1A5}" type="parTrans" cxnId="{C4BEC9E8-8A67-8049-8065-E65ED18A4866}">
      <dgm:prSet/>
      <dgm:spPr/>
      <dgm:t>
        <a:bodyPr/>
        <a:lstStyle/>
        <a:p>
          <a:endParaRPr lang="en-GB"/>
        </a:p>
      </dgm:t>
    </dgm:pt>
    <dgm:pt modelId="{838C72D0-BECB-634C-A934-072E6AFD861C}" type="sibTrans" cxnId="{C4BEC9E8-8A67-8049-8065-E65ED18A4866}">
      <dgm:prSet/>
      <dgm:spPr/>
      <dgm:t>
        <a:bodyPr/>
        <a:lstStyle/>
        <a:p>
          <a:endParaRPr lang="en-GB"/>
        </a:p>
      </dgm:t>
    </dgm:pt>
    <dgm:pt modelId="{1F1E54B5-1993-B94F-8883-6E5EFC8AD70F}" type="pres">
      <dgm:prSet presAssocID="{13E583E3-3A95-499A-8283-6C7A5674C2B8}" presName="vert0" presStyleCnt="0">
        <dgm:presLayoutVars>
          <dgm:dir/>
          <dgm:animOne val="branch"/>
          <dgm:animLvl val="lvl"/>
        </dgm:presLayoutVars>
      </dgm:prSet>
      <dgm:spPr/>
    </dgm:pt>
    <dgm:pt modelId="{12760D2C-B557-4547-B290-B8B53A3D090B}" type="pres">
      <dgm:prSet presAssocID="{83FBF3EB-E614-41FB-A525-6DC18D86B1E5}" presName="thickLine" presStyleLbl="alignNode1" presStyleIdx="0" presStyleCnt="4"/>
      <dgm:spPr/>
    </dgm:pt>
    <dgm:pt modelId="{48F54651-A33A-0541-B43C-40F4B1933446}" type="pres">
      <dgm:prSet presAssocID="{83FBF3EB-E614-41FB-A525-6DC18D86B1E5}" presName="horz1" presStyleCnt="0"/>
      <dgm:spPr/>
    </dgm:pt>
    <dgm:pt modelId="{2F6D0C9B-D094-8A40-AD5B-23369B36AC1A}" type="pres">
      <dgm:prSet presAssocID="{83FBF3EB-E614-41FB-A525-6DC18D86B1E5}" presName="tx1" presStyleLbl="revTx" presStyleIdx="0" presStyleCnt="4"/>
      <dgm:spPr/>
    </dgm:pt>
    <dgm:pt modelId="{7D4AA89F-CD28-4D42-AADE-95BDBA396D6E}" type="pres">
      <dgm:prSet presAssocID="{83FBF3EB-E614-41FB-A525-6DC18D86B1E5}" presName="vert1" presStyleCnt="0"/>
      <dgm:spPr/>
    </dgm:pt>
    <dgm:pt modelId="{ACD1B4E7-9168-AD45-A377-E52212854BBA}" type="pres">
      <dgm:prSet presAssocID="{76279FD0-67EF-244D-85CA-2DE3B4626722}" presName="thickLine" presStyleLbl="alignNode1" presStyleIdx="1" presStyleCnt="4"/>
      <dgm:spPr/>
    </dgm:pt>
    <dgm:pt modelId="{4AF95026-4819-0741-8DD6-98B4DDFC0628}" type="pres">
      <dgm:prSet presAssocID="{76279FD0-67EF-244D-85CA-2DE3B4626722}" presName="horz1" presStyleCnt="0"/>
      <dgm:spPr/>
    </dgm:pt>
    <dgm:pt modelId="{7C4F0B6A-8221-C545-BDBD-36F891828ABE}" type="pres">
      <dgm:prSet presAssocID="{76279FD0-67EF-244D-85CA-2DE3B4626722}" presName="tx1" presStyleLbl="revTx" presStyleIdx="1" presStyleCnt="4"/>
      <dgm:spPr/>
    </dgm:pt>
    <dgm:pt modelId="{887FE377-D1B7-E54C-947E-2869AFE07D31}" type="pres">
      <dgm:prSet presAssocID="{76279FD0-67EF-244D-85CA-2DE3B4626722}" presName="vert1" presStyleCnt="0"/>
      <dgm:spPr/>
    </dgm:pt>
    <dgm:pt modelId="{2C9C28DA-138C-7345-813B-EFC46E90B2E2}" type="pres">
      <dgm:prSet presAssocID="{F5A181EC-2C3F-7E40-BE83-A0CF78DBADC0}" presName="thickLine" presStyleLbl="alignNode1" presStyleIdx="2" presStyleCnt="4"/>
      <dgm:spPr/>
    </dgm:pt>
    <dgm:pt modelId="{9C0BDBB0-985D-8A43-8946-DA64249E6119}" type="pres">
      <dgm:prSet presAssocID="{F5A181EC-2C3F-7E40-BE83-A0CF78DBADC0}" presName="horz1" presStyleCnt="0"/>
      <dgm:spPr/>
    </dgm:pt>
    <dgm:pt modelId="{A685853B-585B-C543-8EB3-995D30A26E9F}" type="pres">
      <dgm:prSet presAssocID="{F5A181EC-2C3F-7E40-BE83-A0CF78DBADC0}" presName="tx1" presStyleLbl="revTx" presStyleIdx="2" presStyleCnt="4"/>
      <dgm:spPr/>
    </dgm:pt>
    <dgm:pt modelId="{8C8CCB73-37A5-FE42-8F36-B8F00690DF77}" type="pres">
      <dgm:prSet presAssocID="{F5A181EC-2C3F-7E40-BE83-A0CF78DBADC0}" presName="vert1" presStyleCnt="0"/>
      <dgm:spPr/>
    </dgm:pt>
    <dgm:pt modelId="{053F7215-975B-2847-BBB9-8CF2F9881B9F}" type="pres">
      <dgm:prSet presAssocID="{D62886C1-09A0-9842-98AF-2F3C0AD69D84}" presName="thickLine" presStyleLbl="alignNode1" presStyleIdx="3" presStyleCnt="4"/>
      <dgm:spPr/>
    </dgm:pt>
    <dgm:pt modelId="{0685919E-DBB9-D248-863A-B4D02BFC47BB}" type="pres">
      <dgm:prSet presAssocID="{D62886C1-09A0-9842-98AF-2F3C0AD69D84}" presName="horz1" presStyleCnt="0"/>
      <dgm:spPr/>
    </dgm:pt>
    <dgm:pt modelId="{C478E452-CD68-CA47-9D0A-CA8DB6922303}" type="pres">
      <dgm:prSet presAssocID="{D62886C1-09A0-9842-98AF-2F3C0AD69D84}" presName="tx1" presStyleLbl="revTx" presStyleIdx="3" presStyleCnt="4"/>
      <dgm:spPr/>
    </dgm:pt>
    <dgm:pt modelId="{80E77505-18CE-F042-AA96-525A33A57F0B}" type="pres">
      <dgm:prSet presAssocID="{D62886C1-09A0-9842-98AF-2F3C0AD69D84}" presName="vert1" presStyleCnt="0"/>
      <dgm:spPr/>
    </dgm:pt>
  </dgm:ptLst>
  <dgm:cxnLst>
    <dgm:cxn modelId="{7E968909-B4B0-9046-BC55-5B65B0FAA744}" type="presOf" srcId="{76279FD0-67EF-244D-85CA-2DE3B4626722}" destId="{7C4F0B6A-8221-C545-BDBD-36F891828ABE}" srcOrd="0" destOrd="0" presId="urn:microsoft.com/office/officeart/2008/layout/LinedList"/>
    <dgm:cxn modelId="{79CF4328-5D58-5840-959E-1ECDF207DA0D}" type="presOf" srcId="{13E583E3-3A95-499A-8283-6C7A5674C2B8}" destId="{1F1E54B5-1993-B94F-8883-6E5EFC8AD70F}" srcOrd="0" destOrd="0" presId="urn:microsoft.com/office/officeart/2008/layout/LinedList"/>
    <dgm:cxn modelId="{4375D145-B43C-D94D-9898-27162A611133}" srcId="{13E583E3-3A95-499A-8283-6C7A5674C2B8}" destId="{76279FD0-67EF-244D-85CA-2DE3B4626722}" srcOrd="1" destOrd="0" parTransId="{41E25BBC-FBEB-7C47-9541-3282D8B590E8}" sibTransId="{2EA3B487-3B55-FD4A-8E61-B273469C63EA}"/>
    <dgm:cxn modelId="{19853953-907C-4C5D-84E2-9F370A71FA5C}" srcId="{13E583E3-3A95-499A-8283-6C7A5674C2B8}" destId="{83FBF3EB-E614-41FB-A525-6DC18D86B1E5}" srcOrd="0" destOrd="0" parTransId="{48FFC7C3-47BF-4772-8DF3-D29B06F6B7C1}" sibTransId="{91C07090-A497-4C64-9123-461CDE54D359}"/>
    <dgm:cxn modelId="{769E186E-F891-FA4D-836A-282AC6E8EB5A}" type="presOf" srcId="{83FBF3EB-E614-41FB-A525-6DC18D86B1E5}" destId="{2F6D0C9B-D094-8A40-AD5B-23369B36AC1A}" srcOrd="0" destOrd="0" presId="urn:microsoft.com/office/officeart/2008/layout/LinedList"/>
    <dgm:cxn modelId="{69F83383-1472-1D4F-BBE1-1A9D61E34E3A}" srcId="{13E583E3-3A95-499A-8283-6C7A5674C2B8}" destId="{F5A181EC-2C3F-7E40-BE83-A0CF78DBADC0}" srcOrd="2" destOrd="0" parTransId="{02C652C6-54AF-A843-AF30-3C240B5684D7}" sibTransId="{FFF2C505-4889-7B45-881A-A5EA1B482557}"/>
    <dgm:cxn modelId="{F87B0586-954A-4941-9340-F8E1F4BA4B30}" type="presOf" srcId="{D62886C1-09A0-9842-98AF-2F3C0AD69D84}" destId="{C478E452-CD68-CA47-9D0A-CA8DB6922303}" srcOrd="0" destOrd="0" presId="urn:microsoft.com/office/officeart/2008/layout/LinedList"/>
    <dgm:cxn modelId="{C4BEC9E8-8A67-8049-8065-E65ED18A4866}" srcId="{13E583E3-3A95-499A-8283-6C7A5674C2B8}" destId="{D62886C1-09A0-9842-98AF-2F3C0AD69D84}" srcOrd="3" destOrd="0" parTransId="{CE439411-5FC6-214E-9092-7BA5AA9EB1A5}" sibTransId="{838C72D0-BECB-634C-A934-072E6AFD861C}"/>
    <dgm:cxn modelId="{BA2CF6F0-D6B6-AC4F-AE20-9EE966C00752}" type="presOf" srcId="{F5A181EC-2C3F-7E40-BE83-A0CF78DBADC0}" destId="{A685853B-585B-C543-8EB3-995D30A26E9F}" srcOrd="0" destOrd="0" presId="urn:microsoft.com/office/officeart/2008/layout/LinedList"/>
    <dgm:cxn modelId="{F2E51ADF-0777-5E4F-BCBD-D9E0EC5A4165}" type="presParOf" srcId="{1F1E54B5-1993-B94F-8883-6E5EFC8AD70F}" destId="{12760D2C-B557-4547-B290-B8B53A3D090B}" srcOrd="0" destOrd="0" presId="urn:microsoft.com/office/officeart/2008/layout/LinedList"/>
    <dgm:cxn modelId="{5F368CC1-8E2B-F148-99CB-EA444767CE6B}" type="presParOf" srcId="{1F1E54B5-1993-B94F-8883-6E5EFC8AD70F}" destId="{48F54651-A33A-0541-B43C-40F4B1933446}" srcOrd="1" destOrd="0" presId="urn:microsoft.com/office/officeart/2008/layout/LinedList"/>
    <dgm:cxn modelId="{285328B6-661B-5845-87E4-71465A2DA6BC}" type="presParOf" srcId="{48F54651-A33A-0541-B43C-40F4B1933446}" destId="{2F6D0C9B-D094-8A40-AD5B-23369B36AC1A}" srcOrd="0" destOrd="0" presId="urn:microsoft.com/office/officeart/2008/layout/LinedList"/>
    <dgm:cxn modelId="{29E07AB7-F793-7341-A043-6950543F813D}" type="presParOf" srcId="{48F54651-A33A-0541-B43C-40F4B1933446}" destId="{7D4AA89F-CD28-4D42-AADE-95BDBA396D6E}" srcOrd="1" destOrd="0" presId="urn:microsoft.com/office/officeart/2008/layout/LinedList"/>
    <dgm:cxn modelId="{1FFE1F4E-D614-8146-B609-A52113C6B173}" type="presParOf" srcId="{1F1E54B5-1993-B94F-8883-6E5EFC8AD70F}" destId="{ACD1B4E7-9168-AD45-A377-E52212854BBA}" srcOrd="2" destOrd="0" presId="urn:microsoft.com/office/officeart/2008/layout/LinedList"/>
    <dgm:cxn modelId="{31BEACAA-6DAC-644A-A0C6-BD1AA539460E}" type="presParOf" srcId="{1F1E54B5-1993-B94F-8883-6E5EFC8AD70F}" destId="{4AF95026-4819-0741-8DD6-98B4DDFC0628}" srcOrd="3" destOrd="0" presId="urn:microsoft.com/office/officeart/2008/layout/LinedList"/>
    <dgm:cxn modelId="{F7FC4C58-ED22-414D-871B-0D65EE12729F}" type="presParOf" srcId="{4AF95026-4819-0741-8DD6-98B4DDFC0628}" destId="{7C4F0B6A-8221-C545-BDBD-36F891828ABE}" srcOrd="0" destOrd="0" presId="urn:microsoft.com/office/officeart/2008/layout/LinedList"/>
    <dgm:cxn modelId="{B26B58AA-3339-D44A-9CD0-D1689D0AF5CF}" type="presParOf" srcId="{4AF95026-4819-0741-8DD6-98B4DDFC0628}" destId="{887FE377-D1B7-E54C-947E-2869AFE07D31}" srcOrd="1" destOrd="0" presId="urn:microsoft.com/office/officeart/2008/layout/LinedList"/>
    <dgm:cxn modelId="{D5749F28-53AA-2742-B16B-466CE7CA5AD9}" type="presParOf" srcId="{1F1E54B5-1993-B94F-8883-6E5EFC8AD70F}" destId="{2C9C28DA-138C-7345-813B-EFC46E90B2E2}" srcOrd="4" destOrd="0" presId="urn:microsoft.com/office/officeart/2008/layout/LinedList"/>
    <dgm:cxn modelId="{0B1F907B-C6CC-CC40-B156-0BA84D74A802}" type="presParOf" srcId="{1F1E54B5-1993-B94F-8883-6E5EFC8AD70F}" destId="{9C0BDBB0-985D-8A43-8946-DA64249E6119}" srcOrd="5" destOrd="0" presId="urn:microsoft.com/office/officeart/2008/layout/LinedList"/>
    <dgm:cxn modelId="{48DDE101-ADE3-7747-92D2-49F50B5BE8D5}" type="presParOf" srcId="{9C0BDBB0-985D-8A43-8946-DA64249E6119}" destId="{A685853B-585B-C543-8EB3-995D30A26E9F}" srcOrd="0" destOrd="0" presId="urn:microsoft.com/office/officeart/2008/layout/LinedList"/>
    <dgm:cxn modelId="{23C3E046-26B1-F544-B9A4-77FA542C09CC}" type="presParOf" srcId="{9C0BDBB0-985D-8A43-8946-DA64249E6119}" destId="{8C8CCB73-37A5-FE42-8F36-B8F00690DF77}" srcOrd="1" destOrd="0" presId="urn:microsoft.com/office/officeart/2008/layout/LinedList"/>
    <dgm:cxn modelId="{CDA3AB88-4EAB-C541-9636-2F0519D36956}" type="presParOf" srcId="{1F1E54B5-1993-B94F-8883-6E5EFC8AD70F}" destId="{053F7215-975B-2847-BBB9-8CF2F9881B9F}" srcOrd="6" destOrd="0" presId="urn:microsoft.com/office/officeart/2008/layout/LinedList"/>
    <dgm:cxn modelId="{2189501D-8CA6-6244-9B91-12CBEACA9024}" type="presParOf" srcId="{1F1E54B5-1993-B94F-8883-6E5EFC8AD70F}" destId="{0685919E-DBB9-D248-863A-B4D02BFC47BB}" srcOrd="7" destOrd="0" presId="urn:microsoft.com/office/officeart/2008/layout/LinedList"/>
    <dgm:cxn modelId="{47E144AF-8735-EA45-AEB5-0F88195A33DF}" type="presParOf" srcId="{0685919E-DBB9-D248-863A-B4D02BFC47BB}" destId="{C478E452-CD68-CA47-9D0A-CA8DB6922303}" srcOrd="0" destOrd="0" presId="urn:microsoft.com/office/officeart/2008/layout/LinedList"/>
    <dgm:cxn modelId="{ED5F15EF-C002-284C-9DB8-2B166DDFC93E}" type="presParOf" srcId="{0685919E-DBB9-D248-863A-B4D02BFC47BB}" destId="{80E77505-18CE-F042-AA96-525A33A57F0B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5D7D21-147F-DE46-8327-E6AC42D7EF83}">
      <dsp:nvSpPr>
        <dsp:cNvPr id="0" name=""/>
        <dsp:cNvSpPr/>
      </dsp:nvSpPr>
      <dsp:spPr>
        <a:xfrm>
          <a:off x="110530" y="936331"/>
          <a:ext cx="2181431" cy="17992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t" anchorCtr="0">
          <a:noAutofit/>
        </a:bodyPr>
        <a:lstStyle/>
        <a:p>
          <a:pPr marL="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GB" sz="1400" kern="1200" dirty="0">
              <a:latin typeface="Kumbh Sans" pitchFamily="2" charset="77"/>
              <a:cs typeface="Kumbh Sans" pitchFamily="2" charset="77"/>
            </a:rPr>
            <a:t>We look outwards and forwards to understand what AI’s impact might be – and how it is already affecting us</a:t>
          </a:r>
        </a:p>
      </dsp:txBody>
      <dsp:txXfrm>
        <a:off x="151935" y="977736"/>
        <a:ext cx="2098621" cy="1330866"/>
      </dsp:txXfrm>
    </dsp:sp>
    <dsp:sp modelId="{57AE1D19-52C1-3346-8A32-A0B1B5B2B755}">
      <dsp:nvSpPr>
        <dsp:cNvPr id="0" name=""/>
        <dsp:cNvSpPr/>
      </dsp:nvSpPr>
      <dsp:spPr>
        <a:xfrm>
          <a:off x="1319833" y="1305212"/>
          <a:ext cx="2493818" cy="2493818"/>
        </a:xfrm>
        <a:prstGeom prst="leftCircularArrow">
          <a:avLst>
            <a:gd name="adj1" fmla="val 3505"/>
            <a:gd name="adj2" fmla="val 434964"/>
            <a:gd name="adj3" fmla="val 2210475"/>
            <a:gd name="adj4" fmla="val 9024489"/>
            <a:gd name="adj5" fmla="val 4089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E40DB32-1B89-9949-9EA0-CB99DD5A5454}">
      <dsp:nvSpPr>
        <dsp:cNvPr id="0" name=""/>
        <dsp:cNvSpPr/>
      </dsp:nvSpPr>
      <dsp:spPr>
        <a:xfrm>
          <a:off x="595293" y="2350008"/>
          <a:ext cx="1939050" cy="77109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b="1" kern="1200" dirty="0">
              <a:latin typeface="Kumbh Sans" pitchFamily="2" charset="77"/>
              <a:cs typeface="Kumbh Sans" pitchFamily="2" charset="77"/>
            </a:rPr>
            <a:t>The AI moment for think tanks</a:t>
          </a:r>
        </a:p>
      </dsp:txBody>
      <dsp:txXfrm>
        <a:off x="617878" y="2372593"/>
        <a:ext cx="1893880" cy="725926"/>
      </dsp:txXfrm>
    </dsp:sp>
    <dsp:sp modelId="{A040C202-89A5-2947-9E5C-5EC4088B80F8}">
      <dsp:nvSpPr>
        <dsp:cNvPr id="0" name=""/>
        <dsp:cNvSpPr/>
      </dsp:nvSpPr>
      <dsp:spPr>
        <a:xfrm>
          <a:off x="2950594" y="936331"/>
          <a:ext cx="2181431" cy="17992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t" anchorCtr="0">
          <a:noAutofit/>
        </a:bodyPr>
        <a:lstStyle/>
        <a:p>
          <a:pPr marL="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GB" sz="1400" kern="1200" dirty="0">
              <a:latin typeface="Kumbh Sans" pitchFamily="2" charset="77"/>
              <a:cs typeface="Kumbh Sans" pitchFamily="2" charset="77"/>
            </a:rPr>
            <a:t>Understanding the complex opportunities and challenges of AI for strategy, tech choice, people and processes.</a:t>
          </a:r>
        </a:p>
      </dsp:txBody>
      <dsp:txXfrm>
        <a:off x="2991999" y="1363284"/>
        <a:ext cx="2098621" cy="1330866"/>
      </dsp:txXfrm>
    </dsp:sp>
    <dsp:sp modelId="{7DF1AD53-98CE-E441-A8C0-34D08B3BEF95}">
      <dsp:nvSpPr>
        <dsp:cNvPr id="0" name=""/>
        <dsp:cNvSpPr/>
      </dsp:nvSpPr>
      <dsp:spPr>
        <a:xfrm>
          <a:off x="4141718" y="-197688"/>
          <a:ext cx="2772557" cy="2772557"/>
        </a:xfrm>
        <a:prstGeom prst="circularArrow">
          <a:avLst>
            <a:gd name="adj1" fmla="val 3153"/>
            <a:gd name="adj2" fmla="val 387976"/>
            <a:gd name="adj3" fmla="val 19436513"/>
            <a:gd name="adj4" fmla="val 12575511"/>
            <a:gd name="adj5" fmla="val 3678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DCC4D111-8576-7D46-8600-4B135D13A316}">
      <dsp:nvSpPr>
        <dsp:cNvPr id="0" name=""/>
        <dsp:cNvSpPr/>
      </dsp:nvSpPr>
      <dsp:spPr>
        <a:xfrm>
          <a:off x="3435357" y="550783"/>
          <a:ext cx="1939050" cy="77109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b="1" kern="1200" dirty="0">
              <a:latin typeface="Kumbh Sans" pitchFamily="2" charset="77"/>
              <a:cs typeface="Kumbh Sans" pitchFamily="2" charset="77"/>
            </a:rPr>
            <a:t>Managing AI in your think tank</a:t>
          </a:r>
        </a:p>
      </dsp:txBody>
      <dsp:txXfrm>
        <a:off x="3457942" y="573368"/>
        <a:ext cx="1893880" cy="725926"/>
      </dsp:txXfrm>
    </dsp:sp>
    <dsp:sp modelId="{20332E2F-6089-8640-BD68-9C0F69448DA5}">
      <dsp:nvSpPr>
        <dsp:cNvPr id="0" name=""/>
        <dsp:cNvSpPr/>
      </dsp:nvSpPr>
      <dsp:spPr>
        <a:xfrm>
          <a:off x="5790657" y="936331"/>
          <a:ext cx="2181431" cy="17992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t" anchorCtr="0">
          <a:noAutofit/>
        </a:bodyPr>
        <a:lstStyle/>
        <a:p>
          <a:pPr marL="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GB" sz="1400" kern="1200" dirty="0">
              <a:latin typeface="Kumbh Sans" pitchFamily="2" charset="77"/>
              <a:cs typeface="Kumbh Sans" pitchFamily="2" charset="77"/>
            </a:rPr>
            <a:t>Discussing what AI might make possible for us that was previously impossible</a:t>
          </a:r>
        </a:p>
      </dsp:txBody>
      <dsp:txXfrm>
        <a:off x="5832062" y="977736"/>
        <a:ext cx="2098621" cy="1330866"/>
      </dsp:txXfrm>
    </dsp:sp>
    <dsp:sp modelId="{0C6233A6-722C-C84A-B321-FC0A663844FC}">
      <dsp:nvSpPr>
        <dsp:cNvPr id="0" name=""/>
        <dsp:cNvSpPr/>
      </dsp:nvSpPr>
      <dsp:spPr>
        <a:xfrm>
          <a:off x="6275420" y="2350008"/>
          <a:ext cx="1939050" cy="77109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b="1" kern="1200" dirty="0">
              <a:latin typeface="Kumbh Sans" pitchFamily="2" charset="77"/>
              <a:cs typeface="Kumbh Sans" pitchFamily="2" charset="77"/>
            </a:rPr>
            <a:t>Turning crisis to opportunity</a:t>
          </a:r>
        </a:p>
      </dsp:txBody>
      <dsp:txXfrm>
        <a:off x="6298005" y="2372593"/>
        <a:ext cx="1893880" cy="72592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760D2C-B557-4547-B290-B8B53A3D090B}">
      <dsp:nvSpPr>
        <dsp:cNvPr id="0" name=""/>
        <dsp:cNvSpPr/>
      </dsp:nvSpPr>
      <dsp:spPr>
        <a:xfrm>
          <a:off x="0" y="0"/>
          <a:ext cx="832500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6D0C9B-D094-8A40-AD5B-23369B36AC1A}">
      <dsp:nvSpPr>
        <dsp:cNvPr id="0" name=""/>
        <dsp:cNvSpPr/>
      </dsp:nvSpPr>
      <dsp:spPr>
        <a:xfrm>
          <a:off x="0" y="0"/>
          <a:ext cx="8325002" cy="7086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b="1" kern="1200" dirty="0">
              <a:latin typeface="Kumbh Sans" pitchFamily="2" charset="77"/>
              <a:cs typeface="Kumbh Sans" pitchFamily="2" charset="77"/>
            </a:rPr>
            <a:t>Support people to move from extremism to negotiation on AI</a:t>
          </a:r>
          <a:r>
            <a:rPr lang="en-GB" sz="1900" b="0" kern="1200" dirty="0">
              <a:latin typeface="Kumbh Sans" pitchFamily="2" charset="77"/>
              <a:cs typeface="Kumbh Sans" pitchFamily="2" charset="77"/>
            </a:rPr>
            <a:t>: it isn’t existential threat nor magical solution; it is a tool we decide when to use.</a:t>
          </a:r>
          <a:endParaRPr lang="en-US" sz="1900" b="0" kern="1200" dirty="0">
            <a:latin typeface="Kumbh Sans" pitchFamily="2" charset="77"/>
            <a:cs typeface="Kumbh Sans" pitchFamily="2" charset="77"/>
          </a:endParaRPr>
        </a:p>
      </dsp:txBody>
      <dsp:txXfrm>
        <a:off x="0" y="0"/>
        <a:ext cx="8325002" cy="708646"/>
      </dsp:txXfrm>
    </dsp:sp>
    <dsp:sp modelId="{A81A74DE-1F03-0947-BA7B-FC1B65D21792}">
      <dsp:nvSpPr>
        <dsp:cNvPr id="0" name=""/>
        <dsp:cNvSpPr/>
      </dsp:nvSpPr>
      <dsp:spPr>
        <a:xfrm>
          <a:off x="0" y="708646"/>
          <a:ext cx="832500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9E963C-D944-FF4E-A38F-FCCC6D5BC1B7}">
      <dsp:nvSpPr>
        <dsp:cNvPr id="0" name=""/>
        <dsp:cNvSpPr/>
      </dsp:nvSpPr>
      <dsp:spPr>
        <a:xfrm>
          <a:off x="0" y="708646"/>
          <a:ext cx="8325002" cy="7086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b="1" kern="1200" dirty="0">
              <a:latin typeface="Kumbh Sans" pitchFamily="2" charset="77"/>
              <a:cs typeface="Kumbh Sans" pitchFamily="2" charset="77"/>
            </a:rPr>
            <a:t>Support people in overcoming their fear of experimentation: </a:t>
          </a:r>
          <a:r>
            <a:rPr lang="en-GB" sz="1900" b="0" kern="1200" dirty="0">
              <a:latin typeface="Kumbh Sans" pitchFamily="2" charset="77"/>
              <a:cs typeface="Kumbh Sans" pitchFamily="2" charset="77"/>
            </a:rPr>
            <a:t>to learn, people need active permission to try AI – without fearing failure.</a:t>
          </a:r>
        </a:p>
      </dsp:txBody>
      <dsp:txXfrm>
        <a:off x="0" y="708646"/>
        <a:ext cx="8325002" cy="708646"/>
      </dsp:txXfrm>
    </dsp:sp>
    <dsp:sp modelId="{212C4E63-9F05-F84E-B7DA-50F28DA9939C}">
      <dsp:nvSpPr>
        <dsp:cNvPr id="0" name=""/>
        <dsp:cNvSpPr/>
      </dsp:nvSpPr>
      <dsp:spPr>
        <a:xfrm>
          <a:off x="0" y="1417293"/>
          <a:ext cx="832500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2DF2A3-3742-C040-B04F-FE623D5199B4}">
      <dsp:nvSpPr>
        <dsp:cNvPr id="0" name=""/>
        <dsp:cNvSpPr/>
      </dsp:nvSpPr>
      <dsp:spPr>
        <a:xfrm>
          <a:off x="0" y="1417293"/>
          <a:ext cx="8325002" cy="7086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b="1" kern="1200" dirty="0">
              <a:latin typeface="Kumbh Sans" pitchFamily="2" charset="77"/>
              <a:cs typeface="Kumbh Sans" pitchFamily="2" charset="77"/>
            </a:rPr>
            <a:t>Support people to reframe their professional identity</a:t>
          </a:r>
          <a:r>
            <a:rPr lang="en-GB" sz="1900" b="0" kern="1200" dirty="0">
              <a:latin typeface="Kumbh Sans" pitchFamily="2" charset="77"/>
              <a:cs typeface="Kumbh Sans" pitchFamily="2" charset="77"/>
            </a:rPr>
            <a:t>: their </a:t>
          </a:r>
          <a:r>
            <a:rPr lang="en-GB" sz="1900" b="0" i="1" kern="1200" dirty="0">
              <a:latin typeface="Kumbh Sans" pitchFamily="2" charset="77"/>
              <a:cs typeface="Kumbh Sans" pitchFamily="2" charset="77"/>
            </a:rPr>
            <a:t>knowledge</a:t>
          </a:r>
          <a:r>
            <a:rPr lang="en-GB" sz="1900" b="0" kern="1200" dirty="0">
              <a:latin typeface="Kumbh Sans" pitchFamily="2" charset="77"/>
              <a:cs typeface="Kumbh Sans" pitchFamily="2" charset="77"/>
            </a:rPr>
            <a:t> may be less unique; their </a:t>
          </a:r>
          <a:r>
            <a:rPr lang="en-GB" sz="1900" b="0" i="1" kern="1200" dirty="0">
              <a:latin typeface="Kumbh Sans" pitchFamily="2" charset="77"/>
              <a:cs typeface="Kumbh Sans" pitchFamily="2" charset="77"/>
            </a:rPr>
            <a:t>judgement</a:t>
          </a:r>
          <a:r>
            <a:rPr lang="en-GB" sz="1900" b="0" kern="1200" dirty="0">
              <a:latin typeface="Kumbh Sans" pitchFamily="2" charset="77"/>
              <a:cs typeface="Kumbh Sans" pitchFamily="2" charset="77"/>
            </a:rPr>
            <a:t> is more valuable than ever.</a:t>
          </a:r>
        </a:p>
      </dsp:txBody>
      <dsp:txXfrm>
        <a:off x="0" y="1417293"/>
        <a:ext cx="8325002" cy="708646"/>
      </dsp:txXfrm>
    </dsp:sp>
    <dsp:sp modelId="{708418F5-70AC-8F4B-81B5-4D1C92DC1360}">
      <dsp:nvSpPr>
        <dsp:cNvPr id="0" name=""/>
        <dsp:cNvSpPr/>
      </dsp:nvSpPr>
      <dsp:spPr>
        <a:xfrm>
          <a:off x="0" y="2125940"/>
          <a:ext cx="832500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3F1E08-4CD9-DD46-8185-9F813268BBDB}">
      <dsp:nvSpPr>
        <dsp:cNvPr id="0" name=""/>
        <dsp:cNvSpPr/>
      </dsp:nvSpPr>
      <dsp:spPr>
        <a:xfrm>
          <a:off x="0" y="2125940"/>
          <a:ext cx="8325002" cy="7086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b="1" kern="1200" dirty="0">
              <a:latin typeface="Kumbh Sans" pitchFamily="2" charset="77"/>
              <a:cs typeface="Kumbh Sans" pitchFamily="2" charset="77"/>
            </a:rPr>
            <a:t>Support people keep up with the speed of AI evolution</a:t>
          </a:r>
          <a:r>
            <a:rPr lang="en-GB" sz="1900" b="0" kern="1200" dirty="0">
              <a:latin typeface="Kumbh Sans" pitchFamily="2" charset="77"/>
              <a:cs typeface="Kumbh Sans" pitchFamily="2" charset="77"/>
            </a:rPr>
            <a:t>: one-off training programmes won’t work; hiring and continuous learning is needed.</a:t>
          </a:r>
        </a:p>
      </dsp:txBody>
      <dsp:txXfrm>
        <a:off x="0" y="2125940"/>
        <a:ext cx="8325002" cy="70864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760D2C-B557-4547-B290-B8B53A3D090B}">
      <dsp:nvSpPr>
        <dsp:cNvPr id="0" name=""/>
        <dsp:cNvSpPr/>
      </dsp:nvSpPr>
      <dsp:spPr>
        <a:xfrm>
          <a:off x="0" y="0"/>
          <a:ext cx="832500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6D0C9B-D094-8A40-AD5B-23369B36AC1A}">
      <dsp:nvSpPr>
        <dsp:cNvPr id="0" name=""/>
        <dsp:cNvSpPr/>
      </dsp:nvSpPr>
      <dsp:spPr>
        <a:xfrm>
          <a:off x="0" y="0"/>
          <a:ext cx="8325002" cy="7086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b="1" kern="1200" dirty="0">
              <a:latin typeface="Kumbh Sans" pitchFamily="2" charset="77"/>
              <a:cs typeface="Kumbh Sans" pitchFamily="2" charset="77"/>
            </a:rPr>
            <a:t>Tasks that have appropriate human participation </a:t>
          </a:r>
          <a:r>
            <a:rPr lang="en-GB" sz="1900" kern="1200" dirty="0">
              <a:latin typeface="Kumbh Sans" pitchFamily="2" charset="77"/>
              <a:cs typeface="Kumbh Sans" pitchFamily="2" charset="77"/>
            </a:rPr>
            <a:t>- AI drafts, analyses, suggests; Humans validate, judge, decide</a:t>
          </a:r>
          <a:endParaRPr lang="en-US" sz="1900" kern="1200" dirty="0">
            <a:latin typeface="Kumbh Sans" pitchFamily="2" charset="77"/>
            <a:cs typeface="Kumbh Sans" pitchFamily="2" charset="77"/>
          </a:endParaRPr>
        </a:p>
      </dsp:txBody>
      <dsp:txXfrm>
        <a:off x="0" y="0"/>
        <a:ext cx="8325002" cy="708646"/>
      </dsp:txXfrm>
    </dsp:sp>
    <dsp:sp modelId="{F63DE6CD-E660-DF4E-9FF0-4B36137DFD52}">
      <dsp:nvSpPr>
        <dsp:cNvPr id="0" name=""/>
        <dsp:cNvSpPr/>
      </dsp:nvSpPr>
      <dsp:spPr>
        <a:xfrm>
          <a:off x="0" y="708646"/>
          <a:ext cx="832500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88FAE2-53B1-DB45-8BD8-9B5323E3EDB4}">
      <dsp:nvSpPr>
        <dsp:cNvPr id="0" name=""/>
        <dsp:cNvSpPr/>
      </dsp:nvSpPr>
      <dsp:spPr>
        <a:xfrm>
          <a:off x="0" y="708646"/>
          <a:ext cx="8325002" cy="7086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b="1" kern="1200" dirty="0">
              <a:latin typeface="Kumbh Sans" pitchFamily="2" charset="77"/>
              <a:cs typeface="Kumbh Sans" pitchFamily="2" charset="77"/>
            </a:rPr>
            <a:t>Collaboration that drives safe AI experimentation </a:t>
          </a:r>
          <a:r>
            <a:rPr lang="en-GB" sz="1900" kern="1200" dirty="0">
              <a:latin typeface="Kumbh Sans" pitchFamily="2" charset="77"/>
              <a:cs typeface="Kumbh Sans" pitchFamily="2" charset="77"/>
            </a:rPr>
            <a:t>– Bring people together with connected learning, not 30 isolated experiments</a:t>
          </a:r>
          <a:endParaRPr lang="en-US" sz="1900" kern="1200" dirty="0">
            <a:latin typeface="Kumbh Sans" pitchFamily="2" charset="77"/>
            <a:cs typeface="Kumbh Sans" pitchFamily="2" charset="77"/>
          </a:endParaRPr>
        </a:p>
      </dsp:txBody>
      <dsp:txXfrm>
        <a:off x="0" y="708646"/>
        <a:ext cx="8325002" cy="708646"/>
      </dsp:txXfrm>
    </dsp:sp>
    <dsp:sp modelId="{DA7D7A8D-40BF-ED4F-B594-83E7F2C9F976}">
      <dsp:nvSpPr>
        <dsp:cNvPr id="0" name=""/>
        <dsp:cNvSpPr/>
      </dsp:nvSpPr>
      <dsp:spPr>
        <a:xfrm>
          <a:off x="0" y="1417293"/>
          <a:ext cx="832500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59915A-74E4-1348-8296-C0221C41ECF3}">
      <dsp:nvSpPr>
        <dsp:cNvPr id="0" name=""/>
        <dsp:cNvSpPr/>
      </dsp:nvSpPr>
      <dsp:spPr>
        <a:xfrm>
          <a:off x="0" y="1417293"/>
          <a:ext cx="8325002" cy="7086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b="1" kern="1200" dirty="0">
              <a:latin typeface="Kumbh Sans" pitchFamily="2" charset="77"/>
              <a:cs typeface="Kumbh Sans" pitchFamily="2" charset="77"/>
            </a:rPr>
            <a:t>Governance and policies that enable more than they restrict </a:t>
          </a:r>
          <a:r>
            <a:rPr lang="en-GB" sz="1900" kern="1200" dirty="0">
              <a:latin typeface="Kumbh Sans" pitchFamily="2" charset="77"/>
              <a:cs typeface="Kumbh Sans" pitchFamily="2" charset="77"/>
            </a:rPr>
            <a:t>- Permission with guardrails, not blanket rules</a:t>
          </a:r>
          <a:endParaRPr lang="en-US" sz="1900" kern="1200" dirty="0">
            <a:latin typeface="Kumbh Sans" pitchFamily="2" charset="77"/>
            <a:cs typeface="Kumbh Sans" pitchFamily="2" charset="77"/>
          </a:endParaRPr>
        </a:p>
      </dsp:txBody>
      <dsp:txXfrm>
        <a:off x="0" y="1417293"/>
        <a:ext cx="8325002" cy="708646"/>
      </dsp:txXfrm>
    </dsp:sp>
    <dsp:sp modelId="{191D0C4A-83E5-424E-9EA8-8184D064B68B}">
      <dsp:nvSpPr>
        <dsp:cNvPr id="0" name=""/>
        <dsp:cNvSpPr/>
      </dsp:nvSpPr>
      <dsp:spPr>
        <a:xfrm>
          <a:off x="0" y="2125940"/>
          <a:ext cx="832500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48FED9-39A5-C347-9288-3A92B1AF343E}">
      <dsp:nvSpPr>
        <dsp:cNvPr id="0" name=""/>
        <dsp:cNvSpPr/>
      </dsp:nvSpPr>
      <dsp:spPr>
        <a:xfrm>
          <a:off x="0" y="2125940"/>
          <a:ext cx="8325002" cy="7086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b="1" kern="1200" dirty="0">
              <a:latin typeface="Kumbh Sans" pitchFamily="2" charset="77"/>
              <a:cs typeface="Kumbh Sans" pitchFamily="2" charset="77"/>
            </a:rPr>
            <a:t>Workflows that are redesigned around AI’s scale and capacity </a:t>
          </a:r>
          <a:r>
            <a:rPr lang="en-GB" sz="1900" kern="1200" dirty="0">
              <a:latin typeface="Kumbh Sans" pitchFamily="2" charset="77"/>
              <a:cs typeface="Kumbh Sans" pitchFamily="2" charset="77"/>
            </a:rPr>
            <a:t>– Don’t just use AI to do the same thing as always a little bit faster</a:t>
          </a:r>
          <a:endParaRPr lang="en-US" sz="1900" kern="1200" dirty="0">
            <a:latin typeface="Kumbh Sans" pitchFamily="2" charset="77"/>
            <a:cs typeface="Kumbh Sans" pitchFamily="2" charset="77"/>
          </a:endParaRPr>
        </a:p>
      </dsp:txBody>
      <dsp:txXfrm>
        <a:off x="0" y="2125940"/>
        <a:ext cx="8325002" cy="70864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760D2C-B557-4547-B290-B8B53A3D090B}">
      <dsp:nvSpPr>
        <dsp:cNvPr id="0" name=""/>
        <dsp:cNvSpPr/>
      </dsp:nvSpPr>
      <dsp:spPr>
        <a:xfrm>
          <a:off x="0" y="0"/>
          <a:ext cx="832500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6D0C9B-D094-8A40-AD5B-23369B36AC1A}">
      <dsp:nvSpPr>
        <dsp:cNvPr id="0" name=""/>
        <dsp:cNvSpPr/>
      </dsp:nvSpPr>
      <dsp:spPr>
        <a:xfrm>
          <a:off x="0" y="0"/>
          <a:ext cx="8325002" cy="7086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b="1" kern="1200" dirty="0">
              <a:latin typeface="Kumbh Sans" pitchFamily="2" charset="77"/>
              <a:cs typeface="Kumbh Sans" pitchFamily="2" charset="77"/>
            </a:rPr>
            <a:t>Support a portfolio approach to tools: </a:t>
          </a:r>
          <a:r>
            <a:rPr lang="en-GB" sz="1900" b="0" kern="1200" dirty="0">
              <a:latin typeface="Kumbh Sans" pitchFamily="2" charset="77"/>
              <a:cs typeface="Kumbh Sans" pitchFamily="2" charset="77"/>
            </a:rPr>
            <a:t>you can have core tools, but allow people to experiment and don’t lock yourself in</a:t>
          </a:r>
          <a:endParaRPr lang="en-US" sz="1900" b="0" kern="1200" dirty="0">
            <a:latin typeface="Kumbh Sans" pitchFamily="2" charset="77"/>
            <a:cs typeface="Kumbh Sans" pitchFamily="2" charset="77"/>
          </a:endParaRPr>
        </a:p>
      </dsp:txBody>
      <dsp:txXfrm>
        <a:off x="0" y="0"/>
        <a:ext cx="8325002" cy="708646"/>
      </dsp:txXfrm>
    </dsp:sp>
    <dsp:sp modelId="{ACD1B4E7-9168-AD45-A377-E52212854BBA}">
      <dsp:nvSpPr>
        <dsp:cNvPr id="0" name=""/>
        <dsp:cNvSpPr/>
      </dsp:nvSpPr>
      <dsp:spPr>
        <a:xfrm>
          <a:off x="0" y="708646"/>
          <a:ext cx="832500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4F0B6A-8221-C545-BDBD-36F891828ABE}">
      <dsp:nvSpPr>
        <dsp:cNvPr id="0" name=""/>
        <dsp:cNvSpPr/>
      </dsp:nvSpPr>
      <dsp:spPr>
        <a:xfrm>
          <a:off x="0" y="708646"/>
          <a:ext cx="8325002" cy="7086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b="1" kern="1200" dirty="0">
              <a:latin typeface="Kumbh Sans" pitchFamily="2" charset="77"/>
              <a:cs typeface="Kumbh Sans" pitchFamily="2" charset="77"/>
            </a:rPr>
            <a:t>Include your values as part systems decisions: </a:t>
          </a:r>
          <a:r>
            <a:rPr lang="en-GB" sz="1900" b="0" kern="1200" dirty="0">
              <a:latin typeface="Kumbh Sans" pitchFamily="2" charset="77"/>
              <a:cs typeface="Kumbh Sans" pitchFamily="2" charset="77"/>
            </a:rPr>
            <a:t>ethics, environment – do tools match your positions? If not, is the risk acceptable?</a:t>
          </a:r>
        </a:p>
      </dsp:txBody>
      <dsp:txXfrm>
        <a:off x="0" y="708646"/>
        <a:ext cx="8325002" cy="708646"/>
      </dsp:txXfrm>
    </dsp:sp>
    <dsp:sp modelId="{2C9C28DA-138C-7345-813B-EFC46E90B2E2}">
      <dsp:nvSpPr>
        <dsp:cNvPr id="0" name=""/>
        <dsp:cNvSpPr/>
      </dsp:nvSpPr>
      <dsp:spPr>
        <a:xfrm>
          <a:off x="0" y="1417293"/>
          <a:ext cx="832500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85853B-585B-C543-8EB3-995D30A26E9F}">
      <dsp:nvSpPr>
        <dsp:cNvPr id="0" name=""/>
        <dsp:cNvSpPr/>
      </dsp:nvSpPr>
      <dsp:spPr>
        <a:xfrm>
          <a:off x="0" y="1417293"/>
          <a:ext cx="8325002" cy="7086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b="1" kern="1200" dirty="0">
              <a:latin typeface="Kumbh Sans" pitchFamily="2" charset="77"/>
              <a:cs typeface="Kumbh Sans" pitchFamily="2" charset="77"/>
            </a:rPr>
            <a:t>Include diverse experts in AI systems decisions: </a:t>
          </a:r>
          <a:r>
            <a:rPr lang="en-GB" sz="1900" b="0" kern="1200" dirty="0">
              <a:latin typeface="Kumbh Sans" pitchFamily="2" charset="77"/>
              <a:cs typeface="Kumbh Sans" pitchFamily="2" charset="77"/>
            </a:rPr>
            <a:t>AI is often best understood by those with domain knowledge, not just IT</a:t>
          </a:r>
        </a:p>
      </dsp:txBody>
      <dsp:txXfrm>
        <a:off x="0" y="1417293"/>
        <a:ext cx="8325002" cy="708646"/>
      </dsp:txXfrm>
    </dsp:sp>
    <dsp:sp modelId="{053F7215-975B-2847-BBB9-8CF2F9881B9F}">
      <dsp:nvSpPr>
        <dsp:cNvPr id="0" name=""/>
        <dsp:cNvSpPr/>
      </dsp:nvSpPr>
      <dsp:spPr>
        <a:xfrm>
          <a:off x="0" y="2125940"/>
          <a:ext cx="832500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78E452-CD68-CA47-9D0A-CA8DB6922303}">
      <dsp:nvSpPr>
        <dsp:cNvPr id="0" name=""/>
        <dsp:cNvSpPr/>
      </dsp:nvSpPr>
      <dsp:spPr>
        <a:xfrm>
          <a:off x="0" y="2125940"/>
          <a:ext cx="8325002" cy="7086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b="1" kern="1200" dirty="0">
              <a:latin typeface="Kumbh Sans" pitchFamily="2" charset="77"/>
              <a:cs typeface="Kumbh Sans" pitchFamily="2" charset="77"/>
            </a:rPr>
            <a:t>Data readiness: AI is only as good as what it can access. </a:t>
          </a:r>
          <a:r>
            <a:rPr lang="en-GB" sz="1900" b="0" kern="1200" dirty="0">
              <a:latin typeface="Kumbh Sans" pitchFamily="2" charset="77"/>
              <a:cs typeface="Kumbh Sans" pitchFamily="2" charset="77"/>
            </a:rPr>
            <a:t>Put time and effort into tidying up all kinds of data (this includes your files)</a:t>
          </a:r>
        </a:p>
      </dsp:txBody>
      <dsp:txXfrm>
        <a:off x="0" y="2125940"/>
        <a:ext cx="8325002" cy="70864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208148" cy="340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202014" y="-794"/>
            <a:ext cx="3649851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71438" y="573088"/>
            <a:ext cx="6715125" cy="37782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515964" y="4572001"/>
            <a:ext cx="5848350" cy="3998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-21310" y="8802687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2895600" y="8802686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3" name="Google Shape;103;p8:notes"/>
          <p:cNvSpPr txBox="1">
            <a:spLocks noGrp="1"/>
          </p:cNvSpPr>
          <p:nvPr>
            <p:ph type="body" idx="1"/>
          </p:nvPr>
        </p:nvSpPr>
        <p:spPr>
          <a:xfrm>
            <a:off x="515964" y="4572001"/>
            <a:ext cx="5848350" cy="3998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8:notes"/>
          <p:cNvSpPr txBox="1">
            <a:spLocks noGrp="1"/>
          </p:cNvSpPr>
          <p:nvPr>
            <p:ph type="sldNum" idx="12"/>
          </p:nvPr>
        </p:nvSpPr>
        <p:spPr>
          <a:xfrm>
            <a:off x="2895600" y="8802686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6">
          <a:extLst>
            <a:ext uri="{FF2B5EF4-FFF2-40B4-BE49-F238E27FC236}">
              <a16:creationId xmlns:a16="http://schemas.microsoft.com/office/drawing/2014/main" id="{1DD0E575-78CE-3CC4-7E30-AEFD809C62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g2a85b6461b3_0_652:notes">
            <a:extLst>
              <a:ext uri="{FF2B5EF4-FFF2-40B4-BE49-F238E27FC236}">
                <a16:creationId xmlns:a16="http://schemas.microsoft.com/office/drawing/2014/main" id="{709A004D-28D2-FF52-1B82-5DA85FBFBC8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/>
            <a:r>
              <a:rPr lang="en-GB" dirty="0"/>
              <a:t>Even if they don’t reject AI as dangerous because of its ethical challenges, many people fear using AI because of the risk of mistakes.</a:t>
            </a:r>
          </a:p>
          <a:p>
            <a:pPr marL="0" indent="0"/>
            <a:endParaRPr lang="en-GB" dirty="0"/>
          </a:p>
          <a:p>
            <a:pPr marL="0" indent="0"/>
            <a:r>
              <a:rPr lang="en-GB" dirty="0"/>
              <a:t>A staff member at Amnesty Norway once published AI-generated images of real protests in Colombia. </a:t>
            </a:r>
          </a:p>
          <a:p>
            <a:pPr marL="0" indent="0"/>
            <a:r>
              <a:rPr lang="en-GB" dirty="0"/>
              <a:t>This is an incredible mistake. Amnesty lives and dies by the credibility of its content.</a:t>
            </a:r>
          </a:p>
          <a:p>
            <a:pPr marL="0" indent="0"/>
            <a:r>
              <a:rPr lang="en-GB" dirty="0"/>
              <a:t>And it caused massive reputational damage.</a:t>
            </a:r>
          </a:p>
          <a:p>
            <a:pPr marL="0" indent="0"/>
            <a:endParaRPr lang="en-GB" dirty="0"/>
          </a:p>
          <a:p>
            <a:pPr marL="0" indent="0"/>
            <a:r>
              <a:rPr lang="en-GB" dirty="0"/>
              <a:t>When people see others make mistakes using AI (and the news is full of them) they don't just avoid that specific mistake. </a:t>
            </a:r>
          </a:p>
          <a:p>
            <a:pPr marL="0" indent="0"/>
            <a:r>
              <a:rPr lang="en-GB" dirty="0"/>
              <a:t>They avoid all experimentation.</a:t>
            </a:r>
          </a:p>
          <a:p>
            <a:pPr marL="0" indent="0"/>
            <a:r>
              <a:rPr lang="en-GB" dirty="0"/>
              <a:t>Fear spreads. </a:t>
            </a:r>
          </a:p>
          <a:p>
            <a:pPr marL="0" indent="0"/>
            <a:r>
              <a:rPr lang="en-GB" dirty="0"/>
              <a:t>People either don't engage... or experiment in secret where no one can learn from them.</a:t>
            </a:r>
          </a:p>
        </p:txBody>
      </p:sp>
      <p:sp>
        <p:nvSpPr>
          <p:cNvPr id="738" name="Google Shape;738;g2a85b6461b3_0_652:notes">
            <a:extLst>
              <a:ext uri="{FF2B5EF4-FFF2-40B4-BE49-F238E27FC236}">
                <a16:creationId xmlns:a16="http://schemas.microsoft.com/office/drawing/2014/main" id="{06857547-D460-990C-F533-133EB76B654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0582640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/>
            <a:r>
              <a:rPr lang="en-GB" dirty="0"/>
              <a:t>And secret experimentation is happening. At a massive scale.</a:t>
            </a:r>
          </a:p>
          <a:p>
            <a:pPr marL="0" indent="0"/>
            <a:endParaRPr lang="en-GB" dirty="0"/>
          </a:p>
          <a:p>
            <a:pPr marL="0" indent="0"/>
            <a:r>
              <a:rPr lang="en-GB" dirty="0"/>
              <a:t>Research in 2023 found 60,000 scientific papers published likely used AI. </a:t>
            </a:r>
          </a:p>
          <a:p>
            <a:pPr marL="0" indent="0"/>
            <a:r>
              <a:rPr lang="en-GB" dirty="0"/>
              <a:t>17% of peer review text at major conferences was AI-generated.</a:t>
            </a:r>
          </a:p>
          <a:p>
            <a:pPr marL="0" indent="0"/>
            <a:endParaRPr lang="en-GB" dirty="0"/>
          </a:p>
          <a:p>
            <a:pPr marL="0" indent="0"/>
            <a:r>
              <a:rPr lang="en-GB" dirty="0"/>
              <a:t>Whether that's good or bad isn't the point right now.</a:t>
            </a:r>
          </a:p>
          <a:p>
            <a:pPr marL="0" indent="0"/>
            <a:endParaRPr lang="en-GB" dirty="0"/>
          </a:p>
          <a:p>
            <a:pPr marL="0" indent="0"/>
            <a:r>
              <a:rPr lang="en-GB" dirty="0"/>
              <a:t>Researchers are watching AI do things that used to be </a:t>
            </a:r>
            <a:r>
              <a:rPr lang="en-GB" i="1" dirty="0"/>
              <a:t>their</a:t>
            </a:r>
            <a:r>
              <a:rPr lang="en-GB" dirty="0"/>
              <a:t> domain.</a:t>
            </a:r>
          </a:p>
          <a:p>
            <a:pPr marL="0" indent="0"/>
            <a:endParaRPr lang="en-GB" dirty="0"/>
          </a:p>
          <a:p>
            <a:pPr marL="0" indent="0"/>
            <a:r>
              <a:rPr lang="en-GB" dirty="0"/>
              <a:t>Knowledge may eventually not be something we specialise in.</a:t>
            </a:r>
          </a:p>
          <a:p>
            <a:pPr marL="0" indent="0"/>
            <a:endParaRPr lang="en-GB" dirty="0"/>
          </a:p>
          <a:p>
            <a:pPr marL="0" indent="0"/>
            <a:r>
              <a:rPr lang="en-GB" dirty="0"/>
              <a:t>If AI can draft a policy brief in minutes, even if it isn’t perfect, it has an impact on people’s sense of professional identity</a:t>
            </a:r>
          </a:p>
          <a:p>
            <a:pPr marL="0" indent="0"/>
            <a:r>
              <a:rPr lang="en-GB" dirty="0"/>
              <a:t>People worry that AI will replace them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dirty="0"/>
              <a:t>Particularly if their identity is based on their knowledge, as is the case for many researchers.</a:t>
            </a:r>
          </a:p>
          <a:p>
            <a:pPr marL="0" indent="0"/>
            <a:endParaRPr lang="en-GB" dirty="0"/>
          </a:p>
          <a:p>
            <a:pPr marL="0" indent="0"/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The answer isn't reassurance; it's reframing.</a:t>
            </a:r>
            <a:endParaRPr lang="en-GB" dirty="0"/>
          </a:p>
          <a:p>
            <a:pPr marL="0" indent="0"/>
            <a:endParaRPr lang="en-GB" dirty="0"/>
          </a:p>
          <a:p>
            <a:pPr marL="0" indent="0"/>
            <a:r>
              <a:rPr lang="en-GB" dirty="0"/>
              <a:t>Focus on what AI can’t replace.</a:t>
            </a:r>
          </a:p>
          <a:p>
            <a:pPr marL="0" indent="0"/>
            <a:r>
              <a:rPr lang="en-GB" dirty="0"/>
              <a:t>Judgment and relationships.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2F8E2B-5D89-9A43-AAA4-95B01CF1281D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48621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765E44-945B-6644-C29F-85AA6D179F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E12F6D7-9F36-3E9F-AE3B-F20786037E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3EE95C5-68FB-658F-AB4B-09F8009A01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dirty="0"/>
              <a:t>So some staff reject AI, others use it secretly.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dirty="0"/>
              <a:t>What’s the way to overcome this?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en-GB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dirty="0"/>
              <a:t>Well, training is one.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dirty="0"/>
              <a:t>Building AI skills among all staff.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en-GB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dirty="0"/>
              <a:t>But what’s the biggest barrier there?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dirty="0"/>
              <a:t>Time. 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dirty="0"/>
              <a:t>I don’t know how many times I’ve heard people say </a:t>
            </a:r>
            <a:br>
              <a:rPr lang="en-GB" dirty="0"/>
            </a:br>
            <a:r>
              <a:rPr lang="en-GB" dirty="0"/>
              <a:t>“I know AI should save me time, but I don’t have time to learn AI”.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dirty="0"/>
              <a:t>This matters because growing AI skills is not about one-off training.  (Though that is important)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dirty="0"/>
              <a:t>Because AI keeps evolving.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dirty="0"/>
              <a:t>It is about </a:t>
            </a:r>
            <a:r>
              <a:rPr lang="en-GB" i="1" dirty="0"/>
              <a:t>continuous</a:t>
            </a:r>
            <a:r>
              <a:rPr lang="en-GB" dirty="0"/>
              <a:t> learning.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dirty="0"/>
              <a:t>You need learning embedded in how teams work.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dirty="0"/>
              <a:t>Not an event. A rhythm.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GB" dirty="0"/>
              <a:t>And that requires time.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en-GB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GB" dirty="0"/>
              <a:t>Another route to growing AI skills is hiring them in.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GB" dirty="0"/>
              <a:t>But most organisations are more focused on rejecting AI than finding AI.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GB" dirty="0"/>
              <a:t>A research team found 80% of hiring managers hate AI-generated applications.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dirty="0"/>
              <a:t>I understand why we’d reject anyone who applies for a job and you can see their entire application was written by ChatGPT.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dirty="0"/>
              <a:t>Usually because it is exactly the same as many other applications you received.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dirty="0"/>
              <a:t>But how do you hire the person who used AI really well in their job application?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en-GB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dirty="0"/>
              <a:t>This shows why training matters.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dirty="0"/>
              <a:t>To avoid these kinds of mistakes, that come from ignorance.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8B871C-3686-75B5-C8B8-6E2C8D9B23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2F8E2B-5D89-9A43-AAA4-95B01CF1281D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93562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486B8A-E4E1-6EFD-2486-AD29CC09DD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F606391-1070-6D86-08F5-40C7974BFA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75D93EC-28FC-6944-FC8B-82F4C2E947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/>
            <a:r>
              <a:rPr lang="en-GB" b="0" dirty="0"/>
              <a:t>Four keys - and they map to those four challenges:</a:t>
            </a:r>
          </a:p>
          <a:p>
            <a:pPr marL="0" indent="0"/>
            <a:endParaRPr lang="en-GB" b="0" dirty="0"/>
          </a:p>
          <a:p>
            <a:pPr marL="0" indent="0"/>
            <a:r>
              <a:rPr lang="en-GB" b="0" dirty="0"/>
              <a:t>Extremism → pragmatism. </a:t>
            </a:r>
          </a:p>
          <a:p>
            <a:pPr marL="0" indent="0"/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AI as salvation or existential threat. </a:t>
            </a:r>
          </a:p>
          <a:p>
            <a:pPr marL="0" indent="0"/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Reality is brilliant at some things, weak at others. </a:t>
            </a:r>
          </a:p>
          <a:p>
            <a:pPr marL="0" indent="0"/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Your people need to learn where the boundaries are, and those boundaries keep moving. </a:t>
            </a:r>
          </a:p>
          <a:p>
            <a:pPr marL="0" indent="0"/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That means people learning to negotiate the human/AI split continuously, not settling it once.</a:t>
            </a:r>
          </a:p>
          <a:p>
            <a:pPr marL="0" indent="0"/>
            <a:endParaRPr lang="en-GB" b="0" dirty="0"/>
          </a:p>
          <a:p>
            <a:pPr marL="0" indent="0"/>
            <a:r>
              <a:rPr lang="en-GB" b="0" dirty="0"/>
              <a:t>Fear → safe experimentation. Explicit permission to try, fail, learn.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marL="0" indent="0"/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Without permission and psychological safety, you get paralysis or people using AI secretly.</a:t>
            </a:r>
          </a:p>
          <a:p>
            <a:pPr marL="0" indent="0"/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With permission</a:t>
            </a:r>
            <a:r>
              <a:rPr lang="en-GB" b="0" dirty="0"/>
              <a:t> people try, fail, learn</a:t>
            </a:r>
            <a:endParaRPr lang="en-GB" sz="1200" b="0" i="0" u="none" strike="noStrike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pPr marL="0" indent="0"/>
            <a:endParaRPr lang="en-GB" b="0" dirty="0"/>
          </a:p>
          <a:p>
            <a:pPr marL="0" indent="0"/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"When AI can draft a policy brief in minutes, what defines my expertise?”</a:t>
            </a:r>
          </a:p>
          <a:p>
            <a:pPr marL="0" indent="0"/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This is real and it's uncomfortable. </a:t>
            </a:r>
          </a:p>
          <a:p>
            <a:pPr marL="0" indent="0"/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The answer isn't reassurance—it's reframing. </a:t>
            </a:r>
          </a:p>
          <a:p>
            <a:pPr marL="0" indent="0"/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Help people shifts from </a:t>
            </a:r>
            <a:r>
              <a:rPr lang="en-GB" sz="1200" b="0" i="1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what you know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to </a:t>
            </a:r>
            <a:r>
              <a:rPr lang="en-GB" sz="1200" b="0" i="1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what you can judge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. </a:t>
            </a:r>
          </a:p>
          <a:p>
            <a:pPr marL="0" indent="0"/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That's harder to articulate but more durable.</a:t>
            </a:r>
            <a:br>
              <a:rPr lang="en-GB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</a:br>
            <a:endParaRPr lang="en-GB" sz="1200" b="0" i="0" u="none" strike="noStrike" cap="none" dirty="0">
              <a:solidFill>
                <a:schemeClr val="dk1"/>
              </a:solidFill>
              <a:effectLst/>
              <a:latin typeface="Calibri"/>
              <a:cs typeface="Calibri"/>
              <a:sym typeface="Calibri"/>
            </a:endParaRPr>
          </a:p>
          <a:p>
            <a:pPr marL="0" indent="0"/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You need to help people keep up.</a:t>
            </a:r>
          </a:p>
          <a:p>
            <a:pPr marL="0" indent="0"/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One-off training doesn't work. By the time you've trained everyone, the tools have changed.</a:t>
            </a:r>
          </a:p>
          <a:p>
            <a:pPr marL="0" indent="0"/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This isn't a moment to adapt to—it's a new condition. </a:t>
            </a:r>
          </a:p>
          <a:p>
            <a:pPr marL="0" indent="0"/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Adaptation becomes perpetual, not periodic.</a:t>
            </a:r>
          </a:p>
          <a:p>
            <a:pPr marL="0" indent="0"/>
            <a:endParaRPr lang="en-GB" b="0" dirty="0"/>
          </a:p>
          <a:p>
            <a:pPr marL="0" indent="0"/>
            <a:r>
              <a:rPr lang="en-GB" b="0" dirty="0"/>
              <a:t>These work together. You can't do just one.</a:t>
            </a:r>
          </a:p>
          <a:p>
            <a:pPr marL="0" indent="0"/>
            <a:endParaRPr lang="en-GB" b="0" dirty="0"/>
          </a:p>
          <a:p>
            <a:pPr marL="0" indent="0"/>
            <a:r>
              <a:rPr lang="en-GB" b="0" dirty="0"/>
              <a:t>[TRANSITION]</a:t>
            </a:r>
          </a:p>
          <a:p>
            <a:pPr marL="0" indent="0"/>
            <a:endParaRPr lang="en-GB" b="0" dirty="0"/>
          </a:p>
          <a:p>
            <a:pPr marL="0" indent="0"/>
            <a:r>
              <a:rPr lang="en-GB" b="0" dirty="0"/>
              <a:t>Now let's look at how this plays out at the process level...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B4ED01-489E-12A1-1390-3D19687A716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495051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dirty="0"/>
              <a:t>Now let's move from individuals to how your organisation works together.</a:t>
            </a:r>
            <a:endParaRPr lang="en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907407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EC14D2-D90B-D154-AE2F-F51791BC21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8965F63-CC54-F5F3-D0CD-0C99B028F2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A40BF38-B8B8-3275-DFA4-01232FF24E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/>
            <a:r>
              <a:rPr lang="en-GB" dirty="0"/>
              <a:t>At the team level, the same three categories: </a:t>
            </a:r>
            <a:r>
              <a:rPr lang="en-GB" b="1" dirty="0"/>
              <a:t>generate</a:t>
            </a:r>
            <a:r>
              <a:rPr lang="en-GB" dirty="0"/>
              <a:t>, </a:t>
            </a:r>
            <a:r>
              <a:rPr lang="en-GB" b="1" dirty="0"/>
              <a:t>improve</a:t>
            </a:r>
            <a:r>
              <a:rPr lang="en-GB" dirty="0"/>
              <a:t>, </a:t>
            </a:r>
            <a:r>
              <a:rPr lang="en-GB" b="1" dirty="0"/>
              <a:t>automate</a:t>
            </a:r>
            <a:r>
              <a:rPr lang="en-GB" dirty="0"/>
              <a:t>.</a:t>
            </a:r>
          </a:p>
          <a:p>
            <a:pPr marL="0" indent="0"/>
            <a:endParaRPr lang="en-GB" dirty="0"/>
          </a:p>
          <a:p>
            <a:pPr marL="0" indent="0"/>
            <a:r>
              <a:rPr lang="en-GB" b="1" dirty="0"/>
              <a:t>Generate together</a:t>
            </a:r>
            <a:r>
              <a:rPr lang="en-GB" dirty="0"/>
              <a:t> - content drawing on organisational knowledge, drafts that follow house style automatically.</a:t>
            </a:r>
          </a:p>
          <a:p>
            <a:pPr marL="0" indent="0"/>
            <a:r>
              <a:rPr lang="en-GB" b="1" dirty="0"/>
              <a:t>Improve collaboration</a:t>
            </a:r>
            <a:r>
              <a:rPr lang="en-GB" dirty="0"/>
              <a:t> - AI simulating audience perspectives, testing ideas before they go public.</a:t>
            </a:r>
          </a:p>
          <a:p>
            <a:pPr marL="0" indent="0"/>
            <a:r>
              <a:rPr lang="en-GB" b="1" dirty="0"/>
              <a:t>Automate team processes</a:t>
            </a:r>
            <a:r>
              <a:rPr lang="en-GB" dirty="0"/>
              <a:t> - media monitoring, database updates, file organisation.</a:t>
            </a:r>
          </a:p>
          <a:p>
            <a:pPr marL="0" indent="0"/>
            <a:endParaRPr lang="en-GB" dirty="0"/>
          </a:p>
          <a:p>
            <a:pPr marL="0" indent="0"/>
            <a:r>
              <a:rPr lang="en-GB" dirty="0"/>
              <a:t>Citizens Advice built "Caddy" - helping supervisors review adviser conversations across 270 organisations. A</a:t>
            </a:r>
          </a:p>
          <a:p>
            <a:pPr marL="0" indent="0"/>
            <a:r>
              <a:rPr lang="en-GB" dirty="0"/>
              <a:t>I ensuring quality while reducing bottlenecks.</a:t>
            </a:r>
          </a:p>
          <a:p>
            <a:pPr marL="0" indent="0"/>
            <a:r>
              <a:rPr lang="en-GB" dirty="0"/>
              <a:t>→ But making this work requires getting four things right...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7CCFCF-C8F2-1CB5-60B0-C5A4CB55A65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17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322821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50"/>
              <a:buNone/>
            </a:pPr>
            <a:r>
              <a:rPr lang="en-US" dirty="0"/>
              <a:t>A Harvard Business School study looked at consultants using basic ChatGPT.</a:t>
            </a:r>
          </a:p>
          <a:p>
            <a:pPr marL="10320" lvl="0" indent="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50"/>
              <a:buNone/>
            </a:pPr>
            <a:endParaRPr lang="en-US" dirty="0"/>
          </a:p>
          <a:p>
            <a:pPr marL="10320" lvl="0" indent="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50"/>
              <a:buNone/>
            </a:pPr>
            <a:r>
              <a:rPr lang="en-US" dirty="0"/>
              <a:t>12% more tasks completed</a:t>
            </a:r>
          </a:p>
          <a:p>
            <a:pPr marL="10320" lvl="0" indent="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50"/>
              <a:buNone/>
            </a:pPr>
            <a:r>
              <a:rPr lang="en-US" dirty="0"/>
              <a:t>25% faster work</a:t>
            </a:r>
          </a:p>
          <a:p>
            <a:pPr marL="10320" lvl="0" indent="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50"/>
              <a:buNone/>
            </a:pPr>
            <a:r>
              <a:rPr lang="en-US" dirty="0"/>
              <a:t>40% higher quality results</a:t>
            </a:r>
          </a:p>
          <a:p>
            <a:pPr marL="0" indent="0"/>
            <a:endParaRPr lang="en-GB" dirty="0"/>
          </a:p>
          <a:p>
            <a:pPr marL="0" indent="0"/>
            <a:r>
              <a:rPr lang="en-GB" dirty="0"/>
              <a:t>Great results.</a:t>
            </a:r>
          </a:p>
          <a:p>
            <a:pPr marL="0" indent="0"/>
            <a:r>
              <a:rPr lang="en-GB" dirty="0"/>
              <a:t>But the same research coined the term "jagged frontier” to describe AI’s unpredictability.</a:t>
            </a:r>
          </a:p>
          <a:p>
            <a:pPr marL="0" indent="0"/>
            <a:r>
              <a:rPr lang="en-GB" dirty="0"/>
              <a:t>Sometimes it pushes the frontier of what you think is possible.</a:t>
            </a:r>
          </a:p>
          <a:p>
            <a:pPr marL="0" indent="0"/>
            <a:r>
              <a:rPr lang="en-GB" dirty="0"/>
              <a:t>AI might write a complex research abstract brilliantly.</a:t>
            </a:r>
          </a:p>
          <a:p>
            <a:pPr marL="0" indent="0"/>
            <a:r>
              <a:rPr lang="en-GB" dirty="0"/>
              <a:t>But fail at summarising a short meeting. </a:t>
            </a:r>
          </a:p>
          <a:p>
            <a:pPr marL="0" indent="0"/>
            <a:r>
              <a:rPr lang="en-GB" dirty="0"/>
              <a:t>It might excel at large datasets.</a:t>
            </a:r>
          </a:p>
          <a:p>
            <a:pPr marL="0" indent="0"/>
            <a:r>
              <a:rPr lang="en-GB" dirty="0"/>
              <a:t>But it makes elementary fact-checking errors.</a:t>
            </a:r>
          </a:p>
          <a:p>
            <a:pPr marL="0" indent="0"/>
            <a:r>
              <a:rPr lang="en-GB" i="1" dirty="0"/>
              <a:t>[KEY POINT]</a:t>
            </a:r>
            <a:endParaRPr lang="en-GB" dirty="0"/>
          </a:p>
          <a:p>
            <a:pPr marL="0" indent="0"/>
            <a:r>
              <a:rPr lang="en-GB" dirty="0"/>
              <a:t>The problem is you can't know in advance where AI works for your specific tasks. You have to experiment to find out.</a:t>
            </a:r>
          </a:p>
          <a:p>
            <a:pPr marL="0" indent="0"/>
            <a:r>
              <a:rPr lang="en-GB" dirty="0"/>
              <a:t>And that experimentation can't happen in isolation.</a:t>
            </a:r>
          </a:p>
          <a:p>
            <a:pPr marL="0" indent="0"/>
            <a:endParaRPr lang="en-GB" dirty="0"/>
          </a:p>
          <a:p>
            <a:pPr marL="0" indent="0"/>
            <a:r>
              <a:rPr lang="en-GB" dirty="0"/>
              <a:t>If one team discovers AI is brilliant at X but terrible at Y, everyone needs to know. </a:t>
            </a:r>
          </a:p>
          <a:p>
            <a:pPr marL="0" indent="0"/>
            <a:endParaRPr lang="en-GB" dirty="0"/>
          </a:p>
          <a:p>
            <a:pPr marL="0" indent="0"/>
            <a:r>
              <a:rPr lang="en-GB" dirty="0"/>
              <a:t>Otherwise you're running the same experiments thirty times.</a:t>
            </a:r>
          </a:p>
          <a:p>
            <a:pPr marL="0" indent="0"/>
            <a:endParaRPr lang="en-GB" dirty="0"/>
          </a:p>
          <a:p>
            <a:pPr marL="0" indent="0"/>
            <a:r>
              <a:rPr lang="en-GB" dirty="0"/>
              <a:t>Shared experimentation. </a:t>
            </a:r>
          </a:p>
          <a:p>
            <a:pPr marL="0" indent="0"/>
            <a:r>
              <a:rPr lang="en-GB" dirty="0"/>
              <a:t>Connected learning. </a:t>
            </a:r>
          </a:p>
          <a:p>
            <a:pPr marL="0" indent="0"/>
            <a:r>
              <a:rPr lang="en-GB" dirty="0"/>
              <a:t>That's how you map the frontier for your organisation.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2F8E2B-5D89-9A43-AAA4-95B01CF1281D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2586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/>
            <a:r>
              <a:rPr lang="en-GB" dirty="0"/>
              <a:t>Australian government. Deloitte. $440,000 for an "independent review"</a:t>
            </a:r>
          </a:p>
          <a:p>
            <a:pPr marL="0" indent="0"/>
            <a:endParaRPr lang="en-GB" dirty="0"/>
          </a:p>
          <a:p>
            <a:pPr marL="0" indent="0"/>
            <a:r>
              <a:rPr lang="en-GB" dirty="0"/>
              <a:t>237 pages. Looked like normal Big Four output.</a:t>
            </a:r>
          </a:p>
          <a:p>
            <a:pPr marL="0" indent="0"/>
            <a:endParaRPr lang="en-GB" dirty="0"/>
          </a:p>
          <a:p>
            <a:pPr marL="0" indent="0"/>
            <a:r>
              <a:rPr lang="en-GB" dirty="0"/>
              <a:t>Then someone checked the references.</a:t>
            </a:r>
          </a:p>
          <a:p>
            <a:pPr marL="0" indent="0"/>
            <a:endParaRPr lang="en-GB" dirty="0"/>
          </a:p>
          <a:p>
            <a:pPr marL="0" indent="0"/>
            <a:r>
              <a:rPr lang="en-GB" dirty="0"/>
              <a:t>Academic papers that didn't exist</a:t>
            </a:r>
          </a:p>
          <a:p>
            <a:pPr marL="0" indent="0"/>
            <a:r>
              <a:rPr lang="en-GB" dirty="0"/>
              <a:t>Books never written</a:t>
            </a:r>
          </a:p>
          <a:p>
            <a:pPr marL="0" indent="0"/>
            <a:r>
              <a:rPr lang="en-GB" dirty="0"/>
              <a:t>A fabricated quote from a judge... name misspelled</a:t>
            </a:r>
          </a:p>
          <a:p>
            <a:pPr marL="0" indent="0"/>
            <a:endParaRPr lang="en-GB" dirty="0"/>
          </a:p>
          <a:p>
            <a:pPr marL="0" indent="0"/>
            <a:r>
              <a:rPr lang="en-GB" dirty="0"/>
              <a:t>[PAUSE]</a:t>
            </a:r>
          </a:p>
          <a:p>
            <a:pPr marL="0" indent="0"/>
            <a:r>
              <a:rPr lang="en-GB" dirty="0"/>
              <a:t>This is what happens when no one checks the output</a:t>
            </a:r>
          </a:p>
          <a:p>
            <a:pPr marL="0" indent="0"/>
            <a:endParaRPr lang="en-GB" dirty="0"/>
          </a:p>
          <a:p>
            <a:pPr marL="0" indent="0"/>
            <a:r>
              <a:rPr lang="en-GB" dirty="0"/>
              <a:t>They used GPT-4o</a:t>
            </a:r>
          </a:p>
          <a:p>
            <a:pPr marL="0" indent="0"/>
            <a:r>
              <a:rPr lang="en-GB" dirty="0"/>
              <a:t>Nobody validated what came out</a:t>
            </a:r>
          </a:p>
          <a:p>
            <a:pPr marL="0" indent="0"/>
            <a:endParaRPr lang="en-GB" dirty="0"/>
          </a:p>
          <a:p>
            <a:pPr marL="0" indent="0"/>
            <a:r>
              <a:rPr lang="en-GB" dirty="0"/>
              <a:t>→ The question isn't whether to use AI... it's where are the human checkpoints?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545886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/>
            <a:r>
              <a:rPr lang="en-ES" dirty="0"/>
              <a:t>Because of all the risks, many organisations focus on policies and rules.</a:t>
            </a:r>
          </a:p>
          <a:p>
            <a:pPr marL="0" indent="0"/>
            <a:endParaRPr lang="en-GB" dirty="0"/>
          </a:p>
          <a:p>
            <a:pPr marL="0" indent="0"/>
            <a:r>
              <a:rPr lang="en-GB" dirty="0"/>
              <a:t>Legitimate concerns here</a:t>
            </a:r>
          </a:p>
          <a:p>
            <a:pPr marL="0" indent="0"/>
            <a:r>
              <a:rPr lang="en-GB" dirty="0"/>
              <a:t>Data protection matters</a:t>
            </a:r>
          </a:p>
          <a:p>
            <a:pPr marL="0" indent="0"/>
            <a:r>
              <a:rPr lang="en-GB" dirty="0"/>
              <a:t>Confidentiality matters</a:t>
            </a:r>
          </a:p>
          <a:p>
            <a:pPr marL="0" indent="0"/>
            <a:r>
              <a:rPr lang="en-GB" dirty="0"/>
              <a:t>Quality standards matter</a:t>
            </a:r>
          </a:p>
          <a:p>
            <a:pPr marL="0" indent="0"/>
            <a:endParaRPr lang="en-GB" dirty="0"/>
          </a:p>
          <a:p>
            <a:pPr marL="0" indent="0"/>
            <a:r>
              <a:rPr lang="en-GB" dirty="0"/>
              <a:t>But overly restrictive policies backfire.</a:t>
            </a:r>
          </a:p>
          <a:p>
            <a:pPr marL="0" indent="0"/>
            <a:r>
              <a:rPr lang="en-GB" dirty="0"/>
              <a:t>Drive staff to personal ChatGPT accounts</a:t>
            </a:r>
          </a:p>
          <a:p>
            <a:pPr marL="0" indent="0"/>
            <a:r>
              <a:rPr lang="en-GB" dirty="0"/>
              <a:t>If something is not explicitly allowed, people don’t know what to do. </a:t>
            </a:r>
          </a:p>
          <a:p>
            <a:pPr marL="0" indent="0"/>
            <a:r>
              <a:rPr lang="en-GB" dirty="0"/>
              <a:t>Creating exactly the security risks you were trying to avoid</a:t>
            </a:r>
          </a:p>
          <a:p>
            <a:pPr marL="0" indent="0"/>
            <a:endParaRPr lang="en-GB" dirty="0"/>
          </a:p>
          <a:p>
            <a:pPr marL="0" indent="0"/>
            <a:r>
              <a:rPr lang="en-GB" dirty="0"/>
              <a:t>[PAUSE]</a:t>
            </a:r>
          </a:p>
          <a:p>
            <a:pPr marL="0" indent="0"/>
            <a:r>
              <a:rPr lang="en-GB" dirty="0"/>
              <a:t>Good governance isn't blanket rules</a:t>
            </a:r>
          </a:p>
          <a:p>
            <a:pPr marL="0" indent="0"/>
            <a:r>
              <a:rPr lang="en-GB" dirty="0"/>
              <a:t>It's use-case specific:</a:t>
            </a:r>
          </a:p>
          <a:p>
            <a:pPr marL="0" indent="0"/>
            <a:endParaRPr lang="en-GB" dirty="0"/>
          </a:p>
          <a:p>
            <a:pPr marL="0" indent="0"/>
            <a:r>
              <a:rPr lang="en-GB" dirty="0"/>
              <a:t>What's appropriate for this type of work?</a:t>
            </a:r>
          </a:p>
          <a:p>
            <a:pPr marL="0" indent="0"/>
            <a:r>
              <a:rPr lang="en-GB" dirty="0"/>
              <a:t>What's the human role?</a:t>
            </a:r>
          </a:p>
          <a:p>
            <a:pPr marL="0" indent="0"/>
            <a:r>
              <a:rPr lang="en-GB" dirty="0"/>
              <a:t>What are the data boundaries?</a:t>
            </a:r>
          </a:p>
          <a:p>
            <a:pPr marL="0" indent="0"/>
            <a:endParaRPr lang="en-GB" dirty="0"/>
          </a:p>
          <a:p>
            <a:pPr marL="0" indent="0"/>
            <a:r>
              <a:rPr lang="en-GB" dirty="0"/>
              <a:t>→ Clear enough to follow. Flexible enough to enable.</a:t>
            </a:r>
            <a:endParaRPr lang="en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753097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/>
            <a:endParaRPr lang="en-GB" dirty="0"/>
          </a:p>
          <a:p>
            <a:pPr marL="0" indent="0"/>
            <a:r>
              <a:rPr lang="en-GB" dirty="0"/>
              <a:t>McKinsey's 2025 research has a sobering finding</a:t>
            </a:r>
          </a:p>
          <a:p>
            <a:pPr marL="0" indent="0"/>
            <a:r>
              <a:rPr lang="en-GB" dirty="0"/>
              <a:t>Here's the headline:</a:t>
            </a:r>
          </a:p>
          <a:p>
            <a:pPr marL="0" indent="0"/>
            <a:endParaRPr lang="en-GB" dirty="0"/>
          </a:p>
          <a:p>
            <a:pPr marL="0" indent="0"/>
            <a:r>
              <a:rPr lang="en-GB" dirty="0"/>
              <a:t>88% of organisations are now using AI somewhere</a:t>
            </a:r>
          </a:p>
          <a:p>
            <a:pPr marL="0" indent="0"/>
            <a:r>
              <a:rPr lang="en-GB" dirty="0"/>
              <a:t>But most aren't seeing the productivity gains they expected</a:t>
            </a:r>
          </a:p>
          <a:p>
            <a:pPr marL="0" indent="0"/>
            <a:endParaRPr lang="en-GB" dirty="0"/>
          </a:p>
          <a:p>
            <a:pPr marL="0" indent="0"/>
            <a:r>
              <a:rPr lang="en-GB" dirty="0"/>
              <a:t>[PAUSE - this is the key point]</a:t>
            </a:r>
          </a:p>
          <a:p>
            <a:pPr marL="0" indent="0"/>
            <a:r>
              <a:rPr lang="en-GB" dirty="0"/>
              <a:t>Why not?</a:t>
            </a:r>
          </a:p>
          <a:p>
            <a:pPr marL="0" indent="0"/>
            <a:r>
              <a:rPr lang="en-GB" dirty="0"/>
              <a:t>The research is clear. The organisations seeing results are the ones who redesigned how work gets done.</a:t>
            </a:r>
          </a:p>
          <a:p>
            <a:pPr marL="0" indent="0"/>
            <a:endParaRPr lang="en-GB" dirty="0"/>
          </a:p>
          <a:p>
            <a:pPr marL="0" indent="0"/>
            <a:r>
              <a:rPr lang="en-GB" dirty="0"/>
              <a:t>Not bolted AI onto existing processes</a:t>
            </a:r>
          </a:p>
          <a:p>
            <a:pPr marL="0" indent="0"/>
            <a:r>
              <a:rPr lang="en-GB" dirty="0"/>
              <a:t>Fundamentally rethought the workflow</a:t>
            </a:r>
          </a:p>
          <a:p>
            <a:pPr marL="0" indent="0"/>
            <a:endParaRPr lang="en-GB" dirty="0"/>
          </a:p>
          <a:p>
            <a:pPr marL="0" indent="0"/>
            <a:r>
              <a:rPr lang="en-GB" dirty="0"/>
              <a:t>[SLOWER]</a:t>
            </a:r>
          </a:p>
          <a:p>
            <a:pPr marL="0" indent="0"/>
            <a:r>
              <a:rPr lang="en-GB" dirty="0"/>
              <a:t>Don't ask "how can AI do this faster?"</a:t>
            </a:r>
          </a:p>
          <a:p>
            <a:pPr marL="0" indent="0"/>
            <a:r>
              <a:rPr lang="en-GB" dirty="0"/>
              <a:t>→ Ask "what becomes possible that wasn't possible before?”</a:t>
            </a:r>
          </a:p>
          <a:p>
            <a:pPr marL="0" indent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21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803342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/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We'll start by looking outwards and forwards, at what the impact of AI might be in the future –and how it is already affecting us.</a:t>
            </a:r>
          </a:p>
          <a:p>
            <a:pPr marL="0" indent="0"/>
            <a:endParaRPr lang="en-GB" sz="1200" b="0" i="0" u="none" strike="noStrike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pPr marL="0" indent="0"/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I'll give you a framework for thinking about the complex challenges of AI transformation.</a:t>
            </a:r>
          </a:p>
          <a:p>
            <a:pPr marL="0" indent="0"/>
            <a:br>
              <a:rPr lang="en-GB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</a:b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We'll end with three more questions about the future of think tanks that will try to help us think about how to run potential crisis into opportunity.</a:t>
            </a:r>
            <a:endParaRPr lang="en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1062561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83199F-AA85-1825-BA16-3F5D422F9A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D2BD9BD-CB1E-8D0A-515B-8D2BFE7EDB5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1665C60-9EA9-D01A-E4BE-E30BC26DC4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/>
            <a:endParaRPr lang="en-GB" b="0" dirty="0"/>
          </a:p>
          <a:p>
            <a:pPr marL="0" indent="0"/>
            <a:r>
              <a:rPr lang="en-GB" b="0" dirty="0"/>
              <a:t>Four things to get right:</a:t>
            </a:r>
          </a:p>
          <a:p>
            <a:pPr marL="0" indent="0"/>
            <a:r>
              <a:rPr lang="en-GB" b="0" dirty="0"/>
              <a:t>Human checks in workflows</a:t>
            </a:r>
          </a:p>
          <a:p>
            <a:pPr marL="0" indent="0"/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Not rubber-stamping AI outputs. </a:t>
            </a:r>
          </a:p>
          <a:p>
            <a:pPr marL="0" indent="0"/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Genuine checkpoints where human judgment adds value. </a:t>
            </a:r>
          </a:p>
          <a:p>
            <a:pPr marL="0" indent="0"/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Know </a:t>
            </a:r>
            <a:r>
              <a:rPr lang="en-GB" sz="1200" b="0" i="1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where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in your process the human matters most.</a:t>
            </a:r>
            <a:br>
              <a:rPr lang="en-GB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</a:br>
            <a:endParaRPr lang="en-GB" b="0" dirty="0"/>
          </a:p>
          <a:p>
            <a:pPr marL="0" indent="0"/>
            <a:r>
              <a:rPr lang="en-GB" b="0" dirty="0"/>
              <a:t>Safe shared experimentation</a:t>
            </a:r>
          </a:p>
          <a:p>
            <a:pPr marL="0" indent="0"/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 30 people = 30 potential experiments. </a:t>
            </a:r>
          </a:p>
          <a:p>
            <a:pPr marL="0" indent="0"/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Without connection, that's 30 missed learning opportunities. </a:t>
            </a:r>
          </a:p>
          <a:p>
            <a:pPr marL="0" indent="0"/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Build sharing into workflow, not as an afterthought.</a:t>
            </a:r>
          </a:p>
          <a:p>
            <a:pPr marL="0" indent="0"/>
            <a:endParaRPr lang="en-GB" b="0" dirty="0"/>
          </a:p>
          <a:p>
            <a:pPr marL="0" indent="0"/>
            <a:r>
              <a:rPr lang="en-GB" b="0" dirty="0"/>
              <a:t>Enabling governance</a:t>
            </a:r>
          </a:p>
          <a:p>
            <a:pPr marL="0" indent="0"/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Control-focused policies drive people to shadow AI. </a:t>
            </a:r>
          </a:p>
          <a:p>
            <a:pPr marL="0" indent="0"/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Good governance creates permission with guardrails—clarity about what's encouraged, not just what's forbidden.</a:t>
            </a:r>
          </a:p>
          <a:p>
            <a:pPr marL="0" indent="0"/>
            <a:endParaRPr lang="en-GB" b="0" dirty="0"/>
          </a:p>
          <a:p>
            <a:pPr marL="0" indent="0"/>
            <a:r>
              <a:rPr lang="en-GB" b="0" dirty="0"/>
              <a:t>Redesign, don't layer</a:t>
            </a:r>
          </a:p>
          <a:p>
            <a:pPr marL="0" indent="0"/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AI added as a layer = marginal gains at best. </a:t>
            </a:r>
          </a:p>
          <a:p>
            <a:pPr marL="0" indent="0"/>
            <a:r>
              <a:rPr lang="en-GB" b="0" dirty="0"/>
              <a:t>Ask what becomes possible... not just faster</a:t>
            </a:r>
            <a:endParaRPr lang="en-GB" sz="1200" b="0" i="0" u="none" strike="noStrike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pPr marL="0" indent="0"/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The organisations seeing real benefit are redesigning processes around new capabilities, not just speeding up old ones.</a:t>
            </a:r>
            <a:endParaRPr lang="en-GB" b="0" dirty="0"/>
          </a:p>
          <a:p>
            <a:pPr marL="0" indent="0"/>
            <a:endParaRPr lang="en-GB" b="0" dirty="0"/>
          </a:p>
          <a:p>
            <a:pPr marL="0" indent="0"/>
            <a:r>
              <a:rPr lang="en-GB" b="0" dirty="0"/>
              <a:t>→ Now let's look at the technology choices themselves...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8B291D-A47B-070E-5E5B-25CF2EE7E4C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22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817447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438" y="573088"/>
            <a:ext cx="6715125" cy="37782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5" name="Google Shape;295;p24:notes"/>
          <p:cNvSpPr txBox="1">
            <a:spLocks noGrp="1"/>
          </p:cNvSpPr>
          <p:nvPr>
            <p:ph type="body" idx="1"/>
          </p:nvPr>
        </p:nvSpPr>
        <p:spPr>
          <a:xfrm>
            <a:off x="515964" y="4572001"/>
            <a:ext cx="5848350" cy="3998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dirty="0"/>
              <a:t>→ Now let's talk about the technology itself... and the choices you're asked to make when thinking about AI systems and data</a:t>
            </a:r>
            <a:endParaRPr dirty="0"/>
          </a:p>
        </p:txBody>
      </p:sp>
      <p:sp>
        <p:nvSpPr>
          <p:cNvPr id="296" name="Google Shape;296;p24:notes"/>
          <p:cNvSpPr txBox="1">
            <a:spLocks noGrp="1"/>
          </p:cNvSpPr>
          <p:nvPr>
            <p:ph type="sldNum" idx="12"/>
          </p:nvPr>
        </p:nvSpPr>
        <p:spPr>
          <a:xfrm>
            <a:off x="2895600" y="8802686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23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/>
            <a:r>
              <a:rPr lang="en-GB" b="1" dirty="0"/>
              <a:t>What’s genuinely different about AI</a:t>
            </a:r>
          </a:p>
          <a:p>
            <a:pPr marL="0" indent="0"/>
            <a:endParaRPr lang="en-GB" dirty="0"/>
          </a:p>
          <a:p>
            <a:pPr marL="0" indent="0"/>
            <a:r>
              <a:rPr lang="en-GB" dirty="0"/>
              <a:t>You don't need to be a tech expert to use it.</a:t>
            </a:r>
          </a:p>
          <a:p>
            <a:pPr marL="0" indent="0"/>
            <a:r>
              <a:rPr lang="en-GB" dirty="0"/>
              <a:t>No big IT project required</a:t>
            </a:r>
          </a:p>
          <a:p>
            <a:pPr marL="0" indent="0"/>
            <a:endParaRPr lang="en-GB" dirty="0"/>
          </a:p>
          <a:p>
            <a:pPr marL="0" indent="0"/>
            <a:r>
              <a:rPr lang="en-GB" dirty="0"/>
              <a:t>No waiting for someone to build you a system</a:t>
            </a:r>
          </a:p>
          <a:p>
            <a:pPr marL="0" indent="0"/>
            <a:r>
              <a:rPr lang="en-GB" dirty="0"/>
              <a:t>Your staff can start using these tools tomorrow</a:t>
            </a:r>
          </a:p>
          <a:p>
            <a:pPr marL="0" indent="0"/>
            <a:r>
              <a:rPr lang="en-GB" dirty="0"/>
              <a:t>[PAUSE]</a:t>
            </a:r>
          </a:p>
          <a:p>
            <a:pPr marL="0" indent="0"/>
            <a:r>
              <a:rPr lang="en-GB" dirty="0"/>
              <a:t>Previous technology changes often felt like... "we need to modernise our systems first"</a:t>
            </a:r>
          </a:p>
          <a:p>
            <a:pPr marL="0" indent="0"/>
            <a:r>
              <a:rPr lang="en-GB" dirty="0"/>
              <a:t>Years of work before you see any benefit</a:t>
            </a:r>
          </a:p>
          <a:p>
            <a:pPr marL="0" indent="0"/>
            <a:r>
              <a:rPr lang="en-GB" dirty="0"/>
              <a:t>Everything held hostage to infrastructure</a:t>
            </a:r>
          </a:p>
          <a:p>
            <a:pPr marL="0" indent="0"/>
            <a:endParaRPr lang="en-GB" dirty="0"/>
          </a:p>
          <a:p>
            <a:pPr marL="0" indent="0"/>
            <a:r>
              <a:rPr lang="en-GB" b="1" dirty="0"/>
              <a:t>AI doesn't have to work that way</a:t>
            </a:r>
            <a:endParaRPr lang="en-GB" dirty="0"/>
          </a:p>
          <a:p>
            <a:pPr marL="0" indent="0"/>
            <a:r>
              <a:rPr lang="en-GB" dirty="0"/>
              <a:t>Tools are accessible... consumer-grade</a:t>
            </a:r>
          </a:p>
          <a:p>
            <a:pPr marL="0" indent="0"/>
            <a:r>
              <a:rPr lang="en-GB" dirty="0"/>
              <a:t>Can work with messy data, unstructured information</a:t>
            </a:r>
          </a:p>
          <a:p>
            <a:pPr marL="0" indent="0"/>
            <a:r>
              <a:rPr lang="en-GB" dirty="0"/>
              <a:t>Can even help you make sense of years of scattered files and knowledge</a:t>
            </a:r>
          </a:p>
          <a:p>
            <a:pPr marL="0" indent="0"/>
            <a:endParaRPr lang="en-GB" dirty="0"/>
          </a:p>
          <a:p>
            <a:pPr marL="0" indent="0"/>
            <a:r>
              <a:rPr lang="en-GB" dirty="0"/>
              <a:t>[KEY POINT] You can start now. You don't have to wait.</a:t>
            </a:r>
          </a:p>
          <a:p>
            <a:pPr marL="0" indent="0"/>
            <a:endParaRPr lang="en-GB" dirty="0"/>
          </a:p>
          <a:p>
            <a:pPr marL="0" indent="0"/>
            <a:r>
              <a:rPr lang="en-GB" dirty="0"/>
              <a:t>→ But this accessibility means you're making choices... and those choices matter more than you might think.</a:t>
            </a:r>
          </a:p>
          <a:p>
            <a:pPr marL="0" indent="0"/>
            <a:endParaRPr lang="en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24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6742104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6">
          <a:extLst>
            <a:ext uri="{FF2B5EF4-FFF2-40B4-BE49-F238E27FC236}">
              <a16:creationId xmlns:a16="http://schemas.microsoft.com/office/drawing/2014/main" id="{58E041F8-D9B2-D255-81F3-90A45E866B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g2a85b6461b3_0_652:notes">
            <a:extLst>
              <a:ext uri="{FF2B5EF4-FFF2-40B4-BE49-F238E27FC236}">
                <a16:creationId xmlns:a16="http://schemas.microsoft.com/office/drawing/2014/main" id="{041AF2BB-1A84-B7EC-00E3-63D8DEA1159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Look at the companies behind AI. How much do you know about them?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Take one: OpenAI, the maker of ChatGPT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They’ve trained on copyrighted materials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Released Sora, a tool that is designed to create AI based video misinformation.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[PAUSE]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These aren't neutral utilities like electricity or water.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Though they use a lot of those in running the data systems.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dirty="0"/>
              <a:t>One AI image... same energy as charging a phone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They have business models. They have values.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They are not transparent about how their systems run.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Or the environmental impact.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What are you agreeing to when you use their tools?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What data are you giving them?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What happens when their priorities change?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[SLOWER]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For a think tank... this matters.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You have positions on corporate accountability, on data protection, on sustainability.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Do the tools you use reflect those values?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Or contradict them?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→ This is an ethical question, not just a procurement question.</a:t>
            </a:r>
            <a:endParaRPr lang="en-GB" dirty="0"/>
          </a:p>
        </p:txBody>
      </p:sp>
      <p:sp>
        <p:nvSpPr>
          <p:cNvPr id="738" name="Google Shape;738;g2a85b6461b3_0_652:notes">
            <a:extLst>
              <a:ext uri="{FF2B5EF4-FFF2-40B4-BE49-F238E27FC236}">
                <a16:creationId xmlns:a16="http://schemas.microsoft.com/office/drawing/2014/main" id="{5C88EF26-B23C-F9F9-2060-367C8C9D976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02420641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6">
          <a:extLst>
            <a:ext uri="{FF2B5EF4-FFF2-40B4-BE49-F238E27FC236}">
              <a16:creationId xmlns:a16="http://schemas.microsoft.com/office/drawing/2014/main" id="{15183882-FDF8-EC27-1E6A-2DE4785C38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g2a85b6461b3_0_652:notes">
            <a:extLst>
              <a:ext uri="{FF2B5EF4-FFF2-40B4-BE49-F238E27FC236}">
                <a16:creationId xmlns:a16="http://schemas.microsoft.com/office/drawing/2014/main" id="{4FBD1EF2-DCAC-8FF6-B156-BB3E82CD0FC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/>
            <a:r>
              <a:rPr lang="en-GB" b="1" dirty="0"/>
              <a:t>Google made a choice</a:t>
            </a:r>
            <a:endParaRPr lang="en-GB" dirty="0"/>
          </a:p>
          <a:p>
            <a:pPr marL="0" indent="0"/>
            <a:r>
              <a:rPr lang="en-GB" dirty="0"/>
              <a:t>They added AI to search results.</a:t>
            </a:r>
          </a:p>
          <a:p>
            <a:pPr marL="0" indent="0"/>
            <a:r>
              <a:rPr lang="en-GB" dirty="0"/>
              <a:t>Billions of people use Google to find reliable information</a:t>
            </a:r>
          </a:p>
          <a:p>
            <a:pPr marL="0" indent="0"/>
            <a:r>
              <a:rPr lang="en-GB" dirty="0"/>
              <a:t>They put a tool that hallucinates... right there</a:t>
            </a:r>
          </a:p>
          <a:p>
            <a:pPr marL="0" indent="0"/>
            <a:r>
              <a:rPr lang="en-GB" dirty="0"/>
              <a:t>Someone asks how to stop cheese sliding off pizza. AI says: add glue to the sauce.</a:t>
            </a:r>
          </a:p>
          <a:p>
            <a:pPr marL="0" indent="0"/>
            <a:r>
              <a:rPr lang="en-GB" dirty="0"/>
              <a:t>Ten-year-old Reddit joke</a:t>
            </a:r>
          </a:p>
          <a:p>
            <a:pPr marL="0" indent="0"/>
            <a:r>
              <a:rPr lang="en-GB" dirty="0"/>
              <a:t>Presented as fact</a:t>
            </a:r>
          </a:p>
          <a:p>
            <a:pPr marL="0" indent="0"/>
            <a:r>
              <a:rPr lang="en-GB" dirty="0"/>
              <a:t>[PAUSE]</a:t>
            </a:r>
          </a:p>
          <a:p>
            <a:pPr marL="0" indent="0"/>
            <a:r>
              <a:rPr lang="en-GB" b="1" dirty="0"/>
              <a:t>That's not a technology failure. That's a business decision.</a:t>
            </a:r>
          </a:p>
          <a:p>
            <a:pPr marL="0" indent="0"/>
            <a:endParaRPr lang="en-GB" dirty="0"/>
          </a:p>
          <a:p>
            <a:pPr marL="0" indent="0"/>
            <a:r>
              <a:rPr lang="en-GB" dirty="0"/>
              <a:t>Someone at Google decided: we'll deploy this here, accept these risks, for these benefits.</a:t>
            </a:r>
          </a:p>
          <a:p>
            <a:pPr marL="0" indent="0"/>
            <a:r>
              <a:rPr lang="en-GB" dirty="0"/>
              <a:t>[KEY POINT] </a:t>
            </a:r>
            <a:r>
              <a:rPr lang="en-GB" b="1" dirty="0"/>
              <a:t>Your decisions are the same</a:t>
            </a:r>
          </a:p>
          <a:p>
            <a:pPr marL="0" indent="0"/>
            <a:endParaRPr lang="en-GB" dirty="0"/>
          </a:p>
          <a:p>
            <a:pPr marL="0" indent="0"/>
            <a:r>
              <a:rPr lang="en-GB" dirty="0"/>
              <a:t>When you decide to use AI for research... for publications... for stakeholder communications...</a:t>
            </a:r>
          </a:p>
          <a:p>
            <a:pPr marL="0" indent="0"/>
            <a:r>
              <a:rPr lang="en-GB" dirty="0"/>
              <a:t>You're making credibility choices</a:t>
            </a:r>
          </a:p>
          <a:p>
            <a:pPr marL="0" indent="0"/>
            <a:r>
              <a:rPr lang="en-GB" dirty="0"/>
              <a:t>Where does AI help? Where does it put your reputation at risk?</a:t>
            </a:r>
          </a:p>
          <a:p>
            <a:pPr marL="0" indent="0"/>
            <a:endParaRPr lang="en-GB" dirty="0"/>
          </a:p>
          <a:p>
            <a:pPr marL="0" indent="0"/>
            <a:r>
              <a:rPr lang="en-GB" dirty="0"/>
              <a:t>[SLOWER]</a:t>
            </a:r>
          </a:p>
          <a:p>
            <a:pPr marL="0" indent="0"/>
            <a:endParaRPr lang="en-GB" dirty="0"/>
          </a:p>
          <a:p>
            <a:pPr marL="0" indent="0"/>
            <a:r>
              <a:rPr lang="en-GB" dirty="0"/>
              <a:t>This isn't something to hand to someone who is focused on IT.</a:t>
            </a:r>
          </a:p>
          <a:p>
            <a:pPr marL="0" indent="0"/>
            <a:r>
              <a:rPr lang="en-GB" dirty="0"/>
              <a:t>IT can tell you what's technically possible</a:t>
            </a:r>
          </a:p>
          <a:p>
            <a:pPr marL="0" indent="0"/>
            <a:r>
              <a:rPr lang="en-GB" dirty="0"/>
              <a:t>They can't tell you what's wise for your credibility</a:t>
            </a:r>
          </a:p>
          <a:p>
            <a:pPr marL="0" indent="0"/>
            <a:r>
              <a:rPr lang="en-GB" dirty="0"/>
              <a:t>→ Everyone who understands the stakes should be part of these decisions.</a:t>
            </a:r>
          </a:p>
        </p:txBody>
      </p:sp>
      <p:sp>
        <p:nvSpPr>
          <p:cNvPr id="738" name="Google Shape;738;g2a85b6461b3_0_652:notes">
            <a:extLst>
              <a:ext uri="{FF2B5EF4-FFF2-40B4-BE49-F238E27FC236}">
                <a16:creationId xmlns:a16="http://schemas.microsoft.com/office/drawing/2014/main" id="{04CA5A8B-BC80-9169-9530-7C0A8AEF64E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13847685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/>
            <a:r>
              <a:rPr lang="en-GB" b="1" dirty="0"/>
              <a:t>Recognise this?</a:t>
            </a:r>
            <a:endParaRPr lang="en-GB" dirty="0"/>
          </a:p>
          <a:p>
            <a:pPr marL="0" indent="0"/>
            <a:r>
              <a:rPr lang="en-GB" dirty="0"/>
              <a:t>Briefing document. Briefing document FINAL. Briefing document FINAL REVISED. Briefing document FINAL REVISED v2.</a:t>
            </a:r>
          </a:p>
          <a:p>
            <a:pPr marL="0" indent="0"/>
            <a:r>
              <a:rPr lang="en-GB" dirty="0"/>
              <a:t>[PAUSE]</a:t>
            </a:r>
          </a:p>
          <a:p>
            <a:pPr marL="0" indent="0"/>
            <a:r>
              <a:rPr lang="en-GB" b="1" dirty="0"/>
              <a:t>AI can only work with what it can see</a:t>
            </a:r>
          </a:p>
          <a:p>
            <a:pPr marL="0" indent="0"/>
            <a:endParaRPr lang="en-GB" dirty="0"/>
          </a:p>
          <a:p>
            <a:pPr marL="0" indent="0"/>
            <a:r>
              <a:rPr lang="en-GB" dirty="0"/>
              <a:t>Years of reports in random folders... </a:t>
            </a:r>
          </a:p>
          <a:p>
            <a:pPr marL="0" indent="0"/>
            <a:r>
              <a:rPr lang="en-GB" dirty="0"/>
              <a:t>Knowledge locked in people's heads... </a:t>
            </a:r>
          </a:p>
          <a:p>
            <a:pPr marL="0" indent="0"/>
            <a:r>
              <a:rPr lang="en-GB" dirty="0"/>
              <a:t>Naming conventions that make no sense...</a:t>
            </a:r>
          </a:p>
          <a:p>
            <a:pPr marL="0" indent="0"/>
            <a:r>
              <a:rPr lang="en-GB" dirty="0"/>
              <a:t>[SLOWER]</a:t>
            </a:r>
          </a:p>
          <a:p>
            <a:pPr marL="0" indent="0"/>
            <a:r>
              <a:rPr lang="en-GB" dirty="0"/>
              <a:t>"Garbage in, garbage out" still applies.</a:t>
            </a:r>
          </a:p>
          <a:p>
            <a:pPr marL="0" indent="0"/>
            <a:r>
              <a:rPr lang="en-GB" dirty="0"/>
              <a:t>AI is powerful. But if it can't find your stuff... or your stuff is a mess... it can't help you.</a:t>
            </a:r>
          </a:p>
          <a:p>
            <a:pPr marL="0" indent="0"/>
            <a:r>
              <a:rPr lang="en-GB" dirty="0"/>
              <a:t>→ Better organisation means better AI results. Worth thinking about.</a:t>
            </a:r>
          </a:p>
          <a:p>
            <a:pPr marL="0" indent="0"/>
            <a:endParaRPr lang="en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27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0485620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D283A6-7924-062D-59FF-3DBF4C4039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3B32006-B6E4-AA74-A41B-D6FC8E8C34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AAD2B3B-FF8B-4A8D-AFF0-C16151401B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rtl="0"/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Four things to think about:</a:t>
            </a:r>
          </a:p>
          <a:p>
            <a:pPr marL="0" indent="0" rtl="0"/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Portfolio approach</a:t>
            </a:r>
          </a:p>
          <a:p>
            <a:pPr marL="0" indent="0" rtl="0"/>
            <a:endParaRPr lang="en-GB" sz="1200" b="0" i="0" u="none" strike="noStrike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pPr marL="0" indent="0" rtl="0"/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Don't lock into one vendor</a:t>
            </a:r>
          </a:p>
          <a:p>
            <a:pPr marL="0" indent="0" rtl="0"/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Core tools plus room to experiment</a:t>
            </a:r>
          </a:p>
          <a:p>
            <a:pPr marL="0" indent="0" rtl="0"/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Things are moving fast... stay flexible</a:t>
            </a:r>
          </a:p>
          <a:p>
            <a:pPr marL="0" indent="0" rtl="0"/>
            <a:endParaRPr lang="en-GB" sz="1200" b="0" i="0" u="none" strike="noStrike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pPr marL="0" indent="0" rtl="0"/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Values alignment</a:t>
            </a:r>
          </a:p>
          <a:p>
            <a:pPr marL="0" indent="0" rtl="0"/>
            <a:endParaRPr lang="en-GB" sz="1200" b="0" i="0" u="none" strike="noStrike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pPr marL="0" indent="0" rtl="0"/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Ethics, environment, corporate accountability</a:t>
            </a:r>
          </a:p>
          <a:p>
            <a:pPr marL="0" indent="0" rtl="0"/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Do your tools match your positions?</a:t>
            </a:r>
          </a:p>
          <a:p>
            <a:pPr marL="0" indent="0" rtl="0"/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If you'd scrutinise others for these choices, scrutinise yourself</a:t>
            </a:r>
          </a:p>
          <a:p>
            <a:pPr marL="0" indent="0" rtl="0"/>
            <a:endParaRPr lang="en-GB" sz="1200" b="0" i="0" u="none" strike="noStrike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pPr marL="0" indent="0" rtl="0"/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Work experts in charge</a:t>
            </a:r>
          </a:p>
          <a:p>
            <a:pPr marL="0" indent="0" rtl="0"/>
            <a:endParaRPr lang="en-GB" sz="1200" b="0" i="0" u="none" strike="noStrike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pPr marL="0" indent="0" rtl="0"/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IT enables... but your subject specialists decide</a:t>
            </a:r>
          </a:p>
          <a:p>
            <a:pPr marL="0" indent="0" rtl="0"/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"The best prompt engineers are English majors."</a:t>
            </a:r>
          </a:p>
          <a:p>
            <a:pPr marL="0" indent="0" rtl="0"/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Credibility decisions need domain knowledge</a:t>
            </a:r>
          </a:p>
          <a:p>
            <a:pPr marL="0" indent="0" rtl="0"/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They'll spot when AI is confidently wrong</a:t>
            </a:r>
          </a:p>
          <a:p>
            <a:pPr marL="0" indent="0" rtl="0"/>
            <a:endParaRPr lang="en-GB" sz="1200" b="0" i="0" u="none" strike="noStrike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pPr marL="0" indent="0" rtl="0"/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Data readiness</a:t>
            </a:r>
          </a:p>
          <a:p>
            <a:pPr marL="0" indent="0" rtl="0"/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AI is only as good as what it can access</a:t>
            </a:r>
          </a:p>
          <a:p>
            <a:pPr marL="0" indent="0" rtl="0"/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Worth gradually getting organised</a:t>
            </a:r>
          </a:p>
          <a:p>
            <a:pPr marL="0" indent="0" rtl="0"/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Knowledge management suddenly matters.</a:t>
            </a:r>
          </a:p>
          <a:p>
            <a:pPr marL="0" indent="0" rtl="0"/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Even small improvements help</a:t>
            </a:r>
          </a:p>
          <a:p>
            <a:pPr marL="0" indent="0" rtl="0"/>
            <a:endParaRPr lang="en-GB" sz="1200" b="0" i="0" u="none" strike="noStrike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pPr marL="0" indent="0" rtl="0"/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[PAUSE]</a:t>
            </a:r>
          </a:p>
          <a:p>
            <a:pPr marL="0" indent="0" rtl="0"/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And through all of this... create safe spaces to experiment.</a:t>
            </a:r>
          </a:p>
          <a:p>
            <a:pPr marL="0" indent="0" rtl="0"/>
            <a:endParaRPr lang="en-GB" sz="1200" b="0" i="0" u="none" strike="noStrike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pPr marL="0" indent="0" rtl="0"/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Not on live work with real stakes</a:t>
            </a:r>
          </a:p>
          <a:p>
            <a:pPr marL="0" indent="0" rtl="0"/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Somewhere to try things, learn, make mistakes</a:t>
            </a:r>
          </a:p>
          <a:p>
            <a:pPr marL="0" indent="0" rtl="0"/>
            <a:endParaRPr lang="en-GB" sz="1200" b="0" i="0" u="none" strike="noStrike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pPr marL="0" indent="0" rtl="0"/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→ Finally... what does all this mean for your impact in the world?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0A0E58-AB1C-8B91-5A73-9078BB10372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28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3171032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/>
            <a:r>
              <a:rPr lang="en-GB" dirty="0"/>
              <a:t>→ Finally... what does all this mean for your impact in the world?</a:t>
            </a:r>
            <a:endParaRPr lang="en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29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1328759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0BE28F-8FFE-FFD8-96E4-7B7899BECC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A0C0331-724B-8607-88EF-D145A1AFF04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EB10F64-6CDA-81F5-A2BA-96256190CA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dirty="0"/>
              <a:t>Same three categories at the mission level: generate, improve, automate</a:t>
            </a:r>
            <a:endParaRPr lang="en-GB" dirty="0"/>
          </a:p>
          <a:p>
            <a:pPr marL="0" indent="0">
              <a:buNone/>
            </a:pPr>
            <a:r>
              <a:rPr lang="en-GB" i="1" dirty="0"/>
              <a:t>Generate for stakeholders</a:t>
            </a:r>
            <a:endParaRPr lang="en-GB" dirty="0"/>
          </a:p>
          <a:p>
            <a:pPr marL="0" indent="0">
              <a:buFont typeface="Arial" panose="020B0604020202020204" pitchFamily="34" charset="0"/>
              <a:buChar char="•"/>
            </a:pPr>
            <a:r>
              <a:rPr lang="en-GB" dirty="0"/>
              <a:t>Tailored content for different audiences</a:t>
            </a:r>
          </a:p>
          <a:p>
            <a:pPr marL="0" indent="0">
              <a:buFont typeface="Arial" panose="020B0604020202020204" pitchFamily="34" charset="0"/>
              <a:buChar char="•"/>
            </a:pPr>
            <a:r>
              <a:rPr lang="en-GB" dirty="0"/>
              <a:t>Multiple versions of research... adapted automatically</a:t>
            </a:r>
          </a:p>
          <a:p>
            <a:pPr marL="0" indent="0">
              <a:buFont typeface="Arial" panose="020B0604020202020204" pitchFamily="34" charset="0"/>
              <a:buChar char="•"/>
            </a:pPr>
            <a:r>
              <a:rPr lang="en-GB" dirty="0"/>
              <a:t>Personalised by context or language</a:t>
            </a:r>
          </a:p>
          <a:p>
            <a:pPr marL="0" indent="0">
              <a:buNone/>
            </a:pPr>
            <a:r>
              <a:rPr lang="en-GB" i="1" dirty="0"/>
              <a:t>Improve engagement</a:t>
            </a:r>
            <a:endParaRPr lang="en-GB" dirty="0"/>
          </a:p>
          <a:p>
            <a:pPr marL="0" indent="0">
              <a:buFont typeface="Arial" panose="020B0604020202020204" pitchFamily="34" charset="0"/>
              <a:buChar char="•"/>
            </a:pPr>
            <a:r>
              <a:rPr lang="en-GB" dirty="0"/>
              <a:t>Make complex ideas accessible</a:t>
            </a:r>
          </a:p>
          <a:p>
            <a:pPr marL="0" indent="0">
              <a:buFont typeface="Arial" panose="020B0604020202020204" pitchFamily="34" charset="0"/>
              <a:buChar char="•"/>
            </a:pPr>
            <a:r>
              <a:rPr lang="en-GB" dirty="0"/>
              <a:t>Interactive formats... chatbots that explain your work</a:t>
            </a:r>
          </a:p>
          <a:p>
            <a:pPr marL="0" indent="0">
              <a:buFont typeface="Arial" panose="020B0604020202020204" pitchFamily="34" charset="0"/>
              <a:buChar char="•"/>
            </a:pPr>
            <a:r>
              <a:rPr lang="en-GB" dirty="0"/>
              <a:t>Let people explore research on their terms</a:t>
            </a:r>
          </a:p>
          <a:p>
            <a:pPr marL="0" indent="0">
              <a:buNone/>
            </a:pPr>
            <a:r>
              <a:rPr lang="en-GB" i="1" dirty="0"/>
              <a:t>Automate outreach</a:t>
            </a:r>
            <a:endParaRPr lang="en-GB" dirty="0"/>
          </a:p>
          <a:p>
            <a:pPr marL="0" indent="0">
              <a:buFont typeface="Arial" panose="020B0604020202020204" pitchFamily="34" charset="0"/>
              <a:buChar char="•"/>
            </a:pPr>
            <a:r>
              <a:rPr lang="en-GB" dirty="0"/>
              <a:t>Distribute across channels</a:t>
            </a:r>
          </a:p>
          <a:p>
            <a:pPr marL="0" indent="0">
              <a:buFont typeface="Arial" panose="020B0604020202020204" pitchFamily="34" charset="0"/>
              <a:buChar char="•"/>
            </a:pPr>
            <a:r>
              <a:rPr lang="en-GB" dirty="0"/>
              <a:t>Handle routine inquiries</a:t>
            </a:r>
          </a:p>
          <a:p>
            <a:pPr marL="0" indent="0">
              <a:buFont typeface="Arial" panose="020B0604020202020204" pitchFamily="34" charset="0"/>
              <a:buChar char="•"/>
            </a:pPr>
            <a:r>
              <a:rPr lang="en-GB" dirty="0"/>
              <a:t>Track and report impact</a:t>
            </a:r>
          </a:p>
          <a:p>
            <a:pPr marL="0" indent="0">
              <a:buNone/>
            </a:pPr>
            <a:r>
              <a:rPr lang="en-GB" dirty="0"/>
              <a:t>[QUICK EXAMPLE] Researchers built "</a:t>
            </a:r>
            <a:r>
              <a:rPr lang="en-GB" dirty="0" err="1"/>
              <a:t>ChatClimate</a:t>
            </a:r>
            <a:r>
              <a:rPr lang="en-GB" dirty="0"/>
              <a:t>"</a:t>
            </a:r>
          </a:p>
          <a:p>
            <a:pPr marL="0" indent="0">
              <a:buFont typeface="Arial" panose="020B0604020202020204" pitchFamily="34" charset="0"/>
              <a:buChar char="•"/>
            </a:pPr>
            <a:r>
              <a:rPr lang="en-GB" dirty="0"/>
              <a:t>GPT-4 with access to the IPCC Sixth Assessment Report</a:t>
            </a:r>
          </a:p>
          <a:p>
            <a:pPr marL="0" indent="0">
              <a:buFont typeface="Arial" panose="020B0604020202020204" pitchFamily="34" charset="0"/>
              <a:buChar char="•"/>
            </a:pPr>
            <a:r>
              <a:rPr lang="en-GB" dirty="0"/>
              <a:t>Climate experts rated it more accurate than standard GPT-4</a:t>
            </a:r>
          </a:p>
          <a:p>
            <a:pPr marL="0" indent="0">
              <a:buFont typeface="Arial" panose="020B0604020202020204" pitchFamily="34" charset="0"/>
              <a:buChar char="•"/>
            </a:pPr>
            <a:r>
              <a:rPr lang="en-GB" dirty="0"/>
              <a:t>Complex science made accessible... while staying grounded in authoritative sources</a:t>
            </a:r>
          </a:p>
          <a:p>
            <a:pPr marL="0" indent="0">
              <a:buNone/>
            </a:pPr>
            <a:r>
              <a:rPr lang="en-GB" dirty="0"/>
              <a:t>[PAUSE]</a:t>
            </a:r>
          </a:p>
          <a:p>
            <a:pPr marL="0" indent="0">
              <a:buNone/>
            </a:pPr>
            <a:r>
              <a:rPr lang="en-GB" dirty="0"/>
              <a:t>→ That's the hope. But here's the challenge...</a:t>
            </a:r>
          </a:p>
          <a:p>
            <a:pPr marL="0" indent="0"/>
            <a:endParaRPr lang="en-E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BF8C0B-1B32-B2FF-991F-B6DEB6D9A70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30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4696286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>
          <a:extLst>
            <a:ext uri="{FF2B5EF4-FFF2-40B4-BE49-F238E27FC236}">
              <a16:creationId xmlns:a16="http://schemas.microsoft.com/office/drawing/2014/main" id="{7E2238A6-5F9C-9E5C-D17A-586A10BADE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344886d44b7_0_281:notes">
            <a:extLst>
              <a:ext uri="{FF2B5EF4-FFF2-40B4-BE49-F238E27FC236}">
                <a16:creationId xmlns:a16="http://schemas.microsoft.com/office/drawing/2014/main" id="{DA15AEA9-F6B8-7279-2F7C-E2CE043AA85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71438" y="573088"/>
            <a:ext cx="6715125" cy="37782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344886d44b7_0_281:notes">
            <a:extLst>
              <a:ext uri="{FF2B5EF4-FFF2-40B4-BE49-F238E27FC236}">
                <a16:creationId xmlns:a16="http://schemas.microsoft.com/office/drawing/2014/main" id="{03640FC7-59C2-8886-0AF3-205A17B16C7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15964" y="4572001"/>
            <a:ext cx="5848500" cy="3998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GB" noProof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noProof="0" dirty="0"/>
              <a:t>AI content is everywhere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noProof="0" dirty="0"/>
              <a:t>One study claimed they found as many AI-written articles on the web as human-written ones.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noProof="0" dirty="0"/>
              <a:t>Whether that's exactly right or not... the direction is clear.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GB" noProof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noProof="0" dirty="0"/>
              <a:t>AI writing is everywhere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noProof="0" dirty="0"/>
              <a:t>And it's getting harder to tell the difference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noProof="0" dirty="0"/>
              <a:t>(Though not always, as you’ll see from this unfortunate slip-up at one newspaper, who forgot to remove the end of their ChatGPT chat in a print article)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GB" noProof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noProof="0" dirty="0"/>
              <a:t>[PAUSE]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noProof="0" dirty="0"/>
              <a:t>Either way, the world is changing... whether you change or not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noProof="0" dirty="0"/>
              <a:t>Your stakeholders are surrounded by AI-generated content.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GB" noProof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noProof="0" dirty="0"/>
              <a:t>What makes your voice distinctive?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noProof="0" dirty="0"/>
              <a:t>What makes you credible when everyone can produce polished content?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GB" noProof="0" dirty="0"/>
          </a:p>
        </p:txBody>
      </p:sp>
      <p:sp>
        <p:nvSpPr>
          <p:cNvPr id="239" name="Google Shape;239;g344886d44b7_0_281:notes">
            <a:extLst>
              <a:ext uri="{FF2B5EF4-FFF2-40B4-BE49-F238E27FC236}">
                <a16:creationId xmlns:a16="http://schemas.microsoft.com/office/drawing/2014/main" id="{028744AE-DC6E-1ABD-5D67-417AE4820B62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2895600" y="8802686"/>
            <a:ext cx="3962400" cy="3414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31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912396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g394f5241b1d_3_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</a:pPr>
            <a:r>
              <a:rPr lang="en-US" sz="1100" dirty="0">
                <a:latin typeface="Arial"/>
                <a:ea typeface="Arial"/>
                <a:cs typeface="Arial"/>
                <a:sym typeface="Arial"/>
              </a:rPr>
              <a:t>Let’s start by being realistic.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</a:pPr>
            <a:endParaRPr lang="en-US" sz="110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</a:pPr>
            <a:r>
              <a:rPr lang="en-US" sz="1100" dirty="0">
                <a:latin typeface="Arial"/>
                <a:ea typeface="Arial"/>
                <a:cs typeface="Arial"/>
                <a:sym typeface="Arial"/>
              </a:rPr>
              <a:t>AI is powerful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</a:pPr>
            <a:r>
              <a:rPr lang="en-US" sz="1100" dirty="0">
                <a:latin typeface="Arial"/>
                <a:ea typeface="Arial"/>
                <a:cs typeface="Arial"/>
                <a:sym typeface="Arial"/>
              </a:rPr>
              <a:t>And, for many of the tasks that think tanks do, AI is getting better, </a:t>
            </a:r>
            <a:r>
              <a:rPr lang="en-US" sz="1100" i="1" dirty="0">
                <a:latin typeface="Arial"/>
                <a:ea typeface="Arial"/>
                <a:cs typeface="Arial"/>
                <a:sym typeface="Arial"/>
              </a:rPr>
              <a:t>fast</a:t>
            </a:r>
            <a:r>
              <a:rPr lang="en-US" sz="1100" dirty="0">
                <a:latin typeface="Arial"/>
                <a:ea typeface="Arial"/>
                <a:cs typeface="Arial"/>
                <a:sym typeface="Arial"/>
              </a:rPr>
              <a:t>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</a:pPr>
            <a:endParaRPr sz="110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Font typeface="Arial"/>
              <a:buNone/>
            </a:pPr>
            <a:r>
              <a:rPr lang="en-US" sz="1100" dirty="0">
                <a:latin typeface="Arial"/>
                <a:ea typeface="Arial"/>
                <a:cs typeface="Arial"/>
                <a:sym typeface="Arial"/>
              </a:rPr>
              <a:t>This chart shows we're on an exponential curve. </a:t>
            </a:r>
            <a:endParaRPr sz="110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SzPts val="1400"/>
              <a:buFont typeface="Arial"/>
              <a:buNone/>
            </a:pPr>
            <a:r>
              <a:rPr lang="en-US" dirty="0"/>
              <a:t>Every seven months, the length of a task AI can reliably complete doubles. </a:t>
            </a: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SzPts val="1400"/>
              <a:buFont typeface="Arial"/>
              <a:buNone/>
            </a:pPr>
            <a:r>
              <a:rPr lang="en-US" sz="1100" dirty="0">
                <a:latin typeface="Arial"/>
                <a:ea typeface="Arial"/>
                <a:cs typeface="Arial"/>
                <a:sym typeface="Arial"/>
              </a:rPr>
              <a:t>The model I use, Claude Opus 4.5, can apparently complete tasks that would take a human almost 5 hours with 50% reliability.</a:t>
            </a: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SzPts val="1400"/>
              <a:buFont typeface="Arial"/>
              <a:buNone/>
            </a:pPr>
            <a:endParaRPr lang="en-US" sz="1100" dirty="0">
              <a:latin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SzPts val="1400"/>
              <a:buFont typeface="Arial"/>
              <a:buNone/>
            </a:pPr>
            <a:r>
              <a:rPr lang="en-US" sz="1100" dirty="0">
                <a:latin typeface="Arial"/>
                <a:cs typeface="Arial"/>
                <a:sym typeface="Arial"/>
              </a:rPr>
              <a:t>It’s not perfect. Nor is it yet that long, many tasks I have on my plate take longer than 5 hours.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</a:pPr>
            <a:r>
              <a:rPr lang="en-US" dirty="0"/>
              <a:t>But the trajectory is clear.</a:t>
            </a:r>
            <a:endParaRPr sz="110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100"/>
              <a:buFont typeface="Arial"/>
              <a:buNone/>
            </a:pPr>
            <a:r>
              <a:rPr lang="en-US" sz="1100" dirty="0">
                <a:latin typeface="Arial"/>
                <a:ea typeface="Arial"/>
                <a:cs typeface="Arial"/>
                <a:sym typeface="Arial"/>
              </a:rPr>
              <a:t>The AI you use next year will be significantly more capable than the one you used today. </a:t>
            </a:r>
            <a:endParaRPr dirty="0"/>
          </a:p>
        </p:txBody>
      </p:sp>
      <p:sp>
        <p:nvSpPr>
          <p:cNvPr id="884" name="Google Shape;884;g394f5241b1d_3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/>
            <a:endParaRPr lang="en-GB" dirty="0"/>
          </a:p>
          <a:p>
            <a:pPr marL="0" indent="0"/>
            <a:r>
              <a:rPr lang="en-GB" dirty="0"/>
              <a:t>Look at this headline</a:t>
            </a:r>
          </a:p>
          <a:p>
            <a:pPr marL="0" indent="0"/>
            <a:r>
              <a:rPr lang="en-GB" dirty="0"/>
              <a:t>Google AI Overviews... dramatic reduction in click-throughs.</a:t>
            </a:r>
          </a:p>
          <a:p>
            <a:pPr marL="0" indent="0"/>
            <a:r>
              <a:rPr lang="en-GB" dirty="0"/>
              <a:t>When Google answers the question directly... people don't click through to the source.</a:t>
            </a:r>
          </a:p>
          <a:p>
            <a:pPr marL="0" indent="0"/>
            <a:r>
              <a:rPr lang="en-GB" dirty="0"/>
              <a:t>[PAUSE]</a:t>
            </a:r>
          </a:p>
          <a:p>
            <a:pPr marL="0" indent="0"/>
            <a:r>
              <a:rPr lang="en-GB" dirty="0"/>
              <a:t>This matters for think tanks</a:t>
            </a:r>
          </a:p>
          <a:p>
            <a:pPr marL="0" indent="0"/>
            <a:r>
              <a:rPr lang="en-GB" dirty="0"/>
              <a:t>How do people find your work today?</a:t>
            </a:r>
          </a:p>
          <a:p>
            <a:pPr marL="0" indent="0"/>
            <a:endParaRPr lang="en-GB" dirty="0"/>
          </a:p>
          <a:p>
            <a:pPr marL="0" indent="0"/>
            <a:r>
              <a:rPr lang="en-GB" dirty="0"/>
              <a:t>Search for a topic</a:t>
            </a:r>
          </a:p>
          <a:p>
            <a:pPr marL="0" indent="0"/>
            <a:r>
              <a:rPr lang="en-GB" dirty="0"/>
              <a:t>Find your report in the results</a:t>
            </a:r>
          </a:p>
          <a:p>
            <a:pPr marL="0" indent="0"/>
            <a:r>
              <a:rPr lang="en-GB" dirty="0"/>
              <a:t>Click through to your website</a:t>
            </a:r>
          </a:p>
          <a:p>
            <a:pPr marL="0" indent="0"/>
            <a:r>
              <a:rPr lang="en-GB" dirty="0"/>
              <a:t>Read your research</a:t>
            </a:r>
          </a:p>
          <a:p>
            <a:pPr marL="0" indent="0"/>
            <a:endParaRPr lang="en-GB" dirty="0"/>
          </a:p>
          <a:p>
            <a:pPr marL="0" indent="0"/>
            <a:r>
              <a:rPr lang="en-GB" dirty="0"/>
              <a:t>[SLOWER]</a:t>
            </a:r>
          </a:p>
          <a:p>
            <a:pPr marL="0" indent="0"/>
            <a:r>
              <a:rPr lang="en-GB" dirty="0"/>
              <a:t>What happens when Google summarises your research in the search results?</a:t>
            </a:r>
          </a:p>
          <a:p>
            <a:pPr marL="0" indent="0"/>
            <a:endParaRPr lang="en-GB" dirty="0"/>
          </a:p>
          <a:p>
            <a:pPr marL="0" indent="0"/>
            <a:r>
              <a:rPr lang="en-GB" dirty="0"/>
              <a:t>They get the answer without clicking</a:t>
            </a:r>
          </a:p>
          <a:p>
            <a:pPr marL="0" indent="0"/>
            <a:r>
              <a:rPr lang="en-GB" dirty="0"/>
              <a:t>They never reach your website</a:t>
            </a:r>
          </a:p>
          <a:p>
            <a:pPr marL="0" indent="0"/>
            <a:r>
              <a:rPr lang="en-GB" dirty="0"/>
              <a:t>They may not even know it was your research</a:t>
            </a:r>
          </a:p>
          <a:p>
            <a:pPr marL="0" indent="0"/>
            <a:endParaRPr lang="en-GB" dirty="0"/>
          </a:p>
          <a:p>
            <a:pPr marL="0" indent="0"/>
            <a:r>
              <a:rPr lang="en-GB" dirty="0"/>
              <a:t>[KEY POINT]</a:t>
            </a:r>
          </a:p>
          <a:p>
            <a:pPr marL="0" indent="0"/>
            <a:r>
              <a:rPr lang="en-GB" dirty="0"/>
              <a:t>Your established routes to reaching people are being disrupted.</a:t>
            </a:r>
          </a:p>
          <a:p>
            <a:pPr marL="0" indent="0"/>
            <a:r>
              <a:rPr lang="en-GB" dirty="0"/>
              <a:t>Search, social media, email... all increasingly mediated by AI.</a:t>
            </a:r>
          </a:p>
          <a:p>
            <a:pPr marL="0" indent="0"/>
            <a:endParaRPr lang="en-GB" dirty="0"/>
          </a:p>
          <a:p>
            <a:pPr marL="0" indent="0"/>
            <a:r>
              <a:rPr lang="en-GB" dirty="0"/>
              <a:t>Algorithms decide who sees what</a:t>
            </a:r>
          </a:p>
          <a:p>
            <a:pPr marL="0" indent="0"/>
            <a:r>
              <a:rPr lang="en-GB" dirty="0"/>
              <a:t>AI summarises your 50-page report into three bullets</a:t>
            </a:r>
          </a:p>
          <a:p>
            <a:pPr marL="0" indent="0"/>
            <a:r>
              <a:rPr lang="en-GB" dirty="0"/>
              <a:t>People ask ChatGPT to explain your findings instead of reading them</a:t>
            </a:r>
          </a:p>
          <a:p>
            <a:pPr marL="0" indent="0"/>
            <a:endParaRPr lang="en-GB" dirty="0"/>
          </a:p>
          <a:p>
            <a:pPr marL="0" indent="0"/>
            <a:r>
              <a:rPr lang="en-GB" dirty="0"/>
              <a:t>→ The channels you've relied on are changing underneath you.</a:t>
            </a:r>
            <a:endParaRPr lang="en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32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6617058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1AB4A7-FF5F-EDC0-15B3-3A92FB2749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22602DC-EF20-AD2C-4B7C-616A382CDB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C021AF4-00C3-F08F-0B25-B250460A1B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95000"/>
              </a:lnSpc>
              <a:spcBef>
                <a:spcPts val="0"/>
              </a:spcBef>
              <a:buClr>
                <a:schemeClr val="dk1"/>
              </a:buClr>
              <a:buSzPts val="1100"/>
            </a:pPr>
            <a:r>
              <a:rPr lang="en-GB" dirty="0"/>
              <a:t>We talked about job applications using AI earlier.</a:t>
            </a:r>
          </a:p>
          <a:p>
            <a:pPr marL="0" indent="0">
              <a:lnSpc>
                <a:spcPct val="95000"/>
              </a:lnSpc>
              <a:spcBef>
                <a:spcPts val="0"/>
              </a:spcBef>
              <a:buClr>
                <a:schemeClr val="dk1"/>
              </a:buClr>
              <a:buSzPts val="1100"/>
            </a:pPr>
            <a:r>
              <a:rPr lang="en-GB" dirty="0"/>
              <a:t>The hundreds of applications you receive are a symptom of a wider change AI brings.</a:t>
            </a:r>
          </a:p>
          <a:p>
            <a:pPr marL="0" indent="0">
              <a:lnSpc>
                <a:spcPct val="95000"/>
              </a:lnSpc>
              <a:spcBef>
                <a:spcPts val="0"/>
              </a:spcBef>
              <a:buClr>
                <a:schemeClr val="dk1"/>
              </a:buClr>
              <a:buSzPts val="1100"/>
            </a:pPr>
            <a:r>
              <a:rPr lang="en-GB" dirty="0"/>
              <a:t>Some of the processes organisations rely on use friction to stop abuse. AI removes that friction.</a:t>
            </a:r>
          </a:p>
          <a:p>
            <a:pPr marL="0" indent="0">
              <a:lnSpc>
                <a:spcPct val="95000"/>
              </a:lnSpc>
              <a:spcBef>
                <a:spcPts val="0"/>
              </a:spcBef>
              <a:buClr>
                <a:schemeClr val="dk1"/>
              </a:buClr>
              <a:buSzPts val="1100"/>
            </a:pPr>
            <a:r>
              <a:rPr lang="en-GB" dirty="0"/>
              <a:t>[EXAMPLE]</a:t>
            </a:r>
          </a:p>
          <a:p>
            <a:pPr marL="0" indent="0">
              <a:lnSpc>
                <a:spcPct val="95000"/>
              </a:lnSpc>
              <a:spcBef>
                <a:spcPts val="0"/>
              </a:spcBef>
              <a:buClr>
                <a:schemeClr val="dk1"/>
              </a:buClr>
              <a:buSzPts val="1100"/>
            </a:pPr>
            <a:r>
              <a:rPr lang="en-GB" dirty="0"/>
              <a:t>Job applications.</a:t>
            </a:r>
          </a:p>
          <a:p>
            <a:pPr marL="0" indent="0">
              <a:lnSpc>
                <a:spcPct val="95000"/>
              </a:lnSpc>
              <a:spcBef>
                <a:spcPts val="0"/>
              </a:spcBef>
              <a:buClr>
                <a:schemeClr val="dk1"/>
              </a:buClr>
              <a:buSzPts val="1100"/>
            </a:pPr>
            <a:r>
              <a:rPr lang="en-GB" dirty="0"/>
              <a:t> [PLAY VIDEO]</a:t>
            </a:r>
          </a:p>
          <a:p>
            <a:pPr marL="0" indent="0">
              <a:lnSpc>
                <a:spcPct val="95000"/>
              </a:lnSpc>
              <a:spcBef>
                <a:spcPts val="0"/>
              </a:spcBef>
              <a:buClr>
                <a:schemeClr val="dk1"/>
              </a:buClr>
              <a:buSzPts val="1100"/>
            </a:pPr>
            <a:r>
              <a:rPr lang="en-GB" dirty="0"/>
              <a:t>Why?</a:t>
            </a:r>
          </a:p>
          <a:p>
            <a:pPr marL="0" indent="0">
              <a:lnSpc>
                <a:spcPct val="95000"/>
              </a:lnSpc>
              <a:spcBef>
                <a:spcPts val="0"/>
              </a:spcBef>
              <a:buClr>
                <a:schemeClr val="dk1"/>
              </a:buClr>
              <a:buSzPts val="1100"/>
            </a:pPr>
            <a:endParaRPr lang="en-GB" dirty="0"/>
          </a:p>
          <a:p>
            <a:pPr marL="0" indent="0">
              <a:lnSpc>
                <a:spcPct val="95000"/>
              </a:lnSpc>
              <a:spcBef>
                <a:spcPts val="0"/>
              </a:spcBef>
              <a:buClr>
                <a:schemeClr val="dk1"/>
              </a:buClr>
              <a:buSzPts val="1100"/>
            </a:pPr>
            <a:r>
              <a:rPr lang="en-GB" dirty="0"/>
              <a:t>82% of candidates say they've never used AI for applications.</a:t>
            </a:r>
          </a:p>
          <a:p>
            <a:pPr marL="0" indent="0">
              <a:lnSpc>
                <a:spcPct val="95000"/>
              </a:lnSpc>
              <a:spcBef>
                <a:spcPts val="0"/>
              </a:spcBef>
              <a:buClr>
                <a:schemeClr val="dk1"/>
              </a:buClr>
              <a:buSzPts val="1100"/>
            </a:pPr>
            <a:r>
              <a:rPr lang="en-GB" dirty="0"/>
              <a:t>But 24% of 18-24 year olds have... versus 11% of over-50s.</a:t>
            </a:r>
          </a:p>
          <a:p>
            <a:pPr marL="0" indent="0">
              <a:lnSpc>
                <a:spcPct val="95000"/>
              </a:lnSpc>
              <a:spcBef>
                <a:spcPts val="0"/>
              </a:spcBef>
              <a:buClr>
                <a:schemeClr val="dk1"/>
              </a:buClr>
              <a:buSzPts val="1100"/>
            </a:pPr>
            <a:endParaRPr lang="en-GB" dirty="0"/>
          </a:p>
          <a:p>
            <a:pPr marL="0" indent="0">
              <a:lnSpc>
                <a:spcPct val="95000"/>
              </a:lnSpc>
              <a:spcBef>
                <a:spcPts val="0"/>
              </a:spcBef>
              <a:buClr>
                <a:schemeClr val="dk1"/>
              </a:buClr>
              <a:buSzPts val="1100"/>
            </a:pPr>
            <a:r>
              <a:rPr lang="en-GB" dirty="0"/>
              <a:t>They think it helps... 49% say they've been more successful</a:t>
            </a:r>
          </a:p>
          <a:p>
            <a:pPr marL="0" indent="0">
              <a:lnSpc>
                <a:spcPct val="95000"/>
              </a:lnSpc>
              <a:spcBef>
                <a:spcPts val="0"/>
              </a:spcBef>
              <a:buClr>
                <a:schemeClr val="dk1"/>
              </a:buClr>
              <a:buSzPts val="1100"/>
            </a:pPr>
            <a:r>
              <a:rPr lang="en-GB" dirty="0"/>
              <a:t>It removes the pain of applying</a:t>
            </a:r>
          </a:p>
          <a:p>
            <a:pPr marL="0" indent="0">
              <a:lnSpc>
                <a:spcPct val="95000"/>
              </a:lnSpc>
              <a:spcBef>
                <a:spcPts val="0"/>
              </a:spcBef>
              <a:buClr>
                <a:schemeClr val="dk1"/>
              </a:buClr>
              <a:buSzPts val="1100"/>
            </a:pPr>
            <a:endParaRPr lang="en-GB" dirty="0"/>
          </a:p>
          <a:p>
            <a:pPr marL="0" indent="0">
              <a:lnSpc>
                <a:spcPct val="95000"/>
              </a:lnSpc>
              <a:spcBef>
                <a:spcPts val="0"/>
              </a:spcBef>
              <a:buClr>
                <a:schemeClr val="dk1"/>
              </a:buClr>
              <a:buSzPts val="1100"/>
            </a:pPr>
            <a:r>
              <a:rPr lang="en-GB" dirty="0"/>
              <a:t>Your recruitment process relies on friction.</a:t>
            </a:r>
          </a:p>
          <a:p>
            <a:pPr marL="0" indent="0">
              <a:lnSpc>
                <a:spcPct val="95000"/>
              </a:lnSpc>
              <a:spcBef>
                <a:spcPts val="0"/>
              </a:spcBef>
              <a:buClr>
                <a:schemeClr val="dk1"/>
              </a:buClr>
              <a:buSzPts val="1100"/>
            </a:pPr>
            <a:endParaRPr lang="en-GB" dirty="0"/>
          </a:p>
          <a:p>
            <a:pPr marL="0" indent="0">
              <a:lnSpc>
                <a:spcPct val="95000"/>
              </a:lnSpc>
              <a:spcBef>
                <a:spcPts val="0"/>
              </a:spcBef>
              <a:buClr>
                <a:schemeClr val="dk1"/>
              </a:buClr>
              <a:buSzPts val="1100"/>
            </a:pPr>
            <a:r>
              <a:rPr lang="en-GB" dirty="0"/>
              <a:t>Effort to apply signals genuine interest</a:t>
            </a:r>
          </a:p>
          <a:p>
            <a:pPr marL="0" indent="0">
              <a:lnSpc>
                <a:spcPct val="95000"/>
              </a:lnSpc>
              <a:spcBef>
                <a:spcPts val="0"/>
              </a:spcBef>
              <a:buClr>
                <a:schemeClr val="dk1"/>
              </a:buClr>
              <a:buSzPts val="1100"/>
            </a:pPr>
            <a:r>
              <a:rPr lang="en-GB" dirty="0"/>
              <a:t>AI makes the cost of a speculative application nearly zero</a:t>
            </a:r>
          </a:p>
          <a:p>
            <a:pPr marL="0" indent="0">
              <a:lnSpc>
                <a:spcPct val="95000"/>
              </a:lnSpc>
              <a:spcBef>
                <a:spcPts val="0"/>
              </a:spcBef>
              <a:buClr>
                <a:schemeClr val="dk1"/>
              </a:buClr>
              <a:buSzPts val="1100"/>
            </a:pPr>
            <a:endParaRPr lang="en-GB" dirty="0"/>
          </a:p>
          <a:p>
            <a:pPr marL="0" indent="0">
              <a:lnSpc>
                <a:spcPct val="95000"/>
              </a:lnSpc>
              <a:spcBef>
                <a:spcPts val="0"/>
              </a:spcBef>
              <a:buClr>
                <a:schemeClr val="dk1"/>
              </a:buClr>
              <a:buSzPts val="1100"/>
            </a:pPr>
            <a:r>
              <a:rPr lang="en-GB" dirty="0"/>
              <a:t>[KEY POINT]</a:t>
            </a:r>
          </a:p>
          <a:p>
            <a:pPr marL="0" indent="0">
              <a:lnSpc>
                <a:spcPct val="95000"/>
              </a:lnSpc>
              <a:spcBef>
                <a:spcPts val="0"/>
              </a:spcBef>
              <a:buClr>
                <a:schemeClr val="dk1"/>
              </a:buClr>
              <a:buSzPts val="1100"/>
            </a:pPr>
            <a:r>
              <a:rPr lang="en-GB" dirty="0"/>
              <a:t>What other processes rely on friction that AI is about to remove?</a:t>
            </a:r>
          </a:p>
          <a:p>
            <a:pPr marL="0" indent="0">
              <a:lnSpc>
                <a:spcPct val="95000"/>
              </a:lnSpc>
              <a:spcBef>
                <a:spcPts val="0"/>
              </a:spcBef>
              <a:buClr>
                <a:schemeClr val="dk1"/>
              </a:buClr>
              <a:buSzPts val="1100"/>
            </a:pPr>
            <a:endParaRPr lang="en-GB" dirty="0"/>
          </a:p>
          <a:p>
            <a:pPr marL="0" indent="0">
              <a:lnSpc>
                <a:spcPct val="95000"/>
              </a:lnSpc>
              <a:spcBef>
                <a:spcPts val="0"/>
              </a:spcBef>
              <a:buClr>
                <a:schemeClr val="dk1"/>
              </a:buClr>
              <a:buSzPts val="1100"/>
            </a:pPr>
            <a:r>
              <a:rPr lang="en-GB" dirty="0"/>
              <a:t>Consultation responses? </a:t>
            </a:r>
            <a:br>
              <a:rPr lang="en-GB" dirty="0"/>
            </a:br>
            <a:r>
              <a:rPr lang="en-GB" dirty="0"/>
              <a:t>Stakeholder submissions?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6649A6-51BE-78B1-A21F-6CF65FB3CB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2F8E2B-5D89-9A43-AAA4-95B01CF1281D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279399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/>
            <a:r>
              <a:rPr lang="en-GB" dirty="0"/>
              <a:t>Entry-level roles are being hit first</a:t>
            </a:r>
          </a:p>
          <a:p>
            <a:pPr marL="0" indent="0"/>
            <a:r>
              <a:rPr lang="en-GB" dirty="0"/>
              <a:t>The tasks that junior staff used to do... research, drafting, summarising...</a:t>
            </a:r>
          </a:p>
          <a:p>
            <a:pPr marL="0" indent="0"/>
            <a:endParaRPr lang="en-GB" dirty="0"/>
          </a:p>
          <a:p>
            <a:pPr marL="0" indent="0"/>
            <a:r>
              <a:rPr lang="en-GB" dirty="0"/>
              <a:t>These are exactly what AI does well</a:t>
            </a:r>
          </a:p>
          <a:p>
            <a:pPr marL="0" indent="0"/>
            <a:r>
              <a:rPr lang="en-GB" dirty="0"/>
              <a:t>Where do people learn the craft if those roles disappear?</a:t>
            </a:r>
          </a:p>
          <a:p>
            <a:pPr marL="0" indent="0"/>
            <a:endParaRPr lang="en-GB" dirty="0"/>
          </a:p>
          <a:p>
            <a:pPr marL="0" indent="0"/>
            <a:r>
              <a:rPr lang="en-GB" dirty="0"/>
              <a:t>[PAUSE]</a:t>
            </a:r>
          </a:p>
          <a:p>
            <a:pPr marL="0" indent="0"/>
            <a:r>
              <a:rPr lang="en-GB" dirty="0"/>
              <a:t>This is storing up trouble.</a:t>
            </a:r>
          </a:p>
          <a:p>
            <a:pPr marL="0" indent="0"/>
            <a:r>
              <a:rPr lang="en-GB" dirty="0"/>
              <a:t>If juniors don't get the reps... where do your future senior analysts come from?</a:t>
            </a:r>
            <a:endParaRPr lang="en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34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8499614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D83F39-3C87-DF8E-A174-7DFFF1C005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016660F-5C40-10A5-1E25-3B70810808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D2A5267-F5C2-FEC1-1ECF-BF3F4411FE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5400" indent="0">
              <a:buNone/>
            </a:pPr>
            <a:endParaRPr lang="en-GB" sz="1200" dirty="0"/>
          </a:p>
          <a:p>
            <a:pPr marL="25400" indent="0">
              <a:buNone/>
            </a:pPr>
            <a:r>
              <a:rPr lang="en-GB" sz="1200" dirty="0"/>
              <a:t>Four shifts you can't ignore:</a:t>
            </a:r>
          </a:p>
          <a:p>
            <a:pPr marL="25400" indent="0">
              <a:buNone/>
            </a:pPr>
            <a:r>
              <a:rPr lang="en-GB" sz="1200" b="1" dirty="0"/>
              <a:t>Your stakeholders are changing</a:t>
            </a:r>
          </a:p>
          <a:p>
            <a:pPr marL="25400" indent="0">
              <a:buNone/>
            </a:pPr>
            <a:r>
              <a:rPr lang="en-GB" sz="1200" dirty="0"/>
              <a:t>They're using AI too</a:t>
            </a:r>
          </a:p>
          <a:p>
            <a:pPr marL="25400" indent="0">
              <a:buNone/>
            </a:pPr>
            <a:r>
              <a:rPr lang="en-GB" sz="1200" dirty="0"/>
              <a:t>They might summarise your reports with ChatGPT instead of reading them</a:t>
            </a:r>
          </a:p>
          <a:p>
            <a:pPr marL="25400" indent="0">
              <a:buNone/>
            </a:pPr>
            <a:r>
              <a:rPr lang="en-GB" sz="1200" dirty="0"/>
              <a:t>Your role evolves from information provider to... what? Curator? Interpreter?</a:t>
            </a:r>
          </a:p>
          <a:p>
            <a:pPr marL="25400" indent="0">
              <a:buNone/>
            </a:pPr>
            <a:endParaRPr lang="en-GB" sz="1200" dirty="0"/>
          </a:p>
          <a:p>
            <a:pPr marL="25400" indent="0">
              <a:buNone/>
            </a:pPr>
            <a:r>
              <a:rPr lang="en-GB" sz="1200" b="1" dirty="0"/>
              <a:t>Your peers are changing</a:t>
            </a:r>
          </a:p>
          <a:p>
            <a:pPr marL="25400" indent="0">
              <a:buNone/>
            </a:pPr>
            <a:r>
              <a:rPr lang="en-GB" sz="1200" dirty="0"/>
              <a:t>What's innovative today becomes table stakes tomorrow</a:t>
            </a:r>
          </a:p>
          <a:p>
            <a:pPr marL="25400" indent="0">
              <a:buNone/>
            </a:pPr>
            <a:r>
              <a:rPr lang="en-GB" sz="1200" dirty="0"/>
              <a:t>Other think tanks are experimenting</a:t>
            </a:r>
          </a:p>
          <a:p>
            <a:pPr marL="25400" indent="0">
              <a:buNone/>
            </a:pPr>
            <a:r>
              <a:rPr lang="en-GB" sz="1200" dirty="0"/>
              <a:t>The bar keeps rising</a:t>
            </a:r>
          </a:p>
          <a:p>
            <a:pPr marL="25400" indent="0">
              <a:buNone/>
            </a:pPr>
            <a:endParaRPr lang="en-GB" sz="1200" b="1" dirty="0"/>
          </a:p>
          <a:p>
            <a:pPr marL="25400" indent="0">
              <a:buNone/>
            </a:pP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New risks reshaping everything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GB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</a:b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Misinformation, deepfakes, erosion of trust; </a:t>
            </a:r>
          </a:p>
          <a:p>
            <a:pPr marL="25400" indent="0">
              <a:buNone/>
            </a:pP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think tanks become more valuable as trusted filters, but only if you navigate thoughtfully</a:t>
            </a:r>
          </a:p>
          <a:p>
            <a:pPr marL="25400" indent="0">
              <a:buNone/>
            </a:pPr>
            <a:endParaRPr lang="en-GB" sz="1200" b="1" dirty="0"/>
          </a:p>
          <a:p>
            <a:pPr marL="25400" indent="0">
              <a:buNone/>
            </a:pPr>
            <a:r>
              <a:rPr lang="en-GB" sz="1200" dirty="0"/>
              <a:t>But here's the opportunity</a:t>
            </a:r>
          </a:p>
          <a:p>
            <a:pPr marL="25400" indent="0">
              <a:buNone/>
            </a:pPr>
            <a:r>
              <a:rPr lang="en-GB" sz="1200" dirty="0"/>
              <a:t>These shifts you can’t control force clarity about what truly matters.</a:t>
            </a:r>
          </a:p>
          <a:p>
            <a:pPr marL="25400" indent="0">
              <a:buNone/>
            </a:pPr>
            <a:r>
              <a:rPr lang="en-GB" sz="1200" dirty="0"/>
              <a:t>Judgment - knowing what questions to ask, what matters, what's noise</a:t>
            </a:r>
          </a:p>
          <a:p>
            <a:pPr marL="25400" indent="0">
              <a:buNone/>
            </a:pPr>
            <a:r>
              <a:rPr lang="en-GB" sz="1200" dirty="0"/>
              <a:t>Relationships - trust built over years, access, credibility</a:t>
            </a:r>
          </a:p>
          <a:p>
            <a:pPr marL="25400" indent="0">
              <a:buNone/>
            </a:pPr>
            <a:r>
              <a:rPr lang="en-GB" sz="1200" dirty="0"/>
              <a:t>Convening - bringing people together, facilitating dialogue</a:t>
            </a:r>
          </a:p>
          <a:p>
            <a:pPr marL="25400" indent="0">
              <a:buNone/>
            </a:pPr>
            <a:r>
              <a:rPr lang="en-GB" sz="1200" dirty="0"/>
              <a:t>Values - what you stand for, what you won't compromise</a:t>
            </a:r>
          </a:p>
          <a:p>
            <a:pPr marL="25400" indent="0">
              <a:buNone/>
            </a:pPr>
            <a:endParaRPr lang="en-GB" sz="1200" dirty="0"/>
          </a:p>
          <a:p>
            <a:pPr marL="25400" indent="0">
              <a:buNone/>
            </a:pPr>
            <a:r>
              <a:rPr lang="en-GB" sz="1200" dirty="0"/>
              <a:t>[SLOWER]</a:t>
            </a:r>
          </a:p>
          <a:p>
            <a:pPr marL="25400" indent="0">
              <a:buNone/>
            </a:pPr>
            <a:r>
              <a:rPr lang="en-GB" sz="1200" dirty="0"/>
              <a:t>AI should amplify these things. Not substitute for them.</a:t>
            </a:r>
          </a:p>
          <a:p>
            <a:pPr marL="25400" indent="0">
              <a:buNone/>
            </a:pPr>
            <a:r>
              <a:rPr lang="en-GB" sz="1200" dirty="0"/>
              <a:t>The think tanks that thrive will be the ones that use AI to do more of what makes them valuable...</a:t>
            </a:r>
          </a:p>
          <a:p>
            <a:pPr marL="25400" indent="0">
              <a:buNone/>
            </a:pPr>
            <a:endParaRPr lang="en-GB" sz="1200" dirty="0"/>
          </a:p>
          <a:p>
            <a:pPr marL="25400" indent="0">
              <a:buNone/>
            </a:pPr>
            <a:r>
              <a:rPr lang="en-GB" sz="1200" dirty="0"/>
              <a:t>Not the ones that use AI to replace what made them valuable in the first place.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C2DF0B-0351-AA49-7B52-FAE079F2D14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35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7913158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344886d44b7_0_3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438" y="573088"/>
            <a:ext cx="6715125" cy="37782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" name="Google Shape;323;g344886d44b7_0_355:notes"/>
          <p:cNvSpPr txBox="1">
            <a:spLocks noGrp="1"/>
          </p:cNvSpPr>
          <p:nvPr>
            <p:ph type="body" idx="1"/>
          </p:nvPr>
        </p:nvSpPr>
        <p:spPr>
          <a:xfrm>
            <a:off x="515964" y="4572001"/>
            <a:ext cx="5848500" cy="3998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rtl="0"/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These challenges don't resolve themselves. </a:t>
            </a:r>
          </a:p>
          <a:p>
            <a:pPr rtl="0"/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But working through them is how your organisation becomes something new—not just more efficient, but genuinely different.</a:t>
            </a:r>
          </a:p>
          <a:p>
            <a:pPr rtl="0"/>
            <a:endParaRPr lang="en-GB" b="0" dirty="0">
              <a:effectLst/>
            </a:endParaRPr>
          </a:p>
          <a:p>
            <a:pPr rtl="0"/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Quick summary of all four dimensions:</a:t>
            </a:r>
          </a:p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People: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The human response is the determining factor. Identity, fear, adaptation.</a:t>
            </a:r>
            <a:endParaRPr lang="en-GB" b="0" dirty="0">
              <a:effectLst/>
            </a:endParaRPr>
          </a:p>
          <a:p>
            <a:pPr rtl="0" fontAlgn="base"/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Technology: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Who you partner with and on what terms. Values choices, not just IT choices.</a:t>
            </a:r>
          </a:p>
          <a:p>
            <a:pPr rtl="0" fontAlgn="base"/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Process: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Bolt-on won't work. Redesign for transformation, not just acceleration.</a:t>
            </a:r>
          </a:p>
          <a:p>
            <a:pPr marL="457200" marR="0" lvl="0" indent="-2286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Impact/Strategy: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Your world is changing—stakeholders, peers, scrutiny. Clarity about what truly matters.</a:t>
            </a:r>
          </a:p>
          <a:p>
            <a:pPr rtl="0" fontAlgn="base"/>
            <a:endParaRPr lang="en-GB" sz="1200" b="0" i="0" u="none" strike="noStrike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pPr rtl="0"/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You don't need to solve all four at once—but you do need to be thinking about all four. They're interconnected.</a:t>
            </a:r>
            <a:endParaRPr lang="en-GB" b="0" dirty="0">
              <a:effectLst/>
            </a:endParaRPr>
          </a:p>
          <a:p>
            <a:br>
              <a:rPr lang="en-GB" dirty="0"/>
            </a:br>
            <a:endParaRPr lang="en-GB" noProof="0" dirty="0"/>
          </a:p>
        </p:txBody>
      </p:sp>
      <p:sp>
        <p:nvSpPr>
          <p:cNvPr id="324" name="Google Shape;324;g344886d44b7_0_355:notes"/>
          <p:cNvSpPr txBox="1">
            <a:spLocks noGrp="1"/>
          </p:cNvSpPr>
          <p:nvPr>
            <p:ph type="sldNum" idx="12"/>
          </p:nvPr>
        </p:nvSpPr>
        <p:spPr>
          <a:xfrm>
            <a:off x="2895600" y="8802686"/>
            <a:ext cx="3962400" cy="3414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36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37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9795095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Purpose: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Shift from challenge to opportunity. The opening asked what's being lost; the close asks what's now possible. Structured discussion ensures they leave with their own thinking, not just mine.</a:t>
            </a:r>
          </a:p>
          <a:p>
            <a:endParaRPr lang="en-GB" sz="1200" b="0" i="0" u="none" strike="noStrike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"We opened with a hard question: </a:t>
            </a:r>
            <a:r>
              <a:rPr lang="en-GB" sz="1200" b="0" i="1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What useful thing you do is no longer valuable?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That's the threat. But there are three more questions—and these are about opportunity."</a:t>
            </a:r>
          </a:p>
          <a:p>
            <a:endParaRPr lang="en-GB" sz="1200" b="1" i="0" u="none" strike="noStrike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endParaRPr lang="en-GB" sz="1200" b="1" i="0" u="none" strike="noStrike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Question 2: What impossible thing can you do now?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200" b="0" i="1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"The flip side of commoditisation is new capability. What does having an infinite number of research assistants get you? How does giving every analyst a data analyst, a first-draft writer, and a sounding board change what's possible?”</a:t>
            </a:r>
          </a:p>
          <a:p>
            <a:endParaRPr lang="en-GB" sz="1200" b="0" i="1" u="none" strike="noStrike" cap="none" dirty="0">
              <a:solidFill>
                <a:schemeClr val="dk1"/>
              </a:solidFill>
              <a:effectLst/>
              <a:latin typeface="Calibri"/>
              <a:cs typeface="Calibri"/>
              <a:sym typeface="Calibri"/>
            </a:endParaRPr>
          </a:p>
          <a:p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Question 3: What can you democratise or take to a wider audience?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200" b="0" i="1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"Services that were once expensive to customise have become cheap. Analysis you could only do for major funders might now be feasible for smaller partners.”</a:t>
            </a:r>
          </a:p>
          <a:p>
            <a:endParaRPr lang="en-GB" sz="1200" b="0" i="1" u="none" strike="noStrike" cap="none" dirty="0">
              <a:solidFill>
                <a:schemeClr val="dk1"/>
              </a:solidFill>
              <a:effectLst/>
              <a:latin typeface="Calibri"/>
              <a:cs typeface="Calibri"/>
              <a:sym typeface="Calibri"/>
            </a:endParaRPr>
          </a:p>
          <a:p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What can you move upmarket or personalise?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200" b="0" i="1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"Your capabilities have increased. A small research team can punch above its weight. With AI handling the groundwork, your senior people can focus on the judgment calls, the relationships."</a:t>
            </a:r>
            <a:endParaRPr lang="en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38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708167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/>
            <a:r>
              <a:rPr lang="en-GB" dirty="0"/>
              <a:t>Which leads me to start with a hard question: What </a:t>
            </a:r>
            <a:r>
              <a:rPr lang="en-GB" b="1" dirty="0"/>
              <a:t>useful</a:t>
            </a:r>
            <a:r>
              <a:rPr lang="en-GB" dirty="0"/>
              <a:t> thing does your think tank do that was is no longer </a:t>
            </a:r>
            <a:r>
              <a:rPr lang="en-GB" b="1" dirty="0"/>
              <a:t>valuable</a:t>
            </a:r>
            <a:r>
              <a:rPr lang="en-GB" dirty="0"/>
              <a:t>?</a:t>
            </a:r>
          </a:p>
          <a:p>
            <a:pPr marL="0" indent="0"/>
            <a:endParaRPr lang="en-GB" dirty="0"/>
          </a:p>
          <a:p>
            <a:pPr marL="0" indent="0"/>
            <a:r>
              <a:rPr lang="en-GB" dirty="0"/>
              <a:t>AI doesn't do everything well—but it does some things very well. </a:t>
            </a:r>
          </a:p>
          <a:p>
            <a:pPr marL="0" indent="0"/>
            <a:endParaRPr lang="en-GB" dirty="0"/>
          </a:p>
          <a:p>
            <a:pPr marL="0" indent="0"/>
            <a:r>
              <a:rPr lang="en-GB" dirty="0"/>
              <a:t>For many organisations, AI is now fully capable of automating a task that used to be an important part of your identity or strategy.</a:t>
            </a:r>
          </a:p>
          <a:p>
            <a:pPr marL="0" indent="0"/>
            <a:endParaRPr lang="en-GB" dirty="0"/>
          </a:p>
          <a:p>
            <a:pPr marL="0" indent="0"/>
            <a:r>
              <a:rPr lang="en-GB" dirty="0"/>
              <a:t>AI can synthesise literature faster than your research assistants. </a:t>
            </a:r>
          </a:p>
          <a:p>
            <a:pPr marL="0" indent="0"/>
            <a:r>
              <a:rPr lang="en-GB" dirty="0"/>
              <a:t>It can analyse consultation responses overnight. It can draft policy briefs that are... fine. </a:t>
            </a:r>
          </a:p>
          <a:p>
            <a:pPr marL="0" indent="0"/>
            <a:r>
              <a:rPr lang="en-GB" dirty="0"/>
              <a:t>It can provide the kind of rapid analysis that used to take weeks.</a:t>
            </a:r>
          </a:p>
          <a:p>
            <a:pPr marL="0" indent="0"/>
            <a:endParaRPr lang="en-GB" dirty="0"/>
          </a:p>
          <a:p>
            <a:pPr marL="0" indent="0"/>
            <a:r>
              <a:rPr lang="en-GB" dirty="0"/>
              <a:t>So: what useful thing you do might no longer be valuable? </a:t>
            </a:r>
            <a:r>
              <a:rPr lang="en-GB" i="1" dirty="0"/>
              <a:t>What's being commoditised</a:t>
            </a:r>
            <a:r>
              <a:rPr lang="en-GB" dirty="0"/>
              <a:t>?</a:t>
            </a:r>
          </a:p>
          <a:p>
            <a:pPr marL="0" indent="0"/>
            <a:endParaRPr lang="en-GB" dirty="0"/>
          </a:p>
          <a:p>
            <a:pPr rtl="0"/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To the room (8-10 min):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"What are you already seeing? How is AI showing up in your work—your research, your audiences, your funders, your teams?"</a:t>
            </a:r>
            <a:endParaRPr lang="en-GB" b="0" dirty="0">
              <a:effectLst/>
            </a:endParaRPr>
          </a:p>
          <a:p>
            <a:pPr rtl="0"/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Harvest 4-5 responses, noting the variety. Acknowledge both the threats and the opportunities as they emerge. Some will share anxieties; others will share experiments. Both are valid.</a:t>
            </a:r>
            <a:endParaRPr lang="en-GB" b="0" dirty="0">
              <a:effectLst/>
            </a:endParaRPr>
          </a:p>
          <a:p>
            <a:pPr rtl="0"/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Bridge (2-3 min):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"What you're describing is hitting think tanks across multiple dimensions—and it's messy. Let me give you two scenarios that sharpen these tensions..."</a:t>
            </a:r>
            <a:endParaRPr lang="en-GB" b="0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891023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344886d44b7_0_3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438" y="573088"/>
            <a:ext cx="6715125" cy="37782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344886d44b7_0_397:notes"/>
          <p:cNvSpPr txBox="1">
            <a:spLocks noGrp="1"/>
          </p:cNvSpPr>
          <p:nvPr>
            <p:ph type="body" idx="1"/>
          </p:nvPr>
        </p:nvSpPr>
        <p:spPr>
          <a:xfrm>
            <a:off x="515964" y="4572001"/>
            <a:ext cx="5848500" cy="3998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The scenarios together surface: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Strategy questions (value proposition, stakeholder changes, peer competition)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Technology questions (tool fragmentation, data security, who decides)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People questions (anxiety, identity, skills, generational divides)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Process questions (governance gaps, quality control, learning together)</a:t>
            </a:r>
            <a:endParaRPr dirty="0"/>
          </a:p>
        </p:txBody>
      </p:sp>
      <p:sp>
        <p:nvSpPr>
          <p:cNvPr id="292" name="Google Shape;292;g344886d44b7_0_397:notes"/>
          <p:cNvSpPr txBox="1">
            <a:spLocks noGrp="1"/>
          </p:cNvSpPr>
          <p:nvPr>
            <p:ph type="sldNum" idx="12"/>
          </p:nvPr>
        </p:nvSpPr>
        <p:spPr>
          <a:xfrm>
            <a:off x="2895600" y="8802686"/>
            <a:ext cx="3962400" cy="3414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344886d44b7_0_3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438" y="573088"/>
            <a:ext cx="6715125" cy="37782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344886d44b7_0_397:notes"/>
          <p:cNvSpPr txBox="1">
            <a:spLocks noGrp="1"/>
          </p:cNvSpPr>
          <p:nvPr>
            <p:ph type="body" idx="1"/>
          </p:nvPr>
        </p:nvSpPr>
        <p:spPr>
          <a:xfrm>
            <a:off x="515964" y="4572001"/>
            <a:ext cx="5848500" cy="3998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Format: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Assign one scenario assign one per half of the room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Ask them to scan QR for their scenario.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5-6 min reading and initial table discussion: "What stands out? What would you do?"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8-10 min harvesting: capture tensions on a flip chart or verbally, noting how issues connect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2-3 min bridge: "These tensions map to four dimensions we need to think about..."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2" name="Google Shape;292;g344886d44b7_0_397:notes"/>
          <p:cNvSpPr txBox="1">
            <a:spLocks noGrp="1"/>
          </p:cNvSpPr>
          <p:nvPr>
            <p:ph type="sldNum" idx="12"/>
          </p:nvPr>
        </p:nvSpPr>
        <p:spPr>
          <a:xfrm>
            <a:off x="2895600" y="8802686"/>
            <a:ext cx="3962400" cy="3414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991923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/>
            <a:r>
              <a:rPr lang="en-GB" dirty="0"/>
              <a:t>The scenarios surfaced tensions across multiple dimensions. Let's start with the most fundamental: people.</a:t>
            </a:r>
            <a:endParaRPr lang="en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512874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C6CA8F-2316-1494-5ADC-FCA91D3A32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7444FC6-D7B5-848C-7AFA-380488593C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C935FBB-9D52-F686-0A98-940ABF83C8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/>
            <a:r>
              <a:rPr lang="en-GB" b="0" dirty="0"/>
              <a:t>I’ve met hundreds of staff from think tanks during my courses</a:t>
            </a:r>
          </a:p>
          <a:p>
            <a:pPr marL="0" indent="0"/>
            <a:br>
              <a:rPr lang="en-GB" b="0" dirty="0"/>
            </a:br>
            <a:r>
              <a:rPr lang="en-GB" b="0" dirty="0"/>
              <a:t>In terms of what AI could do for them, there’s a lot of ideas and examples that come up.</a:t>
            </a:r>
          </a:p>
          <a:p>
            <a:pPr marL="0" indent="0"/>
            <a:r>
              <a:rPr lang="en-GB" b="0" dirty="0"/>
              <a:t>I think of this in three categories: </a:t>
            </a:r>
          </a:p>
          <a:p>
            <a:pPr marL="228600" indent="-228600">
              <a:buFont typeface="+mj-lt"/>
              <a:buAutoNum type="arabicPeriod"/>
            </a:pPr>
            <a:r>
              <a:rPr lang="en-GB" b="0" dirty="0"/>
              <a:t>Generate things from scratch</a:t>
            </a:r>
          </a:p>
          <a:p>
            <a:pPr marL="228600" indent="-228600">
              <a:buFont typeface="+mj-lt"/>
              <a:buAutoNum type="arabicPeriod"/>
            </a:pPr>
            <a:r>
              <a:rPr lang="en-GB" b="0" dirty="0"/>
              <a:t>Improve work as a partner in ideas, critiques, analysis, or design</a:t>
            </a:r>
          </a:p>
          <a:p>
            <a:pPr marL="228600" indent="-228600">
              <a:buFont typeface="+mj-lt"/>
              <a:buAutoNum type="arabicPeriod"/>
            </a:pPr>
            <a:r>
              <a:rPr lang="en-GB" b="0" dirty="0"/>
              <a:t>Automate routine tasks, like meeting note taking or calendar organisation.</a:t>
            </a:r>
          </a:p>
          <a:p>
            <a:pPr marL="0" indent="0"/>
            <a:endParaRPr lang="en-GB" b="0" dirty="0"/>
          </a:p>
          <a:p>
            <a:pPr marL="0" indent="0"/>
            <a:r>
              <a:rPr lang="en-GB" b="0" dirty="0"/>
              <a:t>The potential is real. </a:t>
            </a:r>
          </a:p>
          <a:p>
            <a:pPr marL="0" indent="0"/>
            <a:r>
              <a:rPr lang="en-GB" b="0" dirty="0"/>
              <a:t>People </a:t>
            </a:r>
            <a:r>
              <a:rPr lang="en-GB" b="1" dirty="0"/>
              <a:t>are</a:t>
            </a:r>
            <a:r>
              <a:rPr lang="en-GB" b="0" dirty="0"/>
              <a:t> drafting policy briefs faster, analysing consultations overnight, testing how audiences might respond.</a:t>
            </a:r>
          </a:p>
          <a:p>
            <a:pPr marL="0" indent="0"/>
            <a:endParaRPr lang="en-GB" b="0" dirty="0"/>
          </a:p>
          <a:p>
            <a:pPr marL="0" indent="0"/>
            <a:r>
              <a:rPr lang="en-GB" b="0" dirty="0"/>
              <a:t>But four challenges get in the way...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94AEB5-E406-E21D-2872-1F61DBC783E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664353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rtl="0"/>
            <a:r>
              <a:rPr lang="en-GB" dirty="0"/>
              <a:t>But AI isn’t easy for everyone to get into… why?</a:t>
            </a:r>
          </a:p>
          <a:p>
            <a:pPr marL="0" indent="0" rtl="0"/>
            <a:r>
              <a:rPr lang="en-GB" dirty="0"/>
              <a:t>Because they hear of things like this:</a:t>
            </a:r>
          </a:p>
          <a:p>
            <a:pPr marL="0" indent="0" rtl="0"/>
            <a:r>
              <a:rPr lang="en-GB" dirty="0"/>
              <a:t>In a study some researchers asked </a:t>
            </a:r>
            <a:r>
              <a:rPr lang="en-GB" dirty="0" err="1"/>
              <a:t>MidJourney</a:t>
            </a:r>
            <a:r>
              <a:rPr lang="en-GB" dirty="0"/>
              <a:t>, an AI image creation tool, to create </a:t>
            </a:r>
            <a:r>
              <a:rPr lang="en-GB" b="1" dirty="0"/>
              <a:t>white</a:t>
            </a:r>
            <a:r>
              <a:rPr lang="en-GB" dirty="0"/>
              <a:t> patients and </a:t>
            </a:r>
            <a:r>
              <a:rPr lang="en-GB" b="1" dirty="0"/>
              <a:t>black</a:t>
            </a:r>
            <a:r>
              <a:rPr lang="en-GB" dirty="0"/>
              <a:t> doctors in Africa. </a:t>
            </a:r>
          </a:p>
          <a:p>
            <a:pPr marL="0" indent="0" rtl="0"/>
            <a:r>
              <a:rPr lang="en-GB" dirty="0"/>
              <a:t>150 attempts. It never did it. Always white saviour imagery.</a:t>
            </a:r>
          </a:p>
          <a:p>
            <a:pPr marL="0" indent="0" rtl="0"/>
            <a:endParaRPr lang="en-GB" dirty="0"/>
          </a:p>
          <a:p>
            <a:pPr marL="0" indent="0" rtl="0"/>
            <a:r>
              <a:rPr lang="en-GB" dirty="0"/>
              <a:t>This is a real problem. AI reflects biases in its training data.</a:t>
            </a:r>
          </a:p>
          <a:p>
            <a:pPr marL="0" indent="0" rtl="0"/>
            <a:endParaRPr lang="en-GB" dirty="0"/>
          </a:p>
          <a:p>
            <a:pPr marL="0" indent="0" rtl="0"/>
            <a:r>
              <a:rPr lang="en-GB" dirty="0"/>
              <a:t>Bias is one of many problems AI has.</a:t>
            </a:r>
          </a:p>
          <a:p>
            <a:pPr marL="0" indent="0" rtl="0"/>
            <a:endParaRPr lang="en-GB" dirty="0"/>
          </a:p>
          <a:p>
            <a:pPr marL="0" indent="0" rtl="0"/>
            <a:r>
              <a:rPr lang="en-GB" dirty="0"/>
              <a:t>But here's what happens because of this: some people use examples like this to say AI is fundamentally dangerous. </a:t>
            </a:r>
          </a:p>
          <a:p>
            <a:pPr marL="0" indent="0" rtl="0"/>
            <a:endParaRPr lang="en-GB" dirty="0"/>
          </a:p>
          <a:p>
            <a:pPr marL="0" indent="0" rtl="0"/>
            <a:r>
              <a:rPr lang="en-GB" dirty="0"/>
              <a:t>And then others dismiss concerns entirely.</a:t>
            </a:r>
          </a:p>
          <a:p>
            <a:pPr marL="0" indent="0" rtl="0"/>
            <a:endParaRPr lang="en-GB" dirty="0"/>
          </a:p>
          <a:p>
            <a:pPr marL="0" indent="0" rtl="0"/>
            <a:r>
              <a:rPr lang="en-GB" dirty="0"/>
              <a:t>They talk only about some wonderful AI that is going to make our lives better.</a:t>
            </a:r>
          </a:p>
          <a:p>
            <a:pPr marL="0" indent="0" rtl="0"/>
            <a:endParaRPr lang="en-GB" dirty="0"/>
          </a:p>
          <a:p>
            <a:pPr marL="0" indent="0" rtl="0"/>
            <a:r>
              <a:rPr lang="en-GB" dirty="0"/>
              <a:t>Among staff you find extremism about AI. </a:t>
            </a:r>
          </a:p>
          <a:p>
            <a:pPr marL="0" indent="0" rtl="0"/>
            <a:endParaRPr lang="en-GB" dirty="0"/>
          </a:p>
          <a:p>
            <a:pPr marL="0" indent="0" rtl="0"/>
            <a:r>
              <a:rPr lang="en-GB" dirty="0"/>
              <a:t>Extreme positivity. Extreme pessimism.</a:t>
            </a:r>
          </a:p>
          <a:p>
            <a:pPr marL="0" indent="0" rtl="0"/>
            <a:endParaRPr lang="en-GB" dirty="0"/>
          </a:p>
          <a:p>
            <a:pPr marL="0" indent="0" rtl="0"/>
            <a:r>
              <a:rPr lang="en-GB" dirty="0"/>
              <a:t>Neither extreme helps staff in thinking about AI’s potential.</a:t>
            </a:r>
          </a:p>
          <a:p>
            <a:pPr marL="0" indent="0" rtl="0"/>
            <a:endParaRPr lang="en-GB" dirty="0"/>
          </a:p>
          <a:p>
            <a:pPr marL="0" indent="0" rtl="0"/>
            <a:r>
              <a:rPr lang="en-GB" dirty="0"/>
              <a:t>AI is an imperfect tool. </a:t>
            </a:r>
          </a:p>
          <a:p>
            <a:pPr marL="0" indent="0" rtl="0"/>
            <a:endParaRPr lang="en-GB" dirty="0"/>
          </a:p>
          <a:p>
            <a:pPr marL="0" indent="0" rtl="0"/>
            <a:r>
              <a:rPr lang="en-GB" dirty="0"/>
              <a:t>A challenge is helping people find the pragmatic middle.</a:t>
            </a:r>
            <a:endParaRPr lang="en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878357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photo" preserve="1" userDrawn="1">
  <p:cSld name="Section 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19F3C33-9645-62CE-DEEF-541A7A55976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9144000" cy="5143500"/>
          </a:xfrm>
          <a:solidFill>
            <a:schemeClr val="accent2">
              <a:lumMod val="60000"/>
              <a:lumOff val="40000"/>
            </a:schemeClr>
          </a:solidFill>
        </p:spPr>
        <p:txBody>
          <a:bodyPr/>
          <a:lstStyle/>
          <a:p>
            <a:endParaRPr lang="en-ES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756FEBEE-1FCA-A3FD-6550-D794C33985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947" y="4041105"/>
            <a:ext cx="5658378" cy="571500"/>
          </a:xfrm>
        </p:spPr>
        <p:txBody>
          <a:bodyPr anchor="b">
            <a:normAutofit/>
          </a:bodyPr>
          <a:lstStyle>
            <a:lvl1pPr algn="l">
              <a:defRPr sz="2700">
                <a:solidFill>
                  <a:schemeClr val="bg1"/>
                </a:solidFill>
                <a:highlight>
                  <a:srgbClr val="05868E"/>
                </a:highlight>
                <a:latin typeface="Kumbh Sans" pitchFamily="2" charset="77"/>
                <a:cs typeface="Kumbh Sans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ES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78909A72-FA23-CBB3-68C0-C12495216EF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99538" y="4707061"/>
            <a:ext cx="3844437" cy="322140"/>
          </a:xfrm>
        </p:spPr>
        <p:txBody>
          <a:bodyPr>
            <a:noAutofit/>
          </a:bodyPr>
          <a:lstStyle>
            <a:lvl1pPr marL="25400" indent="0" algn="r">
              <a:buNone/>
              <a:defRPr sz="800">
                <a:solidFill>
                  <a:schemeClr val="bg1"/>
                </a:solidFill>
                <a:latin typeface="Kumbh Sans" pitchFamily="2" charset="77"/>
                <a:cs typeface="Kumbh Sans" pitchFamily="2" charset="77"/>
              </a:defRPr>
            </a:lvl1pPr>
            <a:lvl2pPr>
              <a:defRPr sz="1200">
                <a:solidFill>
                  <a:schemeClr val="bg1"/>
                </a:solidFill>
                <a:latin typeface="Kumbh Sans" pitchFamily="2" charset="77"/>
                <a:cs typeface="Kumbh Sans" pitchFamily="2" charset="77"/>
              </a:defRPr>
            </a:lvl2pPr>
            <a:lvl3pPr>
              <a:defRPr sz="1200">
                <a:solidFill>
                  <a:schemeClr val="bg1"/>
                </a:solidFill>
                <a:latin typeface="Kumbh Sans" pitchFamily="2" charset="77"/>
                <a:cs typeface="Kumbh Sans" pitchFamily="2" charset="77"/>
              </a:defRPr>
            </a:lvl3pPr>
            <a:lvl4pPr>
              <a:defRPr sz="1200">
                <a:solidFill>
                  <a:schemeClr val="bg1"/>
                </a:solidFill>
                <a:latin typeface="Kumbh Sans" pitchFamily="2" charset="77"/>
                <a:cs typeface="Kumbh Sans" pitchFamily="2" charset="77"/>
              </a:defRPr>
            </a:lvl4pPr>
            <a:lvl5pPr>
              <a:defRPr sz="1200">
                <a:solidFill>
                  <a:schemeClr val="bg1"/>
                </a:solidFill>
                <a:latin typeface="Kumbh Sans" pitchFamily="2" charset="77"/>
                <a:cs typeface="Kumbh Sans" pitchFamily="2" charset="77"/>
              </a:defRPr>
            </a:lvl5pPr>
          </a:lstStyle>
          <a:p>
            <a:pPr lvl="0"/>
            <a:r>
              <a:rPr lang="en-GB" dirty="0"/>
              <a:t>Click to edit Master text styles</a:t>
            </a:r>
            <a:endParaRPr lang="en-ES" dirty="0"/>
          </a:p>
        </p:txBody>
      </p:sp>
      <p:pic>
        <p:nvPicPr>
          <p:cNvPr id="3" name="Picture 2" descr="A close-up of a logo&#10;&#10;AI-generated content may be incorrect.">
            <a:extLst>
              <a:ext uri="{FF2B5EF4-FFF2-40B4-BE49-F238E27FC236}">
                <a16:creationId xmlns:a16="http://schemas.microsoft.com/office/drawing/2014/main" id="{68C139D3-A787-A377-0C88-3720DBD1F4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99906" y="114299"/>
            <a:ext cx="2144069" cy="438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313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nt with quote">
  <p:cSld name="1_Content with quote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Google Shape;73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34163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7"/>
          <p:cNvSpPr txBox="1">
            <a:spLocks noGrp="1"/>
          </p:cNvSpPr>
          <p:nvPr>
            <p:ph type="title"/>
          </p:nvPr>
        </p:nvSpPr>
        <p:spPr>
          <a:xfrm>
            <a:off x="415799" y="486000"/>
            <a:ext cx="7131875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100"/>
              <a:buFont typeface="Kumbh Sans"/>
              <a:buNone/>
              <a:defRPr sz="2400" b="0" i="0">
                <a:solidFill>
                  <a:schemeClr val="accent2"/>
                </a:solidFill>
                <a:latin typeface="Kumbh Sans"/>
                <a:ea typeface="Kumbh Sans"/>
                <a:cs typeface="Kumbh Sans"/>
                <a:sym typeface="Kumbh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7"/>
          <p:cNvSpPr txBox="1">
            <a:spLocks noGrp="1"/>
          </p:cNvSpPr>
          <p:nvPr>
            <p:ph type="sldNum" idx="12"/>
          </p:nvPr>
        </p:nvSpPr>
        <p:spPr>
          <a:xfrm>
            <a:off x="8451001" y="4725000"/>
            <a:ext cx="283500" cy="1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825" b="0" i="0" u="none" strike="noStrike" cap="none">
                <a:solidFill>
                  <a:schemeClr val="dk2"/>
                </a:solidFill>
                <a:latin typeface="Kumbh Sans"/>
                <a:ea typeface="Kumbh Sans"/>
                <a:cs typeface="Kumbh Sans"/>
                <a:sym typeface="Kumbh Sans"/>
              </a:defRPr>
            </a:lvl1pPr>
            <a:lvl2pPr marL="0" marR="0" lvl="1" indent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825" b="0" i="0" u="none" strike="noStrike" cap="none">
                <a:solidFill>
                  <a:schemeClr val="dk2"/>
                </a:solidFill>
                <a:latin typeface="Kumbh Sans"/>
                <a:ea typeface="Kumbh Sans"/>
                <a:cs typeface="Kumbh Sans"/>
                <a:sym typeface="Kumbh Sans"/>
              </a:defRPr>
            </a:lvl2pPr>
            <a:lvl3pPr marL="0" marR="0" lvl="2" indent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825" b="0" i="0" u="none" strike="noStrike" cap="none">
                <a:solidFill>
                  <a:schemeClr val="dk2"/>
                </a:solidFill>
                <a:latin typeface="Kumbh Sans"/>
                <a:ea typeface="Kumbh Sans"/>
                <a:cs typeface="Kumbh Sans"/>
                <a:sym typeface="Kumbh Sans"/>
              </a:defRPr>
            </a:lvl3pPr>
            <a:lvl4pPr marL="0" marR="0" lvl="3" indent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825" b="0" i="0" u="none" strike="noStrike" cap="none">
                <a:solidFill>
                  <a:schemeClr val="dk2"/>
                </a:solidFill>
                <a:latin typeface="Kumbh Sans"/>
                <a:ea typeface="Kumbh Sans"/>
                <a:cs typeface="Kumbh Sans"/>
                <a:sym typeface="Kumbh Sans"/>
              </a:defRPr>
            </a:lvl4pPr>
            <a:lvl5pPr marL="0" marR="0" lvl="4" indent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825" b="0" i="0" u="none" strike="noStrike" cap="none">
                <a:solidFill>
                  <a:schemeClr val="dk2"/>
                </a:solidFill>
                <a:latin typeface="Kumbh Sans"/>
                <a:ea typeface="Kumbh Sans"/>
                <a:cs typeface="Kumbh Sans"/>
                <a:sym typeface="Kumbh Sans"/>
              </a:defRPr>
            </a:lvl5pPr>
            <a:lvl6pPr marL="0" marR="0" lvl="5" indent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825" b="0" i="0" u="none" strike="noStrike" cap="none">
                <a:solidFill>
                  <a:schemeClr val="dk2"/>
                </a:solidFill>
                <a:latin typeface="Kumbh Sans"/>
                <a:ea typeface="Kumbh Sans"/>
                <a:cs typeface="Kumbh Sans"/>
                <a:sym typeface="Kumbh Sans"/>
              </a:defRPr>
            </a:lvl6pPr>
            <a:lvl7pPr marL="0" marR="0" lvl="6" indent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825" b="0" i="0" u="none" strike="noStrike" cap="none">
                <a:solidFill>
                  <a:schemeClr val="dk2"/>
                </a:solidFill>
                <a:latin typeface="Kumbh Sans"/>
                <a:ea typeface="Kumbh Sans"/>
                <a:cs typeface="Kumbh Sans"/>
                <a:sym typeface="Kumbh Sans"/>
              </a:defRPr>
            </a:lvl7pPr>
            <a:lvl8pPr marL="0" marR="0" lvl="7" indent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825" b="0" i="0" u="none" strike="noStrike" cap="none">
                <a:solidFill>
                  <a:schemeClr val="dk2"/>
                </a:solidFill>
                <a:latin typeface="Kumbh Sans"/>
                <a:ea typeface="Kumbh Sans"/>
                <a:cs typeface="Kumbh Sans"/>
                <a:sym typeface="Kumbh Sans"/>
              </a:defRPr>
            </a:lvl8pPr>
            <a:lvl9pPr marL="0" marR="0" lvl="8" indent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825" b="0" i="0" u="none" strike="noStrike" cap="none">
                <a:solidFill>
                  <a:schemeClr val="dk2"/>
                </a:solidFill>
                <a:latin typeface="Kumbh Sans"/>
                <a:ea typeface="Kumbh Sans"/>
                <a:cs typeface="Kumbh Sans"/>
                <a:sym typeface="Kumbh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6" name="Google Shape;76;p7"/>
          <p:cNvSpPr txBox="1">
            <a:spLocks noGrp="1"/>
          </p:cNvSpPr>
          <p:nvPr>
            <p:ph type="ftr" idx="11"/>
          </p:nvPr>
        </p:nvSpPr>
        <p:spPr>
          <a:xfrm>
            <a:off x="1242000" y="4725000"/>
            <a:ext cx="4050000" cy="1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Kumbh Sans"/>
                <a:ea typeface="Kumbh Sans"/>
                <a:cs typeface="Kumbh Sans"/>
                <a:sym typeface="Kumbh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7"/>
          <p:cNvSpPr txBox="1"/>
          <p:nvPr/>
        </p:nvSpPr>
        <p:spPr>
          <a:xfrm>
            <a:off x="621000" y="4725000"/>
            <a:ext cx="540000" cy="1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825" b="0" i="0" u="none" strike="noStrike" cap="none">
                <a:solidFill>
                  <a:schemeClr val="dk2"/>
                </a:solidFill>
                <a:latin typeface="Kumbh Sans"/>
                <a:ea typeface="Kumbh Sans"/>
                <a:cs typeface="Kumbh Sans"/>
                <a:sym typeface="Kumbh Sans"/>
              </a:rPr>
              <a:t>Unions 21</a:t>
            </a:r>
            <a:endParaRPr sz="1051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8" name="Google Shape;78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5801" y="4711502"/>
            <a:ext cx="121500" cy="13869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9" name="Google Shape;79;p7"/>
          <p:cNvCxnSpPr/>
          <p:nvPr/>
        </p:nvCxnSpPr>
        <p:spPr>
          <a:xfrm>
            <a:off x="415800" y="4644000"/>
            <a:ext cx="83160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80" name="Google Shape;80;p7"/>
          <p:cNvGrpSpPr/>
          <p:nvPr/>
        </p:nvGrpSpPr>
        <p:grpSpPr>
          <a:xfrm>
            <a:off x="8307488" y="486000"/>
            <a:ext cx="282965" cy="324254"/>
            <a:chOff x="9020310" y="1198801"/>
            <a:chExt cx="377286" cy="432339"/>
          </a:xfrm>
        </p:grpSpPr>
        <p:sp>
          <p:nvSpPr>
            <p:cNvPr id="81" name="Google Shape;81;p7"/>
            <p:cNvSpPr/>
            <p:nvPr/>
          </p:nvSpPr>
          <p:spPr>
            <a:xfrm>
              <a:off x="9020313" y="1198801"/>
              <a:ext cx="377283" cy="432339"/>
            </a:xfrm>
            <a:custGeom>
              <a:avLst/>
              <a:gdLst/>
              <a:ahLst/>
              <a:cxnLst/>
              <a:rect l="l" t="t" r="r" b="b"/>
              <a:pathLst>
                <a:path w="377283" h="432339" extrusionOk="0">
                  <a:moveTo>
                    <a:pt x="188639" y="144136"/>
                  </a:moveTo>
                  <a:lnTo>
                    <a:pt x="0" y="288251"/>
                  </a:lnTo>
                  <a:lnTo>
                    <a:pt x="188639" y="432340"/>
                  </a:lnTo>
                  <a:lnTo>
                    <a:pt x="377283" y="288251"/>
                  </a:lnTo>
                  <a:lnTo>
                    <a:pt x="377283" y="0"/>
                  </a:lnTo>
                  <a:lnTo>
                    <a:pt x="188639" y="14413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351" b="0" i="0" u="none" strike="noStrike" cap="none">
                <a:solidFill>
                  <a:schemeClr val="dk1"/>
                </a:solidFill>
                <a:latin typeface="Kumbh Sans"/>
                <a:ea typeface="Kumbh Sans"/>
                <a:cs typeface="Kumbh Sans"/>
                <a:sym typeface="Kumbh Sans"/>
              </a:endParaRPr>
            </a:p>
          </p:txBody>
        </p:sp>
        <p:sp>
          <p:nvSpPr>
            <p:cNvPr id="82" name="Google Shape;82;p7"/>
            <p:cNvSpPr/>
            <p:nvPr/>
          </p:nvSpPr>
          <p:spPr>
            <a:xfrm>
              <a:off x="9020310" y="1198816"/>
              <a:ext cx="188638" cy="288235"/>
            </a:xfrm>
            <a:custGeom>
              <a:avLst/>
              <a:gdLst/>
              <a:ahLst/>
              <a:cxnLst/>
              <a:rect l="l" t="t" r="r" b="b"/>
              <a:pathLst>
                <a:path w="188638" h="288235" extrusionOk="0">
                  <a:moveTo>
                    <a:pt x="0" y="288235"/>
                  </a:moveTo>
                  <a:lnTo>
                    <a:pt x="188639" y="144122"/>
                  </a:lnTo>
                  <a:lnTo>
                    <a:pt x="0" y="0"/>
                  </a:lnTo>
                  <a:lnTo>
                    <a:pt x="0" y="28823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351" b="0" i="0" u="none" strike="noStrike" cap="none">
                <a:solidFill>
                  <a:schemeClr val="dk1"/>
                </a:solidFill>
                <a:latin typeface="Kumbh Sans"/>
                <a:ea typeface="Kumbh Sans"/>
                <a:cs typeface="Kumbh Sans"/>
                <a:sym typeface="Kumbh Sans"/>
              </a:endParaRPr>
            </a:p>
          </p:txBody>
        </p:sp>
      </p:grpSp>
      <p:sp>
        <p:nvSpPr>
          <p:cNvPr id="83" name="Google Shape;83;p7"/>
          <p:cNvSpPr txBox="1">
            <a:spLocks noGrp="1"/>
          </p:cNvSpPr>
          <p:nvPr>
            <p:ph type="body" idx="1"/>
          </p:nvPr>
        </p:nvSpPr>
        <p:spPr>
          <a:xfrm>
            <a:off x="415800" y="1484722"/>
            <a:ext cx="8194498" cy="2834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3200"/>
              <a:buChar char="•"/>
              <a:defRPr b="0" i="0">
                <a:latin typeface="Kumbh Sans"/>
                <a:ea typeface="Kumbh Sans"/>
                <a:cs typeface="Kumbh Sans"/>
                <a:sym typeface="Kumbh Sans"/>
              </a:defRPr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Char char="–"/>
              <a:defRPr b="0" i="0">
                <a:latin typeface="Kumbh Sans"/>
                <a:ea typeface="Kumbh Sans"/>
                <a:cs typeface="Kumbh Sans"/>
                <a:sym typeface="Kumbh Sans"/>
              </a:defRPr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Char char="•"/>
              <a:defRPr b="0" i="0">
                <a:latin typeface="Kumbh Sans"/>
                <a:ea typeface="Kumbh Sans"/>
                <a:cs typeface="Kumbh Sans"/>
                <a:sym typeface="Kumbh Sans"/>
              </a:defRPr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–"/>
              <a:defRPr b="0" i="0">
                <a:latin typeface="Kumbh Sans"/>
                <a:ea typeface="Kumbh Sans"/>
                <a:cs typeface="Kumbh Sans"/>
                <a:sym typeface="Kumbh Sans"/>
              </a:defRPr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»"/>
              <a:defRPr b="0" i="0">
                <a:latin typeface="Kumbh Sans"/>
                <a:ea typeface="Kumbh Sans"/>
                <a:cs typeface="Kumbh Sans"/>
                <a:sym typeface="Kumbh Sans"/>
              </a:defRPr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56628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photo">
  <p:cSld name="1_Background photo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oogle Shape;16;p2"/>
          <p:cNvGrpSpPr/>
          <p:nvPr/>
        </p:nvGrpSpPr>
        <p:grpSpPr>
          <a:xfrm>
            <a:off x="5219700" y="1"/>
            <a:ext cx="3927419" cy="5143499"/>
            <a:chOff x="6959600" y="0"/>
            <a:chExt cx="5236557" cy="6857999"/>
          </a:xfrm>
        </p:grpSpPr>
        <p:sp>
          <p:nvSpPr>
            <p:cNvPr id="17" name="Google Shape;17;p2"/>
            <p:cNvSpPr/>
            <p:nvPr/>
          </p:nvSpPr>
          <p:spPr>
            <a:xfrm>
              <a:off x="6959889" y="3429091"/>
              <a:ext cx="5236268" cy="3428908"/>
            </a:xfrm>
            <a:custGeom>
              <a:avLst/>
              <a:gdLst/>
              <a:ahLst/>
              <a:cxnLst/>
              <a:rect l="l" t="t" r="r" b="b"/>
              <a:pathLst>
                <a:path w="5236268" h="3428908" extrusionOk="0">
                  <a:moveTo>
                    <a:pt x="5236268" y="3428908"/>
                  </a:moveTo>
                  <a:lnTo>
                    <a:pt x="2618195" y="0"/>
                  </a:lnTo>
                  <a:lnTo>
                    <a:pt x="0" y="3428908"/>
                  </a:lnTo>
                  <a:lnTo>
                    <a:pt x="5236268" y="3428908"/>
                  </a:lnTo>
                  <a:close/>
                </a:path>
              </a:pathLst>
            </a:custGeom>
            <a:solidFill>
              <a:srgbClr val="003E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351" b="0" i="0" u="none" strike="noStrike" cap="none">
                <a:solidFill>
                  <a:schemeClr val="dk1"/>
                </a:solidFill>
                <a:latin typeface="Kumbh Sans"/>
                <a:ea typeface="Kumbh Sans"/>
                <a:cs typeface="Kumbh Sans"/>
                <a:sym typeface="Kumbh Sans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6959600" y="0"/>
              <a:ext cx="5236199" cy="6857518"/>
            </a:xfrm>
            <a:custGeom>
              <a:avLst/>
              <a:gdLst/>
              <a:ahLst/>
              <a:cxnLst/>
              <a:rect l="l" t="t" r="r" b="b"/>
              <a:pathLst>
                <a:path w="5236199" h="6857518" extrusionOk="0">
                  <a:moveTo>
                    <a:pt x="5236200" y="0"/>
                  </a:moveTo>
                  <a:lnTo>
                    <a:pt x="0" y="0"/>
                  </a:lnTo>
                  <a:lnTo>
                    <a:pt x="2618448" y="3429030"/>
                  </a:lnTo>
                  <a:lnTo>
                    <a:pt x="5236200" y="6857519"/>
                  </a:lnTo>
                  <a:lnTo>
                    <a:pt x="5236200" y="0"/>
                  </a:lnTo>
                  <a:close/>
                </a:path>
              </a:pathLst>
            </a:custGeom>
            <a:solidFill>
              <a:srgbClr val="FF585D">
                <a:alpha val="8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351" b="0" i="0" u="none" strike="noStrike" cap="none">
                <a:solidFill>
                  <a:schemeClr val="dk1"/>
                </a:solidFill>
                <a:latin typeface="Kumbh Sans"/>
                <a:ea typeface="Kumbh Sans"/>
                <a:cs typeface="Kumbh Sans"/>
                <a:sym typeface="Kumbh Sans"/>
              </a:endParaRPr>
            </a:p>
          </p:txBody>
        </p:sp>
      </p:grpSp>
      <p:grpSp>
        <p:nvGrpSpPr>
          <p:cNvPr id="19" name="Google Shape;19;p2"/>
          <p:cNvGrpSpPr/>
          <p:nvPr/>
        </p:nvGrpSpPr>
        <p:grpSpPr>
          <a:xfrm>
            <a:off x="415800" y="4711502"/>
            <a:ext cx="121271" cy="138967"/>
            <a:chOff x="554400" y="6282000"/>
            <a:chExt cx="161693" cy="185289"/>
          </a:xfrm>
        </p:grpSpPr>
        <p:sp>
          <p:nvSpPr>
            <p:cNvPr id="20" name="Google Shape;20;p2"/>
            <p:cNvSpPr/>
            <p:nvPr/>
          </p:nvSpPr>
          <p:spPr>
            <a:xfrm>
              <a:off x="554401" y="6282000"/>
              <a:ext cx="161692" cy="185289"/>
            </a:xfrm>
            <a:custGeom>
              <a:avLst/>
              <a:gdLst/>
              <a:ahLst/>
              <a:cxnLst/>
              <a:rect l="l" t="t" r="r" b="b"/>
              <a:pathLst>
                <a:path w="161692" h="185289" extrusionOk="0">
                  <a:moveTo>
                    <a:pt x="80845" y="61773"/>
                  </a:moveTo>
                  <a:lnTo>
                    <a:pt x="0" y="123537"/>
                  </a:lnTo>
                  <a:lnTo>
                    <a:pt x="80845" y="185289"/>
                  </a:lnTo>
                  <a:lnTo>
                    <a:pt x="161693" y="123537"/>
                  </a:lnTo>
                  <a:lnTo>
                    <a:pt x="161693" y="0"/>
                  </a:lnTo>
                  <a:lnTo>
                    <a:pt x="80845" y="61773"/>
                  </a:lnTo>
                  <a:close/>
                </a:path>
              </a:pathLst>
            </a:custGeom>
            <a:solidFill>
              <a:srgbClr val="FF585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351" b="0" i="0" u="none" strike="noStrike" cap="none">
                <a:solidFill>
                  <a:schemeClr val="dk1"/>
                </a:solidFill>
                <a:latin typeface="Kumbh Sans"/>
                <a:ea typeface="Kumbh Sans"/>
                <a:cs typeface="Kumbh Sans"/>
                <a:sym typeface="Kumbh Sans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54400" y="6282006"/>
              <a:ext cx="80845" cy="123529"/>
            </a:xfrm>
            <a:custGeom>
              <a:avLst/>
              <a:gdLst/>
              <a:ahLst/>
              <a:cxnLst/>
              <a:rect l="l" t="t" r="r" b="b"/>
              <a:pathLst>
                <a:path w="80845" h="123529" extrusionOk="0">
                  <a:moveTo>
                    <a:pt x="0" y="123530"/>
                  </a:moveTo>
                  <a:lnTo>
                    <a:pt x="80845" y="61767"/>
                  </a:lnTo>
                  <a:lnTo>
                    <a:pt x="0" y="0"/>
                  </a:lnTo>
                  <a:lnTo>
                    <a:pt x="0" y="12353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351" b="0" i="0" u="none" strike="noStrike" cap="none">
                <a:solidFill>
                  <a:schemeClr val="dk1"/>
                </a:solidFill>
                <a:latin typeface="Kumbh Sans"/>
                <a:ea typeface="Kumbh Sans"/>
                <a:cs typeface="Kumbh Sans"/>
                <a:sym typeface="Kumbh Sans"/>
              </a:endParaRPr>
            </a:p>
          </p:txBody>
        </p:sp>
      </p:grpSp>
      <p:cxnSp>
        <p:nvCxnSpPr>
          <p:cNvPr id="22" name="Google Shape;22;p2"/>
          <p:cNvCxnSpPr/>
          <p:nvPr/>
        </p:nvCxnSpPr>
        <p:spPr>
          <a:xfrm>
            <a:off x="415800" y="4644000"/>
            <a:ext cx="83160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3" name="Google Shape;23;p2"/>
          <p:cNvSpPr txBox="1"/>
          <p:nvPr/>
        </p:nvSpPr>
        <p:spPr>
          <a:xfrm>
            <a:off x="621000" y="4725000"/>
            <a:ext cx="540000" cy="1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825" b="0" i="0" u="none" strike="noStrike" cap="none">
                <a:solidFill>
                  <a:schemeClr val="lt1"/>
                </a:solidFill>
                <a:latin typeface="Kumbh Sans"/>
                <a:ea typeface="Kumbh Sans"/>
                <a:cs typeface="Kumbh Sans"/>
                <a:sym typeface="Kumbh Sans"/>
              </a:rPr>
              <a:t>Unions 21</a:t>
            </a:r>
            <a:endParaRPr sz="1051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24;p2"/>
          <p:cNvSpPr txBox="1">
            <a:spLocks noGrp="1"/>
          </p:cNvSpPr>
          <p:nvPr>
            <p:ph type="title"/>
          </p:nvPr>
        </p:nvSpPr>
        <p:spPr>
          <a:xfrm>
            <a:off x="367650" y="1998475"/>
            <a:ext cx="5364000" cy="24606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Kumbh Sans"/>
              <a:buNone/>
              <a:defRPr sz="2400">
                <a:solidFill>
                  <a:schemeClr val="lt1"/>
                </a:solidFill>
                <a:highlight>
                  <a:schemeClr val="accent3"/>
                </a:highlight>
                <a:latin typeface="Kumbh Sans"/>
                <a:ea typeface="Kumbh Sans"/>
                <a:cs typeface="Kumbh Sans"/>
                <a:sym typeface="Kumbh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900"/>
              <a:buNone/>
              <a:defRPr sz="1300"/>
            </a:lvl2pPr>
            <a:lvl3pPr lvl="2">
              <a:spcBef>
                <a:spcPts val="0"/>
              </a:spcBef>
              <a:spcAft>
                <a:spcPts val="0"/>
              </a:spcAft>
              <a:buSzPts val="900"/>
              <a:buNone/>
              <a:defRPr sz="1300"/>
            </a:lvl3pPr>
            <a:lvl4pPr lvl="3">
              <a:spcBef>
                <a:spcPts val="0"/>
              </a:spcBef>
              <a:spcAft>
                <a:spcPts val="0"/>
              </a:spcAft>
              <a:buSzPts val="900"/>
              <a:buNone/>
              <a:defRPr sz="1300"/>
            </a:lvl4pPr>
            <a:lvl5pPr lvl="4">
              <a:spcBef>
                <a:spcPts val="0"/>
              </a:spcBef>
              <a:spcAft>
                <a:spcPts val="0"/>
              </a:spcAft>
              <a:buSzPts val="900"/>
              <a:buNone/>
              <a:defRPr sz="1300"/>
            </a:lvl5pPr>
            <a:lvl6pPr lvl="5">
              <a:spcBef>
                <a:spcPts val="0"/>
              </a:spcBef>
              <a:spcAft>
                <a:spcPts val="0"/>
              </a:spcAft>
              <a:buSzPts val="900"/>
              <a:buNone/>
              <a:defRPr sz="1300"/>
            </a:lvl6pPr>
            <a:lvl7pPr lvl="6">
              <a:spcBef>
                <a:spcPts val="0"/>
              </a:spcBef>
              <a:spcAft>
                <a:spcPts val="0"/>
              </a:spcAft>
              <a:buSzPts val="900"/>
              <a:buNone/>
              <a:defRPr sz="1300"/>
            </a:lvl7pPr>
            <a:lvl8pPr lvl="7">
              <a:spcBef>
                <a:spcPts val="0"/>
              </a:spcBef>
              <a:spcAft>
                <a:spcPts val="0"/>
              </a:spcAft>
              <a:buSzPts val="900"/>
              <a:buNone/>
              <a:defRPr sz="1300"/>
            </a:lvl8pPr>
            <a:lvl9pPr lvl="8">
              <a:spcBef>
                <a:spcPts val="0"/>
              </a:spcBef>
              <a:spcAft>
                <a:spcPts val="0"/>
              </a:spcAft>
              <a:buSzPts val="900"/>
              <a:buNone/>
              <a:defRPr sz="1300"/>
            </a:lvl9pPr>
          </a:lstStyle>
          <a:p>
            <a:endParaRPr dirty="0"/>
          </a:p>
        </p:txBody>
      </p:sp>
      <p:sp>
        <p:nvSpPr>
          <p:cNvPr id="25" name="Google Shape;25;p2"/>
          <p:cNvSpPr txBox="1">
            <a:spLocks noGrp="1"/>
          </p:cNvSpPr>
          <p:nvPr>
            <p:ph type="body" idx="1"/>
          </p:nvPr>
        </p:nvSpPr>
        <p:spPr>
          <a:xfrm>
            <a:off x="5806900" y="4732250"/>
            <a:ext cx="2925000" cy="311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>
            <a:lvl1pPr marL="0" lvl="0" indent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None/>
              <a:defRPr sz="700">
                <a:solidFill>
                  <a:schemeClr val="lt1"/>
                </a:solidFill>
                <a:latin typeface="Kumbh Sans" pitchFamily="2" charset="77"/>
                <a:cs typeface="Kumbh Sans" pitchFamily="2" charset="77"/>
              </a:defRPr>
            </a:lvl1pPr>
            <a:lvl2pPr marL="914400" lvl="1" indent="-273050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700"/>
              <a:buChar char="–"/>
              <a:defRPr sz="700">
                <a:solidFill>
                  <a:schemeClr val="lt1"/>
                </a:solidFill>
              </a:defRPr>
            </a:lvl2pPr>
            <a:lvl3pPr marL="1371600" lvl="2" indent="-27305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 sz="700">
                <a:solidFill>
                  <a:schemeClr val="lt1"/>
                </a:solidFill>
              </a:defRPr>
            </a:lvl3pPr>
            <a:lvl4pPr marL="1828800" lvl="3" indent="-27305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–"/>
              <a:defRPr sz="700">
                <a:solidFill>
                  <a:schemeClr val="lt1"/>
                </a:solidFill>
              </a:defRPr>
            </a:lvl4pPr>
            <a:lvl5pPr marL="2286000" lvl="4" indent="-27305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»"/>
              <a:defRPr sz="700">
                <a:solidFill>
                  <a:schemeClr val="lt1"/>
                </a:solidFill>
              </a:defRPr>
            </a:lvl5pPr>
            <a:lvl6pPr marL="2743200" lvl="5" indent="-27305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 sz="700">
                <a:solidFill>
                  <a:schemeClr val="lt1"/>
                </a:solidFill>
              </a:defRPr>
            </a:lvl6pPr>
            <a:lvl7pPr marL="3200400" lvl="6" indent="-27305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 sz="700">
                <a:solidFill>
                  <a:schemeClr val="lt1"/>
                </a:solidFill>
              </a:defRPr>
            </a:lvl7pPr>
            <a:lvl8pPr marL="3657600" lvl="7" indent="-27305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 sz="700">
                <a:solidFill>
                  <a:schemeClr val="lt1"/>
                </a:solidFill>
              </a:defRPr>
            </a:lvl8pPr>
            <a:lvl9pPr marL="4114800" lvl="8" indent="-27305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 sz="700">
                <a:solidFill>
                  <a:schemeClr val="lt1"/>
                </a:solidFill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27006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nt with quote" userDrawn="1">
  <p:cSld name="Content with quote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5"/>
          <p:cNvSpPr txBox="1">
            <a:spLocks noGrp="1"/>
          </p:cNvSpPr>
          <p:nvPr>
            <p:ph type="title"/>
          </p:nvPr>
        </p:nvSpPr>
        <p:spPr>
          <a:xfrm>
            <a:off x="415800" y="486000"/>
            <a:ext cx="5265000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100"/>
              <a:buFont typeface="Kumbh Sans"/>
              <a:buNone/>
              <a:defRPr sz="2400">
                <a:solidFill>
                  <a:schemeClr val="accent2"/>
                </a:solidFill>
                <a:latin typeface="Kumbh Sans"/>
                <a:ea typeface="Kumbh Sans"/>
                <a:cs typeface="Kumbh Sans"/>
                <a:sym typeface="Kumbh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9" name="Google Shape;49;p5"/>
          <p:cNvSpPr txBox="1">
            <a:spLocks noGrp="1"/>
          </p:cNvSpPr>
          <p:nvPr>
            <p:ph type="sldNum" idx="12"/>
          </p:nvPr>
        </p:nvSpPr>
        <p:spPr>
          <a:xfrm>
            <a:off x="8451001" y="4725000"/>
            <a:ext cx="283500" cy="1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825" b="0" i="0" u="none" strike="noStrike" cap="none">
                <a:solidFill>
                  <a:schemeClr val="dk2"/>
                </a:solidFill>
                <a:latin typeface="Kumbh Sans"/>
                <a:ea typeface="Kumbh Sans"/>
                <a:cs typeface="Kumbh Sans"/>
                <a:sym typeface="Kumbh Sans"/>
              </a:defRPr>
            </a:lvl1pPr>
            <a:lvl2pPr marL="0" marR="0" lvl="1" indent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825" b="0" i="0" u="none" strike="noStrike" cap="none">
                <a:solidFill>
                  <a:schemeClr val="dk2"/>
                </a:solidFill>
                <a:latin typeface="Kumbh Sans"/>
                <a:ea typeface="Kumbh Sans"/>
                <a:cs typeface="Kumbh Sans"/>
                <a:sym typeface="Kumbh Sans"/>
              </a:defRPr>
            </a:lvl2pPr>
            <a:lvl3pPr marL="0" marR="0" lvl="2" indent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825" b="0" i="0" u="none" strike="noStrike" cap="none">
                <a:solidFill>
                  <a:schemeClr val="dk2"/>
                </a:solidFill>
                <a:latin typeface="Kumbh Sans"/>
                <a:ea typeface="Kumbh Sans"/>
                <a:cs typeface="Kumbh Sans"/>
                <a:sym typeface="Kumbh Sans"/>
              </a:defRPr>
            </a:lvl3pPr>
            <a:lvl4pPr marL="0" marR="0" lvl="3" indent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825" b="0" i="0" u="none" strike="noStrike" cap="none">
                <a:solidFill>
                  <a:schemeClr val="dk2"/>
                </a:solidFill>
                <a:latin typeface="Kumbh Sans"/>
                <a:ea typeface="Kumbh Sans"/>
                <a:cs typeface="Kumbh Sans"/>
                <a:sym typeface="Kumbh Sans"/>
              </a:defRPr>
            </a:lvl4pPr>
            <a:lvl5pPr marL="0" marR="0" lvl="4" indent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825" b="0" i="0" u="none" strike="noStrike" cap="none">
                <a:solidFill>
                  <a:schemeClr val="dk2"/>
                </a:solidFill>
                <a:latin typeface="Kumbh Sans"/>
                <a:ea typeface="Kumbh Sans"/>
                <a:cs typeface="Kumbh Sans"/>
                <a:sym typeface="Kumbh Sans"/>
              </a:defRPr>
            </a:lvl5pPr>
            <a:lvl6pPr marL="0" marR="0" lvl="5" indent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825" b="0" i="0" u="none" strike="noStrike" cap="none">
                <a:solidFill>
                  <a:schemeClr val="dk2"/>
                </a:solidFill>
                <a:latin typeface="Kumbh Sans"/>
                <a:ea typeface="Kumbh Sans"/>
                <a:cs typeface="Kumbh Sans"/>
                <a:sym typeface="Kumbh Sans"/>
              </a:defRPr>
            </a:lvl6pPr>
            <a:lvl7pPr marL="0" marR="0" lvl="6" indent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825" b="0" i="0" u="none" strike="noStrike" cap="none">
                <a:solidFill>
                  <a:schemeClr val="dk2"/>
                </a:solidFill>
                <a:latin typeface="Kumbh Sans"/>
                <a:ea typeface="Kumbh Sans"/>
                <a:cs typeface="Kumbh Sans"/>
                <a:sym typeface="Kumbh Sans"/>
              </a:defRPr>
            </a:lvl7pPr>
            <a:lvl8pPr marL="0" marR="0" lvl="7" indent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825" b="0" i="0" u="none" strike="noStrike" cap="none">
                <a:solidFill>
                  <a:schemeClr val="dk2"/>
                </a:solidFill>
                <a:latin typeface="Kumbh Sans"/>
                <a:ea typeface="Kumbh Sans"/>
                <a:cs typeface="Kumbh Sans"/>
                <a:sym typeface="Kumbh Sans"/>
              </a:defRPr>
            </a:lvl8pPr>
            <a:lvl9pPr marL="0" marR="0" lvl="8" indent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825" b="0" i="0" u="none" strike="noStrike" cap="none">
                <a:solidFill>
                  <a:schemeClr val="dk2"/>
                </a:solidFill>
                <a:latin typeface="Kumbh Sans"/>
                <a:ea typeface="Kumbh Sans"/>
                <a:cs typeface="Kumbh Sans"/>
                <a:sym typeface="Kumbh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0" name="Google Shape;50;p5"/>
          <p:cNvSpPr txBox="1">
            <a:spLocks noGrp="1"/>
          </p:cNvSpPr>
          <p:nvPr>
            <p:ph type="ftr" idx="11"/>
          </p:nvPr>
        </p:nvSpPr>
        <p:spPr>
          <a:xfrm>
            <a:off x="409499" y="4725000"/>
            <a:ext cx="4882501" cy="1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Kumbh Sans"/>
                <a:ea typeface="Kumbh Sans"/>
                <a:cs typeface="Kumbh Sans"/>
                <a:sym typeface="Kumbh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cxnSp>
        <p:nvCxnSpPr>
          <p:cNvPr id="54" name="Google Shape;54;p5"/>
          <p:cNvCxnSpPr/>
          <p:nvPr/>
        </p:nvCxnSpPr>
        <p:spPr>
          <a:xfrm>
            <a:off x="415800" y="4644000"/>
            <a:ext cx="83160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5" name="Google Shape;55;p5"/>
          <p:cNvSpPr txBox="1">
            <a:spLocks noGrp="1"/>
          </p:cNvSpPr>
          <p:nvPr>
            <p:ph type="body" idx="2"/>
          </p:nvPr>
        </p:nvSpPr>
        <p:spPr>
          <a:xfrm>
            <a:off x="6226198" y="1485000"/>
            <a:ext cx="2505591" cy="2834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50"/>
              <a:buNone/>
              <a:defRPr sz="1600" b="0" i="0">
                <a:solidFill>
                  <a:schemeClr val="accent1"/>
                </a:solidFill>
                <a:latin typeface="Kumbh Sans"/>
                <a:ea typeface="Kumbh Sans"/>
                <a:cs typeface="Kumbh Sans"/>
                <a:sym typeface="Kumbh Sans"/>
              </a:defRPr>
            </a:lvl1pPr>
            <a:lvl2pPr marL="914400" lvl="1" indent="-228600" algn="l">
              <a:lnSpc>
                <a:spcPct val="105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5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351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 dirty="0"/>
          </a:p>
        </p:txBody>
      </p:sp>
      <p:cxnSp>
        <p:nvCxnSpPr>
          <p:cNvPr id="59" name="Google Shape;59;p5"/>
          <p:cNvCxnSpPr/>
          <p:nvPr/>
        </p:nvCxnSpPr>
        <p:spPr>
          <a:xfrm>
            <a:off x="5918400" y="486000"/>
            <a:ext cx="0" cy="3834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F5CB2A25-303C-D4E3-6DAE-B5C5A365517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09499" y="1485000"/>
            <a:ext cx="5265073" cy="2834588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spcAft>
                <a:spcPts val="600"/>
              </a:spcAft>
              <a:defRPr sz="2400">
                <a:latin typeface="Kumbh Sans" pitchFamily="2" charset="77"/>
                <a:cs typeface="Kumbh Sans" pitchFamily="2" charset="77"/>
              </a:defRPr>
            </a:lvl1pPr>
            <a:lvl2pPr>
              <a:spcBef>
                <a:spcPts val="0"/>
              </a:spcBef>
              <a:spcAft>
                <a:spcPts val="600"/>
              </a:spcAft>
              <a:defRPr sz="2000">
                <a:latin typeface="Kumbh Sans" pitchFamily="2" charset="77"/>
                <a:cs typeface="Kumbh Sans" pitchFamily="2" charset="77"/>
              </a:defRPr>
            </a:lvl2pPr>
            <a:lvl3pPr>
              <a:spcBef>
                <a:spcPts val="0"/>
              </a:spcBef>
              <a:spcAft>
                <a:spcPts val="600"/>
              </a:spcAft>
              <a:defRPr sz="1800">
                <a:latin typeface="Kumbh Sans" pitchFamily="2" charset="77"/>
                <a:cs typeface="Kumbh Sans" pitchFamily="2" charset="77"/>
              </a:defRPr>
            </a:lvl3pPr>
            <a:lvl4pPr>
              <a:spcBef>
                <a:spcPts val="0"/>
              </a:spcBef>
              <a:spcAft>
                <a:spcPts val="600"/>
              </a:spcAft>
              <a:defRPr sz="1600">
                <a:latin typeface="Kumbh Sans" pitchFamily="2" charset="77"/>
                <a:cs typeface="Kumbh Sans" pitchFamily="2" charset="77"/>
              </a:defRPr>
            </a:lvl4pPr>
            <a:lvl5pPr>
              <a:spcBef>
                <a:spcPts val="0"/>
              </a:spcBef>
              <a:spcAft>
                <a:spcPts val="600"/>
              </a:spcAft>
              <a:defRPr sz="1600">
                <a:latin typeface="Kumbh Sans" pitchFamily="2" charset="77"/>
                <a:cs typeface="Kumbh Sans" pitchFamily="2" charset="77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ES" dirty="0"/>
          </a:p>
        </p:txBody>
      </p:sp>
      <p:pic>
        <p:nvPicPr>
          <p:cNvPr id="4" name="Picture 3" descr="A close-up of a logo&#10;&#10;AI-generated content may be incorrect.">
            <a:extLst>
              <a:ext uri="{FF2B5EF4-FFF2-40B4-BE49-F238E27FC236}">
                <a16:creationId xmlns:a16="http://schemas.microsoft.com/office/drawing/2014/main" id="{D3CC5418-63D5-24ED-58BA-F7E770A6C3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25712" y="399929"/>
            <a:ext cx="1486571" cy="3042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nt with quote" userDrawn="1">
  <p:cSld name="1_Content with quote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7"/>
          <p:cNvSpPr txBox="1">
            <a:spLocks noGrp="1"/>
          </p:cNvSpPr>
          <p:nvPr>
            <p:ph type="title"/>
          </p:nvPr>
        </p:nvSpPr>
        <p:spPr>
          <a:xfrm>
            <a:off x="415800" y="486000"/>
            <a:ext cx="6825830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100"/>
              <a:buFont typeface="Kumbh Sans"/>
              <a:buNone/>
              <a:defRPr sz="2400" b="0" i="0">
                <a:solidFill>
                  <a:schemeClr val="accent2"/>
                </a:solidFill>
                <a:latin typeface="Kumbh Sans"/>
                <a:ea typeface="Kumbh Sans"/>
                <a:cs typeface="Kumbh Sans"/>
                <a:sym typeface="Kumbh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7"/>
          <p:cNvSpPr txBox="1">
            <a:spLocks noGrp="1"/>
          </p:cNvSpPr>
          <p:nvPr>
            <p:ph type="sldNum" idx="12"/>
          </p:nvPr>
        </p:nvSpPr>
        <p:spPr>
          <a:xfrm>
            <a:off x="8451001" y="4725000"/>
            <a:ext cx="283500" cy="1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825" b="0" i="0" u="none" strike="noStrike" cap="none">
                <a:solidFill>
                  <a:schemeClr val="dk2"/>
                </a:solidFill>
                <a:latin typeface="Kumbh Sans"/>
                <a:ea typeface="Kumbh Sans"/>
                <a:cs typeface="Kumbh Sans"/>
                <a:sym typeface="Kumbh Sans"/>
              </a:defRPr>
            </a:lvl1pPr>
            <a:lvl2pPr marL="0" marR="0" lvl="1" indent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825" b="0" i="0" u="none" strike="noStrike" cap="none">
                <a:solidFill>
                  <a:schemeClr val="dk2"/>
                </a:solidFill>
                <a:latin typeface="Kumbh Sans"/>
                <a:ea typeface="Kumbh Sans"/>
                <a:cs typeface="Kumbh Sans"/>
                <a:sym typeface="Kumbh Sans"/>
              </a:defRPr>
            </a:lvl2pPr>
            <a:lvl3pPr marL="0" marR="0" lvl="2" indent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825" b="0" i="0" u="none" strike="noStrike" cap="none">
                <a:solidFill>
                  <a:schemeClr val="dk2"/>
                </a:solidFill>
                <a:latin typeface="Kumbh Sans"/>
                <a:ea typeface="Kumbh Sans"/>
                <a:cs typeface="Kumbh Sans"/>
                <a:sym typeface="Kumbh Sans"/>
              </a:defRPr>
            </a:lvl3pPr>
            <a:lvl4pPr marL="0" marR="0" lvl="3" indent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825" b="0" i="0" u="none" strike="noStrike" cap="none">
                <a:solidFill>
                  <a:schemeClr val="dk2"/>
                </a:solidFill>
                <a:latin typeface="Kumbh Sans"/>
                <a:ea typeface="Kumbh Sans"/>
                <a:cs typeface="Kumbh Sans"/>
                <a:sym typeface="Kumbh Sans"/>
              </a:defRPr>
            </a:lvl4pPr>
            <a:lvl5pPr marL="0" marR="0" lvl="4" indent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825" b="0" i="0" u="none" strike="noStrike" cap="none">
                <a:solidFill>
                  <a:schemeClr val="dk2"/>
                </a:solidFill>
                <a:latin typeface="Kumbh Sans"/>
                <a:ea typeface="Kumbh Sans"/>
                <a:cs typeface="Kumbh Sans"/>
                <a:sym typeface="Kumbh Sans"/>
              </a:defRPr>
            </a:lvl5pPr>
            <a:lvl6pPr marL="0" marR="0" lvl="5" indent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825" b="0" i="0" u="none" strike="noStrike" cap="none">
                <a:solidFill>
                  <a:schemeClr val="dk2"/>
                </a:solidFill>
                <a:latin typeface="Kumbh Sans"/>
                <a:ea typeface="Kumbh Sans"/>
                <a:cs typeface="Kumbh Sans"/>
                <a:sym typeface="Kumbh Sans"/>
              </a:defRPr>
            </a:lvl6pPr>
            <a:lvl7pPr marL="0" marR="0" lvl="6" indent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825" b="0" i="0" u="none" strike="noStrike" cap="none">
                <a:solidFill>
                  <a:schemeClr val="dk2"/>
                </a:solidFill>
                <a:latin typeface="Kumbh Sans"/>
                <a:ea typeface="Kumbh Sans"/>
                <a:cs typeface="Kumbh Sans"/>
                <a:sym typeface="Kumbh Sans"/>
              </a:defRPr>
            </a:lvl7pPr>
            <a:lvl8pPr marL="0" marR="0" lvl="7" indent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825" b="0" i="0" u="none" strike="noStrike" cap="none">
                <a:solidFill>
                  <a:schemeClr val="dk2"/>
                </a:solidFill>
                <a:latin typeface="Kumbh Sans"/>
                <a:ea typeface="Kumbh Sans"/>
                <a:cs typeface="Kumbh Sans"/>
                <a:sym typeface="Kumbh Sans"/>
              </a:defRPr>
            </a:lvl8pPr>
            <a:lvl9pPr marL="0" marR="0" lvl="8" indent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825" b="0" i="0" u="none" strike="noStrike" cap="none">
                <a:solidFill>
                  <a:schemeClr val="dk2"/>
                </a:solidFill>
                <a:latin typeface="Kumbh Sans"/>
                <a:ea typeface="Kumbh Sans"/>
                <a:cs typeface="Kumbh Sans"/>
                <a:sym typeface="Kumbh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8" name="Google Shape;78;p7"/>
          <p:cNvSpPr txBox="1">
            <a:spLocks noGrp="1"/>
          </p:cNvSpPr>
          <p:nvPr>
            <p:ph type="ftr" idx="11"/>
          </p:nvPr>
        </p:nvSpPr>
        <p:spPr>
          <a:xfrm>
            <a:off x="409499" y="4725000"/>
            <a:ext cx="4882501" cy="1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Kumbh Sans"/>
                <a:ea typeface="Kumbh Sans"/>
                <a:cs typeface="Kumbh Sans"/>
                <a:sym typeface="Kumbh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cxnSp>
        <p:nvCxnSpPr>
          <p:cNvPr id="81" name="Google Shape;81;p7"/>
          <p:cNvCxnSpPr/>
          <p:nvPr/>
        </p:nvCxnSpPr>
        <p:spPr>
          <a:xfrm>
            <a:off x="415800" y="4644000"/>
            <a:ext cx="83160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95C74334-8361-3544-B5D4-FD1E3487729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09499" y="1485000"/>
            <a:ext cx="8325002" cy="2834588"/>
          </a:xfrm>
        </p:spPr>
        <p:txBody>
          <a:bodyPr>
            <a:normAutofit/>
          </a:bodyPr>
          <a:lstStyle>
            <a:lvl1pPr>
              <a:defRPr sz="2400">
                <a:latin typeface="Kumbh Sans" pitchFamily="2" charset="77"/>
                <a:cs typeface="Kumbh Sans" pitchFamily="2" charset="77"/>
              </a:defRPr>
            </a:lvl1pPr>
            <a:lvl2pPr>
              <a:defRPr sz="2000">
                <a:latin typeface="Kumbh Sans" pitchFamily="2" charset="77"/>
                <a:cs typeface="Kumbh Sans" pitchFamily="2" charset="77"/>
              </a:defRPr>
            </a:lvl2pPr>
            <a:lvl3pPr>
              <a:defRPr sz="1800">
                <a:latin typeface="Kumbh Sans" pitchFamily="2" charset="77"/>
                <a:cs typeface="Kumbh Sans" pitchFamily="2" charset="77"/>
              </a:defRPr>
            </a:lvl3pPr>
            <a:lvl4pPr>
              <a:defRPr sz="1600">
                <a:latin typeface="Kumbh Sans" pitchFamily="2" charset="77"/>
                <a:cs typeface="Kumbh Sans" pitchFamily="2" charset="77"/>
              </a:defRPr>
            </a:lvl4pPr>
            <a:lvl5pPr>
              <a:defRPr sz="1600">
                <a:latin typeface="Kumbh Sans" pitchFamily="2" charset="77"/>
                <a:cs typeface="Kumbh Sans" pitchFamily="2" charset="77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ES" dirty="0"/>
          </a:p>
        </p:txBody>
      </p:sp>
      <p:pic>
        <p:nvPicPr>
          <p:cNvPr id="4" name="Picture 3" descr="A close-up of a logo&#10;&#10;AI-generated content may be incorrect.">
            <a:extLst>
              <a:ext uri="{FF2B5EF4-FFF2-40B4-BE49-F238E27FC236}">
                <a16:creationId xmlns:a16="http://schemas.microsoft.com/office/drawing/2014/main" id="{7ECB9A11-EE3E-31C8-1EB8-6FFFC4F3C28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25712" y="399929"/>
            <a:ext cx="1486571" cy="3042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9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>
                <a:latin typeface="Kumbh Sans"/>
                <a:ea typeface="Kumbh Sans"/>
                <a:cs typeface="Kumbh Sans"/>
                <a:sym typeface="Kumbh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9"/>
          <p:cNvSpPr txBox="1"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3200"/>
              <a:buNone/>
              <a:defRPr sz="1800" b="1"/>
            </a:lvl1pPr>
            <a:lvl2pPr marL="914400" lvl="1" indent="-2286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None/>
              <a:defRPr sz="1500" b="1"/>
            </a:lvl2pPr>
            <a:lvl3pPr marL="1371600" lvl="2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None/>
              <a:defRPr sz="1350" b="1"/>
            </a:lvl3pPr>
            <a:lvl4pPr marL="1828800" lvl="3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1200" b="1"/>
            </a:lvl4pPr>
            <a:lvl5pPr marL="2286000" lvl="4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1200" b="1"/>
            </a:lvl5pPr>
            <a:lvl6pPr marL="2743200" lvl="5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1200" b="1"/>
            </a:lvl6pPr>
            <a:lvl7pPr marL="3200400" lvl="6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1200" b="1"/>
            </a:lvl7pPr>
            <a:lvl8pPr marL="3657600" lvl="7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1200" b="1"/>
            </a:lvl8pPr>
            <a:lvl9pPr marL="4114800" lvl="8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1200" b="1"/>
            </a:lvl9pPr>
          </a:lstStyle>
          <a:p>
            <a:endParaRPr/>
          </a:p>
        </p:txBody>
      </p:sp>
      <p:sp>
        <p:nvSpPr>
          <p:cNvPr id="95" name="Google Shape;95;p9"/>
          <p:cNvSpPr txBox="1">
            <a:spLocks noGrp="1"/>
          </p:cNvSpPr>
          <p:nvPr>
            <p:ph type="body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3200"/>
              <a:buChar char="•"/>
              <a:defRPr/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Char char="–"/>
              <a:defRPr/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Char char="•"/>
              <a:defRPr/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–"/>
              <a:defRPr/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»"/>
              <a:defRPr/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9pPr>
          </a:lstStyle>
          <a:p>
            <a:endParaRPr/>
          </a:p>
        </p:txBody>
      </p:sp>
      <p:sp>
        <p:nvSpPr>
          <p:cNvPr id="96" name="Google Shape;96;p9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3200"/>
              <a:buNone/>
              <a:defRPr sz="1800" b="1"/>
            </a:lvl1pPr>
            <a:lvl2pPr marL="914400" lvl="1" indent="-2286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None/>
              <a:defRPr sz="1500" b="1"/>
            </a:lvl2pPr>
            <a:lvl3pPr marL="1371600" lvl="2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None/>
              <a:defRPr sz="1350" b="1"/>
            </a:lvl3pPr>
            <a:lvl4pPr marL="1828800" lvl="3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1200" b="1"/>
            </a:lvl4pPr>
            <a:lvl5pPr marL="2286000" lvl="4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1200" b="1"/>
            </a:lvl5pPr>
            <a:lvl6pPr marL="2743200" lvl="5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1200" b="1"/>
            </a:lvl6pPr>
            <a:lvl7pPr marL="3200400" lvl="6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1200" b="1"/>
            </a:lvl7pPr>
            <a:lvl8pPr marL="3657600" lvl="7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1200" b="1"/>
            </a:lvl8pPr>
            <a:lvl9pPr marL="4114800" lvl="8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1200" b="1"/>
            </a:lvl9pPr>
          </a:lstStyle>
          <a:p>
            <a:endParaRPr/>
          </a:p>
        </p:txBody>
      </p:sp>
      <p:sp>
        <p:nvSpPr>
          <p:cNvPr id="97" name="Google Shape;97;p9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3200"/>
              <a:buChar char="•"/>
              <a:defRPr/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Char char="–"/>
              <a:defRPr/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Char char="•"/>
              <a:defRPr/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–"/>
              <a:defRPr/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»"/>
              <a:defRPr/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9pPr>
          </a:lstStyle>
          <a:p>
            <a:endParaRPr/>
          </a:p>
        </p:txBody>
      </p:sp>
      <p:sp>
        <p:nvSpPr>
          <p:cNvPr id="98" name="Google Shape;98;p9"/>
          <p:cNvSpPr txBox="1">
            <a:spLocks noGrp="1"/>
          </p:cNvSpPr>
          <p:nvPr>
            <p:ph type="dt" idx="10"/>
          </p:nvPr>
        </p:nvSpPr>
        <p:spPr>
          <a:xfrm>
            <a:off x="82296" y="4914901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9"/>
          <p:cNvSpPr txBox="1">
            <a:spLocks noGrp="1"/>
          </p:cNvSpPr>
          <p:nvPr>
            <p:ph type="ftr" idx="11"/>
          </p:nvPr>
        </p:nvSpPr>
        <p:spPr>
          <a:xfrm>
            <a:off x="3848100" y="4910169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9"/>
          <p:cNvSpPr txBox="1">
            <a:spLocks noGrp="1"/>
          </p:cNvSpPr>
          <p:nvPr>
            <p:ph type="sldNum" idx="12"/>
          </p:nvPr>
        </p:nvSpPr>
        <p:spPr>
          <a:xfrm>
            <a:off x="7976616" y="4914901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photo">
  <p:cSld name="1_Background photo">
    <p:bg>
      <p:bgPr>
        <a:solidFill>
          <a:schemeClr val="accent2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>
            <a:spLocks noGrp="1"/>
          </p:cNvSpPr>
          <p:nvPr>
            <p:ph type="pic" idx="2"/>
          </p:nvPr>
        </p:nvSpPr>
        <p:spPr>
          <a:xfrm>
            <a:off x="1" y="-1"/>
            <a:ext cx="9144900" cy="51435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n-ES"/>
          </a:p>
        </p:txBody>
      </p:sp>
      <p:grpSp>
        <p:nvGrpSpPr>
          <p:cNvPr id="17" name="Google Shape;17;p2"/>
          <p:cNvGrpSpPr/>
          <p:nvPr/>
        </p:nvGrpSpPr>
        <p:grpSpPr>
          <a:xfrm>
            <a:off x="5219700" y="1"/>
            <a:ext cx="3927419" cy="5143499"/>
            <a:chOff x="6959600" y="0"/>
            <a:chExt cx="5236557" cy="6857999"/>
          </a:xfrm>
        </p:grpSpPr>
        <p:sp>
          <p:nvSpPr>
            <p:cNvPr id="18" name="Google Shape;18;p2"/>
            <p:cNvSpPr/>
            <p:nvPr/>
          </p:nvSpPr>
          <p:spPr>
            <a:xfrm>
              <a:off x="6959889" y="3429091"/>
              <a:ext cx="5236268" cy="3428908"/>
            </a:xfrm>
            <a:custGeom>
              <a:avLst/>
              <a:gdLst/>
              <a:ahLst/>
              <a:cxnLst/>
              <a:rect l="l" t="t" r="r" b="b"/>
              <a:pathLst>
                <a:path w="5236268" h="3428908" extrusionOk="0">
                  <a:moveTo>
                    <a:pt x="5236268" y="3428908"/>
                  </a:moveTo>
                  <a:lnTo>
                    <a:pt x="2618195" y="0"/>
                  </a:lnTo>
                  <a:lnTo>
                    <a:pt x="0" y="3428908"/>
                  </a:lnTo>
                  <a:lnTo>
                    <a:pt x="5236268" y="3428908"/>
                  </a:lnTo>
                  <a:close/>
                </a:path>
              </a:pathLst>
            </a:custGeom>
            <a:solidFill>
              <a:srgbClr val="003E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351" b="0" i="0" u="none" strike="noStrike" cap="none">
                <a:solidFill>
                  <a:schemeClr val="dk1"/>
                </a:solidFill>
                <a:latin typeface="Kumbh Sans"/>
                <a:ea typeface="Kumbh Sans"/>
                <a:cs typeface="Kumbh Sans"/>
                <a:sym typeface="Kumbh Sans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6959600" y="0"/>
              <a:ext cx="5236199" cy="6857518"/>
            </a:xfrm>
            <a:custGeom>
              <a:avLst/>
              <a:gdLst/>
              <a:ahLst/>
              <a:cxnLst/>
              <a:rect l="l" t="t" r="r" b="b"/>
              <a:pathLst>
                <a:path w="5236199" h="6857518" extrusionOk="0">
                  <a:moveTo>
                    <a:pt x="5236200" y="0"/>
                  </a:moveTo>
                  <a:lnTo>
                    <a:pt x="0" y="0"/>
                  </a:lnTo>
                  <a:lnTo>
                    <a:pt x="2618448" y="3429030"/>
                  </a:lnTo>
                  <a:lnTo>
                    <a:pt x="5236200" y="6857519"/>
                  </a:lnTo>
                  <a:lnTo>
                    <a:pt x="5236200" y="0"/>
                  </a:lnTo>
                  <a:close/>
                </a:path>
              </a:pathLst>
            </a:custGeom>
            <a:solidFill>
              <a:srgbClr val="FF585D">
                <a:alpha val="8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351" b="0" i="0" u="none" strike="noStrike" cap="none">
                <a:solidFill>
                  <a:schemeClr val="dk1"/>
                </a:solidFill>
                <a:latin typeface="Kumbh Sans"/>
                <a:ea typeface="Kumbh Sans"/>
                <a:cs typeface="Kumbh Sans"/>
                <a:sym typeface="Kumbh Sans"/>
              </a:endParaRPr>
            </a:p>
          </p:txBody>
        </p:sp>
      </p:grpSp>
      <p:sp>
        <p:nvSpPr>
          <p:cNvPr id="20" name="Google Shape;20;p2"/>
          <p:cNvSpPr txBox="1">
            <a:spLocks noGrp="1"/>
          </p:cNvSpPr>
          <p:nvPr>
            <p:ph type="body" idx="1"/>
          </p:nvPr>
        </p:nvSpPr>
        <p:spPr>
          <a:xfrm>
            <a:off x="413100" y="1768495"/>
            <a:ext cx="4158000" cy="24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50"/>
              <a:buNone/>
              <a:defRPr sz="1612" b="0" i="0">
                <a:solidFill>
                  <a:schemeClr val="lt1"/>
                </a:solidFill>
                <a:latin typeface="Kumbh Sans"/>
                <a:ea typeface="Kumbh Sans"/>
                <a:cs typeface="Kumbh Sans"/>
                <a:sym typeface="Kumbh Sans"/>
              </a:defRPr>
            </a:lvl1pPr>
            <a:lvl2pPr marL="914400" lvl="1" indent="-228600" algn="l">
              <a:lnSpc>
                <a:spcPct val="105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5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351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2"/>
          <p:cNvSpPr txBox="1">
            <a:spLocks noGrp="1"/>
          </p:cNvSpPr>
          <p:nvPr>
            <p:ph type="ftr" idx="11"/>
          </p:nvPr>
        </p:nvSpPr>
        <p:spPr>
          <a:xfrm>
            <a:off x="1242000" y="4719600"/>
            <a:ext cx="4050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Kumbh Sans"/>
              <a:buNone/>
              <a:defRPr>
                <a:solidFill>
                  <a:schemeClr val="lt1"/>
                </a:solidFill>
                <a:latin typeface="Kumbh Sans"/>
                <a:ea typeface="Kumbh Sans"/>
                <a:cs typeface="Kumbh Sans"/>
                <a:sym typeface="Kumbh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2"/>
          <p:cNvSpPr txBox="1">
            <a:spLocks noGrp="1"/>
          </p:cNvSpPr>
          <p:nvPr>
            <p:ph type="sldNum" idx="12"/>
          </p:nvPr>
        </p:nvSpPr>
        <p:spPr>
          <a:xfrm>
            <a:off x="8451001" y="4725000"/>
            <a:ext cx="283500" cy="1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825" b="0" i="0" u="none" strike="noStrike" cap="none">
                <a:solidFill>
                  <a:schemeClr val="lt1"/>
                </a:solidFill>
                <a:latin typeface="Kumbh Sans"/>
                <a:ea typeface="Kumbh Sans"/>
                <a:cs typeface="Kumbh Sans"/>
                <a:sym typeface="Kumbh Sans"/>
              </a:defRPr>
            </a:lvl1pPr>
            <a:lvl2pPr marL="0" marR="0" lvl="1" indent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825" b="0" i="0" u="none" strike="noStrike" cap="none">
                <a:solidFill>
                  <a:schemeClr val="lt1"/>
                </a:solidFill>
                <a:latin typeface="Kumbh Sans"/>
                <a:ea typeface="Kumbh Sans"/>
                <a:cs typeface="Kumbh Sans"/>
                <a:sym typeface="Kumbh Sans"/>
              </a:defRPr>
            </a:lvl2pPr>
            <a:lvl3pPr marL="0" marR="0" lvl="2" indent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825" b="0" i="0" u="none" strike="noStrike" cap="none">
                <a:solidFill>
                  <a:schemeClr val="lt1"/>
                </a:solidFill>
                <a:latin typeface="Kumbh Sans"/>
                <a:ea typeface="Kumbh Sans"/>
                <a:cs typeface="Kumbh Sans"/>
                <a:sym typeface="Kumbh Sans"/>
              </a:defRPr>
            </a:lvl3pPr>
            <a:lvl4pPr marL="0" marR="0" lvl="3" indent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825" b="0" i="0" u="none" strike="noStrike" cap="none">
                <a:solidFill>
                  <a:schemeClr val="lt1"/>
                </a:solidFill>
                <a:latin typeface="Kumbh Sans"/>
                <a:ea typeface="Kumbh Sans"/>
                <a:cs typeface="Kumbh Sans"/>
                <a:sym typeface="Kumbh Sans"/>
              </a:defRPr>
            </a:lvl4pPr>
            <a:lvl5pPr marL="0" marR="0" lvl="4" indent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825" b="0" i="0" u="none" strike="noStrike" cap="none">
                <a:solidFill>
                  <a:schemeClr val="lt1"/>
                </a:solidFill>
                <a:latin typeface="Kumbh Sans"/>
                <a:ea typeface="Kumbh Sans"/>
                <a:cs typeface="Kumbh Sans"/>
                <a:sym typeface="Kumbh Sans"/>
              </a:defRPr>
            </a:lvl5pPr>
            <a:lvl6pPr marL="0" marR="0" lvl="5" indent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825" b="0" i="0" u="none" strike="noStrike" cap="none">
                <a:solidFill>
                  <a:schemeClr val="lt1"/>
                </a:solidFill>
                <a:latin typeface="Kumbh Sans"/>
                <a:ea typeface="Kumbh Sans"/>
                <a:cs typeface="Kumbh Sans"/>
                <a:sym typeface="Kumbh Sans"/>
              </a:defRPr>
            </a:lvl6pPr>
            <a:lvl7pPr marL="0" marR="0" lvl="6" indent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825" b="0" i="0" u="none" strike="noStrike" cap="none">
                <a:solidFill>
                  <a:schemeClr val="lt1"/>
                </a:solidFill>
                <a:latin typeface="Kumbh Sans"/>
                <a:ea typeface="Kumbh Sans"/>
                <a:cs typeface="Kumbh Sans"/>
                <a:sym typeface="Kumbh Sans"/>
              </a:defRPr>
            </a:lvl7pPr>
            <a:lvl8pPr marL="0" marR="0" lvl="7" indent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825" b="0" i="0" u="none" strike="noStrike" cap="none">
                <a:solidFill>
                  <a:schemeClr val="lt1"/>
                </a:solidFill>
                <a:latin typeface="Kumbh Sans"/>
                <a:ea typeface="Kumbh Sans"/>
                <a:cs typeface="Kumbh Sans"/>
                <a:sym typeface="Kumbh Sans"/>
              </a:defRPr>
            </a:lvl8pPr>
            <a:lvl9pPr marL="0" marR="0" lvl="8" indent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825" b="0" i="0" u="none" strike="noStrike" cap="none">
                <a:solidFill>
                  <a:schemeClr val="lt1"/>
                </a:solidFill>
                <a:latin typeface="Kumbh Sans"/>
                <a:ea typeface="Kumbh Sans"/>
                <a:cs typeface="Kumbh Sans"/>
                <a:sym typeface="Kumbh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23" name="Google Shape;23;p2"/>
          <p:cNvGrpSpPr/>
          <p:nvPr/>
        </p:nvGrpSpPr>
        <p:grpSpPr>
          <a:xfrm>
            <a:off x="415800" y="4711502"/>
            <a:ext cx="121271" cy="138967"/>
            <a:chOff x="554400" y="6282000"/>
            <a:chExt cx="161693" cy="185289"/>
          </a:xfrm>
        </p:grpSpPr>
        <p:sp>
          <p:nvSpPr>
            <p:cNvPr id="24" name="Google Shape;24;p2"/>
            <p:cNvSpPr/>
            <p:nvPr/>
          </p:nvSpPr>
          <p:spPr>
            <a:xfrm>
              <a:off x="554401" y="6282000"/>
              <a:ext cx="161692" cy="185289"/>
            </a:xfrm>
            <a:custGeom>
              <a:avLst/>
              <a:gdLst/>
              <a:ahLst/>
              <a:cxnLst/>
              <a:rect l="l" t="t" r="r" b="b"/>
              <a:pathLst>
                <a:path w="161692" h="185289" extrusionOk="0">
                  <a:moveTo>
                    <a:pt x="80845" y="61773"/>
                  </a:moveTo>
                  <a:lnTo>
                    <a:pt x="0" y="123537"/>
                  </a:lnTo>
                  <a:lnTo>
                    <a:pt x="80845" y="185289"/>
                  </a:lnTo>
                  <a:lnTo>
                    <a:pt x="161693" y="123537"/>
                  </a:lnTo>
                  <a:lnTo>
                    <a:pt x="161693" y="0"/>
                  </a:lnTo>
                  <a:lnTo>
                    <a:pt x="80845" y="61773"/>
                  </a:lnTo>
                  <a:close/>
                </a:path>
              </a:pathLst>
            </a:custGeom>
            <a:solidFill>
              <a:srgbClr val="FF585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351" b="0" i="0" u="none" strike="noStrike" cap="none">
                <a:solidFill>
                  <a:schemeClr val="dk1"/>
                </a:solidFill>
                <a:latin typeface="Kumbh Sans"/>
                <a:ea typeface="Kumbh Sans"/>
                <a:cs typeface="Kumbh Sans"/>
                <a:sym typeface="Kumbh Sans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554400" y="6282006"/>
              <a:ext cx="80845" cy="123529"/>
            </a:xfrm>
            <a:custGeom>
              <a:avLst/>
              <a:gdLst/>
              <a:ahLst/>
              <a:cxnLst/>
              <a:rect l="l" t="t" r="r" b="b"/>
              <a:pathLst>
                <a:path w="80845" h="123529" extrusionOk="0">
                  <a:moveTo>
                    <a:pt x="0" y="123530"/>
                  </a:moveTo>
                  <a:lnTo>
                    <a:pt x="80845" y="61767"/>
                  </a:lnTo>
                  <a:lnTo>
                    <a:pt x="0" y="0"/>
                  </a:lnTo>
                  <a:lnTo>
                    <a:pt x="0" y="12353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351" b="0" i="0" u="none" strike="noStrike" cap="none">
                <a:solidFill>
                  <a:schemeClr val="dk1"/>
                </a:solidFill>
                <a:latin typeface="Kumbh Sans"/>
                <a:ea typeface="Kumbh Sans"/>
                <a:cs typeface="Kumbh Sans"/>
                <a:sym typeface="Kumbh Sans"/>
              </a:endParaRPr>
            </a:p>
          </p:txBody>
        </p:sp>
      </p:grpSp>
      <p:cxnSp>
        <p:nvCxnSpPr>
          <p:cNvPr id="26" name="Google Shape;26;p2"/>
          <p:cNvCxnSpPr/>
          <p:nvPr/>
        </p:nvCxnSpPr>
        <p:spPr>
          <a:xfrm>
            <a:off x="415800" y="4644000"/>
            <a:ext cx="83160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7" name="Google Shape;27;p2"/>
          <p:cNvSpPr txBox="1"/>
          <p:nvPr/>
        </p:nvSpPr>
        <p:spPr>
          <a:xfrm>
            <a:off x="621000" y="4725000"/>
            <a:ext cx="540000" cy="1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825" b="0" i="0" u="none" strike="noStrike" cap="none">
                <a:solidFill>
                  <a:schemeClr val="lt1"/>
                </a:solidFill>
                <a:latin typeface="Kumbh Sans"/>
                <a:ea typeface="Kumbh Sans"/>
                <a:cs typeface="Kumbh Sans"/>
                <a:sym typeface="Kumbh Sans"/>
              </a:rPr>
              <a:t>Unions 21</a:t>
            </a:r>
            <a:endParaRPr sz="1051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8053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photo" userDrawn="1">
  <p:cSld name="1_Background photo"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756FEBEE-1FCA-A3FD-6550-D794C33985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947" y="4041105"/>
            <a:ext cx="5658378" cy="571500"/>
          </a:xfrm>
        </p:spPr>
        <p:txBody>
          <a:bodyPr anchor="b">
            <a:normAutofit/>
          </a:bodyPr>
          <a:lstStyle>
            <a:lvl1pPr algn="l">
              <a:defRPr sz="2700">
                <a:solidFill>
                  <a:schemeClr val="bg1"/>
                </a:solidFill>
                <a:highlight>
                  <a:srgbClr val="05868E"/>
                </a:highlight>
                <a:latin typeface="Kumbh Sans" pitchFamily="2" charset="77"/>
                <a:cs typeface="Kumbh Sans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ES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78909A72-FA23-CBB3-68C0-C12495216EF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99538" y="4707061"/>
            <a:ext cx="3844437" cy="322140"/>
          </a:xfrm>
        </p:spPr>
        <p:txBody>
          <a:bodyPr>
            <a:noAutofit/>
          </a:bodyPr>
          <a:lstStyle>
            <a:lvl1pPr marL="25400" indent="0" algn="r">
              <a:buNone/>
              <a:defRPr sz="800">
                <a:solidFill>
                  <a:schemeClr val="bg1"/>
                </a:solidFill>
                <a:latin typeface="Kumbh Sans" pitchFamily="2" charset="77"/>
                <a:cs typeface="Kumbh Sans" pitchFamily="2" charset="77"/>
              </a:defRPr>
            </a:lvl1pPr>
            <a:lvl2pPr>
              <a:defRPr sz="1200">
                <a:solidFill>
                  <a:schemeClr val="bg1"/>
                </a:solidFill>
                <a:latin typeface="Kumbh Sans" pitchFamily="2" charset="77"/>
                <a:cs typeface="Kumbh Sans" pitchFamily="2" charset="77"/>
              </a:defRPr>
            </a:lvl2pPr>
            <a:lvl3pPr>
              <a:defRPr sz="1200">
                <a:solidFill>
                  <a:schemeClr val="bg1"/>
                </a:solidFill>
                <a:latin typeface="Kumbh Sans" pitchFamily="2" charset="77"/>
                <a:cs typeface="Kumbh Sans" pitchFamily="2" charset="77"/>
              </a:defRPr>
            </a:lvl3pPr>
            <a:lvl4pPr>
              <a:defRPr sz="1200">
                <a:solidFill>
                  <a:schemeClr val="bg1"/>
                </a:solidFill>
                <a:latin typeface="Kumbh Sans" pitchFamily="2" charset="77"/>
                <a:cs typeface="Kumbh Sans" pitchFamily="2" charset="77"/>
              </a:defRPr>
            </a:lvl4pPr>
            <a:lvl5pPr>
              <a:defRPr sz="1200">
                <a:solidFill>
                  <a:schemeClr val="bg1"/>
                </a:solidFill>
                <a:latin typeface="Kumbh Sans" pitchFamily="2" charset="77"/>
                <a:cs typeface="Kumbh Sans" pitchFamily="2" charset="77"/>
              </a:defRPr>
            </a:lvl5pPr>
          </a:lstStyle>
          <a:p>
            <a:pPr lvl="0"/>
            <a:r>
              <a:rPr lang="en-GB" dirty="0"/>
              <a:t>Click to edit Master text styles</a:t>
            </a:r>
            <a:endParaRPr lang="en-ES" dirty="0"/>
          </a:p>
        </p:txBody>
      </p:sp>
    </p:spTree>
    <p:extLst>
      <p:ext uri="{BB962C8B-B14F-4D97-AF65-F5344CB8AC3E}">
        <p14:creationId xmlns:p14="http://schemas.microsoft.com/office/powerpoint/2010/main" val="1921475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nt with quote" userDrawn="1">
  <p:cSld name="1_Content with quote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6"/>
          <p:cNvSpPr txBox="1">
            <a:spLocks noGrp="1"/>
          </p:cNvSpPr>
          <p:nvPr>
            <p:ph type="title"/>
          </p:nvPr>
        </p:nvSpPr>
        <p:spPr>
          <a:xfrm>
            <a:off x="415799" y="486000"/>
            <a:ext cx="5258770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100"/>
              <a:buFont typeface="Kumbh Sans"/>
              <a:buNone/>
              <a:defRPr sz="2400" b="0" i="0">
                <a:solidFill>
                  <a:schemeClr val="accent2"/>
                </a:solidFill>
                <a:latin typeface="Kumbh Sans"/>
                <a:ea typeface="Kumbh Sans"/>
                <a:cs typeface="Kumbh Sans"/>
                <a:sym typeface="Kumbh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LID65535" noProof="0" dirty="0"/>
          </a:p>
        </p:txBody>
      </p:sp>
      <p:sp>
        <p:nvSpPr>
          <p:cNvPr id="63" name="Google Shape;63;p6"/>
          <p:cNvSpPr txBox="1">
            <a:spLocks noGrp="1"/>
          </p:cNvSpPr>
          <p:nvPr>
            <p:ph type="sldNum" idx="12"/>
          </p:nvPr>
        </p:nvSpPr>
        <p:spPr>
          <a:xfrm>
            <a:off x="8451001" y="4725000"/>
            <a:ext cx="283500" cy="1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825" b="0" i="0" u="none" strike="noStrike" cap="none">
                <a:solidFill>
                  <a:schemeClr val="dk2"/>
                </a:solidFill>
                <a:latin typeface="Kumbh Sans"/>
                <a:ea typeface="Kumbh Sans"/>
                <a:cs typeface="Kumbh Sans"/>
                <a:sym typeface="Kumbh Sans"/>
              </a:defRPr>
            </a:lvl1pPr>
            <a:lvl2pPr marL="0" marR="0" lvl="1" indent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825" b="0" i="0" u="none" strike="noStrike" cap="none">
                <a:solidFill>
                  <a:schemeClr val="dk2"/>
                </a:solidFill>
                <a:latin typeface="Kumbh Sans"/>
                <a:ea typeface="Kumbh Sans"/>
                <a:cs typeface="Kumbh Sans"/>
                <a:sym typeface="Kumbh Sans"/>
              </a:defRPr>
            </a:lvl2pPr>
            <a:lvl3pPr marL="0" marR="0" lvl="2" indent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825" b="0" i="0" u="none" strike="noStrike" cap="none">
                <a:solidFill>
                  <a:schemeClr val="dk2"/>
                </a:solidFill>
                <a:latin typeface="Kumbh Sans"/>
                <a:ea typeface="Kumbh Sans"/>
                <a:cs typeface="Kumbh Sans"/>
                <a:sym typeface="Kumbh Sans"/>
              </a:defRPr>
            </a:lvl3pPr>
            <a:lvl4pPr marL="0" marR="0" lvl="3" indent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825" b="0" i="0" u="none" strike="noStrike" cap="none">
                <a:solidFill>
                  <a:schemeClr val="dk2"/>
                </a:solidFill>
                <a:latin typeface="Kumbh Sans"/>
                <a:ea typeface="Kumbh Sans"/>
                <a:cs typeface="Kumbh Sans"/>
                <a:sym typeface="Kumbh Sans"/>
              </a:defRPr>
            </a:lvl4pPr>
            <a:lvl5pPr marL="0" marR="0" lvl="4" indent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825" b="0" i="0" u="none" strike="noStrike" cap="none">
                <a:solidFill>
                  <a:schemeClr val="dk2"/>
                </a:solidFill>
                <a:latin typeface="Kumbh Sans"/>
                <a:ea typeface="Kumbh Sans"/>
                <a:cs typeface="Kumbh Sans"/>
                <a:sym typeface="Kumbh Sans"/>
              </a:defRPr>
            </a:lvl5pPr>
            <a:lvl6pPr marL="0" marR="0" lvl="5" indent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825" b="0" i="0" u="none" strike="noStrike" cap="none">
                <a:solidFill>
                  <a:schemeClr val="dk2"/>
                </a:solidFill>
                <a:latin typeface="Kumbh Sans"/>
                <a:ea typeface="Kumbh Sans"/>
                <a:cs typeface="Kumbh Sans"/>
                <a:sym typeface="Kumbh Sans"/>
              </a:defRPr>
            </a:lvl6pPr>
            <a:lvl7pPr marL="0" marR="0" lvl="6" indent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825" b="0" i="0" u="none" strike="noStrike" cap="none">
                <a:solidFill>
                  <a:schemeClr val="dk2"/>
                </a:solidFill>
                <a:latin typeface="Kumbh Sans"/>
                <a:ea typeface="Kumbh Sans"/>
                <a:cs typeface="Kumbh Sans"/>
                <a:sym typeface="Kumbh Sans"/>
              </a:defRPr>
            </a:lvl7pPr>
            <a:lvl8pPr marL="0" marR="0" lvl="7" indent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825" b="0" i="0" u="none" strike="noStrike" cap="none">
                <a:solidFill>
                  <a:schemeClr val="dk2"/>
                </a:solidFill>
                <a:latin typeface="Kumbh Sans"/>
                <a:ea typeface="Kumbh Sans"/>
                <a:cs typeface="Kumbh Sans"/>
                <a:sym typeface="Kumbh Sans"/>
              </a:defRPr>
            </a:lvl8pPr>
            <a:lvl9pPr marL="0" marR="0" lvl="8" indent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825" b="0" i="0" u="none" strike="noStrike" cap="none">
                <a:solidFill>
                  <a:schemeClr val="dk2"/>
                </a:solidFill>
                <a:latin typeface="Kumbh Sans"/>
                <a:ea typeface="Kumbh Sans"/>
                <a:cs typeface="Kumbh Sans"/>
                <a:sym typeface="Kumbh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4" name="Google Shape;64;p6"/>
          <p:cNvSpPr txBox="1">
            <a:spLocks noGrp="1"/>
          </p:cNvSpPr>
          <p:nvPr>
            <p:ph type="ftr" idx="11"/>
          </p:nvPr>
        </p:nvSpPr>
        <p:spPr>
          <a:xfrm>
            <a:off x="409499" y="4725000"/>
            <a:ext cx="4882501" cy="161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Kumbh Sans"/>
                <a:ea typeface="Kumbh Sans"/>
                <a:cs typeface="Kumbh Sans"/>
                <a:sym typeface="Kumbh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cxnSp>
        <p:nvCxnSpPr>
          <p:cNvPr id="67" name="Google Shape;67;p6"/>
          <p:cNvCxnSpPr/>
          <p:nvPr/>
        </p:nvCxnSpPr>
        <p:spPr>
          <a:xfrm>
            <a:off x="415800" y="4644000"/>
            <a:ext cx="83160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8" name="Google Shape;68;p6"/>
          <p:cNvSpPr txBox="1">
            <a:spLocks noGrp="1"/>
          </p:cNvSpPr>
          <p:nvPr>
            <p:ph type="body" idx="1"/>
          </p:nvPr>
        </p:nvSpPr>
        <p:spPr>
          <a:xfrm>
            <a:off x="6226198" y="1485000"/>
            <a:ext cx="2505589" cy="2834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50"/>
              <a:buNone/>
              <a:defRPr sz="1600" b="0" i="0">
                <a:solidFill>
                  <a:schemeClr val="accent1"/>
                </a:solidFill>
                <a:latin typeface="Kumbh Sans"/>
                <a:ea typeface="Kumbh Sans"/>
                <a:cs typeface="Kumbh Sans"/>
                <a:sym typeface="Kumbh Sans"/>
              </a:defRPr>
            </a:lvl1pPr>
            <a:lvl2pPr marL="914400" lvl="1" indent="-228600" algn="l">
              <a:lnSpc>
                <a:spcPct val="105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5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351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cxnSp>
        <p:nvCxnSpPr>
          <p:cNvPr id="72" name="Google Shape;72;p6"/>
          <p:cNvCxnSpPr/>
          <p:nvPr/>
        </p:nvCxnSpPr>
        <p:spPr>
          <a:xfrm>
            <a:off x="5918400" y="486000"/>
            <a:ext cx="0" cy="3834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" name="Content Placeholder 4">
            <a:extLst>
              <a:ext uri="{FF2B5EF4-FFF2-40B4-BE49-F238E27FC236}">
                <a16:creationId xmlns:a16="http://schemas.microsoft.com/office/drawing/2014/main" id="{2955B449-B743-8372-2DF5-C0C88A8D34D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09499" y="1485000"/>
            <a:ext cx="5265073" cy="2834588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spcAft>
                <a:spcPts val="600"/>
              </a:spcAft>
              <a:defRPr sz="2400">
                <a:latin typeface="Kumbh Sans" pitchFamily="2" charset="77"/>
                <a:cs typeface="Kumbh Sans" pitchFamily="2" charset="77"/>
              </a:defRPr>
            </a:lvl1pPr>
            <a:lvl2pPr>
              <a:spcBef>
                <a:spcPts val="0"/>
              </a:spcBef>
              <a:spcAft>
                <a:spcPts val="600"/>
              </a:spcAft>
              <a:defRPr sz="2000">
                <a:latin typeface="Kumbh Sans" pitchFamily="2" charset="77"/>
                <a:cs typeface="Kumbh Sans" pitchFamily="2" charset="77"/>
              </a:defRPr>
            </a:lvl2pPr>
            <a:lvl3pPr>
              <a:spcBef>
                <a:spcPts val="0"/>
              </a:spcBef>
              <a:spcAft>
                <a:spcPts val="600"/>
              </a:spcAft>
              <a:defRPr sz="1800">
                <a:latin typeface="Kumbh Sans" pitchFamily="2" charset="77"/>
                <a:cs typeface="Kumbh Sans" pitchFamily="2" charset="77"/>
              </a:defRPr>
            </a:lvl3pPr>
            <a:lvl4pPr>
              <a:spcBef>
                <a:spcPts val="0"/>
              </a:spcBef>
              <a:spcAft>
                <a:spcPts val="600"/>
              </a:spcAft>
              <a:defRPr sz="1600">
                <a:latin typeface="Kumbh Sans" pitchFamily="2" charset="77"/>
                <a:cs typeface="Kumbh Sans" pitchFamily="2" charset="77"/>
              </a:defRPr>
            </a:lvl4pPr>
            <a:lvl5pPr>
              <a:spcBef>
                <a:spcPts val="0"/>
              </a:spcBef>
              <a:spcAft>
                <a:spcPts val="600"/>
              </a:spcAft>
              <a:defRPr sz="1600">
                <a:latin typeface="Kumbh Sans" pitchFamily="2" charset="77"/>
                <a:cs typeface="Kumbh Sans" pitchFamily="2" charset="77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ES" dirty="0"/>
          </a:p>
        </p:txBody>
      </p:sp>
      <p:pic>
        <p:nvPicPr>
          <p:cNvPr id="3" name="Picture 2" descr="A close-up of a logo&#10;&#10;AI-generated content may be incorrect.">
            <a:extLst>
              <a:ext uri="{FF2B5EF4-FFF2-40B4-BE49-F238E27FC236}">
                <a16:creationId xmlns:a16="http://schemas.microsoft.com/office/drawing/2014/main" id="{A358E9F8-76D4-6152-3E8F-A67ACCF8DF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25712" y="399929"/>
            <a:ext cx="1486571" cy="304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968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nt with quote">
  <p:cSld name="1_Content with quote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6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34163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6"/>
          <p:cNvSpPr txBox="1">
            <a:spLocks noGrp="1"/>
          </p:cNvSpPr>
          <p:nvPr>
            <p:ph type="title"/>
          </p:nvPr>
        </p:nvSpPr>
        <p:spPr>
          <a:xfrm>
            <a:off x="415800" y="486000"/>
            <a:ext cx="5194796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100"/>
              <a:buFont typeface="Kumbh Sans"/>
              <a:buNone/>
              <a:defRPr sz="2400" b="0" i="0">
                <a:solidFill>
                  <a:schemeClr val="accent2"/>
                </a:solidFill>
                <a:latin typeface="Kumbh Sans"/>
                <a:ea typeface="Kumbh Sans"/>
                <a:cs typeface="Kumbh Sans"/>
                <a:sym typeface="Kumbh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6"/>
          <p:cNvSpPr txBox="1">
            <a:spLocks noGrp="1"/>
          </p:cNvSpPr>
          <p:nvPr>
            <p:ph type="sldNum" idx="12"/>
          </p:nvPr>
        </p:nvSpPr>
        <p:spPr>
          <a:xfrm>
            <a:off x="8451001" y="4725000"/>
            <a:ext cx="283500" cy="1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825" b="0" i="0" u="none" strike="noStrike" cap="none">
                <a:solidFill>
                  <a:schemeClr val="dk2"/>
                </a:solidFill>
                <a:latin typeface="Kumbh Sans"/>
                <a:ea typeface="Kumbh Sans"/>
                <a:cs typeface="Kumbh Sans"/>
                <a:sym typeface="Kumbh Sans"/>
              </a:defRPr>
            </a:lvl1pPr>
            <a:lvl2pPr marL="0" marR="0" lvl="1" indent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825" b="0" i="0" u="none" strike="noStrike" cap="none">
                <a:solidFill>
                  <a:schemeClr val="dk2"/>
                </a:solidFill>
                <a:latin typeface="Kumbh Sans"/>
                <a:ea typeface="Kumbh Sans"/>
                <a:cs typeface="Kumbh Sans"/>
                <a:sym typeface="Kumbh Sans"/>
              </a:defRPr>
            </a:lvl2pPr>
            <a:lvl3pPr marL="0" marR="0" lvl="2" indent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825" b="0" i="0" u="none" strike="noStrike" cap="none">
                <a:solidFill>
                  <a:schemeClr val="dk2"/>
                </a:solidFill>
                <a:latin typeface="Kumbh Sans"/>
                <a:ea typeface="Kumbh Sans"/>
                <a:cs typeface="Kumbh Sans"/>
                <a:sym typeface="Kumbh Sans"/>
              </a:defRPr>
            </a:lvl3pPr>
            <a:lvl4pPr marL="0" marR="0" lvl="3" indent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825" b="0" i="0" u="none" strike="noStrike" cap="none">
                <a:solidFill>
                  <a:schemeClr val="dk2"/>
                </a:solidFill>
                <a:latin typeface="Kumbh Sans"/>
                <a:ea typeface="Kumbh Sans"/>
                <a:cs typeface="Kumbh Sans"/>
                <a:sym typeface="Kumbh Sans"/>
              </a:defRPr>
            </a:lvl4pPr>
            <a:lvl5pPr marL="0" marR="0" lvl="4" indent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825" b="0" i="0" u="none" strike="noStrike" cap="none">
                <a:solidFill>
                  <a:schemeClr val="dk2"/>
                </a:solidFill>
                <a:latin typeface="Kumbh Sans"/>
                <a:ea typeface="Kumbh Sans"/>
                <a:cs typeface="Kumbh Sans"/>
                <a:sym typeface="Kumbh Sans"/>
              </a:defRPr>
            </a:lvl5pPr>
            <a:lvl6pPr marL="0" marR="0" lvl="5" indent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825" b="0" i="0" u="none" strike="noStrike" cap="none">
                <a:solidFill>
                  <a:schemeClr val="dk2"/>
                </a:solidFill>
                <a:latin typeface="Kumbh Sans"/>
                <a:ea typeface="Kumbh Sans"/>
                <a:cs typeface="Kumbh Sans"/>
                <a:sym typeface="Kumbh Sans"/>
              </a:defRPr>
            </a:lvl6pPr>
            <a:lvl7pPr marL="0" marR="0" lvl="6" indent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825" b="0" i="0" u="none" strike="noStrike" cap="none">
                <a:solidFill>
                  <a:schemeClr val="dk2"/>
                </a:solidFill>
                <a:latin typeface="Kumbh Sans"/>
                <a:ea typeface="Kumbh Sans"/>
                <a:cs typeface="Kumbh Sans"/>
                <a:sym typeface="Kumbh Sans"/>
              </a:defRPr>
            </a:lvl7pPr>
            <a:lvl8pPr marL="0" marR="0" lvl="7" indent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825" b="0" i="0" u="none" strike="noStrike" cap="none">
                <a:solidFill>
                  <a:schemeClr val="dk2"/>
                </a:solidFill>
                <a:latin typeface="Kumbh Sans"/>
                <a:ea typeface="Kumbh Sans"/>
                <a:cs typeface="Kumbh Sans"/>
                <a:sym typeface="Kumbh Sans"/>
              </a:defRPr>
            </a:lvl8pPr>
            <a:lvl9pPr marL="0" marR="0" lvl="8" indent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825" b="0" i="0" u="none" strike="noStrike" cap="none">
                <a:solidFill>
                  <a:schemeClr val="dk2"/>
                </a:solidFill>
                <a:latin typeface="Kumbh Sans"/>
                <a:ea typeface="Kumbh Sans"/>
                <a:cs typeface="Kumbh Sans"/>
                <a:sym typeface="Kumbh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2" name="Google Shape;62;p6"/>
          <p:cNvSpPr txBox="1">
            <a:spLocks noGrp="1"/>
          </p:cNvSpPr>
          <p:nvPr>
            <p:ph type="ftr" idx="11"/>
          </p:nvPr>
        </p:nvSpPr>
        <p:spPr>
          <a:xfrm>
            <a:off x="1242000" y="4725000"/>
            <a:ext cx="4050000" cy="1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Kumbh Sans"/>
                <a:ea typeface="Kumbh Sans"/>
                <a:cs typeface="Kumbh Sans"/>
                <a:sym typeface="Kumbh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6"/>
          <p:cNvSpPr txBox="1"/>
          <p:nvPr/>
        </p:nvSpPr>
        <p:spPr>
          <a:xfrm>
            <a:off x="621000" y="4725000"/>
            <a:ext cx="540000" cy="1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825" b="0" i="0" u="none" strike="noStrike" cap="none">
                <a:solidFill>
                  <a:schemeClr val="dk2"/>
                </a:solidFill>
                <a:latin typeface="Kumbh Sans"/>
                <a:ea typeface="Kumbh Sans"/>
                <a:cs typeface="Kumbh Sans"/>
                <a:sym typeface="Kumbh Sans"/>
              </a:rPr>
              <a:t>Unions 21</a:t>
            </a:r>
            <a:endParaRPr sz="1051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4" name="Google Shape;64;p6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5801" y="4711502"/>
            <a:ext cx="121500" cy="13869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5" name="Google Shape;65;p6"/>
          <p:cNvCxnSpPr/>
          <p:nvPr/>
        </p:nvCxnSpPr>
        <p:spPr>
          <a:xfrm>
            <a:off x="415800" y="4644000"/>
            <a:ext cx="83160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6" name="Google Shape;66;p6"/>
          <p:cNvSpPr txBox="1">
            <a:spLocks noGrp="1"/>
          </p:cNvSpPr>
          <p:nvPr>
            <p:ph type="body" idx="1"/>
          </p:nvPr>
        </p:nvSpPr>
        <p:spPr>
          <a:xfrm>
            <a:off x="6226199" y="1485000"/>
            <a:ext cx="2214000" cy="2834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50"/>
              <a:buNone/>
              <a:defRPr sz="1612" b="0" i="0">
                <a:solidFill>
                  <a:schemeClr val="accent1"/>
                </a:solidFill>
                <a:latin typeface="Kumbh Sans"/>
                <a:ea typeface="Kumbh Sans"/>
                <a:cs typeface="Kumbh Sans"/>
                <a:sym typeface="Kumbh Sans"/>
              </a:defRPr>
            </a:lvl1pPr>
            <a:lvl2pPr marL="914400" lvl="1" indent="-228600" algn="l">
              <a:lnSpc>
                <a:spcPct val="105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5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351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grpSp>
        <p:nvGrpSpPr>
          <p:cNvPr id="67" name="Google Shape;67;p6"/>
          <p:cNvGrpSpPr/>
          <p:nvPr/>
        </p:nvGrpSpPr>
        <p:grpSpPr>
          <a:xfrm>
            <a:off x="6226201" y="972002"/>
            <a:ext cx="282965" cy="324254"/>
            <a:chOff x="9020310" y="1198801"/>
            <a:chExt cx="377286" cy="432339"/>
          </a:xfrm>
        </p:grpSpPr>
        <p:sp>
          <p:nvSpPr>
            <p:cNvPr id="68" name="Google Shape;68;p6"/>
            <p:cNvSpPr/>
            <p:nvPr/>
          </p:nvSpPr>
          <p:spPr>
            <a:xfrm>
              <a:off x="9020313" y="1198801"/>
              <a:ext cx="377283" cy="432339"/>
            </a:xfrm>
            <a:custGeom>
              <a:avLst/>
              <a:gdLst/>
              <a:ahLst/>
              <a:cxnLst/>
              <a:rect l="l" t="t" r="r" b="b"/>
              <a:pathLst>
                <a:path w="377283" h="432339" extrusionOk="0">
                  <a:moveTo>
                    <a:pt x="188639" y="144136"/>
                  </a:moveTo>
                  <a:lnTo>
                    <a:pt x="0" y="288251"/>
                  </a:lnTo>
                  <a:lnTo>
                    <a:pt x="188639" y="432340"/>
                  </a:lnTo>
                  <a:lnTo>
                    <a:pt x="377283" y="288251"/>
                  </a:lnTo>
                  <a:lnTo>
                    <a:pt x="377283" y="0"/>
                  </a:lnTo>
                  <a:lnTo>
                    <a:pt x="188639" y="14413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351" b="0" i="0" u="none" strike="noStrike" cap="none">
                <a:solidFill>
                  <a:schemeClr val="dk1"/>
                </a:solidFill>
                <a:latin typeface="Kumbh Sans"/>
                <a:ea typeface="Kumbh Sans"/>
                <a:cs typeface="Kumbh Sans"/>
                <a:sym typeface="Kumbh Sans"/>
              </a:endParaRPr>
            </a:p>
          </p:txBody>
        </p:sp>
        <p:sp>
          <p:nvSpPr>
            <p:cNvPr id="69" name="Google Shape;69;p6"/>
            <p:cNvSpPr/>
            <p:nvPr/>
          </p:nvSpPr>
          <p:spPr>
            <a:xfrm>
              <a:off x="9020310" y="1198816"/>
              <a:ext cx="188638" cy="288235"/>
            </a:xfrm>
            <a:custGeom>
              <a:avLst/>
              <a:gdLst/>
              <a:ahLst/>
              <a:cxnLst/>
              <a:rect l="l" t="t" r="r" b="b"/>
              <a:pathLst>
                <a:path w="188638" h="288235" extrusionOk="0">
                  <a:moveTo>
                    <a:pt x="0" y="288235"/>
                  </a:moveTo>
                  <a:lnTo>
                    <a:pt x="188639" y="144122"/>
                  </a:lnTo>
                  <a:lnTo>
                    <a:pt x="0" y="0"/>
                  </a:lnTo>
                  <a:lnTo>
                    <a:pt x="0" y="28823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351" b="0" i="0" u="none" strike="noStrike" cap="none">
                <a:solidFill>
                  <a:schemeClr val="dk1"/>
                </a:solidFill>
                <a:latin typeface="Kumbh Sans"/>
                <a:ea typeface="Kumbh Sans"/>
                <a:cs typeface="Kumbh Sans"/>
                <a:sym typeface="Kumbh Sans"/>
              </a:endParaRPr>
            </a:p>
          </p:txBody>
        </p:sp>
      </p:grpSp>
      <p:cxnSp>
        <p:nvCxnSpPr>
          <p:cNvPr id="70" name="Google Shape;70;p6"/>
          <p:cNvCxnSpPr/>
          <p:nvPr/>
        </p:nvCxnSpPr>
        <p:spPr>
          <a:xfrm>
            <a:off x="5918400" y="486000"/>
            <a:ext cx="0" cy="3834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1" name="Google Shape;71;p6"/>
          <p:cNvSpPr txBox="1">
            <a:spLocks noGrp="1"/>
          </p:cNvSpPr>
          <p:nvPr>
            <p:ph type="body" idx="2"/>
          </p:nvPr>
        </p:nvSpPr>
        <p:spPr>
          <a:xfrm>
            <a:off x="415800" y="1484722"/>
            <a:ext cx="5194796" cy="2834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3200"/>
              <a:buChar char="•"/>
              <a:defRPr b="0" i="0">
                <a:latin typeface="Kumbh Sans"/>
                <a:ea typeface="Kumbh Sans"/>
                <a:cs typeface="Kumbh Sans"/>
                <a:sym typeface="Kumbh Sans"/>
              </a:defRPr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Char char="–"/>
              <a:defRPr b="0" i="0">
                <a:latin typeface="Kumbh Sans"/>
                <a:ea typeface="Kumbh Sans"/>
                <a:cs typeface="Kumbh Sans"/>
                <a:sym typeface="Kumbh Sans"/>
              </a:defRPr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Char char="•"/>
              <a:defRPr b="0" i="0">
                <a:latin typeface="Kumbh Sans"/>
                <a:ea typeface="Kumbh Sans"/>
                <a:cs typeface="Kumbh Sans"/>
                <a:sym typeface="Kumbh Sans"/>
              </a:defRPr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–"/>
              <a:defRPr b="0" i="0">
                <a:latin typeface="Kumbh Sans"/>
                <a:ea typeface="Kumbh Sans"/>
                <a:cs typeface="Kumbh Sans"/>
                <a:sym typeface="Kumbh Sans"/>
              </a:defRPr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»"/>
              <a:defRPr b="0" i="0">
                <a:latin typeface="Kumbh Sans"/>
                <a:ea typeface="Kumbh Sans"/>
                <a:cs typeface="Kumbh Sans"/>
                <a:sym typeface="Kumbh Sans"/>
              </a:defRPr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97574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5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5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11" lvl="0" indent="-171458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23" lvl="1" indent="-171458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35" lvl="2" indent="-171458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46" lvl="3" indent="-171458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57" lvl="4" indent="-171458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68" lvl="5" indent="-171458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80" lvl="6" indent="-171458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92" lvl="7" indent="-171458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503" lvl="8" indent="-171458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35"/>
          <p:cNvSpPr txBox="1">
            <a:spLocks noGrp="1"/>
          </p:cNvSpPr>
          <p:nvPr>
            <p:ph type="dt" idx="10"/>
          </p:nvPr>
        </p:nvSpPr>
        <p:spPr>
          <a:xfrm>
            <a:off x="228600" y="3178176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5"/>
          <p:cNvSpPr txBox="1">
            <a:spLocks noGrp="1"/>
          </p:cNvSpPr>
          <p:nvPr>
            <p:ph type="ftr" idx="11"/>
          </p:nvPr>
        </p:nvSpPr>
        <p:spPr>
          <a:xfrm>
            <a:off x="1562100" y="3178176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35"/>
          <p:cNvSpPr txBox="1">
            <a:spLocks noGrp="1"/>
          </p:cNvSpPr>
          <p:nvPr>
            <p:ph type="sldNum" idx="12"/>
          </p:nvPr>
        </p:nvSpPr>
        <p:spPr>
          <a:xfrm>
            <a:off x="3276600" y="3178176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4551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8714232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8714232" cy="38267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82296" y="4914901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3848100" y="4910169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7976616" y="4914901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51" r:id="rId2"/>
    <p:sldLayoutId id="2147483653" r:id="rId3"/>
    <p:sldLayoutId id="2147483655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png"/><Relationship Id="rId4" Type="http://schemas.openxmlformats.org/officeDocument/2006/relationships/hyperlink" Target="https://papers.ssrn.com/sol3/papers.cfm?abstract_id=4573321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2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40.png"/><Relationship Id="rId4" Type="http://schemas.openxmlformats.org/officeDocument/2006/relationships/notesSlide" Target="../notesSlides/notesSlide3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42.png"/><Relationship Id="rId4" Type="http://schemas.openxmlformats.org/officeDocument/2006/relationships/notesSlide" Target="../notesSlides/notesSlide3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metr.org/blog/2025-03-19-measuring-ai-ability-to-complete-long-tasks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1C8D75B-E190-8FD5-BF15-ECC888944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946" y="4041105"/>
            <a:ext cx="8137606" cy="571500"/>
          </a:xfrm>
        </p:spPr>
        <p:txBody>
          <a:bodyPr>
            <a:noAutofit/>
          </a:bodyPr>
          <a:lstStyle/>
          <a:p>
            <a:pPr lvl="0"/>
            <a:r>
              <a:rPr lang="en-GB" sz="3200" dirty="0">
                <a:highlight>
                  <a:srgbClr val="003E51"/>
                </a:highlight>
              </a:rPr>
              <a:t>Managing AI in your think tank</a:t>
            </a:r>
            <a:br>
              <a:rPr lang="en-GB" sz="3200" dirty="0"/>
            </a:br>
            <a:r>
              <a:rPr lang="en-GB" sz="1800" dirty="0"/>
              <a:t>Nick Scott @ School for </a:t>
            </a:r>
            <a:r>
              <a:rPr lang="en-GB" sz="1800" dirty="0" err="1"/>
              <a:t>Thinktankers</a:t>
            </a:r>
            <a:r>
              <a:rPr lang="en-GB" sz="1800" dirty="0"/>
              <a:t> 2026</a:t>
            </a:r>
            <a:endParaRPr lang="en-ES" sz="36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03C39F-29D9-DB82-37DD-A118794FFB0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21662" y="4451534"/>
            <a:ext cx="2057038" cy="282511"/>
          </a:xfrm>
        </p:spPr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Image: Ada </a:t>
            </a:r>
            <a:r>
              <a:rPr lang="en-GB" dirty="0" err="1">
                <a:solidFill>
                  <a:schemeClr val="tx1"/>
                </a:solidFill>
              </a:rPr>
              <a:t>Jušić</a:t>
            </a:r>
            <a:r>
              <a:rPr lang="en-GB" dirty="0">
                <a:solidFill>
                  <a:schemeClr val="tx1"/>
                </a:solidFill>
              </a:rPr>
              <a:t> &amp; Eleonora Lima (KCL) / https://</a:t>
            </a:r>
            <a:r>
              <a:rPr lang="en-GB" dirty="0" err="1">
                <a:solidFill>
                  <a:schemeClr val="tx1"/>
                </a:solidFill>
              </a:rPr>
              <a:t>betterimagesofai.org</a:t>
            </a:r>
            <a:r>
              <a:rPr lang="en-GB" dirty="0">
                <a:solidFill>
                  <a:schemeClr val="tx1"/>
                </a:solidFill>
              </a:rPr>
              <a:t> / https://</a:t>
            </a:r>
            <a:r>
              <a:rPr lang="en-GB" dirty="0" err="1">
                <a:solidFill>
                  <a:schemeClr val="tx1"/>
                </a:solidFill>
              </a:rPr>
              <a:t>creativecommons.org</a:t>
            </a:r>
            <a:r>
              <a:rPr lang="en-GB" dirty="0">
                <a:solidFill>
                  <a:schemeClr val="tx1"/>
                </a:solidFill>
              </a:rPr>
              <a:t>/licenses/by/4.0/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51D930-D7AB-2777-7E1B-ED9EFDF4ED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1CAD1D-5E99-7335-8C5F-691C00E05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800" y="486000"/>
            <a:ext cx="3889982" cy="675000"/>
          </a:xfrm>
        </p:spPr>
        <p:txBody>
          <a:bodyPr/>
          <a:lstStyle/>
          <a:p>
            <a:r>
              <a:rPr lang="en-ES" dirty="0"/>
              <a:t>AI’s </a:t>
            </a:r>
            <a:r>
              <a:rPr lang="en-ES" b="1" dirty="0"/>
              <a:t>potential</a:t>
            </a:r>
            <a:r>
              <a:rPr lang="en-ES" dirty="0"/>
              <a:t> for individual </a:t>
            </a:r>
            <a:r>
              <a:rPr lang="en-ES" b="1" dirty="0"/>
              <a:t>staff</a:t>
            </a:r>
            <a:r>
              <a:rPr lang="en-ES" dirty="0"/>
              <a:t> at a think tank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BCA4A47-7561-5C52-C37D-D0139AE3E0E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09499" y="1485000"/>
            <a:ext cx="5265073" cy="3172500"/>
          </a:xfrm>
        </p:spPr>
        <p:txBody>
          <a:bodyPr>
            <a:noAutofit/>
          </a:bodyPr>
          <a:lstStyle/>
          <a:p>
            <a:pPr marL="25400" indent="0">
              <a:buNone/>
            </a:pPr>
            <a:r>
              <a:rPr lang="en-GB" sz="1600" noProof="0" dirty="0"/>
              <a:t>Staff could use AI to work faster and do better work.</a:t>
            </a:r>
          </a:p>
          <a:p>
            <a:pPr marL="368300" indent="-342900">
              <a:buSzPct val="100000"/>
              <a:buFont typeface="+mj-lt"/>
              <a:buAutoNum type="arabicPeriod"/>
            </a:pPr>
            <a:r>
              <a:rPr lang="en-GB" sz="1600" b="1" noProof="0" dirty="0"/>
              <a:t>They could generate work</a:t>
            </a:r>
            <a:r>
              <a:rPr lang="en-GB" sz="1600" noProof="0" dirty="0"/>
              <a:t>, with AI drafting content or analysing data.</a:t>
            </a:r>
          </a:p>
          <a:p>
            <a:pPr marL="368300" indent="-342900">
              <a:buSzPct val="100000"/>
              <a:buFont typeface="+mj-lt"/>
              <a:buAutoNum type="arabicPeriod"/>
            </a:pPr>
            <a:r>
              <a:rPr lang="en-GB" sz="1600" b="1" noProof="0" dirty="0"/>
              <a:t>They could </a:t>
            </a:r>
            <a:r>
              <a:rPr lang="en-GB" sz="1600" b="1" dirty="0"/>
              <a:t>improve</a:t>
            </a:r>
            <a:r>
              <a:rPr lang="en-GB" sz="1600" b="1" noProof="0" dirty="0"/>
              <a:t> their work</a:t>
            </a:r>
            <a:r>
              <a:rPr lang="en-GB" sz="1600" dirty="0"/>
              <a:t>, with </a:t>
            </a:r>
            <a:r>
              <a:rPr lang="en-GB" sz="1600" noProof="0" dirty="0"/>
              <a:t>AI refining writing, improving clarity, critiquing or extending work, </a:t>
            </a:r>
            <a:r>
              <a:rPr lang="en-GB" sz="1600" dirty="0"/>
              <a:t>or </a:t>
            </a:r>
            <a:r>
              <a:rPr lang="en-GB" sz="1600" noProof="0" dirty="0" err="1"/>
              <a:t>strategising</a:t>
            </a:r>
            <a:r>
              <a:rPr lang="en-GB" sz="1600" noProof="0" dirty="0"/>
              <a:t> and planning with them.</a:t>
            </a:r>
          </a:p>
          <a:p>
            <a:pPr marL="368300" indent="-342900">
              <a:buSzPct val="100000"/>
              <a:buFont typeface="+mj-lt"/>
              <a:buAutoNum type="arabicPeriod"/>
            </a:pPr>
            <a:r>
              <a:rPr lang="en-GB" sz="1600" b="1" noProof="0" dirty="0"/>
              <a:t>Their processes could be automated</a:t>
            </a:r>
            <a:r>
              <a:rPr lang="en-GB" sz="1600" noProof="0" dirty="0"/>
              <a:t>: AI transcribes their meetings or manages their calendar to create slots for focused work.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CBF1A1C-BA58-D5F1-ECD5-CD4A181E67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2599" y="1485000"/>
            <a:ext cx="2511902" cy="1412945"/>
          </a:xfrm>
          <a:prstGeom prst="rect">
            <a:avLst/>
          </a:prstGeom>
        </p:spPr>
      </p:pic>
      <p:pic>
        <p:nvPicPr>
          <p:cNvPr id="11" name="Picture 10" descr="A screenshot of a computer&#10;&#10;AI-generated content may be incorrect.">
            <a:extLst>
              <a:ext uri="{FF2B5EF4-FFF2-40B4-BE49-F238E27FC236}">
                <a16:creationId xmlns:a16="http://schemas.microsoft.com/office/drawing/2014/main" id="{B7C2347F-6490-7051-56ED-8FC28F5A05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2599" y="2897945"/>
            <a:ext cx="2511902" cy="1412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367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431;p147" descr="A group of people in white coats&#10;&#10;Description automatically generated">
            <a:extLst>
              <a:ext uri="{FF2B5EF4-FFF2-40B4-BE49-F238E27FC236}">
                <a16:creationId xmlns:a16="http://schemas.microsoft.com/office/drawing/2014/main" id="{0B238ABF-FE95-FD0B-B610-5A41B39779C8}"/>
              </a:ext>
            </a:extLst>
          </p:cNvPr>
          <p:cNvPicPr preferRelativeResize="0">
            <a:picLocks/>
          </p:cNvPicPr>
          <p:nvPr/>
        </p:nvPicPr>
        <p:blipFill>
          <a:blip r:embed="rId3"/>
          <a:srcRect t="16740" r="1" b="21804"/>
          <a:stretch/>
        </p:blipFill>
        <p:spPr>
          <a:xfrm>
            <a:off x="-700669" y="810228"/>
            <a:ext cx="7050939" cy="4333272"/>
          </a:xfrm>
          <a:custGeom>
            <a:avLst/>
            <a:gdLst/>
            <a:ahLst/>
            <a:cxnLst/>
            <a:rect l="l" t="t" r="r" b="b"/>
            <a:pathLst>
              <a:path w="11159068" h="6858000">
                <a:moveTo>
                  <a:pt x="1192024" y="0"/>
                </a:moveTo>
                <a:cubicBezTo>
                  <a:pt x="1192024" y="0"/>
                  <a:pt x="1192024" y="0"/>
                  <a:pt x="9967044" y="0"/>
                </a:cubicBezTo>
                <a:cubicBezTo>
                  <a:pt x="10713854" y="942975"/>
                  <a:pt x="11159068" y="2138363"/>
                  <a:pt x="11159068" y="3433763"/>
                </a:cubicBezTo>
                <a:cubicBezTo>
                  <a:pt x="11159068" y="4724400"/>
                  <a:pt x="10718641" y="5915025"/>
                  <a:pt x="9971831" y="6858000"/>
                </a:cubicBezTo>
                <a:cubicBezTo>
                  <a:pt x="9971831" y="6858000"/>
                  <a:pt x="9971831" y="6858000"/>
                  <a:pt x="1187237" y="6858000"/>
                </a:cubicBezTo>
                <a:cubicBezTo>
                  <a:pt x="440427" y="5915025"/>
                  <a:pt x="0" y="4724400"/>
                  <a:pt x="0" y="3433763"/>
                </a:cubicBezTo>
                <a:cubicBezTo>
                  <a:pt x="0" y="2138363"/>
                  <a:pt x="445214" y="942975"/>
                  <a:pt x="1192024" y="0"/>
                </a:cubicBezTo>
                <a:close/>
              </a:path>
            </a:pathLst>
          </a:custGeom>
          <a:noFill/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58C72209-38AE-3E3F-5460-BD95CB2DAAC0}"/>
              </a:ext>
            </a:extLst>
          </p:cNvPr>
          <p:cNvSpPr txBox="1">
            <a:spLocks/>
          </p:cNvSpPr>
          <p:nvPr/>
        </p:nvSpPr>
        <p:spPr>
          <a:xfrm>
            <a:off x="387350" y="3940106"/>
            <a:ext cx="3698514" cy="974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28620" marR="0" lvl="0" indent="-114311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50"/>
              <a:buFont typeface="Arial"/>
              <a:buNone/>
              <a:defRPr sz="1613" b="0" i="0" u="none" strike="noStrike" cap="none">
                <a:solidFill>
                  <a:schemeClr val="lt1"/>
                </a:solidFill>
                <a:latin typeface="Kumbh Sans"/>
                <a:ea typeface="Kumbh Sans"/>
                <a:cs typeface="Kumbh Sans"/>
                <a:sym typeface="Kumbh Sans"/>
              </a:defRPr>
            </a:lvl1pPr>
            <a:lvl2pPr marL="457239" marR="0" lvl="1" indent="-114311" algn="l" rtl="0">
              <a:lnSpc>
                <a:spcPct val="105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59" marR="0" lvl="2" indent="-114311" algn="l" rtl="0">
              <a:lnSpc>
                <a:spcPct val="105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35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914480" marR="0" lvl="3" indent="-11431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143099" marR="0" lvl="4" indent="-11431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371719" marR="0" lvl="5" indent="-11431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600339" marR="0" lvl="6" indent="-11431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828958" marR="0" lvl="7" indent="-11431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057578" marR="0" lvl="8" indent="-11431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/>
            <a:r>
              <a:rPr lang="en-GB" sz="2400" noProof="1">
                <a:highlight>
                  <a:srgbClr val="05868D"/>
                </a:highlight>
              </a:rPr>
              <a:t>The world of AI is a world of extremist views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69766F-4D4A-9785-0FA2-EA49A05B2B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2457" y="0"/>
            <a:ext cx="3701543" cy="2840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978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9">
          <a:extLst>
            <a:ext uri="{FF2B5EF4-FFF2-40B4-BE49-F238E27FC236}">
              <a16:creationId xmlns:a16="http://schemas.microsoft.com/office/drawing/2014/main" id="{E1A3ECE4-87CA-1B56-3E6C-0F7EABD5F9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3CBFF992-F4AA-33FA-B151-ADEA834087C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3594" r="1" b="41284"/>
          <a:stretch/>
        </p:blipFill>
        <p:spPr>
          <a:xfrm>
            <a:off x="482600" y="482600"/>
            <a:ext cx="8178800" cy="41783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505251-16F4-9C06-9869-7BE60EC2AC64}"/>
              </a:ext>
            </a:extLst>
          </p:cNvPr>
          <p:cNvSpPr txBox="1">
            <a:spLocks/>
          </p:cNvSpPr>
          <p:nvPr/>
        </p:nvSpPr>
        <p:spPr>
          <a:xfrm>
            <a:off x="482599" y="3951681"/>
            <a:ext cx="4691285" cy="974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28620" marR="0" lvl="0" indent="-114311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50"/>
              <a:buFont typeface="Arial"/>
              <a:buNone/>
              <a:defRPr sz="1613" b="0" i="0" u="none" strike="noStrike" cap="none">
                <a:solidFill>
                  <a:schemeClr val="lt1"/>
                </a:solidFill>
                <a:latin typeface="Kumbh Sans"/>
                <a:ea typeface="Kumbh Sans"/>
                <a:cs typeface="Kumbh Sans"/>
                <a:sym typeface="Kumbh Sans"/>
              </a:defRPr>
            </a:lvl1pPr>
            <a:lvl2pPr marL="457239" marR="0" lvl="1" indent="-114311" algn="l" rtl="0">
              <a:lnSpc>
                <a:spcPct val="105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59" marR="0" lvl="2" indent="-114311" algn="l" rtl="0">
              <a:lnSpc>
                <a:spcPct val="105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35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914480" marR="0" lvl="3" indent="-11431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143099" marR="0" lvl="4" indent="-11431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371719" marR="0" lvl="5" indent="-11431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600339" marR="0" lvl="6" indent="-11431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828958" marR="0" lvl="7" indent="-11431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057578" marR="0" lvl="8" indent="-11431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/>
            <a:r>
              <a:rPr lang="en-GB" sz="2400" noProof="1">
                <a:highlight>
                  <a:srgbClr val="05868D"/>
                </a:highlight>
              </a:rPr>
              <a:t>The fear of making mistakes stops people engaging at all</a:t>
            </a:r>
          </a:p>
        </p:txBody>
      </p:sp>
    </p:spTree>
    <p:extLst>
      <p:ext uri="{BB962C8B-B14F-4D97-AF65-F5344CB8AC3E}">
        <p14:creationId xmlns:p14="http://schemas.microsoft.com/office/powerpoint/2010/main" val="4931086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Line charts show how scientific publishing volume and usage of various AI-associated and “control” words changed from 2015 to 2023, per the Dimensions database. Bar charts compare year-over-year percentage change in usage of these words from 2022 to 2023.">
            <a:extLst>
              <a:ext uri="{FF2B5EF4-FFF2-40B4-BE49-F238E27FC236}">
                <a16:creationId xmlns:a16="http://schemas.microsoft.com/office/drawing/2014/main" id="{3526E681-3546-FA8F-1D7C-E98CEDA31E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38149" r="-194" b="30218"/>
          <a:stretch/>
        </p:blipFill>
        <p:spPr bwMode="auto">
          <a:xfrm>
            <a:off x="1492919" y="0"/>
            <a:ext cx="6158162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4E87739C-EFE2-6A46-FDCE-C706089C6076}"/>
              </a:ext>
            </a:extLst>
          </p:cNvPr>
          <p:cNvSpPr txBox="1">
            <a:spLocks/>
          </p:cNvSpPr>
          <p:nvPr/>
        </p:nvSpPr>
        <p:spPr>
          <a:xfrm>
            <a:off x="289264" y="3825854"/>
            <a:ext cx="5944766" cy="974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28620" marR="0" lvl="0" indent="-114311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50"/>
              <a:buFont typeface="Arial"/>
              <a:buNone/>
              <a:defRPr sz="1613" b="0" i="0" u="none" strike="noStrike" cap="none">
                <a:solidFill>
                  <a:schemeClr val="lt1"/>
                </a:solidFill>
                <a:latin typeface="Kumbh Sans"/>
                <a:ea typeface="Kumbh Sans"/>
                <a:cs typeface="Kumbh Sans"/>
                <a:sym typeface="Kumbh Sans"/>
              </a:defRPr>
            </a:lvl1pPr>
            <a:lvl2pPr marL="457239" marR="0" lvl="1" indent="-114311" algn="l" rtl="0">
              <a:lnSpc>
                <a:spcPct val="105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59" marR="0" lvl="2" indent="-114311" algn="l" rtl="0">
              <a:lnSpc>
                <a:spcPct val="105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35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914480" marR="0" lvl="3" indent="-11431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143099" marR="0" lvl="4" indent="-11431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371719" marR="0" lvl="5" indent="-11431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600339" marR="0" lvl="6" indent="-11431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828958" marR="0" lvl="7" indent="-11431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057578" marR="0" lvl="8" indent="-11431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/>
            <a:r>
              <a:rPr lang="en-GB" sz="2400" noProof="1">
                <a:highlight>
                  <a:srgbClr val="05868D"/>
                </a:highlight>
              </a:rPr>
              <a:t>People see AI increasingly encroaching on work that was theirs and it scares them</a:t>
            </a:r>
          </a:p>
        </p:txBody>
      </p:sp>
    </p:spTree>
    <p:extLst>
      <p:ext uri="{BB962C8B-B14F-4D97-AF65-F5344CB8AC3E}">
        <p14:creationId xmlns:p14="http://schemas.microsoft.com/office/powerpoint/2010/main" val="28379902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22887C-A8CA-82EC-0D4F-8E5BD21F5A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EC66AC24-9FA1-AC05-ACE0-131C2A269D8B}"/>
              </a:ext>
            </a:extLst>
          </p:cNvPr>
          <p:cNvSpPr txBox="1">
            <a:spLocks/>
          </p:cNvSpPr>
          <p:nvPr/>
        </p:nvSpPr>
        <p:spPr>
          <a:xfrm>
            <a:off x="138793" y="4044279"/>
            <a:ext cx="6094056" cy="974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28620" marR="0" lvl="0" indent="-114311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50"/>
              <a:buFont typeface="Arial"/>
              <a:buNone/>
              <a:defRPr sz="1613" b="0" i="0" u="none" strike="noStrike" cap="none">
                <a:solidFill>
                  <a:schemeClr val="lt1"/>
                </a:solidFill>
                <a:latin typeface="Kumbh Sans"/>
                <a:ea typeface="Kumbh Sans"/>
                <a:cs typeface="Kumbh Sans"/>
                <a:sym typeface="Kumbh Sans"/>
              </a:defRPr>
            </a:lvl1pPr>
            <a:lvl2pPr marL="457239" marR="0" lvl="1" indent="-114311" algn="l" rtl="0">
              <a:lnSpc>
                <a:spcPct val="105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59" marR="0" lvl="2" indent="-114311" algn="l" rtl="0">
              <a:lnSpc>
                <a:spcPct val="105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35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914480" marR="0" lvl="3" indent="-11431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143099" marR="0" lvl="4" indent="-11431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371719" marR="0" lvl="5" indent="-11431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600339" marR="0" lvl="6" indent="-11431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828958" marR="0" lvl="7" indent="-11431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057578" marR="0" lvl="8" indent="-11431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/>
            <a:endParaRPr lang="en-GB" sz="2400" noProof="1">
              <a:highlight>
                <a:srgbClr val="05868D"/>
              </a:highlight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20103B-74A2-34AD-998E-17C4ADB0FB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288" y="645887"/>
            <a:ext cx="3203143" cy="2899092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21C66C8A-CC9E-47B3-C897-CF791BB78896}"/>
              </a:ext>
            </a:extLst>
          </p:cNvPr>
          <p:cNvSpPr txBox="1">
            <a:spLocks/>
          </p:cNvSpPr>
          <p:nvPr/>
        </p:nvSpPr>
        <p:spPr>
          <a:xfrm>
            <a:off x="357188" y="3711412"/>
            <a:ext cx="6386512" cy="974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28620" marR="0" lvl="0" indent="-114311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50"/>
              <a:buFont typeface="Arial"/>
              <a:buNone/>
              <a:defRPr sz="1613" b="0" i="0" u="none" strike="noStrike" cap="none">
                <a:solidFill>
                  <a:schemeClr val="lt1"/>
                </a:solidFill>
                <a:latin typeface="Kumbh Sans"/>
                <a:ea typeface="Kumbh Sans"/>
                <a:cs typeface="Kumbh Sans"/>
                <a:sym typeface="Kumbh Sans"/>
              </a:defRPr>
            </a:lvl1pPr>
            <a:lvl2pPr marL="457239" marR="0" lvl="1" indent="-114311" algn="l" rtl="0">
              <a:lnSpc>
                <a:spcPct val="105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59" marR="0" lvl="2" indent="-114311" algn="l" rtl="0">
              <a:lnSpc>
                <a:spcPct val="105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35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914480" marR="0" lvl="3" indent="-11431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143099" marR="0" lvl="4" indent="-11431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371719" marR="0" lvl="5" indent="-11431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600339" marR="0" lvl="6" indent="-11431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828958" marR="0" lvl="7" indent="-11431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057578" marR="0" lvl="8" indent="-11431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/>
            <a:r>
              <a:rPr lang="en-GB" sz="2400" noProof="1">
                <a:highlight>
                  <a:srgbClr val="05868D"/>
                </a:highlight>
              </a:rPr>
              <a:t>People don’t have time to develop AI skills … and they don’t try to hire them either</a:t>
            </a:r>
          </a:p>
        </p:txBody>
      </p:sp>
    </p:spTree>
    <p:extLst>
      <p:ext uri="{BB962C8B-B14F-4D97-AF65-F5344CB8AC3E}">
        <p14:creationId xmlns:p14="http://schemas.microsoft.com/office/powerpoint/2010/main" val="2228592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9488AC-75EB-9810-9A43-DF579CD51B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358B9EE-6CF7-6116-257B-35C7D1E39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801" y="486000"/>
            <a:ext cx="3999037" cy="675000"/>
          </a:xfrm>
        </p:spPr>
        <p:txBody>
          <a:bodyPr wrap="square" anchor="t">
            <a:normAutofit/>
          </a:bodyPr>
          <a:lstStyle/>
          <a:p>
            <a:r>
              <a:rPr lang="en-GB" b="1" dirty="0"/>
              <a:t>The PEOPLE dimension</a:t>
            </a:r>
            <a:r>
              <a:rPr lang="en-GB" dirty="0"/>
              <a:t>: four things to get right</a:t>
            </a:r>
            <a:endParaRPr lang="en-ES" dirty="0"/>
          </a:p>
        </p:txBody>
      </p:sp>
      <p:graphicFrame>
        <p:nvGraphicFramePr>
          <p:cNvPr id="7" name="Content Placeholder 4">
            <a:extLst>
              <a:ext uri="{FF2B5EF4-FFF2-40B4-BE49-F238E27FC236}">
                <a16:creationId xmlns:a16="http://schemas.microsoft.com/office/drawing/2014/main" id="{0AAAB20E-D6A2-9E5C-1373-704FCBA818AC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99151373"/>
              </p:ext>
            </p:extLst>
          </p:nvPr>
        </p:nvGraphicFramePr>
        <p:xfrm>
          <a:off x="409499" y="1485000"/>
          <a:ext cx="8325002" cy="28345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966284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0036E3B-9971-C562-A2C1-A76311F6C8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Dimension 1: </a:t>
            </a:r>
            <a:r>
              <a:rPr lang="en-GB" b="1" dirty="0"/>
              <a:t>PROCESSES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793A5EF-6F76-5A44-366C-DD29B5C3C88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GB" dirty="0"/>
              <a:t>Image: Ada </a:t>
            </a:r>
            <a:r>
              <a:rPr lang="en-GB" dirty="0" err="1"/>
              <a:t>Jušić</a:t>
            </a:r>
            <a:r>
              <a:rPr lang="en-GB" dirty="0"/>
              <a:t> &amp; Eleonora Lima (KCL) / https://</a:t>
            </a:r>
            <a:r>
              <a:rPr lang="en-GB" dirty="0" err="1"/>
              <a:t>betterimagesofai.org</a:t>
            </a:r>
            <a:r>
              <a:rPr lang="en-GB" dirty="0"/>
              <a:t> / https://</a:t>
            </a:r>
            <a:r>
              <a:rPr lang="en-GB" dirty="0" err="1"/>
              <a:t>creativecommons.org</a:t>
            </a:r>
            <a:r>
              <a:rPr lang="en-GB" dirty="0"/>
              <a:t>/licenses/by/4.0/</a:t>
            </a:r>
          </a:p>
          <a:p>
            <a:endParaRPr lang="en-ES" dirty="0"/>
          </a:p>
        </p:txBody>
      </p:sp>
    </p:spTree>
    <p:extLst>
      <p:ext uri="{BB962C8B-B14F-4D97-AF65-F5344CB8AC3E}">
        <p14:creationId xmlns:p14="http://schemas.microsoft.com/office/powerpoint/2010/main" val="3656658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BEBF4E-A38B-2DB0-2B8C-48E0089EC7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621A0-9FFE-00CC-3340-4D29FCA45E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ES" b="1" dirty="0"/>
              <a:t>The process hope: </a:t>
            </a:r>
            <a:r>
              <a:rPr lang="en-ES" dirty="0"/>
              <a:t>AI supports teams to connect and collaborate better</a:t>
            </a:r>
          </a:p>
        </p:txBody>
      </p:sp>
      <p:sp>
        <p:nvSpPr>
          <p:cNvPr id="7" name="Content Placeholder 7">
            <a:extLst>
              <a:ext uri="{FF2B5EF4-FFF2-40B4-BE49-F238E27FC236}">
                <a16:creationId xmlns:a16="http://schemas.microsoft.com/office/drawing/2014/main" id="{2E7CFFDA-D696-D965-6F13-5342238A3FB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09499" y="1485000"/>
            <a:ext cx="5265073" cy="3087000"/>
          </a:xfrm>
        </p:spPr>
        <p:txBody>
          <a:bodyPr>
            <a:noAutofit/>
          </a:bodyPr>
          <a:lstStyle/>
          <a:p>
            <a:pPr marL="25400" indent="0">
              <a:buNone/>
            </a:pPr>
            <a:r>
              <a:rPr lang="en-ES" sz="1600" dirty="0"/>
              <a:t>Teams could use AI t</a:t>
            </a:r>
            <a:r>
              <a:rPr lang="en-GB" sz="1600" dirty="0"/>
              <a:t>o make internal collaboration and processes more powerful.</a:t>
            </a:r>
            <a:endParaRPr lang="en-ES" sz="1600" dirty="0"/>
          </a:p>
          <a:p>
            <a:pPr marL="368300" indent="-342900">
              <a:buSzPct val="100000"/>
              <a:buFont typeface="+mj-lt"/>
              <a:buAutoNum type="arabicPeriod"/>
            </a:pPr>
            <a:r>
              <a:rPr lang="en-GB" sz="1600" b="1" dirty="0"/>
              <a:t>Teams can generate work jointly, </a:t>
            </a:r>
            <a:r>
              <a:rPr lang="en-GB" sz="1600" dirty="0"/>
              <a:t>with AI creating content or analysis that uses organisational data or knowledge and templates.</a:t>
            </a:r>
          </a:p>
          <a:p>
            <a:pPr marL="368300" indent="-342900">
              <a:buSzPct val="100000"/>
              <a:buFont typeface="+mj-lt"/>
              <a:buAutoNum type="arabicPeriod"/>
            </a:pPr>
            <a:r>
              <a:rPr lang="en-GB" sz="1600" b="1" dirty="0"/>
              <a:t>Teams can improve collaborative work</a:t>
            </a:r>
            <a:r>
              <a:rPr lang="en-GB" sz="1600" dirty="0"/>
              <a:t>, with AI simulating audience personas; or giving access to organisational knowledge bases and libraries.</a:t>
            </a:r>
          </a:p>
          <a:p>
            <a:pPr marL="368300" indent="-342900">
              <a:buSzPct val="100000"/>
              <a:buFont typeface="+mj-lt"/>
              <a:buAutoNum type="arabicPeriod"/>
            </a:pPr>
            <a:r>
              <a:rPr lang="en-GB" sz="1600" b="1" dirty="0"/>
              <a:t>Team processes can be automated, </a:t>
            </a:r>
            <a:r>
              <a:rPr lang="en-GB" sz="1600" dirty="0"/>
              <a:t>with AI doing media monitoring; updating databases; organising files; or translating internal documents.</a:t>
            </a:r>
            <a:endParaRPr lang="en-ES" sz="1600" dirty="0"/>
          </a:p>
        </p:txBody>
      </p:sp>
      <p:pic>
        <p:nvPicPr>
          <p:cNvPr id="3" name="Picture 2" descr="2 screenshots, 1 showing a status of awaiting approval. The other showing an approved response with a list of reference links.">
            <a:extLst>
              <a:ext uri="{FF2B5EF4-FFF2-40B4-BE49-F238E27FC236}">
                <a16:creationId xmlns:a16="http://schemas.microsoft.com/office/drawing/2014/main" id="{C7164D9A-F521-F22B-430D-0A823C0344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6588" y="1485000"/>
            <a:ext cx="2708583" cy="2976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541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8D95D2-03D0-67FE-5B8E-AFF32EBBC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800" y="486000"/>
            <a:ext cx="3924706" cy="675000"/>
          </a:xfrm>
        </p:spPr>
        <p:txBody>
          <a:bodyPr/>
          <a:lstStyle/>
          <a:p>
            <a:r>
              <a:rPr lang="en-GB" dirty="0"/>
              <a:t>Generative AI technology is </a:t>
            </a:r>
            <a:r>
              <a:rPr lang="en-GB" b="1" dirty="0"/>
              <a:t>weird</a:t>
            </a:r>
            <a:r>
              <a:rPr lang="en-GB" dirty="0"/>
              <a:t> and </a:t>
            </a:r>
            <a:r>
              <a:rPr lang="en-GB" b="1" dirty="0"/>
              <a:t>unpredictable</a:t>
            </a:r>
            <a:r>
              <a:rPr lang="en-GB" dirty="0"/>
              <a:t>. How do teams discover where it will help – or not? </a:t>
            </a:r>
            <a:br>
              <a:rPr lang="en-GB" dirty="0"/>
            </a:br>
            <a:br>
              <a:rPr lang="en-GB" dirty="0"/>
            </a:br>
            <a:endParaRPr lang="en-ES" dirty="0"/>
          </a:p>
        </p:txBody>
      </p:sp>
      <p:pic>
        <p:nvPicPr>
          <p:cNvPr id="6" name="Content Placeholder 5" descr="A diagram of a business graph&#10;&#10;Description automatically generated with medium confidence">
            <a:extLst>
              <a:ext uri="{FF2B5EF4-FFF2-40B4-BE49-F238E27FC236}">
                <a16:creationId xmlns:a16="http://schemas.microsoft.com/office/drawing/2014/main" id="{88529C87-19F6-83C5-2612-29BAFC9A565E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4572000" y="740643"/>
            <a:ext cx="3808071" cy="3882303"/>
          </a:xfrm>
          <a:solidFill>
            <a:schemeClr val="bg1"/>
          </a:solidFill>
        </p:spPr>
      </p:pic>
      <p:sp>
        <p:nvSpPr>
          <p:cNvPr id="4" name="Google Shape;251;p16">
            <a:extLst>
              <a:ext uri="{FF2B5EF4-FFF2-40B4-BE49-F238E27FC236}">
                <a16:creationId xmlns:a16="http://schemas.microsoft.com/office/drawing/2014/main" id="{1DE6B317-D42E-2A8D-F752-9331B72377A2}"/>
              </a:ext>
            </a:extLst>
          </p:cNvPr>
          <p:cNvSpPr txBox="1"/>
          <p:nvPr/>
        </p:nvSpPr>
        <p:spPr>
          <a:xfrm>
            <a:off x="4572000" y="4646188"/>
            <a:ext cx="2147463" cy="230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en-GB" sz="1050" dirty="0"/>
              <a:t>Source: </a:t>
            </a:r>
            <a:r>
              <a:rPr lang="en-GB" sz="1050" u="sng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Harvard Business School</a:t>
            </a:r>
            <a:endParaRPr sz="1050" dirty="0"/>
          </a:p>
        </p:txBody>
      </p:sp>
      <p:pic>
        <p:nvPicPr>
          <p:cNvPr id="5" name="Google Shape;874;p91">
            <a:extLst>
              <a:ext uri="{FF2B5EF4-FFF2-40B4-BE49-F238E27FC236}">
                <a16:creationId xmlns:a16="http://schemas.microsoft.com/office/drawing/2014/main" id="{2A79EE1A-41FE-0262-B304-6001E1D175DA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5">
            <a:alphaModFix/>
          </a:blip>
          <a:srcRect l="8727" t="1151" r="4740" b="-682"/>
          <a:stretch/>
        </p:blipFill>
        <p:spPr>
          <a:xfrm>
            <a:off x="415800" y="1962766"/>
            <a:ext cx="3473448" cy="2511888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17411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4C81AC84-9B58-59F9-0935-8C8D83F95036}"/>
              </a:ext>
            </a:extLst>
          </p:cNvPr>
          <p:cNvSpPr txBox="1">
            <a:spLocks/>
          </p:cNvSpPr>
          <p:nvPr/>
        </p:nvSpPr>
        <p:spPr>
          <a:xfrm>
            <a:off x="451310" y="3934768"/>
            <a:ext cx="5011941" cy="974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28620" marR="0" lvl="0" indent="-114311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50"/>
              <a:buFont typeface="Arial"/>
              <a:buNone/>
              <a:defRPr sz="1613" b="0" i="0" u="none" strike="noStrike" cap="none">
                <a:solidFill>
                  <a:schemeClr val="lt1"/>
                </a:solidFill>
                <a:latin typeface="Kumbh Sans"/>
                <a:ea typeface="Kumbh Sans"/>
                <a:cs typeface="Kumbh Sans"/>
                <a:sym typeface="Kumbh Sans"/>
              </a:defRPr>
            </a:lvl1pPr>
            <a:lvl2pPr marL="457239" marR="0" lvl="1" indent="-114311" algn="l" rtl="0">
              <a:lnSpc>
                <a:spcPct val="105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59" marR="0" lvl="2" indent="-114311" algn="l" rtl="0">
              <a:lnSpc>
                <a:spcPct val="105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35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914480" marR="0" lvl="3" indent="-11431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143099" marR="0" lvl="4" indent="-11431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371719" marR="0" lvl="5" indent="-11431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600339" marR="0" lvl="6" indent="-11431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828958" marR="0" lvl="7" indent="-11431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057578" marR="0" lvl="8" indent="-11431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/>
            <a:endParaRPr lang="en-GB" sz="2400" noProof="1">
              <a:highlight>
                <a:srgbClr val="05868D"/>
              </a:highlight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7E700F-E675-83FF-6568-820B34CBCD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800" y="486000"/>
            <a:ext cx="6089172" cy="675000"/>
          </a:xfrm>
        </p:spPr>
        <p:txBody>
          <a:bodyPr/>
          <a:lstStyle/>
          <a:p>
            <a:r>
              <a:rPr lang="en-GB" dirty="0"/>
              <a:t>If teams don’t ensure there’s a human in the loop, they’ll face the consequences</a:t>
            </a:r>
            <a:endParaRPr lang="en-E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680831C-5109-02A9-A587-0B7448C3EAE1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415800" y="1178716"/>
            <a:ext cx="8349139" cy="3346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111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0B27DD7-D2E1-0E50-9FB6-C541B95EE9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ES" dirty="0"/>
              <a:t>About me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A84092-86BA-F863-D643-7A788DF05B0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09499" y="1485000"/>
            <a:ext cx="5265073" cy="3172500"/>
          </a:xfrm>
        </p:spPr>
        <p:txBody>
          <a:bodyPr>
            <a:noAutofit/>
          </a:bodyPr>
          <a:lstStyle/>
          <a:p>
            <a:pPr>
              <a:buSzPct val="100000"/>
            </a:pPr>
            <a:r>
              <a:rPr lang="en-GB" sz="1400" b="1" dirty="0"/>
              <a:t>Have always been focused on how technology drives change in the ways organisations have an impact.</a:t>
            </a:r>
          </a:p>
          <a:p>
            <a:pPr>
              <a:buSzPct val="100000"/>
            </a:pPr>
            <a:r>
              <a:rPr lang="en-GB" sz="1400" dirty="0"/>
              <a:t>Previously worked as Head of Digital for non-profits (Médecins Sans Frontières), trade unions (UNISON the public service union) and think tanks (ODI Global).</a:t>
            </a:r>
          </a:p>
          <a:p>
            <a:pPr>
              <a:buSzPct val="100000"/>
            </a:pPr>
            <a:r>
              <a:rPr lang="en-GB" sz="1400" dirty="0"/>
              <a:t>Since 2021 have been a freelance digital and AI strategy consultant and trainer for third sector organisations. </a:t>
            </a:r>
          </a:p>
          <a:p>
            <a:pPr>
              <a:buSzPct val="100000"/>
            </a:pPr>
            <a:r>
              <a:rPr lang="en-GB" sz="1400" dirty="0"/>
              <a:t>Run Cast From Clay’s </a:t>
            </a:r>
            <a:r>
              <a:rPr lang="en-GB" sz="1400" i="1" dirty="0"/>
              <a:t>Generative AI for Policy Communications</a:t>
            </a:r>
            <a:r>
              <a:rPr lang="en-GB" sz="1400" dirty="0"/>
              <a:t> course.</a:t>
            </a:r>
          </a:p>
          <a:p>
            <a:pPr>
              <a:buSzPct val="100000"/>
            </a:pPr>
            <a:r>
              <a:rPr lang="en-GB" sz="1400" dirty="0"/>
              <a:t>Director of the Centre for Responsible Union AI.</a:t>
            </a:r>
          </a:p>
          <a:p>
            <a:pPr>
              <a:buSzPct val="100000"/>
            </a:pPr>
            <a:r>
              <a:rPr lang="en-GB" sz="1400" dirty="0"/>
              <a:t>A victim of Brexit. Have lived since 2017 in Barcelona and now two years away from regaining EU citizenship.</a:t>
            </a:r>
          </a:p>
        </p:txBody>
      </p:sp>
      <p:pic>
        <p:nvPicPr>
          <p:cNvPr id="8" name="Picture 7" descr="A person standing on a beach&#10;&#10;AI-generated content may be incorrect.">
            <a:extLst>
              <a:ext uri="{FF2B5EF4-FFF2-40B4-BE49-F238E27FC236}">
                <a16:creationId xmlns:a16="http://schemas.microsoft.com/office/drawing/2014/main" id="{55473AEE-D16B-5D5C-1FB0-0CD0EA7819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5098" y="1485000"/>
            <a:ext cx="1330302" cy="1773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261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 descr="A diagram of a problem&#10;&#10;AI-generated content may be incorrect.">
            <a:extLst>
              <a:ext uri="{FF2B5EF4-FFF2-40B4-BE49-F238E27FC236}">
                <a16:creationId xmlns:a16="http://schemas.microsoft.com/office/drawing/2014/main" id="{23927D34-8BDC-FC6A-9931-E87CC2831192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/>
          <a:srcRect l="850" t="18591" r="6316" b="13329"/>
          <a:stretch>
            <a:fillRect/>
          </a:stretch>
        </p:blipFill>
        <p:spPr>
          <a:xfrm>
            <a:off x="1289573" y="486001"/>
            <a:ext cx="7588209" cy="4086000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6D33A954-7BDC-190E-7528-C053EDECBF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800" y="486000"/>
            <a:ext cx="4556250" cy="675000"/>
          </a:xfrm>
        </p:spPr>
        <p:txBody>
          <a:bodyPr/>
          <a:lstStyle/>
          <a:p>
            <a:r>
              <a:rPr lang="en-GB" dirty="0"/>
              <a:t>Strict organisational policies can create hidden risks</a:t>
            </a:r>
            <a:endParaRPr lang="en-ES" dirty="0"/>
          </a:p>
        </p:txBody>
      </p:sp>
    </p:spTree>
    <p:extLst>
      <p:ext uri="{BB962C8B-B14F-4D97-AF65-F5344CB8AC3E}">
        <p14:creationId xmlns:p14="http://schemas.microsoft.com/office/powerpoint/2010/main" val="538377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264EEB4-F672-0702-469D-27440BE22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798" y="486000"/>
            <a:ext cx="5430819" cy="675000"/>
          </a:xfrm>
        </p:spPr>
        <p:txBody>
          <a:bodyPr/>
          <a:lstStyle/>
          <a:p>
            <a:r>
              <a:rPr lang="en-ES" dirty="0"/>
              <a:t>To really benefit from AI in an organisation, you must redesign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E8757AC-EAA6-B056-2293-3540F8F8BF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ES" dirty="0"/>
              <a:t>The majority of organisations are still at the experimenting or piloting stages of AI engagement and adoption.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07F4D88B-2C6D-95E7-B9DC-BA7495A3AEE9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487031" y="1373477"/>
            <a:ext cx="4611442" cy="3200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961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D33010-57A4-AF1E-2FD5-74A2934657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12C8021-9CED-ABFE-D5B3-B048610A71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801" y="486000"/>
            <a:ext cx="3999037" cy="675000"/>
          </a:xfrm>
        </p:spPr>
        <p:txBody>
          <a:bodyPr wrap="square" anchor="t">
            <a:normAutofit/>
          </a:bodyPr>
          <a:lstStyle/>
          <a:p>
            <a:r>
              <a:rPr lang="en-GB" b="1" dirty="0"/>
              <a:t>The PROCESS dimension</a:t>
            </a:r>
            <a:r>
              <a:rPr lang="en-GB" dirty="0"/>
              <a:t>: four things to get right</a:t>
            </a:r>
            <a:endParaRPr lang="en-ES" dirty="0"/>
          </a:p>
        </p:txBody>
      </p:sp>
      <p:graphicFrame>
        <p:nvGraphicFramePr>
          <p:cNvPr id="7" name="Content Placeholder 4">
            <a:extLst>
              <a:ext uri="{FF2B5EF4-FFF2-40B4-BE49-F238E27FC236}">
                <a16:creationId xmlns:a16="http://schemas.microsoft.com/office/drawing/2014/main" id="{C26C731E-933E-A97D-21CC-9548C3612D93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768792985"/>
              </p:ext>
            </p:extLst>
          </p:nvPr>
        </p:nvGraphicFramePr>
        <p:xfrm>
          <a:off x="409499" y="1485000"/>
          <a:ext cx="8325002" cy="28345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967705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29"/>
          <p:cNvSpPr txBox="1">
            <a:spLocks noGrp="1"/>
          </p:cNvSpPr>
          <p:nvPr>
            <p:ph type="title"/>
          </p:nvPr>
        </p:nvSpPr>
        <p:spPr>
          <a:xfrm>
            <a:off x="296946" y="4041105"/>
            <a:ext cx="6060991" cy="5715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lvl="0"/>
            <a:r>
              <a:rPr lang="en-GB" dirty="0"/>
              <a:t>Dimension 1: </a:t>
            </a:r>
            <a:r>
              <a:rPr lang="en-GB" b="1" dirty="0"/>
              <a:t>TECHNOLOGY</a:t>
            </a:r>
            <a:endParaRPr lang="en-US" dirty="0"/>
          </a:p>
        </p:txBody>
      </p:sp>
      <p:sp>
        <p:nvSpPr>
          <p:cNvPr id="299" name="Google Shape;299;p29"/>
          <p:cNvSpPr txBox="1">
            <a:spLocks noGrp="1"/>
          </p:cNvSpPr>
          <p:nvPr>
            <p:ph type="body" sz="quarter" idx="13"/>
          </p:nvPr>
        </p:nvSpPr>
        <p:spPr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latin typeface="Arial"/>
                <a:ea typeface="Arial"/>
                <a:cs typeface="Arial"/>
                <a:sym typeface="Arial"/>
              </a:rPr>
              <a:t>Image / Clarote &amp; AI4Media / Better Images of AI / Power/Profit / CC-BY 4.0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1B1454C-13D0-AA88-2E31-12429B544A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ES" dirty="0"/>
              <a:t>T</a:t>
            </a:r>
            <a:r>
              <a:rPr lang="en-GB" b="1" dirty="0"/>
              <a:t>he</a:t>
            </a:r>
            <a:r>
              <a:rPr lang="en-ES" b="1" dirty="0"/>
              <a:t> technological opportunity</a:t>
            </a:r>
            <a:r>
              <a:rPr lang="en-ES" dirty="0"/>
              <a:t>: a consumer tool anyone can use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68B800E-1769-BECF-2E66-C0142F6AE9A3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E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A2DA28A-1B06-4A10-BF5D-79D69C275EBF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ES" dirty="0"/>
              <a:t>Much of AI is accessible to anyone: </a:t>
            </a:r>
            <a:r>
              <a:rPr lang="en-GB" dirty="0"/>
              <a:t>no big IT project required</a:t>
            </a:r>
          </a:p>
          <a:p>
            <a:r>
              <a:rPr lang="en-GB" dirty="0"/>
              <a:t>Consumer-grade tools your staff can use tomorrow</a:t>
            </a:r>
          </a:p>
          <a:p>
            <a:r>
              <a:rPr lang="en-GB" dirty="0"/>
              <a:t>AI can help make sense of years of scattered files</a:t>
            </a:r>
          </a:p>
          <a:p>
            <a:r>
              <a:rPr lang="en-GB" dirty="0"/>
              <a:t>You don't need perfect systems to begin</a:t>
            </a:r>
          </a:p>
        </p:txBody>
      </p:sp>
    </p:spTree>
    <p:extLst>
      <p:ext uri="{BB962C8B-B14F-4D97-AF65-F5344CB8AC3E}">
        <p14:creationId xmlns:p14="http://schemas.microsoft.com/office/powerpoint/2010/main" val="3902690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9">
          <a:extLst>
            <a:ext uri="{FF2B5EF4-FFF2-40B4-BE49-F238E27FC236}">
              <a16:creationId xmlns:a16="http://schemas.microsoft.com/office/drawing/2014/main" id="{8FD766D6-A006-912E-D4D1-6B72D78964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917;p96">
            <a:extLst>
              <a:ext uri="{FF2B5EF4-FFF2-40B4-BE49-F238E27FC236}">
                <a16:creationId xmlns:a16="http://schemas.microsoft.com/office/drawing/2014/main" id="{750623FF-DDA0-4A41-8DB4-AA2617B8218D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9845" y="361956"/>
            <a:ext cx="3937321" cy="301083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917;p96">
            <a:extLst>
              <a:ext uri="{FF2B5EF4-FFF2-40B4-BE49-F238E27FC236}">
                <a16:creationId xmlns:a16="http://schemas.microsoft.com/office/drawing/2014/main" id="{E30EC90B-D1AB-8219-F940-C8F31B50BB29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9845" y="373531"/>
            <a:ext cx="3937321" cy="301083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ssstik.io_@drewharwell_1760882965880">
            <a:hlinkClick r:id="" action="ppaction://media"/>
            <a:extLst>
              <a:ext uri="{FF2B5EF4-FFF2-40B4-BE49-F238E27FC236}">
                <a16:creationId xmlns:a16="http://schemas.microsoft.com/office/drawing/2014/main" id="{F92A2F3B-2262-1709-0691-22C4A92DAB8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48370" y="0"/>
            <a:ext cx="2894013" cy="5143500"/>
          </a:xfrm>
          <a:prstGeom prst="rect">
            <a:avLst/>
          </a:prstGeom>
        </p:spPr>
      </p:pic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29C53A4D-4D9E-5B9E-1F38-65B39EA9AB62}"/>
              </a:ext>
            </a:extLst>
          </p:cNvPr>
          <p:cNvSpPr txBox="1">
            <a:spLocks/>
          </p:cNvSpPr>
          <p:nvPr/>
        </p:nvSpPr>
        <p:spPr>
          <a:xfrm>
            <a:off x="409499" y="3521085"/>
            <a:ext cx="4706511" cy="974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28620" marR="0" lvl="0" indent="-114311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50"/>
              <a:buFont typeface="Arial"/>
              <a:buNone/>
              <a:defRPr sz="1613" b="0" i="0" u="none" strike="noStrike" cap="none">
                <a:solidFill>
                  <a:schemeClr val="lt1"/>
                </a:solidFill>
                <a:latin typeface="Kumbh Sans"/>
                <a:ea typeface="Kumbh Sans"/>
                <a:cs typeface="Kumbh Sans"/>
                <a:sym typeface="Kumbh Sans"/>
              </a:defRPr>
            </a:lvl1pPr>
            <a:lvl2pPr marL="457239" marR="0" lvl="1" indent="-114311" algn="l" rtl="0">
              <a:lnSpc>
                <a:spcPct val="105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59" marR="0" lvl="2" indent="-114311" algn="l" rtl="0">
              <a:lnSpc>
                <a:spcPct val="105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35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914480" marR="0" lvl="3" indent="-11431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143099" marR="0" lvl="4" indent="-11431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371719" marR="0" lvl="5" indent="-11431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600339" marR="0" lvl="6" indent="-11431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828958" marR="0" lvl="7" indent="-11431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057578" marR="0" lvl="8" indent="-11431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/>
            <a:r>
              <a:rPr lang="en-GB" sz="2400" b="1" noProof="1">
                <a:highlight>
                  <a:srgbClr val="05868D"/>
                </a:highlight>
              </a:rPr>
              <a:t>AI tech companies are far from saints. </a:t>
            </a:r>
            <a:r>
              <a:rPr lang="en-GB" sz="2400" noProof="1">
                <a:highlight>
                  <a:srgbClr val="05868D"/>
                </a:highlight>
              </a:rPr>
              <a:t>Which ones wouldn’t pass your due diligence? Why?</a:t>
            </a:r>
          </a:p>
        </p:txBody>
      </p:sp>
    </p:spTree>
    <p:extLst>
      <p:ext uri="{BB962C8B-B14F-4D97-AF65-F5344CB8AC3E}">
        <p14:creationId xmlns:p14="http://schemas.microsoft.com/office/powerpoint/2010/main" val="2476746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9">
          <a:extLst>
            <a:ext uri="{FF2B5EF4-FFF2-40B4-BE49-F238E27FC236}">
              <a16:creationId xmlns:a16="http://schemas.microsoft.com/office/drawing/2014/main" id="{204D3158-34FC-D3D7-75C0-A2633AB4CE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Glue on a pizza? 🍕 Here is how Google explained Gemini's mess-up. | by  Ivan Oliinyk | Medium">
            <a:extLst>
              <a:ext uri="{FF2B5EF4-FFF2-40B4-BE49-F238E27FC236}">
                <a16:creationId xmlns:a16="http://schemas.microsoft.com/office/drawing/2014/main" id="{F61C363A-7623-D659-4867-2422CE2F04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" y="7"/>
            <a:ext cx="9143985" cy="5143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517900F9-01E9-5D85-3E77-852F75105019}"/>
              </a:ext>
            </a:extLst>
          </p:cNvPr>
          <p:cNvSpPr txBox="1">
            <a:spLocks/>
          </p:cNvSpPr>
          <p:nvPr/>
        </p:nvSpPr>
        <p:spPr>
          <a:xfrm>
            <a:off x="347136" y="3893808"/>
            <a:ext cx="6855566" cy="974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28620" marR="0" lvl="0" indent="-114311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50"/>
              <a:buFont typeface="Arial"/>
              <a:buNone/>
              <a:defRPr sz="1613" b="0" i="0" u="none" strike="noStrike" cap="none">
                <a:solidFill>
                  <a:schemeClr val="lt1"/>
                </a:solidFill>
                <a:latin typeface="Kumbh Sans"/>
                <a:ea typeface="Kumbh Sans"/>
                <a:cs typeface="Kumbh Sans"/>
                <a:sym typeface="Kumbh Sans"/>
              </a:defRPr>
            </a:lvl1pPr>
            <a:lvl2pPr marL="457239" marR="0" lvl="1" indent="-114311" algn="l" rtl="0">
              <a:lnSpc>
                <a:spcPct val="105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59" marR="0" lvl="2" indent="-114311" algn="l" rtl="0">
              <a:lnSpc>
                <a:spcPct val="105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35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914480" marR="0" lvl="3" indent="-11431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143099" marR="0" lvl="4" indent="-11431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371719" marR="0" lvl="5" indent="-11431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600339" marR="0" lvl="6" indent="-11431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828958" marR="0" lvl="7" indent="-11431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057578" marR="0" lvl="8" indent="-11431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/>
            <a:r>
              <a:rPr lang="en-GB" sz="2400" dirty="0">
                <a:highlight>
                  <a:srgbClr val="05868D"/>
                </a:highlight>
              </a:rPr>
              <a:t>Who takes the decision of where to use AI and where not to?"</a:t>
            </a:r>
            <a:endParaRPr lang="en-GB" sz="2400" noProof="1">
              <a:highlight>
                <a:srgbClr val="05868D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6311565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94612CF-0862-DAD4-A58F-10EC354392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800" y="486000"/>
            <a:ext cx="4729224" cy="675000"/>
          </a:xfrm>
        </p:spPr>
        <p:txBody>
          <a:bodyPr/>
          <a:lstStyle/>
          <a:p>
            <a:r>
              <a:rPr lang="en-GB" dirty="0"/>
              <a:t>AI is only as good as the data it can access</a:t>
            </a:r>
            <a:endParaRPr lang="en-ES" dirty="0"/>
          </a:p>
        </p:txBody>
      </p:sp>
      <p:pic>
        <p:nvPicPr>
          <p:cNvPr id="7" name="Content Placeholder 6" descr="Don't use 'FINAL' in file names. Here's ...">
            <a:extLst>
              <a:ext uri="{FF2B5EF4-FFF2-40B4-BE49-F238E27FC236}">
                <a16:creationId xmlns:a16="http://schemas.microsoft.com/office/drawing/2014/main" id="{49C5942D-9496-7053-EFD9-5DCCA1101055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/>
          <a:srcRect t="25855"/>
          <a:stretch>
            <a:fillRect/>
          </a:stretch>
        </p:blipFill>
        <p:spPr>
          <a:xfrm>
            <a:off x="415800" y="1421926"/>
            <a:ext cx="6153222" cy="2906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40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A3F9D3-D0CD-8465-199C-F4CA3401C6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6F84D36-69D2-035A-B3D4-FE8DC868AF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802" y="486000"/>
            <a:ext cx="5042024" cy="675000"/>
          </a:xfrm>
        </p:spPr>
        <p:txBody>
          <a:bodyPr wrap="square" anchor="t">
            <a:normAutofit/>
          </a:bodyPr>
          <a:lstStyle/>
          <a:p>
            <a:r>
              <a:rPr lang="en-GB" b="1" dirty="0"/>
              <a:t>The TECHNOLOGY dimension</a:t>
            </a:r>
            <a:r>
              <a:rPr lang="en-GB" dirty="0"/>
              <a:t>: four things to get right</a:t>
            </a:r>
            <a:endParaRPr lang="en-ES" dirty="0"/>
          </a:p>
        </p:txBody>
      </p:sp>
      <p:graphicFrame>
        <p:nvGraphicFramePr>
          <p:cNvPr id="7" name="Content Placeholder 4">
            <a:extLst>
              <a:ext uri="{FF2B5EF4-FFF2-40B4-BE49-F238E27FC236}">
                <a16:creationId xmlns:a16="http://schemas.microsoft.com/office/drawing/2014/main" id="{56A61F7C-F55A-BDE7-41B2-860C508AB5D2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718727097"/>
              </p:ext>
            </p:extLst>
          </p:nvPr>
        </p:nvGraphicFramePr>
        <p:xfrm>
          <a:off x="409499" y="1485000"/>
          <a:ext cx="8325002" cy="28345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908122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A186D-DF6A-87F5-189B-58891C21D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957" y="3252486"/>
            <a:ext cx="6164141" cy="1454575"/>
          </a:xfrm>
        </p:spPr>
        <p:txBody>
          <a:bodyPr>
            <a:normAutofit/>
          </a:bodyPr>
          <a:lstStyle/>
          <a:p>
            <a:r>
              <a:rPr lang="en-GB" dirty="0"/>
              <a:t>Dimension 1: </a:t>
            </a:r>
            <a:r>
              <a:rPr lang="en-GB" b="1" dirty="0"/>
              <a:t>ROUTES TO IMPACT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DFE6DF-A2CF-93B7-9D91-D7AFC9A8C97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Image: Janet Turra &amp; Digit / https://</a:t>
            </a:r>
            <a:r>
              <a:rPr lang="en-GB" dirty="0" err="1"/>
              <a:t>betterimagesofai.org</a:t>
            </a:r>
            <a:r>
              <a:rPr lang="en-GB" dirty="0"/>
              <a:t> / https://</a:t>
            </a:r>
            <a:r>
              <a:rPr lang="en-GB" dirty="0" err="1"/>
              <a:t>creativecommons.org</a:t>
            </a:r>
            <a:r>
              <a:rPr lang="en-GB" dirty="0"/>
              <a:t>/licenses/by/4.0/</a:t>
            </a:r>
          </a:p>
        </p:txBody>
      </p:sp>
    </p:spTree>
    <p:extLst>
      <p:ext uri="{BB962C8B-B14F-4D97-AF65-F5344CB8AC3E}">
        <p14:creationId xmlns:p14="http://schemas.microsoft.com/office/powerpoint/2010/main" val="1143547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9EFAA7-E38C-F37F-FB00-4415F8444C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799" y="486000"/>
            <a:ext cx="7131875" cy="675000"/>
          </a:xfrm>
        </p:spPr>
        <p:txBody>
          <a:bodyPr wrap="square" anchor="t">
            <a:normAutofit/>
          </a:bodyPr>
          <a:lstStyle/>
          <a:p>
            <a:r>
              <a:rPr lang="en-GB" dirty="0"/>
              <a:t>Session structure</a:t>
            </a:r>
            <a:endParaRPr lang="en-ES" dirty="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BEDBE0F5-35D2-F470-0EC8-6B0B3011BF7A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327089572"/>
              </p:ext>
            </p:extLst>
          </p:nvPr>
        </p:nvGraphicFramePr>
        <p:xfrm>
          <a:off x="409499" y="647700"/>
          <a:ext cx="8325002" cy="36718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398401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F25142-CC1A-EC5F-A67B-E1814E7C02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377F53-C0FF-0F2E-3D13-61B1BC0799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ES" dirty="0"/>
              <a:t>The impact hope: Your think tank meeting its mission more effectively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6F2D0D2-1C1A-C513-72D0-FFE15C5FD0C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09499" y="1484999"/>
            <a:ext cx="5265073" cy="3370335"/>
          </a:xfrm>
        </p:spPr>
        <p:txBody>
          <a:bodyPr>
            <a:noAutofit/>
          </a:bodyPr>
          <a:lstStyle/>
          <a:p>
            <a:pPr marL="25400" indent="0">
              <a:buNone/>
            </a:pPr>
            <a:r>
              <a:rPr lang="en-GB" sz="1600" dirty="0"/>
              <a:t>A think tank </a:t>
            </a:r>
            <a:r>
              <a:rPr lang="en-GB" sz="1600" noProof="0" dirty="0"/>
              <a:t>can use AI to achieve its mission goals more effectively in the world</a:t>
            </a:r>
          </a:p>
          <a:p>
            <a:pPr marL="368300" indent="-342900">
              <a:buSzPct val="100000"/>
              <a:buFont typeface="+mj-lt"/>
              <a:buAutoNum type="arabicPeriod"/>
            </a:pPr>
            <a:r>
              <a:rPr lang="en-GB" sz="1600" b="1" noProof="0" dirty="0"/>
              <a:t>Think tanks could generate new forms of content for stakeholders </a:t>
            </a:r>
            <a:r>
              <a:rPr lang="en-GB" sz="1600" dirty="0"/>
              <a:t>with AI personalising by </a:t>
            </a:r>
            <a:r>
              <a:rPr lang="en-GB" sz="1600" noProof="0" dirty="0"/>
              <a:t>audience</a:t>
            </a:r>
            <a:r>
              <a:rPr lang="en-GB" sz="1600" dirty="0"/>
              <a:t> or</a:t>
            </a:r>
            <a:r>
              <a:rPr lang="en-GB" sz="1600" noProof="0" dirty="0"/>
              <a:t> language.</a:t>
            </a:r>
          </a:p>
          <a:p>
            <a:pPr marL="368300" indent="-342900">
              <a:buSzPct val="100000"/>
              <a:buFont typeface="+mj-lt"/>
              <a:buAutoNum type="arabicPeriod"/>
            </a:pPr>
            <a:r>
              <a:rPr lang="en-GB" sz="1600" b="1" noProof="0" dirty="0"/>
              <a:t>Think tanks could improve stakeholders’ ability to engage </a:t>
            </a:r>
            <a:r>
              <a:rPr lang="en-GB" sz="1600" noProof="0" dirty="0"/>
              <a:t>with AI making complex ideas accessible through interactive formats.</a:t>
            </a:r>
          </a:p>
          <a:p>
            <a:pPr marL="368300" indent="-342900">
              <a:buSzPct val="100000"/>
              <a:buFont typeface="+mj-lt"/>
              <a:buAutoNum type="arabicPeriod"/>
            </a:pPr>
            <a:r>
              <a:rPr lang="en-GB" sz="1600" b="1" dirty="0"/>
              <a:t>Think tanks</a:t>
            </a:r>
            <a:r>
              <a:rPr lang="en-GB" sz="1600" b="1" noProof="0" dirty="0"/>
              <a:t> could automate processes </a:t>
            </a:r>
            <a:r>
              <a:rPr lang="en-GB" sz="1600" noProof="0" dirty="0"/>
              <a:t>to publish content on channels; respond to routine inquiries; or track and report impact.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E05DDF-B5DE-5119-972F-3F336C01F2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2185" y="1620764"/>
            <a:ext cx="2746126" cy="2549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964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>
          <a:extLst>
            <a:ext uri="{FF2B5EF4-FFF2-40B4-BE49-F238E27FC236}">
              <a16:creationId xmlns:a16="http://schemas.microsoft.com/office/drawing/2014/main" id="{DFB85D5E-4922-53F9-4571-7056E2E4D2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26">
            <a:extLst>
              <a:ext uri="{FF2B5EF4-FFF2-40B4-BE49-F238E27FC236}">
                <a16:creationId xmlns:a16="http://schemas.microsoft.com/office/drawing/2014/main" id="{0AE14D8F-1010-E77B-F3EA-FAA08133095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5800" y="486000"/>
            <a:ext cx="4904345" cy="675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noProof="0" dirty="0">
                <a:solidFill>
                  <a:srgbClr val="FF585D"/>
                </a:solidFill>
              </a:rPr>
              <a:t>More evidence of widespread AI use is being seen every day</a:t>
            </a:r>
          </a:p>
        </p:txBody>
      </p:sp>
      <p:pic>
        <p:nvPicPr>
          <p:cNvPr id="2" name="Picture 1" descr="No alternative text description for this image">
            <a:extLst>
              <a:ext uri="{FF2B5EF4-FFF2-40B4-BE49-F238E27FC236}">
                <a16:creationId xmlns:a16="http://schemas.microsoft.com/office/drawing/2014/main" id="{92DE8AA7-AC9E-7134-3B73-9CE5C1B2DB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8972" y="472409"/>
            <a:ext cx="2185528" cy="289582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583DC80-9727-B896-02AA-A1A94C9C8317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4"/>
          <a:stretch>
            <a:fillRect/>
          </a:stretch>
        </p:blipFill>
        <p:spPr>
          <a:xfrm>
            <a:off x="412211" y="1257566"/>
            <a:ext cx="4907934" cy="3271956"/>
          </a:xfrm>
          <a:prstGeom prst="rect">
            <a:avLst/>
          </a:prstGeom>
        </p:spPr>
      </p:pic>
      <p:pic>
        <p:nvPicPr>
          <p:cNvPr id="7" name="Picture 6" descr="No alternative text description for this image">
            <a:extLst>
              <a:ext uri="{FF2B5EF4-FFF2-40B4-BE49-F238E27FC236}">
                <a16:creationId xmlns:a16="http://schemas.microsoft.com/office/drawing/2014/main" id="{31EC1E19-55BC-1C1E-A133-A5302E4CFC9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7442" t="79410" r="22543" b="6007"/>
          <a:stretch>
            <a:fillRect/>
          </a:stretch>
        </p:blipFill>
        <p:spPr>
          <a:xfrm>
            <a:off x="5523366" y="3368233"/>
            <a:ext cx="3208423" cy="1549241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718123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DD23BB2-B399-5559-1F91-61323D77AB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ES" dirty="0">
                <a:solidFill>
                  <a:srgbClr val="FF585D"/>
                </a:solidFill>
              </a:rPr>
              <a:t>AI rollout is undermining established ways of communicating and reaching people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301650-CA8D-7A51-90E3-652C57B8A5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799" y="1161000"/>
            <a:ext cx="5202539" cy="3455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251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4C4246-5CB3-3525-3DFA-A8A6827743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Using AI for Job Applications">
            <a:hlinkClick r:id="" action="ppaction://media"/>
            <a:extLst>
              <a:ext uri="{FF2B5EF4-FFF2-40B4-BE49-F238E27FC236}">
                <a16:creationId xmlns:a16="http://schemas.microsoft.com/office/drawing/2014/main" id="{818B0E4B-B3B6-99B5-DA1E-BC3FE2F2038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50444" y="465801"/>
            <a:ext cx="2216705" cy="3940811"/>
          </a:xfrm>
          <a:prstGeom prst="rect">
            <a:avLst/>
          </a:prstGeom>
        </p:spPr>
      </p:pic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D4B5BF8F-6687-F344-6561-4482F2D519C6}"/>
              </a:ext>
            </a:extLst>
          </p:cNvPr>
          <p:cNvSpPr txBox="1">
            <a:spLocks/>
          </p:cNvSpPr>
          <p:nvPr/>
        </p:nvSpPr>
        <p:spPr>
          <a:xfrm>
            <a:off x="138793" y="4044279"/>
            <a:ext cx="6094056" cy="974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28620" marR="0" lvl="0" indent="-114311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50"/>
              <a:buFont typeface="Arial"/>
              <a:buNone/>
              <a:defRPr sz="1613" b="0" i="0" u="none" strike="noStrike" cap="none">
                <a:solidFill>
                  <a:schemeClr val="lt1"/>
                </a:solidFill>
                <a:latin typeface="Kumbh Sans"/>
                <a:ea typeface="Kumbh Sans"/>
                <a:cs typeface="Kumbh Sans"/>
                <a:sym typeface="Kumbh Sans"/>
              </a:defRPr>
            </a:lvl1pPr>
            <a:lvl2pPr marL="457239" marR="0" lvl="1" indent="-114311" algn="l" rtl="0">
              <a:lnSpc>
                <a:spcPct val="105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59" marR="0" lvl="2" indent="-114311" algn="l" rtl="0">
              <a:lnSpc>
                <a:spcPct val="105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35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914480" marR="0" lvl="3" indent="-11431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143099" marR="0" lvl="4" indent="-11431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371719" marR="0" lvl="5" indent="-11431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600339" marR="0" lvl="6" indent="-11431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828958" marR="0" lvl="7" indent="-11431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057578" marR="0" lvl="8" indent="-11431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/>
            <a:endParaRPr lang="en-GB" sz="2400" noProof="1">
              <a:highlight>
                <a:srgbClr val="05868D"/>
              </a:highlight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271FFAFB-AD45-ED41-51DC-C59782AC7A13}"/>
              </a:ext>
            </a:extLst>
          </p:cNvPr>
          <p:cNvSpPr txBox="1">
            <a:spLocks/>
          </p:cNvSpPr>
          <p:nvPr/>
        </p:nvSpPr>
        <p:spPr>
          <a:xfrm>
            <a:off x="357188" y="3711412"/>
            <a:ext cx="6386512" cy="974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28620" marR="0" lvl="0" indent="-114311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50"/>
              <a:buFont typeface="Arial"/>
              <a:buNone/>
              <a:defRPr sz="1613" b="0" i="0" u="none" strike="noStrike" cap="none">
                <a:solidFill>
                  <a:schemeClr val="lt1"/>
                </a:solidFill>
                <a:latin typeface="Kumbh Sans"/>
                <a:ea typeface="Kumbh Sans"/>
                <a:cs typeface="Kumbh Sans"/>
                <a:sym typeface="Kumbh Sans"/>
              </a:defRPr>
            </a:lvl1pPr>
            <a:lvl2pPr marL="457239" marR="0" lvl="1" indent="-114311" algn="l" rtl="0">
              <a:lnSpc>
                <a:spcPct val="105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59" marR="0" lvl="2" indent="-114311" algn="l" rtl="0">
              <a:lnSpc>
                <a:spcPct val="105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35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914480" marR="0" lvl="3" indent="-11431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143099" marR="0" lvl="4" indent="-11431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371719" marR="0" lvl="5" indent="-11431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600339" marR="0" lvl="6" indent="-11431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828958" marR="0" lvl="7" indent="-11431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057578" marR="0" lvl="8" indent="-11431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/>
            <a:endParaRPr lang="en-GB" sz="2400" noProof="1">
              <a:highlight>
                <a:srgbClr val="05868D"/>
              </a:highlight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20C9208-ECE1-0FE7-9830-4513D9745C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801" y="486000"/>
            <a:ext cx="2513138" cy="675000"/>
          </a:xfrm>
        </p:spPr>
        <p:txBody>
          <a:bodyPr/>
          <a:lstStyle/>
          <a:p>
            <a:r>
              <a:rPr lang="en-ES" dirty="0"/>
              <a:t>AI use undermines core processes organisations rely on, in complex ways</a:t>
            </a:r>
          </a:p>
        </p:txBody>
      </p:sp>
    </p:spTree>
    <p:extLst>
      <p:ext uri="{BB962C8B-B14F-4D97-AF65-F5344CB8AC3E}">
        <p14:creationId xmlns:p14="http://schemas.microsoft.com/office/powerpoint/2010/main" val="2487431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1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4AE6C35-52AA-F09B-2691-B7B83A7946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ES" dirty="0"/>
              <a:t>The first job impacts may be happening– and they’re storing up trouble for our future selves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3389F56-669F-5C22-BAFC-9AC1446F0FFA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415799" y="1299830"/>
            <a:ext cx="7644012" cy="334609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699562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4612CF-9C6B-BD38-A366-508CE07D9F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E546B5B-2EE8-0F46-B075-081E1C73E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Routes to impact: </a:t>
            </a:r>
            <a:r>
              <a:rPr lang="en-GB" dirty="0"/>
              <a:t>Four shifts in the operating environment</a:t>
            </a:r>
            <a:endParaRPr lang="en-E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B8C0F5-832B-A814-6968-26C04AC33298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endParaRPr lang="en-GB" dirty="0">
              <a:solidFill>
                <a:srgbClr val="05868E"/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29A3F74-2AFE-7660-621A-729B6DE12E59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Autofit/>
          </a:bodyPr>
          <a:lstStyle/>
          <a:p>
            <a:pPr marL="25400" indent="0">
              <a:buNone/>
            </a:pPr>
            <a:r>
              <a:rPr lang="en-GB" sz="1800" b="1" dirty="0">
                <a:solidFill>
                  <a:srgbClr val="05868E"/>
                </a:solidFill>
              </a:rPr>
              <a:t>Your stakeholders are changing. </a:t>
            </a:r>
          </a:p>
          <a:p>
            <a:pPr marL="25400" indent="0">
              <a:buNone/>
            </a:pPr>
            <a:r>
              <a:rPr lang="en-GB" sz="1800" b="1" dirty="0">
                <a:solidFill>
                  <a:srgbClr val="05868E"/>
                </a:solidFill>
              </a:rPr>
              <a:t>Your peers are changing. </a:t>
            </a:r>
          </a:p>
          <a:p>
            <a:pPr marL="25400" indent="0">
              <a:buNone/>
            </a:pPr>
            <a:r>
              <a:rPr lang="en-GB" sz="1800" b="1" dirty="0">
                <a:solidFill>
                  <a:srgbClr val="05868E"/>
                </a:solidFill>
              </a:rPr>
              <a:t>Standing still may mean falling behind.</a:t>
            </a:r>
          </a:p>
          <a:p>
            <a:pPr marL="25400" indent="0">
              <a:buNone/>
            </a:pPr>
            <a:endParaRPr lang="en-GB" sz="1800" b="1" dirty="0">
              <a:solidFill>
                <a:srgbClr val="05868E"/>
              </a:solidFill>
            </a:endParaRPr>
          </a:p>
          <a:p>
            <a:pPr marL="25400" indent="0">
              <a:buNone/>
            </a:pPr>
            <a:r>
              <a:rPr lang="en-GB" sz="1800" dirty="0">
                <a:solidFill>
                  <a:srgbClr val="05868E"/>
                </a:solidFill>
              </a:rPr>
              <a:t>The opportunity: these shifts force clarity about what truly matters… judgment, relationships, convening, values. </a:t>
            </a:r>
          </a:p>
          <a:p>
            <a:pPr marL="25400" indent="0">
              <a:buNone/>
            </a:pPr>
            <a:r>
              <a:rPr lang="en-GB" sz="1800" dirty="0">
                <a:solidFill>
                  <a:srgbClr val="05868E"/>
                </a:solidFill>
              </a:rPr>
              <a:t>AI should amplify these, not substitute for them.</a:t>
            </a:r>
          </a:p>
        </p:txBody>
      </p:sp>
    </p:spTree>
    <p:extLst>
      <p:ext uri="{BB962C8B-B14F-4D97-AF65-F5344CB8AC3E}">
        <p14:creationId xmlns:p14="http://schemas.microsoft.com/office/powerpoint/2010/main" val="2585069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AI impact on strategy.mp4">
            <a:hlinkClick r:id="" action="ppaction://media"/>
            <a:extLst>
              <a:ext uri="{FF2B5EF4-FFF2-40B4-BE49-F238E27FC236}">
                <a16:creationId xmlns:a16="http://schemas.microsoft.com/office/drawing/2014/main" id="{1AF4EDCB-B927-3FB4-9346-B42CEA2E1E3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716244" y="-1346576"/>
            <a:ext cx="12576488" cy="7074275"/>
          </a:xfrm>
          <a:prstGeom prst="rect">
            <a:avLst/>
          </a:prstGeom>
        </p:spPr>
      </p:pic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AC53104B-7401-FF5E-6BE8-2CA073E77AD7}"/>
              </a:ext>
            </a:extLst>
          </p:cNvPr>
          <p:cNvSpPr txBox="1">
            <a:spLocks/>
          </p:cNvSpPr>
          <p:nvPr/>
        </p:nvSpPr>
        <p:spPr>
          <a:xfrm>
            <a:off x="544872" y="4220056"/>
            <a:ext cx="8036420" cy="675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28620" marR="0" lvl="0" indent="-114311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50"/>
              <a:buFont typeface="Arial"/>
              <a:buNone/>
              <a:defRPr sz="1613" b="0" i="0" u="none" strike="noStrike" cap="none">
                <a:solidFill>
                  <a:schemeClr val="lt1"/>
                </a:solidFill>
                <a:latin typeface="Kumbh Sans"/>
                <a:ea typeface="Kumbh Sans"/>
                <a:cs typeface="Kumbh Sans"/>
                <a:sym typeface="Kumbh Sans"/>
              </a:defRPr>
            </a:lvl1pPr>
            <a:lvl2pPr marL="457239" marR="0" lvl="1" indent="-114311" algn="l" rtl="0">
              <a:lnSpc>
                <a:spcPct val="105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59" marR="0" lvl="2" indent="-114311" algn="l" rtl="0">
              <a:lnSpc>
                <a:spcPct val="105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35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914480" marR="0" lvl="3" indent="-11431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143099" marR="0" lvl="4" indent="-11431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371719" marR="0" lvl="5" indent="-11431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600339" marR="0" lvl="6" indent="-11431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828958" marR="0" lvl="7" indent="-11431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057578" marR="0" lvl="8" indent="-11431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/>
            <a:r>
              <a:rPr lang="en-GB" sz="2800" noProof="0" dirty="0">
                <a:solidFill>
                  <a:schemeClr val="bg1"/>
                </a:solidFill>
                <a:highlight>
                  <a:srgbClr val="05868D"/>
                </a:highlight>
              </a:rPr>
              <a:t>You’ll feel AI’s impact in four ways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9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2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6A4091A-D2E4-68E3-04C9-0220D08CFE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947" y="3657600"/>
            <a:ext cx="6503903" cy="955005"/>
          </a:xfrm>
        </p:spPr>
        <p:txBody>
          <a:bodyPr>
            <a:normAutofit/>
          </a:bodyPr>
          <a:lstStyle/>
          <a:p>
            <a:r>
              <a:rPr lang="en-ES" dirty="0"/>
              <a:t>Discussion: is your think tank ready to manage AI? If not, why not?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F8195A7-E4CC-21C5-31D9-652AF8C5C1D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Image: Yasmine Boudiaf &amp; LOTI / https://</a:t>
            </a:r>
            <a:r>
              <a:rPr lang="en-GB" dirty="0" err="1"/>
              <a:t>betterimagesofai.org</a:t>
            </a:r>
            <a:r>
              <a:rPr lang="en-GB" dirty="0"/>
              <a:t> / https://</a:t>
            </a:r>
            <a:r>
              <a:rPr lang="en-GB" dirty="0" err="1"/>
              <a:t>creativecommons.org</a:t>
            </a:r>
            <a:r>
              <a:rPr lang="en-GB" dirty="0"/>
              <a:t>/licenses/by/4.0/</a:t>
            </a:r>
          </a:p>
          <a:p>
            <a:endParaRPr lang="en-ES" dirty="0"/>
          </a:p>
        </p:txBody>
      </p:sp>
    </p:spTree>
    <p:extLst>
      <p:ext uri="{BB962C8B-B14F-4D97-AF65-F5344CB8AC3E}">
        <p14:creationId xmlns:p14="http://schemas.microsoft.com/office/powerpoint/2010/main" val="3881403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E0FA4E7-9DEE-CC15-8584-5D429A94B8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ES" dirty="0"/>
              <a:t>Closing questions: looking to the opportunity of AI for your think tank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FA79A48-8541-D641-4F8C-A735AB9CFEB0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E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B23542-F020-79D6-306F-B083BFD92243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GB" dirty="0"/>
              <a:t>What impossible thing can you do now? </a:t>
            </a:r>
          </a:p>
          <a:p>
            <a:r>
              <a:rPr lang="en-GB" dirty="0"/>
              <a:t>What can you democratise or take to a wider audience?</a:t>
            </a:r>
          </a:p>
          <a:p>
            <a:r>
              <a:rPr lang="en-GB" dirty="0"/>
              <a:t>What can you move upmarket or personalise? </a:t>
            </a:r>
            <a:endParaRPr lang="en-ES" dirty="0"/>
          </a:p>
        </p:txBody>
      </p:sp>
    </p:spTree>
    <p:extLst>
      <p:ext uri="{BB962C8B-B14F-4D97-AF65-F5344CB8AC3E}">
        <p14:creationId xmlns:p14="http://schemas.microsoft.com/office/powerpoint/2010/main" val="3726277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B1250E-09FF-9EC8-FD75-88B57EBAF4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room with a window and a clock&#10;&#10;AI-generated content may be incorrect.">
            <a:extLst>
              <a:ext uri="{FF2B5EF4-FFF2-40B4-BE49-F238E27FC236}">
                <a16:creationId xmlns:a16="http://schemas.microsoft.com/office/drawing/2014/main" id="{A67B6FEC-A651-712C-A046-24D07249684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126" b="8601"/>
          <a:stretch>
            <a:fillRect/>
          </a:stretch>
        </p:blipFill>
        <p:spPr>
          <a:xfrm>
            <a:off x="0" y="0"/>
            <a:ext cx="9156304" cy="5164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7C17B88-D8F3-1ECC-57EC-15A8CEA8D4B4}"/>
              </a:ext>
            </a:extLst>
          </p:cNvPr>
          <p:cNvSpPr/>
          <p:nvPr/>
        </p:nvSpPr>
        <p:spPr>
          <a:xfrm>
            <a:off x="657635" y="698500"/>
            <a:ext cx="8046150" cy="3987800"/>
          </a:xfrm>
          <a:prstGeom prst="rect">
            <a:avLst/>
          </a:prstGeom>
          <a:solidFill>
            <a:srgbClr val="05868E">
              <a:alpha val="7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01433D99-08E5-FB66-F930-4A5B131BFD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5859" y="773473"/>
            <a:ext cx="7250504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GB" sz="3200" b="1" dirty="0">
                <a:solidFill>
                  <a:srgbClr val="FFFFFF"/>
                </a:solidFill>
                <a:latin typeface="+mj-lt"/>
                <a:ea typeface="Open Sans ExtraBold" pitchFamily="2" charset="0"/>
                <a:cs typeface="Open Sans ExtraBold" pitchFamily="2" charset="0"/>
              </a:rPr>
              <a:t>Thank you! </a:t>
            </a:r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6E873AD2-4AB4-B23B-DA24-BCC9F1A185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065" y="1501012"/>
            <a:ext cx="6281051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sz="2400" b="1" dirty="0" err="1">
                <a:solidFill>
                  <a:srgbClr val="FFFFFF"/>
                </a:solidFill>
                <a:latin typeface="+mn-lt"/>
                <a:ea typeface="Open Sans ExtraBold" pitchFamily="2" charset="0"/>
                <a:cs typeface="Open Sans ExtraBold" pitchFamily="2" charset="0"/>
              </a:rPr>
              <a:t>nick@nickscott.digital</a:t>
            </a:r>
            <a:br>
              <a:rPr lang="en-GB" sz="2400" b="1" dirty="0">
                <a:solidFill>
                  <a:srgbClr val="FFFFFF"/>
                </a:solidFill>
                <a:latin typeface="+mn-lt"/>
                <a:ea typeface="Open Sans" pitchFamily="2" charset="0"/>
                <a:cs typeface="Open Sans" pitchFamily="2" charset="0"/>
              </a:rPr>
            </a:br>
            <a:r>
              <a:rPr lang="en-GB" sz="2400" dirty="0">
                <a:solidFill>
                  <a:srgbClr val="FFFFFF"/>
                </a:solidFill>
                <a:latin typeface="+mn-lt"/>
                <a:ea typeface="Open Sans" pitchFamily="2" charset="0"/>
                <a:cs typeface="Open Sans" pitchFamily="2" charset="0"/>
              </a:rPr>
              <a:t>Email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D2263E19-18F4-77A7-4FC4-62DA874094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50238">
            <a:off x="1098723" y="1612025"/>
            <a:ext cx="541879" cy="613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58084B39-A465-81DD-9B90-1A0E6D9E0A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50238">
            <a:off x="1093732" y="2669107"/>
            <a:ext cx="541879" cy="613762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17C07FC6-D84B-1895-1B86-828906D0A6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50238">
            <a:off x="1092139" y="3726188"/>
            <a:ext cx="541879" cy="613762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8878D21B-CCEF-1DFC-AFF4-2097A47BF2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064" y="2353748"/>
            <a:ext cx="6281050" cy="120032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sz="2400" b="1" dirty="0" err="1">
                <a:solidFill>
                  <a:srgbClr val="FFFFFF"/>
                </a:solidFill>
                <a:latin typeface="+mn-lt"/>
                <a:ea typeface="Open Sans ExtraBold" pitchFamily="2" charset="0"/>
                <a:cs typeface="Open Sans ExtraBold" pitchFamily="2" charset="0"/>
              </a:rPr>
              <a:t>linkedin.com</a:t>
            </a:r>
            <a:r>
              <a:rPr lang="en-GB" sz="2400" b="1" dirty="0">
                <a:solidFill>
                  <a:srgbClr val="FFFFFF"/>
                </a:solidFill>
                <a:latin typeface="+mn-lt"/>
                <a:ea typeface="Open Sans ExtraBold" pitchFamily="2" charset="0"/>
                <a:cs typeface="Open Sans ExtraBold" pitchFamily="2" charset="0"/>
              </a:rPr>
              <a:t>/in/</a:t>
            </a:r>
            <a:br>
              <a:rPr lang="en-GB" sz="2400" b="1" dirty="0">
                <a:solidFill>
                  <a:srgbClr val="FFFFFF"/>
                </a:solidFill>
                <a:latin typeface="+mn-lt"/>
                <a:ea typeface="Open Sans ExtraBold" pitchFamily="2" charset="0"/>
                <a:cs typeface="Open Sans ExtraBold" pitchFamily="2" charset="0"/>
              </a:rPr>
            </a:br>
            <a:r>
              <a:rPr lang="en-GB" sz="2400" b="1" dirty="0" err="1">
                <a:solidFill>
                  <a:srgbClr val="FFFFFF"/>
                </a:solidFill>
                <a:latin typeface="+mn-lt"/>
                <a:ea typeface="Open Sans ExtraBold" pitchFamily="2" charset="0"/>
                <a:cs typeface="Open Sans ExtraBold" pitchFamily="2" charset="0"/>
              </a:rPr>
              <a:t>nicholasmscott</a:t>
            </a:r>
            <a:br>
              <a:rPr lang="en-GB" sz="2400" b="1" dirty="0">
                <a:solidFill>
                  <a:srgbClr val="FFFFFF"/>
                </a:solidFill>
                <a:latin typeface="+mn-lt"/>
                <a:ea typeface="Open Sans" pitchFamily="2" charset="0"/>
                <a:cs typeface="Open Sans" pitchFamily="2" charset="0"/>
              </a:rPr>
            </a:br>
            <a:r>
              <a:rPr lang="en-GB" sz="2400" dirty="0">
                <a:solidFill>
                  <a:srgbClr val="FFFFFF"/>
                </a:solidFill>
                <a:latin typeface="+mn-lt"/>
                <a:ea typeface="Open Sans" pitchFamily="2" charset="0"/>
                <a:cs typeface="Open Sans" pitchFamily="2" charset="0"/>
              </a:rPr>
              <a:t>LinkedIn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8BD1734B-5973-0C8D-EB3D-B17486442F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065" y="3605476"/>
            <a:ext cx="6498471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sz="2400" b="1" dirty="0">
                <a:solidFill>
                  <a:srgbClr val="FFFFFF"/>
                </a:solidFill>
                <a:latin typeface="+mn-lt"/>
                <a:ea typeface="Open Sans ExtraBold" pitchFamily="2" charset="0"/>
                <a:cs typeface="Open Sans ExtraBold" pitchFamily="2" charset="0"/>
              </a:rPr>
              <a:t>@</a:t>
            </a:r>
            <a:r>
              <a:rPr lang="en-GB" sz="2400" b="1" dirty="0" err="1">
                <a:solidFill>
                  <a:srgbClr val="FFFFFF"/>
                </a:solidFill>
                <a:latin typeface="+mn-lt"/>
                <a:ea typeface="Open Sans ExtraBold" pitchFamily="2" charset="0"/>
                <a:cs typeface="Open Sans ExtraBold" pitchFamily="2" charset="0"/>
              </a:rPr>
              <a:t>nickscott.digital</a:t>
            </a:r>
            <a:br>
              <a:rPr lang="en-GB" sz="2400" b="1" dirty="0">
                <a:solidFill>
                  <a:srgbClr val="FFFFFF"/>
                </a:solidFill>
                <a:latin typeface="+mn-lt"/>
                <a:ea typeface="Open Sans ExtraBold" pitchFamily="2" charset="0"/>
                <a:cs typeface="Open Sans ExtraBold" pitchFamily="2" charset="0"/>
              </a:rPr>
            </a:br>
            <a:r>
              <a:rPr lang="en-GB" sz="2400" dirty="0">
                <a:solidFill>
                  <a:srgbClr val="FFFFFF"/>
                </a:solidFill>
                <a:latin typeface="+mn-lt"/>
                <a:ea typeface="Open Sans" pitchFamily="2" charset="0"/>
                <a:cs typeface="Open Sans" pitchFamily="2" charset="0"/>
              </a:rPr>
              <a:t>Bluesky</a:t>
            </a:r>
          </a:p>
        </p:txBody>
      </p:sp>
      <p:pic>
        <p:nvPicPr>
          <p:cNvPr id="5" name="Picture 4" descr="A screenshot of a video game&#10;&#10;Description automatically generated">
            <a:extLst>
              <a:ext uri="{FF2B5EF4-FFF2-40B4-BE49-F238E27FC236}">
                <a16:creationId xmlns:a16="http://schemas.microsoft.com/office/drawing/2014/main" id="{CFCDAE7E-42E6-92AA-990E-4F26B82053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4028" y="1621501"/>
            <a:ext cx="2708973" cy="270897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magine 5">
            <a:extLst>
              <a:ext uri="{FF2B5EF4-FFF2-40B4-BE49-F238E27FC236}">
                <a16:creationId xmlns:a16="http://schemas.microsoft.com/office/drawing/2014/main" id="{31627C05-BCEF-C449-0A6F-0B17D0BBB7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50238">
            <a:off x="4645081" y="2644016"/>
            <a:ext cx="541879" cy="613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8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p93"/>
          <p:cNvSpPr txBox="1">
            <a:spLocks noGrp="1"/>
          </p:cNvSpPr>
          <p:nvPr>
            <p:ph type="title"/>
          </p:nvPr>
        </p:nvSpPr>
        <p:spPr>
          <a:xfrm>
            <a:off x="415800" y="486000"/>
            <a:ext cx="4758084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</a:pPr>
            <a:r>
              <a:rPr lang="en-US" dirty="0"/>
              <a:t>The complexity of tasks AI supports is increasing rapidly</a:t>
            </a:r>
            <a:endParaRPr sz="2200" dirty="0"/>
          </a:p>
        </p:txBody>
      </p:sp>
      <p:sp>
        <p:nvSpPr>
          <p:cNvPr id="889" name="Google Shape;889;p93"/>
          <p:cNvSpPr txBox="1"/>
          <p:nvPr/>
        </p:nvSpPr>
        <p:spPr>
          <a:xfrm>
            <a:off x="1809300" y="4657500"/>
            <a:ext cx="49296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Source: </a:t>
            </a:r>
            <a:r>
              <a:rPr lang="en-US" sz="900" b="0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METR</a:t>
            </a:r>
            <a:r>
              <a:rPr lang="en-US"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5967CFC-43B5-8A33-63AB-DB8721810E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982" y="1365813"/>
            <a:ext cx="6439478" cy="3122731"/>
          </a:xfrm>
          <a:prstGeom prst="rect">
            <a:avLst/>
          </a:prstGeom>
        </p:spPr>
      </p:pic>
      <p:sp>
        <p:nvSpPr>
          <p:cNvPr id="887" name="Google Shape;887;p93"/>
          <p:cNvSpPr txBox="1">
            <a:spLocks noGrp="1"/>
          </p:cNvSpPr>
          <p:nvPr>
            <p:ph sz="quarter" idx="13"/>
          </p:nvPr>
        </p:nvSpPr>
        <p:spPr>
          <a:xfrm>
            <a:off x="6643868" y="1485000"/>
            <a:ext cx="2090631" cy="283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0320" lvl="0" indent="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2150"/>
              <a:buNone/>
            </a:pPr>
            <a:r>
              <a:rPr lang="en-US" sz="2000" dirty="0"/>
              <a:t>AI is handling increasingly complex work that would take humans longer time to complete… and this trend is accelerating.</a:t>
            </a:r>
            <a:endParaRPr sz="1400" dirty="0">
              <a:latin typeface="Kumbh Sans"/>
              <a:ea typeface="Kumbh Sans"/>
              <a:cs typeface="Kumbh Sans"/>
              <a:sym typeface="Kumbh San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1E612B5-3589-5535-CB3D-587DF642D1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91" y="254643"/>
            <a:ext cx="7083706" cy="4247909"/>
          </a:xfrm>
        </p:spPr>
        <p:txBody>
          <a:bodyPr anchor="t">
            <a:normAutofit/>
          </a:bodyPr>
          <a:lstStyle/>
          <a:p>
            <a:r>
              <a:rPr lang="en-GB" sz="3600" b="1" dirty="0"/>
              <a:t>What useful thing does your think tank do that is </a:t>
            </a:r>
            <a:r>
              <a:rPr lang="en-GB" sz="3600" b="1" u="sng" dirty="0"/>
              <a:t>no longer valuable</a:t>
            </a:r>
            <a:r>
              <a:rPr lang="en-GB" sz="3600" b="1" dirty="0"/>
              <a:t> in a world of AI?</a:t>
            </a:r>
            <a:br>
              <a:rPr lang="en-GB" sz="3600" b="1" dirty="0"/>
            </a:br>
            <a:br>
              <a:rPr lang="en-GB" sz="3600" b="1" dirty="0"/>
            </a:br>
            <a:endParaRPr lang="en-ES" sz="360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EE5EF41-A535-613F-1455-FDD1B9848ED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Image: Leo Lau &amp; Digit / https://</a:t>
            </a:r>
            <a:r>
              <a:rPr lang="en-GB" dirty="0" err="1"/>
              <a:t>betterimagesofai.org</a:t>
            </a:r>
            <a:r>
              <a:rPr lang="en-GB" dirty="0"/>
              <a:t> / https://</a:t>
            </a:r>
            <a:r>
              <a:rPr lang="en-GB" dirty="0" err="1"/>
              <a:t>creativecommons.org</a:t>
            </a:r>
            <a:r>
              <a:rPr lang="en-GB" dirty="0"/>
              <a:t>/licenses/by/4.0/</a:t>
            </a:r>
          </a:p>
        </p:txBody>
      </p:sp>
    </p:spTree>
    <p:extLst>
      <p:ext uri="{BB962C8B-B14F-4D97-AF65-F5344CB8AC3E}">
        <p14:creationId xmlns:p14="http://schemas.microsoft.com/office/powerpoint/2010/main" val="851195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3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Activity: </a:t>
            </a:r>
            <a:r>
              <a:rPr lang="en-US" dirty="0">
                <a:solidFill>
                  <a:srgbClr val="C00000"/>
                </a:solidFill>
              </a:rPr>
              <a:t>read a fictional scenario</a:t>
            </a:r>
            <a:r>
              <a:rPr lang="en-US" dirty="0"/>
              <a:t> to find risks and opportunities of AI</a:t>
            </a:r>
            <a:endParaRPr dirty="0"/>
          </a:p>
        </p:txBody>
      </p:sp>
      <p:sp>
        <p:nvSpPr>
          <p:cNvPr id="295" name="Google Shape;295;p33"/>
          <p:cNvSpPr txBox="1">
            <a:spLocks noGrp="1"/>
          </p:cNvSpPr>
          <p:nvPr>
            <p:ph type="body" idx="2"/>
          </p:nvPr>
        </p:nvSpPr>
        <p:spPr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lvl="0"/>
            <a:endParaRPr lang="en-GB" sz="1600" b="1" noProof="1"/>
          </a:p>
        </p:txBody>
      </p:sp>
      <p:pic>
        <p:nvPicPr>
          <p:cNvPr id="4" name="Video_Ready_User_Disappointed">
            <a:hlinkClick r:id="" action="ppaction://media"/>
            <a:extLst>
              <a:ext uri="{FF2B5EF4-FFF2-40B4-BE49-F238E27FC236}">
                <a16:creationId xmlns:a16="http://schemas.microsoft.com/office/drawing/2014/main" id="{4FC9F831-826A-A352-6BE9-8572D8D35208}"/>
              </a:ext>
            </a:extLst>
          </p:cNvPr>
          <p:cNvPicPr>
            <a:picLocks noGrp="1" noChangeAspect="1"/>
          </p:cNvPicPr>
          <p:nvPr>
            <p:ph sz="quarter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2288" y="1484313"/>
            <a:ext cx="5040312" cy="2835275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3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Activity: </a:t>
            </a:r>
            <a:r>
              <a:rPr lang="en-US" dirty="0">
                <a:solidFill>
                  <a:srgbClr val="C00000"/>
                </a:solidFill>
              </a:rPr>
              <a:t>read a fictional scenario</a:t>
            </a:r>
            <a:r>
              <a:rPr lang="en-US" dirty="0"/>
              <a:t> to find risks and opportunities of AI</a:t>
            </a:r>
            <a:endParaRPr dirty="0"/>
          </a:p>
        </p:txBody>
      </p:sp>
      <p:sp>
        <p:nvSpPr>
          <p:cNvPr id="295" name="Google Shape;295;p33"/>
          <p:cNvSpPr txBox="1">
            <a:spLocks noGrp="1"/>
          </p:cNvSpPr>
          <p:nvPr>
            <p:ph type="body" idx="2"/>
          </p:nvPr>
        </p:nvSpPr>
        <p:spPr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lvl="0"/>
            <a:r>
              <a:rPr lang="en-GB" sz="1600" noProof="1"/>
              <a:t>Read the scenario (</a:t>
            </a:r>
            <a:r>
              <a:rPr lang="en-US" dirty="0"/>
              <a:t>5-6 min)</a:t>
            </a:r>
          </a:p>
          <a:p>
            <a:pPr lvl="0"/>
            <a:endParaRPr lang="en-US" dirty="0"/>
          </a:p>
          <a:p>
            <a:r>
              <a:rPr lang="en-US" dirty="0"/>
              <a:t>Then discuss with people near you: What stands out? What would you do?</a:t>
            </a:r>
          </a:p>
          <a:p>
            <a:endParaRPr lang="en-US" dirty="0"/>
          </a:p>
          <a:p>
            <a:r>
              <a:rPr lang="en-US" dirty="0"/>
              <a:t>We’ll finish with a group discussion.</a:t>
            </a:r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GB" sz="1600" noProof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noProof="1"/>
              <a:t> </a:t>
            </a:r>
            <a:endParaRPr lang="en-GB" sz="1600" b="1" noProof="1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B249128-47CE-7300-8437-65910F698156}"/>
              </a:ext>
            </a:extLst>
          </p:cNvPr>
          <p:cNvSpPr txBox="1"/>
          <p:nvPr/>
        </p:nvSpPr>
        <p:spPr>
          <a:xfrm>
            <a:off x="412210" y="4133089"/>
            <a:ext cx="26483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ES" dirty="0">
                <a:latin typeface="Kumbh Sans" pitchFamily="2" charset="77"/>
                <a:cs typeface="Kumbh Sans" pitchFamily="2" charset="77"/>
              </a:rPr>
              <a:t>Scenario A: </a:t>
            </a:r>
            <a:br>
              <a:rPr lang="en-ES" dirty="0">
                <a:latin typeface="Kumbh Sans" pitchFamily="2" charset="77"/>
                <a:cs typeface="Kumbh Sans" pitchFamily="2" charset="77"/>
              </a:rPr>
            </a:br>
            <a:r>
              <a:rPr lang="en-GB" b="1" dirty="0">
                <a:latin typeface="Kumbh Sans" pitchFamily="2" charset="77"/>
                <a:cs typeface="Kumbh Sans" pitchFamily="2" charset="77"/>
              </a:rPr>
              <a:t>The eager research team</a:t>
            </a:r>
            <a:endParaRPr lang="en-ES" dirty="0">
              <a:latin typeface="Kumbh Sans" pitchFamily="2" charset="77"/>
              <a:cs typeface="Kumbh Sans" pitchFamily="2" charset="7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D94AC3A-0C1A-2157-55E8-15314EA65962}"/>
              </a:ext>
            </a:extLst>
          </p:cNvPr>
          <p:cNvSpPr txBox="1"/>
          <p:nvPr/>
        </p:nvSpPr>
        <p:spPr>
          <a:xfrm>
            <a:off x="3247815" y="4133089"/>
            <a:ext cx="26483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ES" dirty="0">
                <a:latin typeface="Kumbh Sans" pitchFamily="2" charset="77"/>
                <a:cs typeface="Kumbh Sans" pitchFamily="2" charset="77"/>
              </a:rPr>
              <a:t>Scenario B: </a:t>
            </a:r>
            <a:br>
              <a:rPr lang="en-ES" dirty="0">
                <a:latin typeface="Kumbh Sans" pitchFamily="2" charset="77"/>
                <a:cs typeface="Kumbh Sans" pitchFamily="2" charset="77"/>
              </a:rPr>
            </a:br>
            <a:r>
              <a:rPr lang="en-GB" b="1" dirty="0">
                <a:latin typeface="Kumbh Sans" pitchFamily="2" charset="77"/>
                <a:cs typeface="Kumbh Sans" pitchFamily="2" charset="77"/>
              </a:rPr>
              <a:t> The leadership dilemma</a:t>
            </a:r>
            <a:endParaRPr lang="en-ES" dirty="0">
              <a:latin typeface="Kumbh Sans" pitchFamily="2" charset="77"/>
              <a:cs typeface="Kumbh Sans" pitchFamily="2" charset="77"/>
            </a:endParaRPr>
          </a:p>
        </p:txBody>
      </p:sp>
      <p:pic>
        <p:nvPicPr>
          <p:cNvPr id="15" name="Picture 14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6695CCB9-A215-F258-AABB-E7EA3017EC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1874" y="1484723"/>
            <a:ext cx="2416332" cy="2416332"/>
          </a:xfrm>
          <a:prstGeom prst="rect">
            <a:avLst/>
          </a:prstGeom>
        </p:spPr>
      </p:pic>
      <p:pic>
        <p:nvPicPr>
          <p:cNvPr id="19" name="Picture 18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73EF035A-9285-83B3-0ABF-C9445C6BB9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311" y="1484723"/>
            <a:ext cx="2416332" cy="2416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9909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BA951F8-90A4-24AB-B560-A46D537B98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947" y="3214688"/>
            <a:ext cx="5632366" cy="1397917"/>
          </a:xfrm>
        </p:spPr>
        <p:txBody>
          <a:bodyPr>
            <a:normAutofit/>
          </a:bodyPr>
          <a:lstStyle/>
          <a:p>
            <a:r>
              <a:rPr lang="en-ES" dirty="0"/>
              <a:t>Four dimensions for managing AI transformation in a think tank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2A7D893-824C-9125-63E5-9B39E545724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Image: Hanna Barakat  &amp; Archival Images of AI + </a:t>
            </a:r>
            <a:r>
              <a:rPr lang="en-GB" dirty="0" err="1"/>
              <a:t>AIxDESIGN</a:t>
            </a:r>
            <a:r>
              <a:rPr lang="en-GB" dirty="0"/>
              <a:t> / https://</a:t>
            </a:r>
            <a:r>
              <a:rPr lang="en-GB" dirty="0" err="1"/>
              <a:t>betterimagesofai.org</a:t>
            </a:r>
            <a:r>
              <a:rPr lang="en-GB" dirty="0"/>
              <a:t> / https://</a:t>
            </a:r>
            <a:r>
              <a:rPr lang="en-GB" dirty="0" err="1"/>
              <a:t>creativecommons.org</a:t>
            </a:r>
            <a:r>
              <a:rPr lang="en-GB" dirty="0"/>
              <a:t>/licenses/by/4.0/</a:t>
            </a:r>
          </a:p>
          <a:p>
            <a:endParaRPr lang="en-ES" dirty="0"/>
          </a:p>
        </p:txBody>
      </p:sp>
    </p:spTree>
    <p:extLst>
      <p:ext uri="{BB962C8B-B14F-4D97-AF65-F5344CB8AC3E}">
        <p14:creationId xmlns:p14="http://schemas.microsoft.com/office/powerpoint/2010/main" val="3365793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B69C19D-566E-B564-8D81-4EA3C1C6C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947" y="3328988"/>
            <a:ext cx="6589628" cy="1283617"/>
          </a:xfrm>
        </p:spPr>
        <p:txBody>
          <a:bodyPr>
            <a:normAutofit/>
          </a:bodyPr>
          <a:lstStyle/>
          <a:p>
            <a:r>
              <a:rPr lang="en-GB" dirty="0"/>
              <a:t>Dimension 1: PEOPLE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08C4588-B6BE-5C27-C0B4-7F4E1B4CD4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Image: Jamillah Knowles &amp; Digit / https://</a:t>
            </a:r>
            <a:r>
              <a:rPr lang="en-GB" dirty="0" err="1"/>
              <a:t>betterimagesofai.org</a:t>
            </a:r>
            <a:r>
              <a:rPr lang="en-GB" dirty="0"/>
              <a:t> / https://</a:t>
            </a:r>
            <a:r>
              <a:rPr lang="en-GB" dirty="0" err="1"/>
              <a:t>creativecommons.org</a:t>
            </a:r>
            <a:r>
              <a:rPr lang="en-GB" dirty="0"/>
              <a:t>/licenses/by/4.0/</a:t>
            </a:r>
          </a:p>
          <a:p>
            <a:endParaRPr lang="en-ES" dirty="0"/>
          </a:p>
        </p:txBody>
      </p:sp>
    </p:spTree>
    <p:extLst>
      <p:ext uri="{BB962C8B-B14F-4D97-AF65-F5344CB8AC3E}">
        <p14:creationId xmlns:p14="http://schemas.microsoft.com/office/powerpoint/2010/main" val="113363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Custom 1">
      <a:dk1>
        <a:srgbClr val="003E51"/>
      </a:dk1>
      <a:lt1>
        <a:srgbClr val="FFFFFF"/>
      </a:lt1>
      <a:dk2>
        <a:srgbClr val="000000"/>
      </a:dk2>
      <a:lt2>
        <a:srgbClr val="E8E8E8"/>
      </a:lt2>
      <a:accent1>
        <a:srgbClr val="003E51"/>
      </a:accent1>
      <a:accent2>
        <a:srgbClr val="FF585D"/>
      </a:accent2>
      <a:accent3>
        <a:srgbClr val="05868E"/>
      </a:accent3>
      <a:accent4>
        <a:srgbClr val="00B2A9"/>
      </a:accent4>
      <a:accent5>
        <a:srgbClr val="FFC3C5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18127</TotalTime>
  <Words>5733</Words>
  <Application>Microsoft Macintosh PowerPoint</Application>
  <PresentationFormat>On-screen Show (16:9)</PresentationFormat>
  <Paragraphs>679</Paragraphs>
  <Slides>39</Slides>
  <Notes>36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3" baseType="lpstr">
      <vt:lpstr>Arial</vt:lpstr>
      <vt:lpstr>Calibri</vt:lpstr>
      <vt:lpstr>Kumbh Sans</vt:lpstr>
      <vt:lpstr>Office Theme</vt:lpstr>
      <vt:lpstr>Managing AI in your think tank Nick Scott @ School for Thinktankers 2026</vt:lpstr>
      <vt:lpstr>About me</vt:lpstr>
      <vt:lpstr>Session structure</vt:lpstr>
      <vt:lpstr>The complexity of tasks AI supports is increasing rapidly</vt:lpstr>
      <vt:lpstr>What useful thing does your think tank do that is no longer valuable in a world of AI?  </vt:lpstr>
      <vt:lpstr>Activity: read a fictional scenario to find risks and opportunities of AI</vt:lpstr>
      <vt:lpstr>Activity: read a fictional scenario to find risks and opportunities of AI</vt:lpstr>
      <vt:lpstr>Four dimensions for managing AI transformation in a think tank</vt:lpstr>
      <vt:lpstr>Dimension 1: PEOPLE</vt:lpstr>
      <vt:lpstr>AI’s potential for individual staff at a think tank</vt:lpstr>
      <vt:lpstr>PowerPoint Presentation</vt:lpstr>
      <vt:lpstr>PowerPoint Presentation</vt:lpstr>
      <vt:lpstr>PowerPoint Presentation</vt:lpstr>
      <vt:lpstr>PowerPoint Presentation</vt:lpstr>
      <vt:lpstr>The PEOPLE dimension: four things to get right</vt:lpstr>
      <vt:lpstr>Dimension 1: PROCESSES</vt:lpstr>
      <vt:lpstr>The process hope: AI supports teams to connect and collaborate better</vt:lpstr>
      <vt:lpstr>Generative AI technology is weird and unpredictable. How do teams discover where it will help – or not?   </vt:lpstr>
      <vt:lpstr>If teams don’t ensure there’s a human in the loop, they’ll face the consequences</vt:lpstr>
      <vt:lpstr>Strict organisational policies can create hidden risks</vt:lpstr>
      <vt:lpstr>To really benefit from AI in an organisation, you must redesign</vt:lpstr>
      <vt:lpstr>The PROCESS dimension: four things to get right</vt:lpstr>
      <vt:lpstr>Dimension 1: TECHNOLOGY</vt:lpstr>
      <vt:lpstr>The technological opportunity: a consumer tool anyone can use</vt:lpstr>
      <vt:lpstr>PowerPoint Presentation</vt:lpstr>
      <vt:lpstr>PowerPoint Presentation</vt:lpstr>
      <vt:lpstr>AI is only as good as the data it can access</vt:lpstr>
      <vt:lpstr>The TECHNOLOGY dimension: four things to get right</vt:lpstr>
      <vt:lpstr>Dimension 1: ROUTES TO IMPACT</vt:lpstr>
      <vt:lpstr>The impact hope: Your think tank meeting its mission more effectively</vt:lpstr>
      <vt:lpstr>More evidence of widespread AI use is being seen every day</vt:lpstr>
      <vt:lpstr>AI rollout is undermining established ways of communicating and reaching people</vt:lpstr>
      <vt:lpstr>AI use undermines core processes organisations rely on, in complex ways</vt:lpstr>
      <vt:lpstr>The first job impacts may be happening– and they’re storing up trouble for our future selves</vt:lpstr>
      <vt:lpstr>Routes to impact: Four shifts in the operating environment</vt:lpstr>
      <vt:lpstr>PowerPoint Presentation</vt:lpstr>
      <vt:lpstr>Discussion: is your think tank ready to manage AI? If not, why not?</vt:lpstr>
      <vt:lpstr>Closing questions: looking to the opportunity of AI for your think tank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Scott, Nick</cp:lastModifiedBy>
  <cp:revision>72</cp:revision>
  <cp:lastPrinted>2025-08-12T16:03:38Z</cp:lastPrinted>
  <dcterms:modified xsi:type="dcterms:W3CDTF">2026-02-06T07:20:04Z</dcterms:modified>
</cp:coreProperties>
</file>