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76" r:id="rId3"/>
    <p:sldId id="315" r:id="rId4"/>
    <p:sldId id="368" r:id="rId5"/>
    <p:sldId id="291" r:id="rId6"/>
    <p:sldId id="258" r:id="rId7"/>
    <p:sldId id="378" r:id="rId8"/>
    <p:sldId id="274" r:id="rId9"/>
    <p:sldId id="386" r:id="rId10"/>
    <p:sldId id="370" r:id="rId11"/>
    <p:sldId id="369" r:id="rId12"/>
    <p:sldId id="361" r:id="rId13"/>
    <p:sldId id="284" r:id="rId14"/>
    <p:sldId id="374" r:id="rId15"/>
    <p:sldId id="279" r:id="rId16"/>
    <p:sldId id="309" r:id="rId17"/>
    <p:sldId id="362" r:id="rId18"/>
    <p:sldId id="364" r:id="rId19"/>
    <p:sldId id="377" r:id="rId20"/>
    <p:sldId id="375" r:id="rId21"/>
    <p:sldId id="384" r:id="rId22"/>
    <p:sldId id="379" r:id="rId23"/>
    <p:sldId id="373" r:id="rId24"/>
    <p:sldId id="380" r:id="rId25"/>
    <p:sldId id="275" r:id="rId26"/>
    <p:sldId id="382" r:id="rId27"/>
    <p:sldId id="381" r:id="rId28"/>
    <p:sldId id="383" r:id="rId29"/>
    <p:sldId id="385" r:id="rId30"/>
    <p:sldId id="387" r:id="rId31"/>
    <p:sldId id="376" r:id="rId32"/>
    <p:sldId id="366" r:id="rId33"/>
    <p:sldId id="308" r:id="rId34"/>
    <p:sldId id="264" r:id="rId35"/>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88841" autoAdjust="0"/>
  </p:normalViewPr>
  <p:slideViewPr>
    <p:cSldViewPr snapToGrid="0" showGuides="1">
      <p:cViewPr varScale="1">
        <p:scale>
          <a:sx n="87" d="100"/>
          <a:sy n="87" d="100"/>
        </p:scale>
        <p:origin x="72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C2F91-D9B9-8843-B2FE-7966D7408C10}" type="doc">
      <dgm:prSet loTypeId="urn:microsoft.com/office/officeart/2005/8/layout/process1" loCatId="process" qsTypeId="urn:microsoft.com/office/officeart/2005/8/quickstyle/simple1" qsCatId="simple" csTypeId="urn:microsoft.com/office/officeart/2005/8/colors/accent1_2" csCatId="accent1" phldr="1"/>
      <dgm:spPr/>
    </dgm:pt>
    <dgm:pt modelId="{797FE410-2B92-C845-BCDB-A595BE4080DC}">
      <dgm:prSet phldrT="[Text]"/>
      <dgm:spPr>
        <a:solidFill>
          <a:schemeClr val="bg1">
            <a:lumMod val="75000"/>
          </a:schemeClr>
        </a:solidFill>
      </dgm:spPr>
      <dgm:t>
        <a:bodyPr/>
        <a:lstStyle/>
        <a:p>
          <a:r>
            <a:rPr lang="en-GB" dirty="0">
              <a:solidFill>
                <a:schemeClr val="tx2"/>
              </a:solidFill>
            </a:rPr>
            <a:t>Ineffective </a:t>
          </a:r>
        </a:p>
      </dgm:t>
    </dgm:pt>
    <dgm:pt modelId="{1E80B791-DBFE-E145-9599-6574DE0705FE}" type="parTrans" cxnId="{330B0433-F745-1844-A91B-DD1C5868763B}">
      <dgm:prSet/>
      <dgm:spPr/>
      <dgm:t>
        <a:bodyPr/>
        <a:lstStyle/>
        <a:p>
          <a:endParaRPr lang="en-GB"/>
        </a:p>
      </dgm:t>
    </dgm:pt>
    <dgm:pt modelId="{9E72B971-82EE-394D-BF03-4907A5664603}" type="sibTrans" cxnId="{330B0433-F745-1844-A91B-DD1C5868763B}">
      <dgm:prSet/>
      <dgm:spPr/>
      <dgm:t>
        <a:bodyPr/>
        <a:lstStyle/>
        <a:p>
          <a:endParaRPr lang="en-GB"/>
        </a:p>
      </dgm:t>
    </dgm:pt>
    <dgm:pt modelId="{191B5489-06B9-FA40-9E61-85994E743228}">
      <dgm:prSet phldrT="[Text]"/>
      <dgm:spPr/>
      <dgm:t>
        <a:bodyPr/>
        <a:lstStyle/>
        <a:p>
          <a:r>
            <a:rPr lang="en-GB" dirty="0"/>
            <a:t>THINK TANK CULTURE</a:t>
          </a:r>
        </a:p>
      </dgm:t>
    </dgm:pt>
    <dgm:pt modelId="{E06A9653-655B-DC40-A01F-D75765B25CA5}" type="parTrans" cxnId="{79056FC7-9E57-E74D-9F0E-FEE388DC7B46}">
      <dgm:prSet/>
      <dgm:spPr/>
      <dgm:t>
        <a:bodyPr/>
        <a:lstStyle/>
        <a:p>
          <a:endParaRPr lang="en-GB"/>
        </a:p>
      </dgm:t>
    </dgm:pt>
    <dgm:pt modelId="{5E7CFF7E-3CF9-6247-844C-A2EF90874B6E}" type="sibTrans" cxnId="{79056FC7-9E57-E74D-9F0E-FEE388DC7B46}">
      <dgm:prSet/>
      <dgm:spPr/>
      <dgm:t>
        <a:bodyPr/>
        <a:lstStyle/>
        <a:p>
          <a:endParaRPr lang="en-GB"/>
        </a:p>
      </dgm:t>
    </dgm:pt>
    <dgm:pt modelId="{07F8B64B-9AEF-EE43-B867-FACB413F8ED2}">
      <dgm:prSet phldrT="[Text]"/>
      <dgm:spPr>
        <a:solidFill>
          <a:srgbClr val="92D050"/>
        </a:solidFill>
      </dgm:spPr>
      <dgm:t>
        <a:bodyPr/>
        <a:lstStyle/>
        <a:p>
          <a:r>
            <a:rPr lang="en-GB" dirty="0">
              <a:solidFill>
                <a:schemeClr val="tx2"/>
              </a:solidFill>
            </a:rPr>
            <a:t>Effective</a:t>
          </a:r>
        </a:p>
      </dgm:t>
    </dgm:pt>
    <dgm:pt modelId="{A5DF9C91-B9EF-6747-9F3D-86F48B64D1D3}" type="parTrans" cxnId="{AADA546B-2BA5-2445-9271-64AAC62A31C6}">
      <dgm:prSet/>
      <dgm:spPr/>
      <dgm:t>
        <a:bodyPr/>
        <a:lstStyle/>
        <a:p>
          <a:endParaRPr lang="en-GB"/>
        </a:p>
      </dgm:t>
    </dgm:pt>
    <dgm:pt modelId="{B61D309D-8277-B148-9BF8-E1A74A4C219E}" type="sibTrans" cxnId="{AADA546B-2BA5-2445-9271-64AAC62A31C6}">
      <dgm:prSet/>
      <dgm:spPr/>
      <dgm:t>
        <a:bodyPr/>
        <a:lstStyle/>
        <a:p>
          <a:endParaRPr lang="en-GB"/>
        </a:p>
      </dgm:t>
    </dgm:pt>
    <dgm:pt modelId="{19570D29-574D-6A42-BC0D-3A056C8F1F06}" type="pres">
      <dgm:prSet presAssocID="{343C2F91-D9B9-8843-B2FE-7966D7408C10}" presName="Name0" presStyleCnt="0">
        <dgm:presLayoutVars>
          <dgm:dir/>
          <dgm:resizeHandles val="exact"/>
        </dgm:presLayoutVars>
      </dgm:prSet>
      <dgm:spPr/>
    </dgm:pt>
    <dgm:pt modelId="{18E60AD9-3374-4142-A5F0-813BCCA6CCAB}" type="pres">
      <dgm:prSet presAssocID="{797FE410-2B92-C845-BCDB-A595BE4080DC}" presName="node" presStyleLbl="node1" presStyleIdx="0" presStyleCnt="3">
        <dgm:presLayoutVars>
          <dgm:bulletEnabled val="1"/>
        </dgm:presLayoutVars>
      </dgm:prSet>
      <dgm:spPr/>
    </dgm:pt>
    <dgm:pt modelId="{CA4CC9F0-8B91-3B4E-B5C7-99F3E5B0CB53}" type="pres">
      <dgm:prSet presAssocID="{9E72B971-82EE-394D-BF03-4907A5664603}" presName="sibTrans" presStyleLbl="sibTrans2D1" presStyleIdx="0" presStyleCnt="2"/>
      <dgm:spPr>
        <a:prstGeom prst="leftArrow">
          <a:avLst/>
        </a:prstGeom>
      </dgm:spPr>
    </dgm:pt>
    <dgm:pt modelId="{768B4640-4BB5-4347-A572-3D06FAB846D6}" type="pres">
      <dgm:prSet presAssocID="{9E72B971-82EE-394D-BF03-4907A5664603}" presName="connectorText" presStyleLbl="sibTrans2D1" presStyleIdx="0" presStyleCnt="2"/>
      <dgm:spPr/>
    </dgm:pt>
    <dgm:pt modelId="{4F42ED7A-B102-E343-B5EF-74C430F809AC}" type="pres">
      <dgm:prSet presAssocID="{191B5489-06B9-FA40-9E61-85994E743228}" presName="node" presStyleLbl="node1" presStyleIdx="1" presStyleCnt="3">
        <dgm:presLayoutVars>
          <dgm:bulletEnabled val="1"/>
        </dgm:presLayoutVars>
      </dgm:prSet>
      <dgm:spPr/>
    </dgm:pt>
    <dgm:pt modelId="{983D1308-A01C-3C46-8AE3-F1162CA0F7DF}" type="pres">
      <dgm:prSet presAssocID="{5E7CFF7E-3CF9-6247-844C-A2EF90874B6E}" presName="sibTrans" presStyleLbl="sibTrans2D1" presStyleIdx="1" presStyleCnt="2"/>
      <dgm:spPr/>
    </dgm:pt>
    <dgm:pt modelId="{ABB2C36E-99A6-A24C-8037-634078316DF6}" type="pres">
      <dgm:prSet presAssocID="{5E7CFF7E-3CF9-6247-844C-A2EF90874B6E}" presName="connectorText" presStyleLbl="sibTrans2D1" presStyleIdx="1" presStyleCnt="2"/>
      <dgm:spPr/>
    </dgm:pt>
    <dgm:pt modelId="{C82343DA-7A41-4143-89EC-9FDD67E93136}" type="pres">
      <dgm:prSet presAssocID="{07F8B64B-9AEF-EE43-B867-FACB413F8ED2}" presName="node" presStyleLbl="node1" presStyleIdx="2" presStyleCnt="3">
        <dgm:presLayoutVars>
          <dgm:bulletEnabled val="1"/>
        </dgm:presLayoutVars>
      </dgm:prSet>
      <dgm:spPr/>
    </dgm:pt>
  </dgm:ptLst>
  <dgm:cxnLst>
    <dgm:cxn modelId="{13D63B17-AB19-ED4A-8A3A-838F6852FAA1}" type="presOf" srcId="{07F8B64B-9AEF-EE43-B867-FACB413F8ED2}" destId="{C82343DA-7A41-4143-89EC-9FDD67E93136}" srcOrd="0" destOrd="0" presId="urn:microsoft.com/office/officeart/2005/8/layout/process1"/>
    <dgm:cxn modelId="{01004619-48B5-B144-9333-481F9342096B}" type="presOf" srcId="{797FE410-2B92-C845-BCDB-A595BE4080DC}" destId="{18E60AD9-3374-4142-A5F0-813BCCA6CCAB}" srcOrd="0" destOrd="0" presId="urn:microsoft.com/office/officeart/2005/8/layout/process1"/>
    <dgm:cxn modelId="{330B0433-F745-1844-A91B-DD1C5868763B}" srcId="{343C2F91-D9B9-8843-B2FE-7966D7408C10}" destId="{797FE410-2B92-C845-BCDB-A595BE4080DC}" srcOrd="0" destOrd="0" parTransId="{1E80B791-DBFE-E145-9599-6574DE0705FE}" sibTransId="{9E72B971-82EE-394D-BF03-4907A5664603}"/>
    <dgm:cxn modelId="{3FF43134-BC83-E94C-B5B2-9334AEEE8DE1}" type="presOf" srcId="{191B5489-06B9-FA40-9E61-85994E743228}" destId="{4F42ED7A-B102-E343-B5EF-74C430F809AC}" srcOrd="0" destOrd="0" presId="urn:microsoft.com/office/officeart/2005/8/layout/process1"/>
    <dgm:cxn modelId="{57959F49-2566-ED47-9A41-12915E9B2CBB}" type="presOf" srcId="{5E7CFF7E-3CF9-6247-844C-A2EF90874B6E}" destId="{ABB2C36E-99A6-A24C-8037-634078316DF6}" srcOrd="1" destOrd="0" presId="urn:microsoft.com/office/officeart/2005/8/layout/process1"/>
    <dgm:cxn modelId="{4A3B1960-794D-FD40-9EB9-D16D7C349C29}" type="presOf" srcId="{9E72B971-82EE-394D-BF03-4907A5664603}" destId="{CA4CC9F0-8B91-3B4E-B5C7-99F3E5B0CB53}" srcOrd="0" destOrd="0" presId="urn:microsoft.com/office/officeart/2005/8/layout/process1"/>
    <dgm:cxn modelId="{AADA546B-2BA5-2445-9271-64AAC62A31C6}" srcId="{343C2F91-D9B9-8843-B2FE-7966D7408C10}" destId="{07F8B64B-9AEF-EE43-B867-FACB413F8ED2}" srcOrd="2" destOrd="0" parTransId="{A5DF9C91-B9EF-6747-9F3D-86F48B64D1D3}" sibTransId="{B61D309D-8277-B148-9BF8-E1A74A4C219E}"/>
    <dgm:cxn modelId="{7248E99D-8DEC-0D49-BBE3-9B5CE3E26B16}" type="presOf" srcId="{343C2F91-D9B9-8843-B2FE-7966D7408C10}" destId="{19570D29-574D-6A42-BC0D-3A056C8F1F06}" srcOrd="0" destOrd="0" presId="urn:microsoft.com/office/officeart/2005/8/layout/process1"/>
    <dgm:cxn modelId="{79056FC7-9E57-E74D-9F0E-FEE388DC7B46}" srcId="{343C2F91-D9B9-8843-B2FE-7966D7408C10}" destId="{191B5489-06B9-FA40-9E61-85994E743228}" srcOrd="1" destOrd="0" parTransId="{E06A9653-655B-DC40-A01F-D75765B25CA5}" sibTransId="{5E7CFF7E-3CF9-6247-844C-A2EF90874B6E}"/>
    <dgm:cxn modelId="{B6A28AD0-40A0-474A-A507-4989CA0F42F2}" type="presOf" srcId="{9E72B971-82EE-394D-BF03-4907A5664603}" destId="{768B4640-4BB5-4347-A572-3D06FAB846D6}" srcOrd="1" destOrd="0" presId="urn:microsoft.com/office/officeart/2005/8/layout/process1"/>
    <dgm:cxn modelId="{E20A5CEA-752C-E646-A641-EF0DFEC9FBF8}" type="presOf" srcId="{5E7CFF7E-3CF9-6247-844C-A2EF90874B6E}" destId="{983D1308-A01C-3C46-8AE3-F1162CA0F7DF}" srcOrd="0" destOrd="0" presId="urn:microsoft.com/office/officeart/2005/8/layout/process1"/>
    <dgm:cxn modelId="{FAB88692-7313-C645-A58D-BFEABE25AE96}" type="presParOf" srcId="{19570D29-574D-6A42-BC0D-3A056C8F1F06}" destId="{18E60AD9-3374-4142-A5F0-813BCCA6CCAB}" srcOrd="0" destOrd="0" presId="urn:microsoft.com/office/officeart/2005/8/layout/process1"/>
    <dgm:cxn modelId="{495006A4-063C-4741-859E-C63C2C6DD9CC}" type="presParOf" srcId="{19570D29-574D-6A42-BC0D-3A056C8F1F06}" destId="{CA4CC9F0-8B91-3B4E-B5C7-99F3E5B0CB53}" srcOrd="1" destOrd="0" presId="urn:microsoft.com/office/officeart/2005/8/layout/process1"/>
    <dgm:cxn modelId="{04D3FC67-B78E-E84C-9B3D-9BFF2252D361}" type="presParOf" srcId="{CA4CC9F0-8B91-3B4E-B5C7-99F3E5B0CB53}" destId="{768B4640-4BB5-4347-A572-3D06FAB846D6}" srcOrd="0" destOrd="0" presId="urn:microsoft.com/office/officeart/2005/8/layout/process1"/>
    <dgm:cxn modelId="{4232BD43-61B1-1945-8CF8-25EBF7F3C22E}" type="presParOf" srcId="{19570D29-574D-6A42-BC0D-3A056C8F1F06}" destId="{4F42ED7A-B102-E343-B5EF-74C430F809AC}" srcOrd="2" destOrd="0" presId="urn:microsoft.com/office/officeart/2005/8/layout/process1"/>
    <dgm:cxn modelId="{F7FF83C7-A637-CF48-9FD2-70A312EC7EEC}" type="presParOf" srcId="{19570D29-574D-6A42-BC0D-3A056C8F1F06}" destId="{983D1308-A01C-3C46-8AE3-F1162CA0F7DF}" srcOrd="3" destOrd="0" presId="urn:microsoft.com/office/officeart/2005/8/layout/process1"/>
    <dgm:cxn modelId="{C0C22D88-17ED-A04D-BC68-49D49EF654E4}" type="presParOf" srcId="{983D1308-A01C-3C46-8AE3-F1162CA0F7DF}" destId="{ABB2C36E-99A6-A24C-8037-634078316DF6}" srcOrd="0" destOrd="0" presId="urn:microsoft.com/office/officeart/2005/8/layout/process1"/>
    <dgm:cxn modelId="{3D57660B-180D-6947-8942-281B60C5D3FC}" type="presParOf" srcId="{19570D29-574D-6A42-BC0D-3A056C8F1F06}" destId="{C82343DA-7A41-4143-89EC-9FDD67E9313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60AD9-3374-4142-A5F0-813BCCA6CCAB}">
      <dsp:nvSpPr>
        <dsp:cNvPr id="0" name=""/>
        <dsp:cNvSpPr/>
      </dsp:nvSpPr>
      <dsp:spPr>
        <a:xfrm>
          <a:off x="7143" y="2068777"/>
          <a:ext cx="2135187" cy="1281112"/>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solidFill>
                <a:schemeClr val="tx2"/>
              </a:solidFill>
            </a:rPr>
            <a:t>Ineffective </a:t>
          </a:r>
        </a:p>
      </dsp:txBody>
      <dsp:txXfrm>
        <a:off x="44665" y="2106299"/>
        <a:ext cx="2060143" cy="1206068"/>
      </dsp:txXfrm>
    </dsp:sp>
    <dsp:sp modelId="{CA4CC9F0-8B91-3B4E-B5C7-99F3E5B0CB53}">
      <dsp:nvSpPr>
        <dsp:cNvPr id="0" name=""/>
        <dsp:cNvSpPr/>
      </dsp:nvSpPr>
      <dsp:spPr>
        <a:xfrm>
          <a:off x="2355850" y="2444570"/>
          <a:ext cx="452659" cy="529526"/>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2355850" y="2550475"/>
        <a:ext cx="316861" cy="317716"/>
      </dsp:txXfrm>
    </dsp:sp>
    <dsp:sp modelId="{4F42ED7A-B102-E343-B5EF-74C430F809AC}">
      <dsp:nvSpPr>
        <dsp:cNvPr id="0" name=""/>
        <dsp:cNvSpPr/>
      </dsp:nvSpPr>
      <dsp:spPr>
        <a:xfrm>
          <a:off x="2996406"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THINK TANK CULTURE</a:t>
          </a:r>
        </a:p>
      </dsp:txBody>
      <dsp:txXfrm>
        <a:off x="3033928" y="2106299"/>
        <a:ext cx="2060143" cy="1206068"/>
      </dsp:txXfrm>
    </dsp:sp>
    <dsp:sp modelId="{983D1308-A01C-3C46-8AE3-F1162CA0F7DF}">
      <dsp:nvSpPr>
        <dsp:cNvPr id="0" name=""/>
        <dsp:cNvSpPr/>
      </dsp:nvSpPr>
      <dsp:spPr>
        <a:xfrm>
          <a:off x="5345112"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5345112" y="2550475"/>
        <a:ext cx="316861" cy="317716"/>
      </dsp:txXfrm>
    </dsp:sp>
    <dsp:sp modelId="{C82343DA-7A41-4143-89EC-9FDD67E93136}">
      <dsp:nvSpPr>
        <dsp:cNvPr id="0" name=""/>
        <dsp:cNvSpPr/>
      </dsp:nvSpPr>
      <dsp:spPr>
        <a:xfrm>
          <a:off x="5985668" y="2068777"/>
          <a:ext cx="2135187" cy="128111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solidFill>
                <a:schemeClr val="tx2"/>
              </a:solidFill>
            </a:rPr>
            <a:t>Effective</a:t>
          </a:r>
        </a:p>
      </dsp:txBody>
      <dsp:txXfrm>
        <a:off x="6023190" y="2106299"/>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59E20-1191-411C-8B94-A989B51C4A62}" type="datetimeFigureOut">
              <a:rPr lang="en-GB" smtClean="0"/>
              <a:t>05/02/2026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64FFA-42E1-428A-9CE6-E64D2A555087}" type="slidenum">
              <a:rPr lang="en-GB" smtClean="0"/>
              <a:t>‹#›</a:t>
            </a:fld>
            <a:endParaRPr lang="en-GB"/>
          </a:p>
        </p:txBody>
      </p:sp>
    </p:spTree>
    <p:extLst>
      <p:ext uri="{BB962C8B-B14F-4D97-AF65-F5344CB8AC3E}">
        <p14:creationId xmlns:p14="http://schemas.microsoft.com/office/powerpoint/2010/main" val="277969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a:extLst>
            <a:ext uri="{FF2B5EF4-FFF2-40B4-BE49-F238E27FC236}">
              <a16:creationId xmlns:a16="http://schemas.microsoft.com/office/drawing/2014/main" id="{2C891CB8-7F05-5D0C-A262-7BA97C2D1EE7}"/>
            </a:ext>
          </a:extLst>
        </p:cNvPr>
        <p:cNvGrpSpPr/>
        <p:nvPr/>
      </p:nvGrpSpPr>
      <p:grpSpPr>
        <a:xfrm>
          <a:off x="0" y="0"/>
          <a:ext cx="0" cy="0"/>
          <a:chOff x="0" y="0"/>
          <a:chExt cx="0" cy="0"/>
        </a:xfrm>
      </p:grpSpPr>
      <p:sp>
        <p:nvSpPr>
          <p:cNvPr id="259" name="Google Shape;259;p17:notes">
            <a:extLst>
              <a:ext uri="{FF2B5EF4-FFF2-40B4-BE49-F238E27FC236}">
                <a16:creationId xmlns:a16="http://schemas.microsoft.com/office/drawing/2014/main" id="{18EC7527-F25D-7985-546C-51A64F4EEE1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7:notes">
            <a:extLst>
              <a:ext uri="{FF2B5EF4-FFF2-40B4-BE49-F238E27FC236}">
                <a16:creationId xmlns:a16="http://schemas.microsoft.com/office/drawing/2014/main" id="{84E9F522-AA90-F2FD-59DA-B267AA16BB0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61" name="Google Shape;261;p17:notes">
            <a:extLst>
              <a:ext uri="{FF2B5EF4-FFF2-40B4-BE49-F238E27FC236}">
                <a16:creationId xmlns:a16="http://schemas.microsoft.com/office/drawing/2014/main" id="{A8AFFC4F-1593-34F4-5350-11B01778258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257207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a:t>8 responses – 18 </a:t>
            </a:r>
            <a:r>
              <a:rPr lang="es-PE" dirty="0" err="1"/>
              <a:t>trainers</a:t>
            </a:r>
            <a:endParaRPr lang="en-GB" dirty="0"/>
          </a:p>
        </p:txBody>
      </p:sp>
      <p:sp>
        <p:nvSpPr>
          <p:cNvPr id="4" name="Slide Number Placeholder 3"/>
          <p:cNvSpPr>
            <a:spLocks noGrp="1"/>
          </p:cNvSpPr>
          <p:nvPr>
            <p:ph type="sldNum" sz="quarter" idx="5"/>
          </p:nvPr>
        </p:nvSpPr>
        <p:spPr/>
        <p:txBody>
          <a:bodyPr/>
          <a:lstStyle/>
          <a:p>
            <a:fld id="{39D64FFA-42E1-428A-9CE6-E64D2A555087}" type="slidenum">
              <a:rPr lang="en-GB" smtClean="0"/>
              <a:t>6</a:t>
            </a:fld>
            <a:endParaRPr lang="en-GB"/>
          </a:p>
        </p:txBody>
      </p:sp>
    </p:spTree>
    <p:extLst>
      <p:ext uri="{BB962C8B-B14F-4D97-AF65-F5344CB8AC3E}">
        <p14:creationId xmlns:p14="http://schemas.microsoft.com/office/powerpoint/2010/main" val="388992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09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897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637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7599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1"/>
        </a:solidFill>
        <a:effectLst/>
      </p:bgPr>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8721" y="1549904"/>
            <a:ext cx="3654559" cy="3758192"/>
          </a:xfrm>
          <a:prstGeom prst="rect">
            <a:avLst/>
          </a:prstGeom>
        </p:spPr>
      </p:pic>
    </p:spTree>
    <p:extLst>
      <p:ext uri="{BB962C8B-B14F-4D97-AF65-F5344CB8AC3E}">
        <p14:creationId xmlns:p14="http://schemas.microsoft.com/office/powerpoint/2010/main" val="266863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11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grpSp>
        <p:nvGrpSpPr>
          <p:cNvPr id="7" name="Grupo 6"/>
          <p:cNvGrpSpPr/>
          <p:nvPr userDrawn="1"/>
        </p:nvGrpSpPr>
        <p:grpSpPr>
          <a:xfrm>
            <a:off x="3035567" y="2637322"/>
            <a:ext cx="6120867" cy="1011938"/>
            <a:chOff x="2936506" y="2637322"/>
            <a:chExt cx="6120867" cy="1011938"/>
          </a:xfrm>
        </p:grpSpPr>
        <p:sp>
          <p:nvSpPr>
            <p:cNvPr id="4" name="CuadroTexto 3"/>
            <p:cNvSpPr txBox="1"/>
            <p:nvPr userDrawn="1"/>
          </p:nvSpPr>
          <p:spPr>
            <a:xfrm>
              <a:off x="4398745" y="2727793"/>
              <a:ext cx="4658628" cy="830997"/>
            </a:xfrm>
            <a:prstGeom prst="rect">
              <a:avLst/>
            </a:prstGeom>
            <a:noFill/>
          </p:spPr>
          <p:txBody>
            <a:bodyPr wrap="square" rtlCol="0">
              <a:spAutoFit/>
            </a:bodyPr>
            <a:lstStyle/>
            <a:p>
              <a:r>
                <a:rPr lang="es-AR" sz="2400" b="1" dirty="0">
                  <a:solidFill>
                    <a:schemeClr val="bg1"/>
                  </a:solidFill>
                  <a:latin typeface="+mj-lt"/>
                </a:rPr>
                <a:t>SCHOOL </a:t>
              </a:r>
              <a:r>
                <a:rPr lang="es-AR" sz="2400" b="1" dirty="0" err="1">
                  <a:solidFill>
                    <a:schemeClr val="bg1"/>
                  </a:solidFill>
                  <a:latin typeface="+mj-lt"/>
                </a:rPr>
                <a:t>for</a:t>
              </a:r>
              <a:r>
                <a:rPr lang="es-AR" sz="2400" b="1" dirty="0">
                  <a:solidFill>
                    <a:schemeClr val="bg1"/>
                  </a:solidFill>
                  <a:latin typeface="+mj-lt"/>
                </a:rPr>
                <a:t> THINKTANKERS</a:t>
              </a:r>
            </a:p>
            <a:p>
              <a:r>
                <a:rPr lang="es-AR" sz="2400" b="1" dirty="0">
                  <a:solidFill>
                    <a:schemeClr val="bg1"/>
                  </a:solidFill>
                  <a:latin typeface="+mj-lt"/>
                </a:rPr>
                <a:t>www.ott.school</a:t>
              </a: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6506" y="2637322"/>
              <a:ext cx="1005842" cy="1011938"/>
            </a:xfrm>
            <a:prstGeom prst="rect">
              <a:avLst/>
            </a:prstGeom>
          </p:spPr>
        </p:pic>
      </p:grpSp>
    </p:spTree>
    <p:extLst>
      <p:ext uri="{BB962C8B-B14F-4D97-AF65-F5344CB8AC3E}">
        <p14:creationId xmlns:p14="http://schemas.microsoft.com/office/powerpoint/2010/main" val="4955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with title">
  <p:cSld name="1_Text with title">
    <p:spTree>
      <p:nvGrpSpPr>
        <p:cNvPr id="1" name="Shape 18"/>
        <p:cNvGrpSpPr/>
        <p:nvPr/>
      </p:nvGrpSpPr>
      <p:grpSpPr>
        <a:xfrm>
          <a:off x="0" y="0"/>
          <a:ext cx="0" cy="0"/>
          <a:chOff x="0" y="0"/>
          <a:chExt cx="0" cy="0"/>
        </a:xfrm>
      </p:grpSpPr>
      <p:sp>
        <p:nvSpPr>
          <p:cNvPr id="19" name="Google Shape;19;p23"/>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 name="Google Shape;20;p23"/>
          <p:cNvPicPr preferRelativeResize="0"/>
          <p:nvPr/>
        </p:nvPicPr>
        <p:blipFill rotWithShape="1">
          <a:blip r:embed="rId2">
            <a:alphaModFix/>
          </a:blip>
          <a:srcRect l="24764" b="34965"/>
          <a:stretch/>
        </p:blipFill>
        <p:spPr>
          <a:xfrm>
            <a:off x="400050" y="5986270"/>
            <a:ext cx="1215393" cy="566930"/>
          </a:xfrm>
          <a:prstGeom prst="rect">
            <a:avLst/>
          </a:prstGeom>
          <a:noFill/>
          <a:ln>
            <a:noFill/>
          </a:ln>
        </p:spPr>
      </p:pic>
      <p:sp>
        <p:nvSpPr>
          <p:cNvPr id="21" name="Google Shape;21;p23"/>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400"/>
              <a:buNone/>
              <a:defRPr sz="2400">
                <a:solidFill>
                  <a:schemeClr val="dk2"/>
                </a:solidFill>
              </a:defRPr>
            </a:lvl1pPr>
            <a:lvl2pPr marL="914400" lvl="1" indent="-228600" algn="l">
              <a:lnSpc>
                <a:spcPct val="90000"/>
              </a:lnSpc>
              <a:spcBef>
                <a:spcPts val="500"/>
              </a:spcBef>
              <a:spcAft>
                <a:spcPts val="0"/>
              </a:spcAft>
              <a:buClr>
                <a:schemeClr val="dk2"/>
              </a:buClr>
              <a:buSzPts val="2000"/>
              <a:buNone/>
              <a:defRPr sz="2000">
                <a:solidFill>
                  <a:schemeClr val="dk2"/>
                </a:solidFill>
              </a:defRPr>
            </a:lvl2pPr>
            <a:lvl3pPr marL="1371600" lvl="2" indent="-228600" algn="l">
              <a:lnSpc>
                <a:spcPct val="90000"/>
              </a:lnSpc>
              <a:spcBef>
                <a:spcPts val="500"/>
              </a:spcBef>
              <a:spcAft>
                <a:spcPts val="0"/>
              </a:spcAft>
              <a:buClr>
                <a:schemeClr val="dk2"/>
              </a:buClr>
              <a:buSzPts val="1800"/>
              <a:buNone/>
              <a:defRPr sz="1800">
                <a:solidFill>
                  <a:schemeClr val="dk2"/>
                </a:solidFill>
              </a:defRPr>
            </a:lvl3pPr>
            <a:lvl4pPr marL="1828800" lvl="3" indent="-228600" algn="l">
              <a:lnSpc>
                <a:spcPct val="90000"/>
              </a:lnSpc>
              <a:spcBef>
                <a:spcPts val="500"/>
              </a:spcBef>
              <a:spcAft>
                <a:spcPts val="0"/>
              </a:spcAft>
              <a:buClr>
                <a:schemeClr val="dk2"/>
              </a:buClr>
              <a:buSzPts val="1600"/>
              <a:buNone/>
              <a:defRPr sz="1600">
                <a:solidFill>
                  <a:schemeClr val="dk2"/>
                </a:solidFill>
              </a:defRPr>
            </a:lvl4pPr>
            <a:lvl5pPr marL="2286000" lvl="4" indent="-228600" algn="l">
              <a:lnSpc>
                <a:spcPct val="90000"/>
              </a:lnSpc>
              <a:spcBef>
                <a:spcPts val="500"/>
              </a:spcBef>
              <a:spcAft>
                <a:spcPts val="0"/>
              </a:spcAft>
              <a:buClr>
                <a:schemeClr val="dk2"/>
              </a:buClr>
              <a:buSzPts val="1600"/>
              <a:buNone/>
              <a:defRPr sz="16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84479651"/>
      </p:ext>
    </p:extLst>
  </p:cSld>
  <p:clrMapOvr>
    <a:masterClrMapping/>
  </p:clrMapOvr>
  <p:extLst>
    <p:ext uri="{DCECCB84-F9BA-43D5-87BE-67443E8EF086}">
      <p15:sldGuideLst xmlns:p15="http://schemas.microsoft.com/office/powerpoint/2012/main">
        <p15:guide id="1" orient="horz" pos="436">
          <p15:clr>
            <a:srgbClr val="FBAE40"/>
          </p15:clr>
        </p15:guide>
        <p15:guide id="2" pos="10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title">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514248" y="1386039"/>
            <a:ext cx="5592278" cy="2088682"/>
          </a:xfrm>
        </p:spPr>
        <p:txBody>
          <a:bodyPr lIns="0" tIns="0" rIns="0" bIns="0" anchor="b">
            <a:normAutofit/>
          </a:bodyPr>
          <a:lstStyle>
            <a:lvl1pPr algn="l">
              <a:defRPr sz="4500" baseline="0">
                <a:solidFill>
                  <a:schemeClr val="bg1"/>
                </a:solidFill>
                <a:latin typeface="Trebuchet MS" panose="020B0603020202020204" pitchFamily="34" charset="0"/>
              </a:defRPr>
            </a:lvl1pPr>
          </a:lstStyle>
          <a:p>
            <a:r>
              <a:rPr lang="es-ES" dirty="0"/>
              <a:t>HAGA CLIC PARA MODIFICAR EL ESTILO</a:t>
            </a:r>
            <a:endParaRPr lang="es-AR" dirty="0"/>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85" y="1944539"/>
            <a:ext cx="2695405" cy="2771839"/>
          </a:xfrm>
          <a:prstGeom prst="rect">
            <a:avLst/>
          </a:prstGeom>
        </p:spPr>
      </p:pic>
      <p:sp>
        <p:nvSpPr>
          <p:cNvPr id="5" name="Marcador de texto 7"/>
          <p:cNvSpPr>
            <a:spLocks noGrp="1"/>
          </p:cNvSpPr>
          <p:nvPr>
            <p:ph type="body" sz="quarter" idx="11"/>
          </p:nvPr>
        </p:nvSpPr>
        <p:spPr>
          <a:xfrm>
            <a:off x="4514248" y="3790951"/>
            <a:ext cx="5592278" cy="953602"/>
          </a:xfrm>
        </p:spPr>
        <p:txBody>
          <a:bodyPr lIns="0" rIns="0">
            <a:noAutofit/>
          </a:bodyPr>
          <a:lstStyle>
            <a:lvl1pPr marL="0" indent="0">
              <a:buNone/>
              <a:defRPr sz="2500" baseline="0">
                <a:solidFill>
                  <a:schemeClr val="bg1"/>
                </a:solidFill>
                <a:latin typeface="+mn-lt"/>
              </a:defRPr>
            </a:lvl1pPr>
            <a:lvl2pPr marL="457200" indent="0">
              <a:buNone/>
              <a:defRPr sz="1500"/>
            </a:lvl2pPr>
            <a:lvl3pPr marL="914400" indent="0">
              <a:buNone/>
              <a:defRPr sz="1500"/>
            </a:lvl3pPr>
            <a:lvl4pPr marL="1371600" indent="0">
              <a:buNone/>
              <a:defRPr sz="1500"/>
            </a:lvl4pPr>
            <a:lvl5pPr marL="1828800" indent="0">
              <a:buNone/>
              <a:defRPr/>
            </a:lvl5pPr>
          </a:lstStyle>
          <a:p>
            <a:pPr lvl="0"/>
            <a:r>
              <a:rPr lang="es-ES" dirty="0"/>
              <a:t>Editar el estilo de texto del patrón</a:t>
            </a:r>
          </a:p>
        </p:txBody>
      </p:sp>
    </p:spTree>
    <p:extLst>
      <p:ext uri="{BB962C8B-B14F-4D97-AF65-F5344CB8AC3E}">
        <p14:creationId xmlns:p14="http://schemas.microsoft.com/office/powerpoint/2010/main" val="3739969264"/>
      </p:ext>
    </p:extLst>
  </p:cSld>
  <p:clrMapOvr>
    <a:masterClrMapping/>
  </p:clrMapOvr>
  <p:extLst>
    <p:ext uri="{DCECCB84-F9BA-43D5-87BE-67443E8EF086}">
      <p15:sldGuideLst xmlns:p15="http://schemas.microsoft.com/office/powerpoint/2012/main">
        <p15:guide id="2" pos="2842" userDrawn="1">
          <p15:clr>
            <a:srgbClr val="FBAE40"/>
          </p15:clr>
        </p15:guide>
        <p15:guide id="3"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
    <p:bg>
      <p:bgPr>
        <a:solidFill>
          <a:schemeClr val="accent2"/>
        </a:solid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59150" y="1841032"/>
            <a:ext cx="6956325" cy="3175936"/>
          </a:xfrm>
        </p:spPr>
        <p:txBody>
          <a:bodyPr lIns="0" tIns="0" rIns="0" bIns="0">
            <a:normAutofit/>
          </a:bodyPr>
          <a:lstStyle>
            <a:lvl1pPr>
              <a:defRPr sz="5000">
                <a:ln>
                  <a:noFill/>
                </a:ln>
                <a:solidFill>
                  <a:schemeClr val="tx2"/>
                </a:solidFill>
              </a:defRPr>
            </a:lvl1pPr>
          </a:lstStyle>
          <a:p>
            <a:r>
              <a:rPr lang="es-ES" dirty="0"/>
              <a:t>HAGA CLIC PARA MODIFICAR EL ESTILO DE TÍTULO DEL PATRÓN</a:t>
            </a:r>
            <a:endParaRPr lang="es-AR" dirty="0"/>
          </a:p>
        </p:txBody>
      </p:sp>
      <p:sp>
        <p:nvSpPr>
          <p:cNvPr id="3" name="Rectángulo 2"/>
          <p:cNvSpPr/>
          <p:nvPr userDrawn="1"/>
        </p:nvSpPr>
        <p:spPr>
          <a:xfrm>
            <a:off x="2839454" y="1841032"/>
            <a:ext cx="125128" cy="3175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spTree>
    <p:extLst>
      <p:ext uri="{BB962C8B-B14F-4D97-AF65-F5344CB8AC3E}">
        <p14:creationId xmlns:p14="http://schemas.microsoft.com/office/powerpoint/2010/main" val="3204797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ítulo 1"/>
          <p:cNvSpPr>
            <a:spLocks noGrp="1"/>
          </p:cNvSpPr>
          <p:nvPr>
            <p:ph type="title"/>
          </p:nvPr>
        </p:nvSpPr>
        <p:spPr>
          <a:xfrm>
            <a:off x="1636713" y="1068404"/>
            <a:ext cx="9721849" cy="4581624"/>
          </a:xfrm>
        </p:spPr>
        <p:txBody>
          <a:bodyPr lIns="0" tIns="0" rIns="0" bIns="0" anchor="t">
            <a:normAutofit/>
          </a:bodyPr>
          <a:lstStyle>
            <a:lvl1pPr>
              <a:defRPr sz="4000"/>
            </a:lvl1pPr>
          </a:lstStyle>
          <a:p>
            <a:r>
              <a:rPr lang="es-ES" dirty="0"/>
              <a:t>Haga clic para modificar el estilo de título </a:t>
            </a:r>
            <a:endParaRPr lang="es-AR" dirty="0"/>
          </a:p>
        </p:txBody>
      </p:sp>
      <p:pic>
        <p:nvPicPr>
          <p:cNvPr id="4" name="Imagen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Tree>
    <p:extLst>
      <p:ext uri="{BB962C8B-B14F-4D97-AF65-F5344CB8AC3E}">
        <p14:creationId xmlns:p14="http://schemas.microsoft.com/office/powerpoint/2010/main" val="2586066874"/>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10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it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636713" y="692150"/>
            <a:ext cx="9721849" cy="607026"/>
          </a:xfrm>
        </p:spPr>
        <p:txBody>
          <a:bodyPr lIns="0" tIns="0" rIns="0" bIns="0" anchor="t">
            <a:normAutofit/>
          </a:bodyPr>
          <a:lstStyle>
            <a:lvl1pPr>
              <a:defRPr sz="3200"/>
            </a:lvl1pPr>
          </a:lstStyle>
          <a:p>
            <a:r>
              <a:rPr lang="es-ES" dirty="0"/>
              <a:t>HAGA CLIC PARA MODIFICAR EL ESTILO DE TÍTULO </a:t>
            </a:r>
            <a:endParaRPr lang="es-AR" dirty="0"/>
          </a:p>
        </p:txBody>
      </p:sp>
      <p:pic>
        <p:nvPicPr>
          <p:cNvPr id="4" name="Imagen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6" name="Marcador de texto 5"/>
          <p:cNvSpPr>
            <a:spLocks noGrp="1"/>
          </p:cNvSpPr>
          <p:nvPr>
            <p:ph type="body" sz="quarter" idx="10"/>
          </p:nvPr>
        </p:nvSpPr>
        <p:spPr>
          <a:xfrm>
            <a:off x="1631949" y="1501541"/>
            <a:ext cx="9726613" cy="4273617"/>
          </a:xfrm>
        </p:spPr>
        <p:txBody>
          <a:bodyPr>
            <a:normAutofit/>
          </a:bodyPr>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Tree>
    <p:extLst>
      <p:ext uri="{BB962C8B-B14F-4D97-AF65-F5344CB8AC3E}">
        <p14:creationId xmlns:p14="http://schemas.microsoft.com/office/powerpoint/2010/main" val="793555189"/>
      </p:ext>
    </p:extLst>
  </p:cSld>
  <p:clrMapOvr>
    <a:masterClrMapping/>
  </p:clrMapOvr>
  <p:extLst>
    <p:ext uri="{DCECCB84-F9BA-43D5-87BE-67443E8EF086}">
      <p15:sldGuideLst xmlns:p15="http://schemas.microsoft.com/office/powerpoint/2012/main">
        <p15:guide id="1" orient="horz" pos="436">
          <p15:clr>
            <a:srgbClr val="FBAE40"/>
          </p15:clr>
        </p15:guide>
        <p15:guide id="2" pos="10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42912" y="692150"/>
            <a:ext cx="3339815" cy="2060442"/>
          </a:xfrm>
        </p:spPr>
        <p:txBody>
          <a:bodyPr lIns="0" tIns="0" rIns="0" bIns="0" anchor="t">
            <a:noAutofit/>
          </a:bodyPr>
          <a:lstStyle>
            <a:lvl1pPr>
              <a:defRPr sz="3200"/>
            </a:lvl1pPr>
          </a:lstStyle>
          <a:p>
            <a:r>
              <a:rPr lang="es-ES" dirty="0"/>
              <a:t>HAGA CLIC PARA MODIFICAR EL ESTILO DE TÍTULO</a:t>
            </a:r>
            <a:br>
              <a:rPr lang="es-ES" dirty="0"/>
            </a:br>
            <a:endParaRPr lang="es-AR" dirty="0"/>
          </a:p>
        </p:txBody>
      </p:sp>
      <p:sp>
        <p:nvSpPr>
          <p:cNvPr id="4" name="Marcador de posición de imagen 3"/>
          <p:cNvSpPr>
            <a:spLocks noGrp="1"/>
          </p:cNvSpPr>
          <p:nvPr>
            <p:ph type="pic" sz="quarter" idx="10"/>
          </p:nvPr>
        </p:nvSpPr>
        <p:spPr>
          <a:xfrm>
            <a:off x="4056000" y="0"/>
            <a:ext cx="8136000" cy="6858000"/>
          </a:xfrm>
        </p:spPr>
        <p:txBody>
          <a:bodyPr anchor="t">
            <a:normAutofit/>
          </a:bodyPr>
          <a:lstStyle>
            <a:lvl1pPr marL="0" indent="0" algn="ctr">
              <a:buNone/>
              <a:defRPr sz="2000">
                <a:solidFill>
                  <a:schemeClr val="tx2"/>
                </a:solidFill>
                <a:latin typeface="+mj-lt"/>
              </a:defRPr>
            </a:lvl1pPr>
          </a:lstStyle>
          <a:p>
            <a:endParaRPr lang="es-AR" dirty="0"/>
          </a:p>
        </p:txBody>
      </p:sp>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8" name="Marcador de texto 7"/>
          <p:cNvSpPr>
            <a:spLocks noGrp="1"/>
          </p:cNvSpPr>
          <p:nvPr>
            <p:ph type="body" sz="quarter" idx="11"/>
          </p:nvPr>
        </p:nvSpPr>
        <p:spPr>
          <a:xfrm>
            <a:off x="442913" y="2915753"/>
            <a:ext cx="3340100" cy="2532146"/>
          </a:xfrm>
        </p:spPr>
        <p:txBody>
          <a:bodyPr lIns="0" rIns="0">
            <a:noAutofit/>
          </a:bodyPr>
          <a:lstStyle>
            <a:lvl1pPr marL="0" indent="0">
              <a:buNone/>
              <a:defRPr sz="1500">
                <a:latin typeface="+mn-lt"/>
              </a:defRPr>
            </a:lvl1pPr>
            <a:lvl2pPr marL="457200" indent="0">
              <a:buNone/>
              <a:defRPr sz="1500"/>
            </a:lvl2pPr>
            <a:lvl3pPr marL="914400" indent="0">
              <a:buNone/>
              <a:defRPr sz="1500"/>
            </a:lvl3pPr>
            <a:lvl4pPr marL="1371600" indent="0">
              <a:buNone/>
              <a:defRPr sz="1500"/>
            </a:lvl4pPr>
            <a:lvl5pPr marL="1828800" indent="0">
              <a:buNone/>
              <a:defRPr/>
            </a:lvl5pPr>
          </a:lstStyle>
          <a:p>
            <a:pPr lvl="0"/>
            <a:r>
              <a:rPr lang="es-ES" dirty="0"/>
              <a:t>Editar el estilo de texto del patrón</a:t>
            </a:r>
          </a:p>
        </p:txBody>
      </p:sp>
    </p:spTree>
    <p:extLst>
      <p:ext uri="{BB962C8B-B14F-4D97-AF65-F5344CB8AC3E}">
        <p14:creationId xmlns:p14="http://schemas.microsoft.com/office/powerpoint/2010/main" val="3252625888"/>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279" userDrawn="1">
          <p15:clr>
            <a:srgbClr val="FBAE40"/>
          </p15:clr>
        </p15:guide>
        <p15:guide id="3" orient="horz" pos="43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595438" y="692149"/>
            <a:ext cx="8809473" cy="530259"/>
          </a:xfrm>
        </p:spPr>
        <p:txBody>
          <a:bodyPr lIns="0" tIns="0" rIns="0" bIns="0" anchor="t">
            <a:normAutofit/>
          </a:bodyPr>
          <a:lstStyle>
            <a:lvl1pPr>
              <a:defRPr sz="3200"/>
            </a:lvl1pPr>
          </a:lstStyle>
          <a:p>
            <a:r>
              <a:rPr lang="es-ES" dirty="0"/>
              <a:t>HAGA CLIC PARA MODIFICAR</a:t>
            </a:r>
            <a:endParaRPr lang="es-AR" dirty="0"/>
          </a:p>
        </p:txBody>
      </p:sp>
      <p:sp>
        <p:nvSpPr>
          <p:cNvPr id="4" name="Marcador de posición de imagen 3"/>
          <p:cNvSpPr>
            <a:spLocks noGrp="1"/>
          </p:cNvSpPr>
          <p:nvPr>
            <p:ph type="pic" sz="quarter" idx="10"/>
          </p:nvPr>
        </p:nvSpPr>
        <p:spPr>
          <a:xfrm>
            <a:off x="1615443" y="1703672"/>
            <a:ext cx="4323343" cy="3247488"/>
          </a:xfrm>
        </p:spPr>
        <p:txBody>
          <a:bodyPr>
            <a:normAutofit/>
          </a:bodyPr>
          <a:lstStyle>
            <a:lvl1pPr marL="0" indent="0" algn="ctr">
              <a:buNone/>
              <a:defRPr sz="2000">
                <a:solidFill>
                  <a:schemeClr val="tx2"/>
                </a:solidFill>
                <a:latin typeface="+mj-lt"/>
              </a:defRPr>
            </a:lvl1pPr>
          </a:lstStyle>
          <a:p>
            <a:endParaRPr lang="es-AR" dirty="0"/>
          </a:p>
        </p:txBody>
      </p:sp>
      <p:sp>
        <p:nvSpPr>
          <p:cNvPr id="6" name="Marcador de posición de imagen 3"/>
          <p:cNvSpPr>
            <a:spLocks noGrp="1"/>
          </p:cNvSpPr>
          <p:nvPr>
            <p:ph type="pic" sz="quarter" idx="11"/>
          </p:nvPr>
        </p:nvSpPr>
        <p:spPr>
          <a:xfrm>
            <a:off x="6081568" y="1703672"/>
            <a:ext cx="4323343" cy="3247488"/>
          </a:xfrm>
        </p:spPr>
        <p:txBody>
          <a:bodyPr>
            <a:normAutofit/>
          </a:bodyPr>
          <a:lstStyle>
            <a:lvl1pPr marL="0" indent="0" algn="ctr">
              <a:buNone/>
              <a:defRPr sz="2000">
                <a:solidFill>
                  <a:schemeClr val="tx2"/>
                </a:solidFill>
                <a:latin typeface="+mj-lt"/>
              </a:defRPr>
            </a:lvl1pPr>
          </a:lstStyle>
          <a:p>
            <a:endParaRPr lang="es-AR"/>
          </a:p>
        </p:txBody>
      </p:sp>
      <p:pic>
        <p:nvPicPr>
          <p:cNvPr id="9" name="Imagen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11" name="Marcador de texto 10"/>
          <p:cNvSpPr>
            <a:spLocks noGrp="1"/>
          </p:cNvSpPr>
          <p:nvPr>
            <p:ph type="body" sz="quarter" idx="12"/>
          </p:nvPr>
        </p:nvSpPr>
        <p:spPr>
          <a:xfrm>
            <a:off x="1615443" y="5066664"/>
            <a:ext cx="4323343" cy="731520"/>
          </a:xfrm>
        </p:spPr>
        <p:txBody>
          <a:bodyPr vert="horz" lIns="0" tIns="45720" rIns="91440" bIns="45720" rtlCol="0" anchor="t">
            <a:normAutofit/>
          </a:bodyPr>
          <a:lstStyle>
            <a:lvl1pPr>
              <a:defRPr lang="es-ES" sz="1200" dirty="0" smtClean="0">
                <a:solidFill>
                  <a:schemeClr val="tx2"/>
                </a:solidFill>
                <a:latin typeface="+mn-lt"/>
                <a:ea typeface="+mj-ea"/>
                <a:cs typeface="+mj-cs"/>
              </a:defRPr>
            </a:lvl1pPr>
          </a:lstStyle>
          <a:p>
            <a:pPr marL="0" lvl="0">
              <a:spcBef>
                <a:spcPct val="0"/>
              </a:spcBef>
              <a:buNone/>
            </a:pPr>
            <a:r>
              <a:rPr lang="es-ES" dirty="0"/>
              <a:t>Editar el estilo de texto del patrón</a:t>
            </a:r>
          </a:p>
        </p:txBody>
      </p:sp>
      <p:sp>
        <p:nvSpPr>
          <p:cNvPr id="12" name="Marcador de texto 10"/>
          <p:cNvSpPr>
            <a:spLocks noGrp="1"/>
          </p:cNvSpPr>
          <p:nvPr>
            <p:ph type="body" sz="quarter" idx="13"/>
          </p:nvPr>
        </p:nvSpPr>
        <p:spPr>
          <a:xfrm>
            <a:off x="6081568" y="5066664"/>
            <a:ext cx="4323343" cy="731520"/>
          </a:xfrm>
        </p:spPr>
        <p:txBody>
          <a:bodyPr vert="horz" lIns="0" tIns="45720" rIns="91440" bIns="45720" rtlCol="0" anchor="t">
            <a:normAutofit/>
          </a:bodyPr>
          <a:lstStyle>
            <a:lvl1pPr>
              <a:defRPr lang="es-ES" sz="1200" dirty="0" smtClean="0">
                <a:solidFill>
                  <a:schemeClr val="tx2"/>
                </a:solidFill>
                <a:latin typeface="+mn-lt"/>
                <a:ea typeface="+mj-ea"/>
                <a:cs typeface="+mj-cs"/>
              </a:defRPr>
            </a:lvl1pPr>
          </a:lstStyle>
          <a:p>
            <a:pPr marL="0" lvl="0">
              <a:spcBef>
                <a:spcPct val="0"/>
              </a:spcBef>
              <a:buNone/>
            </a:pPr>
            <a:r>
              <a:rPr lang="es-ES" dirty="0"/>
              <a:t>Editar el estilo de texto del patrón</a:t>
            </a:r>
          </a:p>
        </p:txBody>
      </p:sp>
    </p:spTree>
    <p:extLst>
      <p:ext uri="{BB962C8B-B14F-4D97-AF65-F5344CB8AC3E}">
        <p14:creationId xmlns:p14="http://schemas.microsoft.com/office/powerpoint/2010/main" val="2402570467"/>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100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42913" y="692150"/>
            <a:ext cx="3382678" cy="1964423"/>
          </a:xfrm>
        </p:spPr>
        <p:txBody>
          <a:bodyPr lIns="0" tIns="0" rIns="0" bIns="0" anchor="t">
            <a:normAutofit/>
          </a:bodyPr>
          <a:lstStyle>
            <a:lvl1pPr>
              <a:defRPr sz="3200"/>
            </a:lvl1pPr>
          </a:lstStyle>
          <a:p>
            <a:r>
              <a:rPr lang="es-ES" dirty="0"/>
              <a:t>HAGA CLIC PARA MODIFICAR EL ESTILO DE TÍTULO</a:t>
            </a:r>
            <a:endParaRPr lang="es-AR" dirty="0"/>
          </a:p>
        </p:txBody>
      </p:sp>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7" name="Marcador de gráfico 6"/>
          <p:cNvSpPr>
            <a:spLocks noGrp="1"/>
          </p:cNvSpPr>
          <p:nvPr>
            <p:ph type="chart" sz="quarter" idx="11"/>
          </p:nvPr>
        </p:nvSpPr>
        <p:spPr>
          <a:xfrm>
            <a:off x="4056063" y="692150"/>
            <a:ext cx="7032625" cy="4730750"/>
          </a:xfrm>
          <a:ln w="28575">
            <a:solidFill>
              <a:schemeClr val="tx1"/>
            </a:solidFill>
          </a:ln>
        </p:spPr>
        <p:txBody>
          <a:bodyPr>
            <a:normAutofit/>
          </a:bodyPr>
          <a:lstStyle>
            <a:lvl1pPr marL="0" indent="0" algn="ctr">
              <a:buNone/>
              <a:defRPr sz="2400">
                <a:solidFill>
                  <a:schemeClr val="tx2"/>
                </a:solidFill>
                <a:latin typeface="+mj-lt"/>
              </a:defRPr>
            </a:lvl1pPr>
          </a:lstStyle>
          <a:p>
            <a:endParaRPr lang="es-AR" dirty="0"/>
          </a:p>
        </p:txBody>
      </p:sp>
      <p:sp>
        <p:nvSpPr>
          <p:cNvPr id="8" name="Marcador de texto 7"/>
          <p:cNvSpPr>
            <a:spLocks noGrp="1"/>
          </p:cNvSpPr>
          <p:nvPr>
            <p:ph type="body" sz="quarter" idx="12"/>
          </p:nvPr>
        </p:nvSpPr>
        <p:spPr>
          <a:xfrm>
            <a:off x="442913" y="2915753"/>
            <a:ext cx="3340100" cy="2532146"/>
          </a:xfrm>
        </p:spPr>
        <p:txBody>
          <a:bodyPr lIns="0" rIns="0">
            <a:noAutofit/>
          </a:bodyPr>
          <a:lstStyle>
            <a:lvl1pPr marL="0" indent="0">
              <a:buNone/>
              <a:defRPr sz="1500">
                <a:latin typeface="+mn-lt"/>
              </a:defRPr>
            </a:lvl1pPr>
            <a:lvl2pPr marL="457200" indent="0">
              <a:buNone/>
              <a:defRPr sz="1500"/>
            </a:lvl2pPr>
            <a:lvl3pPr marL="914400" indent="0">
              <a:buNone/>
              <a:defRPr sz="1500"/>
            </a:lvl3pPr>
            <a:lvl4pPr marL="1371600" indent="0">
              <a:buNone/>
              <a:defRPr sz="1500"/>
            </a:lvl4pPr>
            <a:lvl5pPr marL="1828800" indent="0">
              <a:buNone/>
              <a:defRPr/>
            </a:lvl5pPr>
          </a:lstStyle>
          <a:p>
            <a:pPr lvl="0"/>
            <a:r>
              <a:rPr lang="es-ES" dirty="0"/>
              <a:t>Editar el estilo de texto del patrón</a:t>
            </a:r>
          </a:p>
        </p:txBody>
      </p:sp>
    </p:spTree>
    <p:extLst>
      <p:ext uri="{BB962C8B-B14F-4D97-AF65-F5344CB8AC3E}">
        <p14:creationId xmlns:p14="http://schemas.microsoft.com/office/powerpoint/2010/main" val="360225928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2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hite with logo">
    <p:spTree>
      <p:nvGrpSpPr>
        <p:cNvPr id="1" name=""/>
        <p:cNvGrpSpPr/>
        <p:nvPr/>
      </p:nvGrpSpPr>
      <p:grpSpPr>
        <a:xfrm>
          <a:off x="0" y="0"/>
          <a:ext cx="0" cy="0"/>
          <a:chOff x="0" y="0"/>
          <a:chExt cx="0" cy="0"/>
        </a:xfrm>
      </p:grpSpPr>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Tree>
    <p:extLst>
      <p:ext uri="{BB962C8B-B14F-4D97-AF65-F5344CB8AC3E}">
        <p14:creationId xmlns:p14="http://schemas.microsoft.com/office/powerpoint/2010/main" val="205201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682759"/>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AR" dirty="0"/>
          </a:p>
        </p:txBody>
      </p:sp>
      <p:sp>
        <p:nvSpPr>
          <p:cNvPr id="3" name="Marcador de texto 2"/>
          <p:cNvSpPr>
            <a:spLocks noGrp="1"/>
          </p:cNvSpPr>
          <p:nvPr>
            <p:ph type="body" idx="1"/>
          </p:nvPr>
        </p:nvSpPr>
        <p:spPr>
          <a:xfrm>
            <a:off x="838200" y="2143259"/>
            <a:ext cx="10515600" cy="4016909"/>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Tree>
    <p:extLst>
      <p:ext uri="{BB962C8B-B14F-4D97-AF65-F5344CB8AC3E}">
        <p14:creationId xmlns:p14="http://schemas.microsoft.com/office/powerpoint/2010/main" val="671524328"/>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60" r:id="rId4"/>
    <p:sldLayoutId id="2147483667" r:id="rId5"/>
    <p:sldLayoutId id="2147483661" r:id="rId6"/>
    <p:sldLayoutId id="2147483662" r:id="rId7"/>
    <p:sldLayoutId id="2147483664" r:id="rId8"/>
    <p:sldLayoutId id="2147483655" r:id="rId9"/>
    <p:sldLayoutId id="2147483665" r:id="rId10"/>
    <p:sldLayoutId id="2147483666"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oleadershipinstitute.org/what-is-eco-leadership" TargetMode="External"/><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s://en.fuckupnights.com/"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open.spotify.com/episode/5TSeB3eRTC4Ap98AjGwDU5?si=smIB5NvAQWiFZANabcxi_A"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hyperlink" Target="https://onthinktanks.org/articles/why-pay-attention-to-management-the-managing-think-tanks-series/" TargetMode="External"/><Relationship Id="rId3" Type="http://schemas.openxmlformats.org/officeDocument/2006/relationships/hyperlink" Target="https://onthinktanks.org/wp-content/uploads/2021/06/OTT_WP9_Think-Tank-LeadershipFINAL.pdf" TargetMode="External"/><Relationship Id="rId7" Type="http://schemas.openxmlformats.org/officeDocument/2006/relationships/hyperlink" Target="https://onthinktanks.org/articles/directors-profiles-and-how-to-replace-the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onthinktanks.org/articles/what-keeps-think-tank-directors-up-at-night-reflections-on-funding-staffing-governance-communications-and-me/" TargetMode="External"/><Relationship Id="rId5" Type="http://schemas.openxmlformats.org/officeDocument/2006/relationships/hyperlink" Target="https://onthinktanks.org/articles/in-charge-but-not-in-control-lessons-from-leading-teams-in-a-networked-world/" TargetMode="External"/><Relationship Id="rId4" Type="http://schemas.openxmlformats.org/officeDocument/2006/relationships/hyperlink" Target="https://onthinktanks.org/articles/what-shapes-the-authority-and-power-of-leaders-and-their-follower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sonja.stojanovic.gajic@outlook.com" TargetMode="External"/><Relationship Id="rId2" Type="http://schemas.openxmlformats.org/officeDocument/2006/relationships/hyperlink" Target="https://ucl.academia.edu/SonjaStojanovicGajic"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psycnet.apa.org/doi/10.1037/0003-066X.45.2.109"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63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90CEC-75E1-753F-CB0C-E03859CF2723}"/>
              </a:ext>
            </a:extLst>
          </p:cNvPr>
          <p:cNvSpPr>
            <a:spLocks noGrp="1"/>
          </p:cNvSpPr>
          <p:nvPr>
            <p:ph type="title"/>
          </p:nvPr>
        </p:nvSpPr>
        <p:spPr/>
        <p:txBody>
          <a:bodyPr/>
          <a:lstStyle/>
          <a:p>
            <a:r>
              <a:rPr lang="en-RS" dirty="0"/>
              <a:t>Task: list the atributes and examples  </a:t>
            </a:r>
            <a:br>
              <a:rPr lang="en-RS" dirty="0"/>
            </a:br>
            <a:br>
              <a:rPr lang="en-RS" dirty="0"/>
            </a:br>
            <a:br>
              <a:rPr lang="en-RS" dirty="0"/>
            </a:br>
            <a:endParaRPr lang="en-RS" dirty="0"/>
          </a:p>
        </p:txBody>
      </p:sp>
      <p:graphicFrame>
        <p:nvGraphicFramePr>
          <p:cNvPr id="4" name="Diagram 3">
            <a:extLst>
              <a:ext uri="{FF2B5EF4-FFF2-40B4-BE49-F238E27FC236}">
                <a16:creationId xmlns:a16="http://schemas.microsoft.com/office/drawing/2014/main" id="{F8E9B25E-AC71-FE85-8858-CB88883137AB}"/>
              </a:ext>
            </a:extLst>
          </p:cNvPr>
          <p:cNvGraphicFramePr/>
          <p:nvPr>
            <p:extLst>
              <p:ext uri="{D42A27DB-BD31-4B8C-83A1-F6EECF244321}">
                <p14:modId xmlns:p14="http://schemas.microsoft.com/office/powerpoint/2010/main" val="96471315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4DEB23B-6C06-2919-76CA-D5DF2B484C72}"/>
              </a:ext>
            </a:extLst>
          </p:cNvPr>
          <p:cNvSpPr txBox="1"/>
          <p:nvPr/>
        </p:nvSpPr>
        <p:spPr>
          <a:xfrm>
            <a:off x="2396836" y="4461164"/>
            <a:ext cx="1236236" cy="369332"/>
          </a:xfrm>
          <a:prstGeom prst="rect">
            <a:avLst/>
          </a:prstGeom>
          <a:noFill/>
        </p:spPr>
        <p:txBody>
          <a:bodyPr wrap="none" rtlCol="0">
            <a:spAutoFit/>
          </a:bodyPr>
          <a:lstStyle/>
          <a:p>
            <a:r>
              <a:rPr lang="en-GB" dirty="0"/>
              <a:t>D</a:t>
            </a:r>
            <a:r>
              <a:rPr lang="en-RS" dirty="0"/>
              <a:t>isables…</a:t>
            </a:r>
          </a:p>
        </p:txBody>
      </p:sp>
      <p:sp>
        <p:nvSpPr>
          <p:cNvPr id="6" name="TextBox 5">
            <a:extLst>
              <a:ext uri="{FF2B5EF4-FFF2-40B4-BE49-F238E27FC236}">
                <a16:creationId xmlns:a16="http://schemas.microsoft.com/office/drawing/2014/main" id="{863075B4-2738-C4CE-4D8E-7F48BD02F85A}"/>
              </a:ext>
            </a:extLst>
          </p:cNvPr>
          <p:cNvSpPr txBox="1"/>
          <p:nvPr/>
        </p:nvSpPr>
        <p:spPr>
          <a:xfrm>
            <a:off x="8368145" y="4461164"/>
            <a:ext cx="1183337" cy="369332"/>
          </a:xfrm>
          <a:prstGeom prst="rect">
            <a:avLst/>
          </a:prstGeom>
          <a:noFill/>
        </p:spPr>
        <p:txBody>
          <a:bodyPr wrap="none" rtlCol="0">
            <a:spAutoFit/>
          </a:bodyPr>
          <a:lstStyle/>
          <a:p>
            <a:r>
              <a:rPr lang="en-GB" dirty="0"/>
              <a:t>E</a:t>
            </a:r>
            <a:r>
              <a:rPr lang="en-RS" dirty="0"/>
              <a:t>nables…</a:t>
            </a:r>
          </a:p>
        </p:txBody>
      </p:sp>
    </p:spTree>
    <p:extLst>
      <p:ext uri="{BB962C8B-B14F-4D97-AF65-F5344CB8AC3E}">
        <p14:creationId xmlns:p14="http://schemas.microsoft.com/office/powerpoint/2010/main" val="271259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AAA032-DDA7-5368-7101-4364957E480B}"/>
              </a:ext>
            </a:extLst>
          </p:cNvPr>
          <p:cNvSpPr txBox="1"/>
          <p:nvPr/>
        </p:nvSpPr>
        <p:spPr>
          <a:xfrm>
            <a:off x="1636713" y="1068404"/>
            <a:ext cx="9721849" cy="4581624"/>
          </a:xfrm>
          <a:prstGeom prst="rect">
            <a:avLst/>
          </a:prstGeom>
        </p:spPr>
        <p:txBody>
          <a:bodyPr vert="horz" lIns="0" tIns="0" rIns="0" bIns="0" rtlCol="0" anchor="t">
            <a:normAutofit lnSpcReduction="10000"/>
          </a:bodyPr>
          <a:lstStyle/>
          <a:p>
            <a:pPr>
              <a:lnSpc>
                <a:spcPct val="90000"/>
              </a:lnSpc>
              <a:spcBef>
                <a:spcPct val="0"/>
              </a:spcBef>
              <a:spcAft>
                <a:spcPts val="600"/>
              </a:spcAft>
            </a:pPr>
            <a:r>
              <a:rPr lang="en-US" sz="6600" dirty="0">
                <a:latin typeface="Trebuchet MS" panose="020B0603020202020204" pitchFamily="34" charset="0"/>
                <a:ea typeface="+mj-ea"/>
                <a:cs typeface="+mj-cs"/>
              </a:rPr>
              <a:t>CULTURE </a:t>
            </a:r>
          </a:p>
          <a:p>
            <a:pPr>
              <a:lnSpc>
                <a:spcPct val="90000"/>
              </a:lnSpc>
              <a:spcBef>
                <a:spcPct val="0"/>
              </a:spcBef>
              <a:spcAft>
                <a:spcPts val="600"/>
              </a:spcAft>
            </a:pPr>
            <a:endParaRPr lang="en-US" sz="6600" dirty="0">
              <a:latin typeface="Trebuchet MS" panose="020B0603020202020204" pitchFamily="34" charset="0"/>
              <a:ea typeface="+mj-ea"/>
              <a:cs typeface="+mj-cs"/>
            </a:endParaRPr>
          </a:p>
          <a:p>
            <a:pPr>
              <a:lnSpc>
                <a:spcPct val="90000"/>
              </a:lnSpc>
              <a:spcBef>
                <a:spcPct val="0"/>
              </a:spcBef>
              <a:spcAft>
                <a:spcPts val="600"/>
              </a:spcAft>
            </a:pPr>
            <a:r>
              <a:rPr lang="en-US" sz="6600" dirty="0">
                <a:latin typeface="Trebuchet MS" panose="020B0603020202020204" pitchFamily="34" charset="0"/>
                <a:ea typeface="+mj-ea"/>
                <a:cs typeface="+mj-cs"/>
              </a:rPr>
              <a:t>EATS STRATEGY </a:t>
            </a:r>
          </a:p>
          <a:p>
            <a:pPr>
              <a:lnSpc>
                <a:spcPct val="90000"/>
              </a:lnSpc>
              <a:spcBef>
                <a:spcPct val="0"/>
              </a:spcBef>
              <a:spcAft>
                <a:spcPts val="600"/>
              </a:spcAft>
            </a:pPr>
            <a:endParaRPr lang="en-US" sz="6600" dirty="0">
              <a:latin typeface="Trebuchet MS" panose="020B0603020202020204" pitchFamily="34" charset="0"/>
              <a:ea typeface="+mj-ea"/>
              <a:cs typeface="+mj-cs"/>
            </a:endParaRPr>
          </a:p>
          <a:p>
            <a:pPr>
              <a:lnSpc>
                <a:spcPct val="90000"/>
              </a:lnSpc>
              <a:spcBef>
                <a:spcPct val="0"/>
              </a:spcBef>
              <a:spcAft>
                <a:spcPts val="600"/>
              </a:spcAft>
            </a:pPr>
            <a:r>
              <a:rPr lang="en-US" sz="6600" dirty="0">
                <a:latin typeface="Trebuchet MS" panose="020B0603020202020204" pitchFamily="34" charset="0"/>
                <a:ea typeface="+mj-ea"/>
                <a:cs typeface="+mj-cs"/>
              </a:rPr>
              <a:t>FOR BREAKFAST</a:t>
            </a:r>
          </a:p>
        </p:txBody>
      </p:sp>
    </p:spTree>
    <p:extLst>
      <p:ext uri="{BB962C8B-B14F-4D97-AF65-F5344CB8AC3E}">
        <p14:creationId xmlns:p14="http://schemas.microsoft.com/office/powerpoint/2010/main" val="323112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47A65-4391-DC40-9F4F-BB9D10F6F83F}"/>
              </a:ext>
            </a:extLst>
          </p:cNvPr>
          <p:cNvSpPr>
            <a:spLocks noGrp="1"/>
          </p:cNvSpPr>
          <p:nvPr>
            <p:ph type="title"/>
          </p:nvPr>
        </p:nvSpPr>
        <p:spPr/>
        <p:txBody>
          <a:bodyPr/>
          <a:lstStyle/>
          <a:p>
            <a:r>
              <a:rPr lang="en-RS" dirty="0"/>
              <a:t>Example of </a:t>
            </a:r>
            <a:r>
              <a:rPr lang="en-RS" u="sng" dirty="0"/>
              <a:t>supported </a:t>
            </a:r>
            <a:r>
              <a:rPr lang="en-RS" dirty="0"/>
              <a:t>values - GOVERNANCE</a:t>
            </a:r>
          </a:p>
        </p:txBody>
      </p:sp>
      <p:sp>
        <p:nvSpPr>
          <p:cNvPr id="3" name="Text Placeholder 2">
            <a:extLst>
              <a:ext uri="{FF2B5EF4-FFF2-40B4-BE49-F238E27FC236}">
                <a16:creationId xmlns:a16="http://schemas.microsoft.com/office/drawing/2014/main" id="{46B6C6AE-7C9A-BF42-9991-1B6CAB4C31C4}"/>
              </a:ext>
            </a:extLst>
          </p:cNvPr>
          <p:cNvSpPr>
            <a:spLocks noGrp="1"/>
          </p:cNvSpPr>
          <p:nvPr>
            <p:ph type="body" idx="1"/>
          </p:nvPr>
        </p:nvSpPr>
        <p:spPr>
          <a:xfrm>
            <a:off x="1631949" y="1501541"/>
            <a:ext cx="9478011" cy="4273617"/>
          </a:xfrm>
        </p:spPr>
        <p:txBody>
          <a:bodyPr>
            <a:noAutofit/>
          </a:bodyPr>
          <a:lstStyle/>
          <a:p>
            <a:pPr marL="869950" lvl="1" indent="-457200">
              <a:buSzPts val="3100"/>
              <a:buFont typeface="Arial" panose="020B0604020202020204" pitchFamily="34" charset="0"/>
              <a:buChar char="•"/>
            </a:pPr>
            <a:r>
              <a:rPr lang="en-GB" sz="2200" dirty="0">
                <a:latin typeface="+mj-lt"/>
              </a:rPr>
              <a:t>What are we making decisions about? </a:t>
            </a:r>
          </a:p>
          <a:p>
            <a:pPr marL="412750" lvl="1" indent="0">
              <a:buSzPts val="3100"/>
            </a:pPr>
            <a:endParaRPr lang="en-GB" sz="2200" dirty="0">
              <a:latin typeface="+mj-lt"/>
            </a:endParaRPr>
          </a:p>
          <a:p>
            <a:pPr marL="869950" lvl="1" indent="-457200">
              <a:buSzPts val="3100"/>
              <a:buFont typeface="Arial" panose="020B0604020202020204" pitchFamily="34" charset="0"/>
              <a:buChar char="•"/>
            </a:pPr>
            <a:r>
              <a:rPr lang="en-GB" sz="2200" dirty="0">
                <a:latin typeface="+mj-lt"/>
              </a:rPr>
              <a:t>What kinds of relationships are these structures supporting?</a:t>
            </a:r>
          </a:p>
          <a:p>
            <a:pPr marL="869950" lvl="1" indent="-457200">
              <a:buSzPts val="3100"/>
              <a:buFont typeface="Arial" panose="020B0604020202020204" pitchFamily="34" charset="0"/>
              <a:buChar char="•"/>
            </a:pPr>
            <a:endParaRPr lang="en-GB" sz="2200" dirty="0">
              <a:latin typeface="+mj-lt"/>
            </a:endParaRPr>
          </a:p>
          <a:p>
            <a:pPr marL="869950" lvl="1" indent="-457200">
              <a:buSzPts val="3100"/>
              <a:buFont typeface="Arial" panose="020B0604020202020204" pitchFamily="34" charset="0"/>
              <a:buChar char="•"/>
            </a:pPr>
            <a:r>
              <a:rPr lang="en-GB" sz="2200" dirty="0">
                <a:latin typeface="+mj-lt"/>
              </a:rPr>
              <a:t>Whose voices/engagement are included? </a:t>
            </a:r>
          </a:p>
          <a:p>
            <a:pPr lvl="2">
              <a:buFont typeface="Arial" panose="020B0604020202020204" pitchFamily="34" charset="0"/>
              <a:buChar char="•"/>
            </a:pPr>
            <a:r>
              <a:rPr lang="en-GB" b="1" dirty="0">
                <a:solidFill>
                  <a:srgbClr val="424242"/>
                </a:solidFill>
                <a:effectLst/>
                <a:latin typeface="+mj-lt"/>
              </a:rPr>
              <a:t>A board or governing body </a:t>
            </a:r>
            <a:r>
              <a:rPr lang="en-GB" dirty="0">
                <a:solidFill>
                  <a:srgbClr val="424242"/>
                </a:solidFill>
                <a:effectLst/>
                <a:latin typeface="+mj-lt"/>
              </a:rPr>
              <a:t>responsible for overarching decisions and the long- term vision (independent from management). </a:t>
            </a:r>
            <a:endParaRPr lang="en-GB" dirty="0">
              <a:solidFill>
                <a:srgbClr val="F2D68C"/>
              </a:solidFill>
              <a:latin typeface="+mj-lt"/>
            </a:endParaRPr>
          </a:p>
          <a:p>
            <a:pPr lvl="2">
              <a:buFont typeface="Arial" panose="020B0604020202020204" pitchFamily="34" charset="0"/>
              <a:buChar char="•"/>
            </a:pPr>
            <a:r>
              <a:rPr lang="en-GB" b="1" dirty="0">
                <a:solidFill>
                  <a:srgbClr val="424242"/>
                </a:solidFill>
                <a:effectLst/>
                <a:latin typeface="+mj-lt"/>
              </a:rPr>
              <a:t>Executive direction: </a:t>
            </a:r>
            <a:r>
              <a:rPr lang="en-GB" dirty="0">
                <a:solidFill>
                  <a:srgbClr val="424242"/>
                </a:solidFill>
                <a:effectLst/>
                <a:latin typeface="+mj-lt"/>
              </a:rPr>
              <a:t>a competent manager at the centre of the organisation. </a:t>
            </a:r>
            <a:endParaRPr lang="en-GB" dirty="0">
              <a:solidFill>
                <a:srgbClr val="F2D68C"/>
              </a:solidFill>
              <a:latin typeface="+mj-lt"/>
            </a:endParaRPr>
          </a:p>
          <a:p>
            <a:pPr lvl="2">
              <a:buFont typeface="Arial" panose="020B0604020202020204" pitchFamily="34" charset="0"/>
              <a:buChar char="•"/>
            </a:pPr>
            <a:r>
              <a:rPr lang="en-GB" b="1" dirty="0">
                <a:solidFill>
                  <a:srgbClr val="424242"/>
                </a:solidFill>
                <a:effectLst/>
                <a:latin typeface="+mj-lt"/>
              </a:rPr>
              <a:t>Senior managers/decision makers </a:t>
            </a:r>
            <a:r>
              <a:rPr lang="en-GB" dirty="0">
                <a:solidFill>
                  <a:srgbClr val="424242"/>
                </a:solidFill>
                <a:effectLst/>
                <a:latin typeface="+mj-lt"/>
              </a:rPr>
              <a:t>with oversight over three main aspects of the </a:t>
            </a:r>
          </a:p>
          <a:p>
            <a:pPr lvl="2">
              <a:buFont typeface="Arial" panose="020B0604020202020204" pitchFamily="34" charset="0"/>
              <a:buChar char="•"/>
            </a:pPr>
            <a:r>
              <a:rPr lang="en-GB" b="1" dirty="0">
                <a:solidFill>
                  <a:srgbClr val="424242"/>
                </a:solidFill>
                <a:effectLst/>
                <a:latin typeface="+mj-lt"/>
              </a:rPr>
              <a:t>think tank’s work: </a:t>
            </a:r>
            <a:r>
              <a:rPr lang="en-GB" dirty="0">
                <a:solidFill>
                  <a:srgbClr val="424242"/>
                </a:solidFill>
                <a:effectLst/>
                <a:latin typeface="+mj-lt"/>
              </a:rPr>
              <a:t>research, communications and management. </a:t>
            </a:r>
          </a:p>
          <a:p>
            <a:pPr lvl="2">
              <a:buFont typeface="Arial" panose="020B0604020202020204" pitchFamily="34" charset="0"/>
              <a:buChar char="•"/>
            </a:pPr>
            <a:r>
              <a:rPr lang="en-GB" dirty="0">
                <a:solidFill>
                  <a:srgbClr val="424242"/>
                </a:solidFill>
                <a:effectLst/>
                <a:latin typeface="+mj-lt"/>
              </a:rPr>
              <a:t>Institutional structures </a:t>
            </a:r>
            <a:r>
              <a:rPr lang="en-GB" b="1" dirty="0">
                <a:solidFill>
                  <a:srgbClr val="424242"/>
                </a:solidFill>
                <a:effectLst/>
                <a:latin typeface="+mj-lt"/>
              </a:rPr>
              <a:t>that bring people, teams and roles together </a:t>
            </a:r>
            <a:endParaRPr lang="en-GB" b="1" dirty="0">
              <a:solidFill>
                <a:srgbClr val="F2D68C"/>
              </a:solidFill>
              <a:effectLst/>
              <a:latin typeface="+mj-lt"/>
            </a:endParaRPr>
          </a:p>
        </p:txBody>
      </p:sp>
    </p:spTree>
    <p:extLst>
      <p:ext uri="{BB962C8B-B14F-4D97-AF65-F5344CB8AC3E}">
        <p14:creationId xmlns:p14="http://schemas.microsoft.com/office/powerpoint/2010/main" val="1818319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9230CBF-0EE0-204C-8653-673B4BC7CE2B}"/>
              </a:ext>
            </a:extLst>
          </p:cNvPr>
          <p:cNvGraphicFramePr>
            <a:graphicFrameLocks noGrp="1"/>
          </p:cNvGraphicFramePr>
          <p:nvPr/>
        </p:nvGraphicFramePr>
        <p:xfrm>
          <a:off x="477012" y="643467"/>
          <a:ext cx="10876789" cy="5571087"/>
        </p:xfrm>
        <a:graphic>
          <a:graphicData uri="http://schemas.openxmlformats.org/drawingml/2006/table">
            <a:tbl>
              <a:tblPr>
                <a:tableStyleId>{8EC20E35-A176-4012-BC5E-935CFFF8708E}</a:tableStyleId>
              </a:tblPr>
              <a:tblGrid>
                <a:gridCol w="4738482">
                  <a:extLst>
                    <a:ext uri="{9D8B030D-6E8A-4147-A177-3AD203B41FA5}">
                      <a16:colId xmlns:a16="http://schemas.microsoft.com/office/drawing/2014/main" val="658423649"/>
                    </a:ext>
                  </a:extLst>
                </a:gridCol>
                <a:gridCol w="1119164">
                  <a:extLst>
                    <a:ext uri="{9D8B030D-6E8A-4147-A177-3AD203B41FA5}">
                      <a16:colId xmlns:a16="http://schemas.microsoft.com/office/drawing/2014/main" val="347505042"/>
                    </a:ext>
                  </a:extLst>
                </a:gridCol>
                <a:gridCol w="3216667">
                  <a:extLst>
                    <a:ext uri="{9D8B030D-6E8A-4147-A177-3AD203B41FA5}">
                      <a16:colId xmlns:a16="http://schemas.microsoft.com/office/drawing/2014/main" val="275442937"/>
                    </a:ext>
                  </a:extLst>
                </a:gridCol>
                <a:gridCol w="1802476">
                  <a:extLst>
                    <a:ext uri="{9D8B030D-6E8A-4147-A177-3AD203B41FA5}">
                      <a16:colId xmlns:a16="http://schemas.microsoft.com/office/drawing/2014/main" val="2050244662"/>
                    </a:ext>
                  </a:extLst>
                </a:gridCol>
              </a:tblGrid>
              <a:tr h="109237">
                <a:tc>
                  <a:txBody>
                    <a:bodyPr/>
                    <a:lstStyle/>
                    <a:p>
                      <a:pPr algn="l" fontAlgn="t">
                        <a:spcBef>
                          <a:spcPts val="0"/>
                        </a:spcBef>
                        <a:spcAft>
                          <a:spcPts val="0"/>
                        </a:spcAft>
                      </a:pPr>
                      <a:r>
                        <a:rPr lang="en-US" sz="600" b="1" u="none" strike="noStrike">
                          <a:effectLst/>
                        </a:rPr>
                        <a:t>D</a:t>
                      </a:r>
                      <a:r>
                        <a:rPr lang="en-US" sz="600" b="1" u="none" strike="noStrike">
                          <a:solidFill>
                            <a:srgbClr val="000000"/>
                          </a:solidFill>
                          <a:effectLst/>
                        </a:rPr>
                        <a:t>ecisions</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1" u="none" strike="noStrike">
                          <a:solidFill>
                            <a:srgbClr val="000000"/>
                          </a:solidFill>
                          <a:effectLst/>
                        </a:rPr>
                        <a:t>Board</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fr-FR" sz="600" b="1" u="none" strike="noStrike">
                          <a:solidFill>
                            <a:srgbClr val="000000"/>
                          </a:solidFill>
                          <a:effectLst/>
                        </a:rPr>
                        <a:t>Management with the Board</a:t>
                      </a:r>
                      <a:endParaRPr lang="fr-FR"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fr-FR" sz="600" b="1" u="none" strike="noStrike">
                          <a:solidFill>
                            <a:srgbClr val="000000"/>
                          </a:solidFill>
                          <a:effectLst/>
                        </a:rPr>
                        <a:t>Management</a:t>
                      </a:r>
                      <a:endParaRPr lang="fr-FR"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2031871297"/>
                  </a:ext>
                </a:extLst>
              </a:tr>
              <a:tr h="109237">
                <a:tc>
                  <a:txBody>
                    <a:bodyPr/>
                    <a:lstStyle/>
                    <a:p>
                      <a:pPr algn="l" fontAlgn="t">
                        <a:spcBef>
                          <a:spcPts val="0"/>
                        </a:spcBef>
                        <a:spcAft>
                          <a:spcPts val="0"/>
                        </a:spcAft>
                      </a:pPr>
                      <a:r>
                        <a:rPr lang="en-US" sz="600" b="1" u="none" strike="noStrike">
                          <a:solidFill>
                            <a:srgbClr val="000000"/>
                          </a:solidFill>
                          <a:effectLst/>
                        </a:rPr>
                        <a:t>STRATEGY</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2750492612"/>
                  </a:ext>
                </a:extLst>
              </a:tr>
              <a:tr h="109237">
                <a:tc>
                  <a:txBody>
                    <a:bodyPr/>
                    <a:lstStyle/>
                    <a:p>
                      <a:pPr algn="l" fontAlgn="t">
                        <a:spcBef>
                          <a:spcPts val="0"/>
                        </a:spcBef>
                        <a:spcAft>
                          <a:spcPts val="0"/>
                        </a:spcAft>
                      </a:pPr>
                      <a:r>
                        <a:rPr lang="en-US" sz="600" b="0" u="none" strike="noStrike">
                          <a:effectLst/>
                        </a:rPr>
                        <a:t>Mission</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3309811537"/>
                  </a:ext>
                </a:extLst>
              </a:tr>
              <a:tr h="109237">
                <a:tc>
                  <a:txBody>
                    <a:bodyPr/>
                    <a:lstStyle/>
                    <a:p>
                      <a:pPr algn="l" fontAlgn="t">
                        <a:spcBef>
                          <a:spcPts val="0"/>
                        </a:spcBef>
                        <a:spcAft>
                          <a:spcPts val="0"/>
                        </a:spcAft>
                      </a:pPr>
                      <a:r>
                        <a:rPr lang="en-GB" sz="600" b="0" u="none" strike="noStrike">
                          <a:effectLst/>
                        </a:rPr>
                        <a:t>Strategic planning</a:t>
                      </a:r>
                      <a:endParaRPr lang="en-GB"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1908053399"/>
                  </a:ext>
                </a:extLst>
              </a:tr>
              <a:tr h="109237">
                <a:tc>
                  <a:txBody>
                    <a:bodyPr/>
                    <a:lstStyle/>
                    <a:p>
                      <a:pPr algn="l" fontAlgn="t">
                        <a:spcBef>
                          <a:spcPts val="0"/>
                        </a:spcBef>
                        <a:spcAft>
                          <a:spcPts val="0"/>
                        </a:spcAft>
                      </a:pPr>
                      <a:r>
                        <a:rPr lang="en-US" sz="600" b="0" u="none" strike="noStrike">
                          <a:effectLst/>
                        </a:rPr>
                        <a:t>Annual plan</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415191649"/>
                  </a:ext>
                </a:extLst>
              </a:tr>
              <a:tr h="109237">
                <a:tc>
                  <a:txBody>
                    <a:bodyPr/>
                    <a:lstStyle/>
                    <a:p>
                      <a:pPr algn="l" fontAlgn="t">
                        <a:spcBef>
                          <a:spcPts val="0"/>
                        </a:spcBef>
                        <a:spcAft>
                          <a:spcPts val="0"/>
                        </a:spcAft>
                      </a:pPr>
                      <a:r>
                        <a:rPr lang="en-US" sz="600" b="0" u="none" strike="noStrike">
                          <a:effectLst/>
                        </a:rPr>
                        <a:t>Implementation of annual plan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4056275418"/>
                  </a:ext>
                </a:extLst>
              </a:tr>
              <a:tr h="109237">
                <a:tc>
                  <a:txBody>
                    <a:bodyPr/>
                    <a:lstStyle/>
                    <a:p>
                      <a:pPr algn="l" fontAlgn="t">
                        <a:spcBef>
                          <a:spcPts val="0"/>
                        </a:spcBef>
                        <a:spcAft>
                          <a:spcPts val="0"/>
                        </a:spcAft>
                      </a:pPr>
                      <a:r>
                        <a:rPr lang="en-US" sz="600" b="0" u="none" strike="noStrike">
                          <a:effectLst/>
                        </a:rPr>
                        <a:t>Evaluation of strategic plan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3920181715"/>
                  </a:ext>
                </a:extLst>
              </a:tr>
              <a:tr h="109237">
                <a:tc>
                  <a:txBody>
                    <a:bodyPr/>
                    <a:lstStyle/>
                    <a:p>
                      <a:pPr algn="l" fontAlgn="t">
                        <a:spcBef>
                          <a:spcPts val="0"/>
                        </a:spcBef>
                        <a:spcAft>
                          <a:spcPts val="0"/>
                        </a:spcAft>
                      </a:pPr>
                      <a:r>
                        <a:rPr lang="en-US" sz="600" b="0" u="none" strike="noStrike">
                          <a:effectLst/>
                        </a:rPr>
                        <a:t>Plans for major cooperation, partnerships</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3667404771"/>
                  </a:ext>
                </a:extLst>
              </a:tr>
              <a:tr h="109237">
                <a:tc>
                  <a:txBody>
                    <a:bodyPr/>
                    <a:lstStyle/>
                    <a:p>
                      <a:pPr algn="l" fontAlgn="t">
                        <a:spcBef>
                          <a:spcPts val="0"/>
                        </a:spcBef>
                        <a:spcAft>
                          <a:spcPts val="0"/>
                        </a:spcAft>
                      </a:pPr>
                      <a:r>
                        <a:rPr lang="en-US" sz="600" b="1" u="none" strike="noStrike">
                          <a:solidFill>
                            <a:srgbClr val="000000"/>
                          </a:solidFill>
                          <a:effectLst/>
                        </a:rPr>
                        <a:t>PROGRAMS</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1074126807"/>
                  </a:ext>
                </a:extLst>
              </a:tr>
              <a:tr h="109237">
                <a:tc>
                  <a:txBody>
                    <a:bodyPr/>
                    <a:lstStyle/>
                    <a:p>
                      <a:pPr algn="l" fontAlgn="t">
                        <a:spcBef>
                          <a:spcPts val="0"/>
                        </a:spcBef>
                        <a:spcAft>
                          <a:spcPts val="0"/>
                        </a:spcAft>
                      </a:pPr>
                      <a:r>
                        <a:rPr lang="en-US" sz="600" b="0" u="none" strike="noStrike">
                          <a:effectLst/>
                        </a:rPr>
                        <a:t>Introduction of new programmes and services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172272659"/>
                  </a:ext>
                </a:extLst>
              </a:tr>
              <a:tr h="109237">
                <a:tc>
                  <a:txBody>
                    <a:bodyPr/>
                    <a:lstStyle/>
                    <a:p>
                      <a:pPr algn="l" fontAlgn="t">
                        <a:spcBef>
                          <a:spcPts val="0"/>
                        </a:spcBef>
                        <a:spcAft>
                          <a:spcPts val="0"/>
                        </a:spcAft>
                      </a:pPr>
                      <a:r>
                        <a:rPr lang="en-US" sz="600" b="0" u="none" strike="noStrike">
                          <a:effectLst/>
                        </a:rPr>
                        <a:t>Policy for grant-making</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26397589"/>
                  </a:ext>
                </a:extLst>
              </a:tr>
              <a:tr h="109237">
                <a:tc>
                  <a:txBody>
                    <a:bodyPr/>
                    <a:lstStyle/>
                    <a:p>
                      <a:pPr algn="l" fontAlgn="t">
                        <a:spcBef>
                          <a:spcPts val="0"/>
                        </a:spcBef>
                        <a:spcAft>
                          <a:spcPts val="0"/>
                        </a:spcAft>
                      </a:pPr>
                      <a:r>
                        <a:rPr lang="en-US" sz="600" b="0" u="none" strike="noStrike">
                          <a:effectLst/>
                        </a:rPr>
                        <a:t>Donations</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1298978103"/>
                  </a:ext>
                </a:extLst>
              </a:tr>
              <a:tr h="109237">
                <a:tc>
                  <a:txBody>
                    <a:bodyPr/>
                    <a:lstStyle/>
                    <a:p>
                      <a:pPr algn="l" fontAlgn="t">
                        <a:spcBef>
                          <a:spcPts val="0"/>
                        </a:spcBef>
                        <a:spcAft>
                          <a:spcPts val="0"/>
                        </a:spcAft>
                      </a:pPr>
                      <a:r>
                        <a:rPr lang="en-US" sz="600" b="0" u="none" strike="noStrike">
                          <a:effectLst/>
                        </a:rPr>
                        <a:t>Programmes evaluation</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23984121"/>
                  </a:ext>
                </a:extLst>
              </a:tr>
              <a:tr h="109237">
                <a:tc>
                  <a:txBody>
                    <a:bodyPr/>
                    <a:lstStyle/>
                    <a:p>
                      <a:pPr algn="l" fontAlgn="t">
                        <a:spcBef>
                          <a:spcPts val="0"/>
                        </a:spcBef>
                        <a:spcAft>
                          <a:spcPts val="0"/>
                        </a:spcAft>
                      </a:pPr>
                      <a:r>
                        <a:rPr lang="en-US" sz="600" b="1" u="none" strike="noStrike">
                          <a:solidFill>
                            <a:srgbClr val="000000"/>
                          </a:solidFill>
                          <a:effectLst/>
                        </a:rPr>
                        <a:t>MANAGEMENT</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767322881"/>
                  </a:ext>
                </a:extLst>
              </a:tr>
              <a:tr h="109237">
                <a:tc>
                  <a:txBody>
                    <a:bodyPr/>
                    <a:lstStyle/>
                    <a:p>
                      <a:pPr algn="l" fontAlgn="t">
                        <a:spcBef>
                          <a:spcPts val="0"/>
                        </a:spcBef>
                        <a:spcAft>
                          <a:spcPts val="0"/>
                        </a:spcAft>
                      </a:pPr>
                      <a:r>
                        <a:rPr lang="en-US" sz="600" b="0" u="none" strike="noStrike">
                          <a:effectLst/>
                        </a:rPr>
                        <a:t>Structure and size of Board</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554587001"/>
                  </a:ext>
                </a:extLst>
              </a:tr>
              <a:tr h="109237">
                <a:tc>
                  <a:txBody>
                    <a:bodyPr/>
                    <a:lstStyle/>
                    <a:p>
                      <a:pPr algn="l" fontAlgn="t">
                        <a:spcBef>
                          <a:spcPts val="0"/>
                        </a:spcBef>
                        <a:spcAft>
                          <a:spcPts val="0"/>
                        </a:spcAft>
                      </a:pPr>
                      <a:r>
                        <a:rPr lang="en-US" sz="600" b="0" u="none" strike="noStrike">
                          <a:effectLst/>
                        </a:rPr>
                        <a:t>Selection of Board members</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1580594613"/>
                  </a:ext>
                </a:extLst>
              </a:tr>
              <a:tr h="109237">
                <a:tc>
                  <a:txBody>
                    <a:bodyPr/>
                    <a:lstStyle/>
                    <a:p>
                      <a:pPr algn="l" fontAlgn="t">
                        <a:spcBef>
                          <a:spcPts val="0"/>
                        </a:spcBef>
                        <a:spcAft>
                          <a:spcPts val="0"/>
                        </a:spcAft>
                      </a:pPr>
                      <a:r>
                        <a:rPr lang="en-US" sz="600" b="0" u="none" strike="noStrike">
                          <a:effectLst/>
                        </a:rPr>
                        <a:t>Selection of external audit</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2782942643"/>
                  </a:ext>
                </a:extLst>
              </a:tr>
              <a:tr h="109237">
                <a:tc>
                  <a:txBody>
                    <a:bodyPr/>
                    <a:lstStyle/>
                    <a:p>
                      <a:pPr algn="l" fontAlgn="t">
                        <a:spcBef>
                          <a:spcPts val="0"/>
                        </a:spcBef>
                        <a:spcAft>
                          <a:spcPts val="0"/>
                        </a:spcAft>
                      </a:pPr>
                      <a:r>
                        <a:rPr lang="en-US" sz="600" b="0" u="none" strike="noStrike">
                          <a:effectLst/>
                        </a:rPr>
                        <a:t>Appointment of internal audit/control</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1692154657"/>
                  </a:ext>
                </a:extLst>
              </a:tr>
              <a:tr h="109237">
                <a:tc>
                  <a:txBody>
                    <a:bodyPr/>
                    <a:lstStyle/>
                    <a:p>
                      <a:pPr algn="l" fontAlgn="t">
                        <a:spcBef>
                          <a:spcPts val="0"/>
                        </a:spcBef>
                        <a:spcAft>
                          <a:spcPts val="0"/>
                        </a:spcAft>
                      </a:pPr>
                      <a:r>
                        <a:rPr lang="en-US" sz="600" b="1" u="none" strike="noStrike">
                          <a:solidFill>
                            <a:srgbClr val="000000"/>
                          </a:solidFill>
                          <a:effectLst/>
                        </a:rPr>
                        <a:t>HUMAN RESOURCES</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1953399627"/>
                  </a:ext>
                </a:extLst>
              </a:tr>
              <a:tr h="109237">
                <a:tc>
                  <a:txBody>
                    <a:bodyPr/>
                    <a:lstStyle/>
                    <a:p>
                      <a:pPr algn="l" fontAlgn="t">
                        <a:spcBef>
                          <a:spcPts val="0"/>
                        </a:spcBef>
                        <a:spcAft>
                          <a:spcPts val="0"/>
                        </a:spcAft>
                      </a:pPr>
                      <a:r>
                        <a:rPr lang="en-US" sz="600" b="0" u="none" strike="noStrike">
                          <a:effectLst/>
                        </a:rPr>
                        <a:t>Management structure</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1941542185"/>
                  </a:ext>
                </a:extLst>
              </a:tr>
              <a:tr h="109237">
                <a:tc>
                  <a:txBody>
                    <a:bodyPr/>
                    <a:lstStyle/>
                    <a:p>
                      <a:pPr algn="l" fontAlgn="t">
                        <a:spcBef>
                          <a:spcPts val="0"/>
                        </a:spcBef>
                        <a:spcAft>
                          <a:spcPts val="0"/>
                        </a:spcAft>
                      </a:pPr>
                      <a:r>
                        <a:rPr lang="en-US" sz="600" b="0" u="none" strike="noStrike">
                          <a:effectLst/>
                        </a:rPr>
                        <a:t>HR policies</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1620261407"/>
                  </a:ext>
                </a:extLst>
              </a:tr>
              <a:tr h="109237">
                <a:tc>
                  <a:txBody>
                    <a:bodyPr/>
                    <a:lstStyle/>
                    <a:p>
                      <a:pPr algn="l" fontAlgn="t">
                        <a:spcBef>
                          <a:spcPts val="0"/>
                        </a:spcBef>
                        <a:spcAft>
                          <a:spcPts val="0"/>
                        </a:spcAft>
                      </a:pPr>
                      <a:r>
                        <a:rPr lang="en-US" sz="600" b="0" u="none" strike="noStrike">
                          <a:effectLst/>
                        </a:rPr>
                        <a:t>Recruitment and employment</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563794143"/>
                  </a:ext>
                </a:extLst>
              </a:tr>
              <a:tr h="109237">
                <a:tc>
                  <a:txBody>
                    <a:bodyPr/>
                    <a:lstStyle/>
                    <a:p>
                      <a:pPr algn="l" fontAlgn="t">
                        <a:spcBef>
                          <a:spcPts val="0"/>
                        </a:spcBef>
                        <a:spcAft>
                          <a:spcPts val="0"/>
                        </a:spcAft>
                      </a:pPr>
                      <a:r>
                        <a:rPr lang="en-US" sz="600" b="0" u="none" strike="noStrike">
                          <a:effectLst/>
                        </a:rPr>
                        <a:t>Compensation policy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1378974733"/>
                  </a:ext>
                </a:extLst>
              </a:tr>
              <a:tr h="109237">
                <a:tc>
                  <a:txBody>
                    <a:bodyPr/>
                    <a:lstStyle/>
                    <a:p>
                      <a:pPr algn="l" fontAlgn="t">
                        <a:spcBef>
                          <a:spcPts val="0"/>
                        </a:spcBef>
                        <a:spcAft>
                          <a:spcPts val="0"/>
                        </a:spcAft>
                      </a:pPr>
                      <a:r>
                        <a:rPr lang="en-US" sz="600" b="0" u="none" strike="noStrike">
                          <a:effectLst/>
                        </a:rPr>
                        <a:t>Career development plans</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2344561183"/>
                  </a:ext>
                </a:extLst>
              </a:tr>
              <a:tr h="109237">
                <a:tc>
                  <a:txBody>
                    <a:bodyPr/>
                    <a:lstStyle/>
                    <a:p>
                      <a:pPr algn="l" fontAlgn="t">
                        <a:spcBef>
                          <a:spcPts val="0"/>
                        </a:spcBef>
                        <a:spcAft>
                          <a:spcPts val="0"/>
                        </a:spcAft>
                      </a:pPr>
                      <a:r>
                        <a:rPr lang="en-US" sz="600" b="1" u="none" strike="noStrike">
                          <a:solidFill>
                            <a:srgbClr val="000000"/>
                          </a:solidFill>
                          <a:effectLst/>
                        </a:rPr>
                        <a:t>FUNDRAISING</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2910609428"/>
                  </a:ext>
                </a:extLst>
              </a:tr>
              <a:tr h="109237">
                <a:tc>
                  <a:txBody>
                    <a:bodyPr/>
                    <a:lstStyle/>
                    <a:p>
                      <a:pPr algn="l" fontAlgn="t">
                        <a:spcBef>
                          <a:spcPts val="0"/>
                        </a:spcBef>
                        <a:spcAft>
                          <a:spcPts val="0"/>
                        </a:spcAft>
                      </a:pPr>
                      <a:r>
                        <a:rPr lang="pl-PL" sz="600" b="0" u="none" strike="noStrike">
                          <a:effectLst/>
                        </a:rPr>
                        <a:t>Approval of fundraising plan </a:t>
                      </a:r>
                      <a:endParaRPr lang="pl-PL"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1002109194"/>
                  </a:ext>
                </a:extLst>
              </a:tr>
              <a:tr h="109237">
                <a:tc>
                  <a:txBody>
                    <a:bodyPr/>
                    <a:lstStyle/>
                    <a:p>
                      <a:pPr algn="l" fontAlgn="t">
                        <a:spcBef>
                          <a:spcPts val="0"/>
                        </a:spcBef>
                        <a:spcAft>
                          <a:spcPts val="0"/>
                        </a:spcAft>
                      </a:pPr>
                      <a:r>
                        <a:rPr lang="en-US" sz="600" b="0" u="none" strike="noStrike">
                          <a:effectLst/>
                        </a:rPr>
                        <a:t>Setting annual targets</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4269974292"/>
                  </a:ext>
                </a:extLst>
              </a:tr>
              <a:tr h="109237">
                <a:tc>
                  <a:txBody>
                    <a:bodyPr/>
                    <a:lstStyle/>
                    <a:p>
                      <a:pPr algn="l" fontAlgn="t">
                        <a:spcBef>
                          <a:spcPts val="0"/>
                        </a:spcBef>
                        <a:spcAft>
                          <a:spcPts val="0"/>
                        </a:spcAft>
                      </a:pPr>
                      <a:r>
                        <a:rPr lang="en-US" sz="600" b="0" u="none" strike="noStrike">
                          <a:effectLst/>
                        </a:rPr>
                        <a:t>Gift/donation policy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4090068199"/>
                  </a:ext>
                </a:extLst>
              </a:tr>
              <a:tr h="109237">
                <a:tc>
                  <a:txBody>
                    <a:bodyPr/>
                    <a:lstStyle/>
                    <a:p>
                      <a:pPr algn="l" fontAlgn="t">
                        <a:spcBef>
                          <a:spcPts val="0"/>
                        </a:spcBef>
                        <a:spcAft>
                          <a:spcPts val="0"/>
                        </a:spcAft>
                      </a:pPr>
                      <a:r>
                        <a:rPr lang="en-US" sz="600" b="0" u="none" strike="noStrike">
                          <a:effectLst/>
                        </a:rPr>
                        <a:t>Decisions on receiving grants</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3783521074"/>
                  </a:ext>
                </a:extLst>
              </a:tr>
              <a:tr h="109237">
                <a:tc>
                  <a:txBody>
                    <a:bodyPr/>
                    <a:lstStyle/>
                    <a:p>
                      <a:pPr algn="l" fontAlgn="t">
                        <a:spcBef>
                          <a:spcPts val="0"/>
                        </a:spcBef>
                        <a:spcAft>
                          <a:spcPts val="0"/>
                        </a:spcAft>
                      </a:pPr>
                      <a:r>
                        <a:rPr lang="en-US" sz="600" b="0" u="none" strike="noStrike">
                          <a:effectLst/>
                        </a:rPr>
                        <a:t>Capital gift/investment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3263332939"/>
                  </a:ext>
                </a:extLst>
              </a:tr>
              <a:tr h="109237">
                <a:tc>
                  <a:txBody>
                    <a:bodyPr/>
                    <a:lstStyle/>
                    <a:p>
                      <a:pPr algn="l" fontAlgn="t">
                        <a:spcBef>
                          <a:spcPts val="0"/>
                        </a:spcBef>
                        <a:spcAft>
                          <a:spcPts val="0"/>
                        </a:spcAft>
                      </a:pPr>
                      <a:r>
                        <a:rPr lang="en-US" sz="600" b="1" u="none" strike="noStrike">
                          <a:solidFill>
                            <a:srgbClr val="000000"/>
                          </a:solidFill>
                          <a:effectLst/>
                        </a:rPr>
                        <a:t>OUTREACH</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1"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1"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1"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2137946725"/>
                  </a:ext>
                </a:extLst>
              </a:tr>
              <a:tr h="109237">
                <a:tc>
                  <a:txBody>
                    <a:bodyPr/>
                    <a:lstStyle/>
                    <a:p>
                      <a:pPr algn="l" fontAlgn="t">
                        <a:spcBef>
                          <a:spcPts val="0"/>
                        </a:spcBef>
                        <a:spcAft>
                          <a:spcPts val="0"/>
                        </a:spcAft>
                      </a:pPr>
                      <a:r>
                        <a:rPr lang="en-US" sz="600" b="0" u="none" strike="noStrike">
                          <a:effectLst/>
                        </a:rPr>
                        <a:t>Logo/change of image</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1773851993"/>
                  </a:ext>
                </a:extLst>
              </a:tr>
              <a:tr h="109237">
                <a:tc>
                  <a:txBody>
                    <a:bodyPr/>
                    <a:lstStyle/>
                    <a:p>
                      <a:pPr algn="l" fontAlgn="t">
                        <a:spcBef>
                          <a:spcPts val="0"/>
                        </a:spcBef>
                        <a:spcAft>
                          <a:spcPts val="0"/>
                        </a:spcAft>
                      </a:pPr>
                      <a:r>
                        <a:rPr lang="fr-FR" sz="600" b="0" u="none" strike="noStrike">
                          <a:effectLst/>
                        </a:rPr>
                        <a:t>Communications for specific initiatives</a:t>
                      </a:r>
                      <a:endParaRPr lang="fr-FR"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fr-FR" sz="600" b="0" u="none" strike="noStrike">
                          <a:effectLst/>
                        </a:rPr>
                        <a:t> </a:t>
                      </a:r>
                      <a:endParaRPr lang="fr-FR"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2301893150"/>
                  </a:ext>
                </a:extLst>
              </a:tr>
              <a:tr h="109237">
                <a:tc>
                  <a:txBody>
                    <a:bodyPr/>
                    <a:lstStyle/>
                    <a:p>
                      <a:pPr algn="l" fontAlgn="t">
                        <a:spcBef>
                          <a:spcPts val="0"/>
                        </a:spcBef>
                        <a:spcAft>
                          <a:spcPts val="0"/>
                        </a:spcAft>
                      </a:pPr>
                      <a:r>
                        <a:rPr lang="en-US" sz="600" b="0" u="none" strike="noStrike">
                          <a:effectLst/>
                        </a:rPr>
                        <a:t>Contracting advertising agencies</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1863399464"/>
                  </a:ext>
                </a:extLst>
              </a:tr>
              <a:tr h="109237">
                <a:tc>
                  <a:txBody>
                    <a:bodyPr/>
                    <a:lstStyle/>
                    <a:p>
                      <a:pPr algn="l" fontAlgn="t">
                        <a:spcBef>
                          <a:spcPts val="0"/>
                        </a:spcBef>
                        <a:spcAft>
                          <a:spcPts val="0"/>
                        </a:spcAft>
                      </a:pPr>
                      <a:r>
                        <a:rPr lang="en-GB" sz="600" b="1" u="none" strike="noStrike">
                          <a:solidFill>
                            <a:srgbClr val="000000"/>
                          </a:solidFill>
                          <a:effectLst/>
                        </a:rPr>
                        <a:t>LAW - LEGAL MATTERS</a:t>
                      </a:r>
                      <a:endParaRPr lang="en-GB"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2223676949"/>
                  </a:ext>
                </a:extLst>
              </a:tr>
              <a:tr h="109237">
                <a:tc>
                  <a:txBody>
                    <a:bodyPr/>
                    <a:lstStyle/>
                    <a:p>
                      <a:pPr algn="l" fontAlgn="t">
                        <a:spcBef>
                          <a:spcPts val="0"/>
                        </a:spcBef>
                        <a:spcAft>
                          <a:spcPts val="0"/>
                        </a:spcAft>
                      </a:pPr>
                      <a:r>
                        <a:rPr lang="en-GB" sz="600" b="0" u="none" strike="noStrike">
                          <a:effectLst/>
                        </a:rPr>
                        <a:t>Statute</a:t>
                      </a:r>
                      <a:endParaRPr lang="en-GB"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1360898867"/>
                  </a:ext>
                </a:extLst>
              </a:tr>
              <a:tr h="109237">
                <a:tc>
                  <a:txBody>
                    <a:bodyPr/>
                    <a:lstStyle/>
                    <a:p>
                      <a:pPr algn="l" fontAlgn="t">
                        <a:spcBef>
                          <a:spcPts val="0"/>
                        </a:spcBef>
                        <a:spcAft>
                          <a:spcPts val="0"/>
                        </a:spcAft>
                      </a:pPr>
                      <a:r>
                        <a:rPr lang="en-GB" sz="600" b="0" u="none" strike="noStrike">
                          <a:effectLst/>
                        </a:rPr>
                        <a:t>Initiating legal procedure</a:t>
                      </a:r>
                      <a:endParaRPr lang="en-GB"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535659510"/>
                  </a:ext>
                </a:extLst>
              </a:tr>
              <a:tr h="109237">
                <a:tc>
                  <a:txBody>
                    <a:bodyPr/>
                    <a:lstStyle/>
                    <a:p>
                      <a:pPr algn="l" fontAlgn="t">
                        <a:spcBef>
                          <a:spcPts val="0"/>
                        </a:spcBef>
                        <a:spcAft>
                          <a:spcPts val="0"/>
                        </a:spcAft>
                      </a:pPr>
                      <a:r>
                        <a:rPr lang="en-GB" sz="600" b="0" u="none" strike="noStrike">
                          <a:effectLst/>
                        </a:rPr>
                        <a:t>Evaluation of legal service</a:t>
                      </a:r>
                      <a:endParaRPr lang="en-GB"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2178557967"/>
                  </a:ext>
                </a:extLst>
              </a:tr>
              <a:tr h="109237">
                <a:tc>
                  <a:txBody>
                    <a:bodyPr/>
                    <a:lstStyle/>
                    <a:p>
                      <a:pPr algn="l" fontAlgn="t">
                        <a:spcBef>
                          <a:spcPts val="0"/>
                        </a:spcBef>
                        <a:spcAft>
                          <a:spcPts val="0"/>
                        </a:spcAft>
                      </a:pPr>
                      <a:r>
                        <a:rPr lang="en-GB" sz="600" b="0" u="none" strike="noStrike">
                          <a:effectLst/>
                        </a:rPr>
                        <a:t>Contracting procedure</a:t>
                      </a:r>
                      <a:endParaRPr lang="en-GB"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4066877672"/>
                  </a:ext>
                </a:extLst>
              </a:tr>
              <a:tr h="109237">
                <a:tc>
                  <a:txBody>
                    <a:bodyPr/>
                    <a:lstStyle/>
                    <a:p>
                      <a:pPr algn="l" fontAlgn="t">
                        <a:spcBef>
                          <a:spcPts val="0"/>
                        </a:spcBef>
                        <a:spcAft>
                          <a:spcPts val="0"/>
                        </a:spcAft>
                      </a:pPr>
                      <a:r>
                        <a:rPr lang="en-US" sz="600" b="1" u="none" strike="noStrike">
                          <a:solidFill>
                            <a:srgbClr val="000000"/>
                          </a:solidFill>
                          <a:effectLst/>
                        </a:rPr>
                        <a:t>FINANCE</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754550517"/>
                  </a:ext>
                </a:extLst>
              </a:tr>
              <a:tr h="109237">
                <a:tc>
                  <a:txBody>
                    <a:bodyPr/>
                    <a:lstStyle/>
                    <a:p>
                      <a:pPr algn="l" fontAlgn="t">
                        <a:spcBef>
                          <a:spcPts val="0"/>
                        </a:spcBef>
                        <a:spcAft>
                          <a:spcPts val="0"/>
                        </a:spcAft>
                      </a:pPr>
                      <a:r>
                        <a:rPr lang="en-US" sz="600" b="0" u="none" strike="noStrike">
                          <a:effectLst/>
                        </a:rPr>
                        <a:t>Financial targets</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3382885795"/>
                  </a:ext>
                </a:extLst>
              </a:tr>
              <a:tr h="109237">
                <a:tc>
                  <a:txBody>
                    <a:bodyPr/>
                    <a:lstStyle/>
                    <a:p>
                      <a:pPr algn="l" fontAlgn="t">
                        <a:spcBef>
                          <a:spcPts val="0"/>
                        </a:spcBef>
                        <a:spcAft>
                          <a:spcPts val="0"/>
                        </a:spcAft>
                      </a:pPr>
                      <a:r>
                        <a:rPr lang="en-US" sz="600" b="0" u="none" strike="noStrike">
                          <a:effectLst/>
                        </a:rPr>
                        <a:t>Approval of operating budget</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2025513901"/>
                  </a:ext>
                </a:extLst>
              </a:tr>
              <a:tr h="109237">
                <a:tc>
                  <a:txBody>
                    <a:bodyPr/>
                    <a:lstStyle/>
                    <a:p>
                      <a:pPr algn="l" fontAlgn="t">
                        <a:spcBef>
                          <a:spcPts val="0"/>
                        </a:spcBef>
                        <a:spcAft>
                          <a:spcPts val="0"/>
                        </a:spcAft>
                      </a:pPr>
                      <a:r>
                        <a:rPr lang="en-US" sz="600" b="0" u="none" strike="noStrike">
                          <a:effectLst/>
                        </a:rPr>
                        <a:t>Capital spending</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3378307860"/>
                  </a:ext>
                </a:extLst>
              </a:tr>
              <a:tr h="109237">
                <a:tc>
                  <a:txBody>
                    <a:bodyPr/>
                    <a:lstStyle/>
                    <a:p>
                      <a:pPr algn="l" fontAlgn="t">
                        <a:spcBef>
                          <a:spcPts val="0"/>
                        </a:spcBef>
                        <a:spcAft>
                          <a:spcPts val="0"/>
                        </a:spcAft>
                      </a:pPr>
                      <a:r>
                        <a:rPr lang="en-US" sz="600" b="0" u="none" strike="noStrike">
                          <a:effectLst/>
                        </a:rPr>
                        <a:t>Costs over 1000€ outside of budget</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2059366061"/>
                  </a:ext>
                </a:extLst>
              </a:tr>
              <a:tr h="109237">
                <a:tc>
                  <a:txBody>
                    <a:bodyPr/>
                    <a:lstStyle/>
                    <a:p>
                      <a:pPr algn="l" fontAlgn="t">
                        <a:spcBef>
                          <a:spcPts val="0"/>
                        </a:spcBef>
                        <a:spcAft>
                          <a:spcPts val="0"/>
                        </a:spcAft>
                      </a:pPr>
                      <a:r>
                        <a:rPr lang="en-US" sz="600" b="0" u="none" strike="noStrike">
                          <a:effectLst/>
                        </a:rPr>
                        <a:t>Investment policy and targets</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837126608"/>
                  </a:ext>
                </a:extLst>
              </a:tr>
              <a:tr h="109237">
                <a:tc>
                  <a:txBody>
                    <a:bodyPr/>
                    <a:lstStyle/>
                    <a:p>
                      <a:pPr algn="l" fontAlgn="t">
                        <a:spcBef>
                          <a:spcPts val="0"/>
                        </a:spcBef>
                        <a:spcAft>
                          <a:spcPts val="0"/>
                        </a:spcAft>
                      </a:pPr>
                      <a:r>
                        <a:rPr lang="en-US" sz="600" b="0" u="none" strike="noStrike">
                          <a:effectLst/>
                        </a:rPr>
                        <a:t>Credits</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513093682"/>
                  </a:ext>
                </a:extLst>
              </a:tr>
              <a:tr h="109237">
                <a:tc>
                  <a:txBody>
                    <a:bodyPr/>
                    <a:lstStyle/>
                    <a:p>
                      <a:pPr algn="l" fontAlgn="t">
                        <a:spcBef>
                          <a:spcPts val="0"/>
                        </a:spcBef>
                        <a:spcAft>
                          <a:spcPts val="0"/>
                        </a:spcAft>
                      </a:pPr>
                      <a:r>
                        <a:rPr lang="en-US" sz="600" b="0" u="none" strike="noStrike">
                          <a:effectLst/>
                        </a:rPr>
                        <a:t>Reporting on financial work</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2094667846"/>
                  </a:ext>
                </a:extLst>
              </a:tr>
              <a:tr h="109237">
                <a:tc>
                  <a:txBody>
                    <a:bodyPr/>
                    <a:lstStyle/>
                    <a:p>
                      <a:pPr algn="l" fontAlgn="t">
                        <a:spcBef>
                          <a:spcPts val="0"/>
                        </a:spcBef>
                        <a:spcAft>
                          <a:spcPts val="0"/>
                        </a:spcAft>
                      </a:pPr>
                      <a:r>
                        <a:rPr lang="en-US" sz="600" b="0" u="none" strike="noStrike">
                          <a:effectLst/>
                        </a:rPr>
                        <a:t>Report on spending</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477916912"/>
                  </a:ext>
                </a:extLst>
              </a:tr>
              <a:tr h="109237">
                <a:tc>
                  <a:txBody>
                    <a:bodyPr/>
                    <a:lstStyle/>
                    <a:p>
                      <a:pPr algn="l" fontAlgn="t">
                        <a:spcBef>
                          <a:spcPts val="0"/>
                        </a:spcBef>
                        <a:spcAft>
                          <a:spcPts val="0"/>
                        </a:spcAft>
                      </a:pPr>
                      <a:r>
                        <a:rPr lang="en-US" sz="600" b="0" u="none" strike="noStrike">
                          <a:effectLst/>
                        </a:rPr>
                        <a:t>Financial control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2999209071"/>
                  </a:ext>
                </a:extLst>
              </a:tr>
              <a:tr h="109237">
                <a:tc>
                  <a:txBody>
                    <a:bodyPr/>
                    <a:lstStyle/>
                    <a:p>
                      <a:pPr algn="l" fontAlgn="t">
                        <a:spcBef>
                          <a:spcPts val="0"/>
                        </a:spcBef>
                        <a:spcAft>
                          <a:spcPts val="0"/>
                        </a:spcAft>
                      </a:pPr>
                      <a:r>
                        <a:rPr lang="en-US" sz="600" b="0" u="none" strike="noStrike">
                          <a:effectLst/>
                        </a:rPr>
                        <a:t>Financial audit</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extLst>
                  <a:ext uri="{0D108BD9-81ED-4DB2-BD59-A6C34878D82A}">
                    <a16:rowId xmlns:a16="http://schemas.microsoft.com/office/drawing/2014/main" val="3620747746"/>
                  </a:ext>
                </a:extLst>
              </a:tr>
              <a:tr h="109237">
                <a:tc>
                  <a:txBody>
                    <a:bodyPr/>
                    <a:lstStyle/>
                    <a:p>
                      <a:pPr algn="l" fontAlgn="t">
                        <a:spcBef>
                          <a:spcPts val="0"/>
                        </a:spcBef>
                        <a:spcAft>
                          <a:spcPts val="0"/>
                        </a:spcAft>
                      </a:pPr>
                      <a:r>
                        <a:rPr lang="en-US" sz="600" b="0" u="none" strike="noStrike">
                          <a:effectLst/>
                        </a:rPr>
                        <a:t>Selling property or transferring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X</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a:effectLst/>
                        </a:rPr>
                        <a:t> </a:t>
                      </a:r>
                      <a:endParaRPr lang="en-US" sz="800" b="0" i="0" u="none" strike="noStrike">
                        <a:effectLst/>
                        <a:latin typeface="Arial" panose="020B0604020202020204" pitchFamily="34" charset="0"/>
                      </a:endParaRPr>
                    </a:p>
                  </a:txBody>
                  <a:tcPr marL="19751" marR="19751" marT="2743" marB="0"/>
                </a:tc>
                <a:tc>
                  <a:txBody>
                    <a:bodyPr/>
                    <a:lstStyle/>
                    <a:p>
                      <a:pPr algn="l" fontAlgn="t">
                        <a:spcBef>
                          <a:spcPts val="0"/>
                        </a:spcBef>
                        <a:spcAft>
                          <a:spcPts val="0"/>
                        </a:spcAft>
                      </a:pPr>
                      <a:r>
                        <a:rPr lang="en-US" sz="600" b="0" u="none" strike="noStrike" dirty="0">
                          <a:effectLst/>
                        </a:rPr>
                        <a:t> </a:t>
                      </a:r>
                      <a:endParaRPr lang="en-US" sz="800" b="0" i="0" u="none" strike="noStrike" dirty="0">
                        <a:effectLst/>
                        <a:latin typeface="Arial" panose="020B0604020202020204" pitchFamily="34" charset="0"/>
                      </a:endParaRPr>
                    </a:p>
                  </a:txBody>
                  <a:tcPr marL="19751" marR="19751" marT="2743" marB="0"/>
                </a:tc>
                <a:extLst>
                  <a:ext uri="{0D108BD9-81ED-4DB2-BD59-A6C34878D82A}">
                    <a16:rowId xmlns:a16="http://schemas.microsoft.com/office/drawing/2014/main" val="2973224594"/>
                  </a:ext>
                </a:extLst>
              </a:tr>
            </a:tbl>
          </a:graphicData>
        </a:graphic>
      </p:graphicFrame>
    </p:spTree>
    <p:extLst>
      <p:ext uri="{BB962C8B-B14F-4D97-AF65-F5344CB8AC3E}">
        <p14:creationId xmlns:p14="http://schemas.microsoft.com/office/powerpoint/2010/main" val="3768741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149B-FBE8-3BA4-68E8-799A465CBA73}"/>
              </a:ext>
            </a:extLst>
          </p:cNvPr>
          <p:cNvSpPr>
            <a:spLocks noGrp="1"/>
          </p:cNvSpPr>
          <p:nvPr>
            <p:ph type="title"/>
          </p:nvPr>
        </p:nvSpPr>
        <p:spPr>
          <a:xfrm>
            <a:off x="1876710" y="620196"/>
            <a:ext cx="9721849" cy="1111250"/>
          </a:xfrm>
        </p:spPr>
        <p:txBody>
          <a:bodyPr>
            <a:normAutofit/>
          </a:bodyPr>
          <a:lstStyle/>
          <a:p>
            <a:r>
              <a:rPr lang="en-RS" b="1" dirty="0"/>
              <a:t>The structure can be established in flat organisations </a:t>
            </a:r>
            <a:r>
              <a:rPr lang="en-RS" dirty="0"/>
              <a:t>vs. ‘we are family’ myth</a:t>
            </a:r>
          </a:p>
        </p:txBody>
      </p:sp>
      <p:sp>
        <p:nvSpPr>
          <p:cNvPr id="3" name="Text Placeholder 2">
            <a:extLst>
              <a:ext uri="{FF2B5EF4-FFF2-40B4-BE49-F238E27FC236}">
                <a16:creationId xmlns:a16="http://schemas.microsoft.com/office/drawing/2014/main" id="{91FB64EA-FDC6-D771-0B94-89C9D0FABDBB}"/>
              </a:ext>
            </a:extLst>
          </p:cNvPr>
          <p:cNvSpPr>
            <a:spLocks noGrp="1"/>
          </p:cNvSpPr>
          <p:nvPr>
            <p:ph type="body" idx="1"/>
          </p:nvPr>
        </p:nvSpPr>
        <p:spPr>
          <a:xfrm>
            <a:off x="1631949" y="2073041"/>
            <a:ext cx="9726613" cy="4273617"/>
          </a:xfrm>
        </p:spPr>
        <p:txBody>
          <a:bodyPr>
            <a:normAutofit fontScale="92500" lnSpcReduction="10000"/>
          </a:bodyPr>
          <a:lstStyle/>
          <a:p>
            <a:r>
              <a:rPr lang="en-GB" b="0" i="0" dirty="0">
                <a:solidFill>
                  <a:srgbClr val="3C4043"/>
                </a:solidFill>
                <a:effectLst/>
                <a:latin typeface="+mn-lt"/>
              </a:rPr>
              <a:t>Agreements, clarity and transparency about: </a:t>
            </a:r>
          </a:p>
          <a:p>
            <a:pPr marL="571500" indent="-342900">
              <a:buFont typeface="Arial" panose="020B0604020202020204" pitchFamily="34" charset="0"/>
              <a:buChar char="•"/>
            </a:pPr>
            <a:r>
              <a:rPr lang="en-GB" b="1" dirty="0">
                <a:solidFill>
                  <a:srgbClr val="3C4043"/>
                </a:solidFill>
                <a:latin typeface="+mn-lt"/>
              </a:rPr>
              <a:t>p</a:t>
            </a:r>
            <a:r>
              <a:rPr lang="en-GB" b="1" i="0" dirty="0">
                <a:solidFill>
                  <a:srgbClr val="3C4043"/>
                </a:solidFill>
                <a:effectLst/>
                <a:latin typeface="+mn-lt"/>
              </a:rPr>
              <a:t>rimary task – </a:t>
            </a:r>
            <a:r>
              <a:rPr lang="en-GB" b="1" dirty="0">
                <a:latin typeface="+mn-lt"/>
              </a:rPr>
              <a:t>what society needs this institution to do</a:t>
            </a:r>
            <a:r>
              <a:rPr lang="en-GB" dirty="0">
                <a:latin typeface="+mn-lt"/>
              </a:rPr>
              <a:t>, not what members prefer to do</a:t>
            </a:r>
            <a:endParaRPr lang="en-GB" b="1" i="0" dirty="0">
              <a:solidFill>
                <a:srgbClr val="3C4043"/>
              </a:solidFill>
              <a:effectLst/>
              <a:latin typeface="+mn-lt"/>
            </a:endParaRPr>
          </a:p>
          <a:p>
            <a:pPr marL="571500" indent="-342900">
              <a:buFont typeface="Arial" panose="020B0604020202020204" pitchFamily="34" charset="0"/>
              <a:buChar char="•"/>
            </a:pPr>
            <a:r>
              <a:rPr lang="en-GB" b="1" i="0" dirty="0">
                <a:solidFill>
                  <a:srgbClr val="3C4043"/>
                </a:solidFill>
                <a:effectLst/>
                <a:latin typeface="+mn-lt"/>
              </a:rPr>
              <a:t>clarity of roles and division of responsibilities </a:t>
            </a:r>
            <a:r>
              <a:rPr lang="en-GB" b="0" i="0" dirty="0">
                <a:solidFill>
                  <a:srgbClr val="3C4043"/>
                </a:solidFill>
                <a:effectLst/>
                <a:latin typeface="+mn-lt"/>
              </a:rPr>
              <a:t>and the right to change </a:t>
            </a:r>
          </a:p>
          <a:p>
            <a:pPr marL="571500" indent="-342900">
              <a:buFont typeface="Arial" panose="020B0604020202020204" pitchFamily="34" charset="0"/>
              <a:buChar char="•"/>
            </a:pPr>
            <a:r>
              <a:rPr lang="en-GB" b="1" i="0" dirty="0">
                <a:solidFill>
                  <a:srgbClr val="3C4043"/>
                </a:solidFill>
                <a:effectLst/>
                <a:latin typeface="+mn-lt"/>
              </a:rPr>
              <a:t>lines of responsibility </a:t>
            </a:r>
            <a:r>
              <a:rPr lang="en-GB" b="0" i="0" dirty="0">
                <a:solidFill>
                  <a:srgbClr val="3C4043"/>
                </a:solidFill>
                <a:effectLst/>
                <a:latin typeface="+mn-lt"/>
              </a:rPr>
              <a:t>(who is responsible for what...), and where is the autonomy </a:t>
            </a:r>
          </a:p>
          <a:p>
            <a:pPr marL="571500" indent="-342900">
              <a:buFont typeface="Arial" panose="020B0604020202020204" pitchFamily="34" charset="0"/>
              <a:buChar char="•"/>
            </a:pPr>
            <a:r>
              <a:rPr lang="en-GB" b="1" i="0" dirty="0">
                <a:solidFill>
                  <a:srgbClr val="3C4043"/>
                </a:solidFill>
                <a:effectLst/>
                <a:latin typeface="+mn-lt"/>
              </a:rPr>
              <a:t>ways of coordination way of decision-making </a:t>
            </a:r>
            <a:r>
              <a:rPr lang="en-GB" b="0" i="0" dirty="0">
                <a:solidFill>
                  <a:srgbClr val="3C4043"/>
                </a:solidFill>
                <a:effectLst/>
                <a:latin typeface="+mn-lt"/>
              </a:rPr>
              <a:t>- democracy within the organization </a:t>
            </a:r>
          </a:p>
          <a:p>
            <a:pPr marL="228600" indent="0" algn="r"/>
            <a:endParaRPr lang="en-GB" b="0" i="0" dirty="0">
              <a:solidFill>
                <a:srgbClr val="474747"/>
              </a:solidFill>
              <a:effectLst/>
              <a:latin typeface="Arial" panose="020B0604020202020204" pitchFamily="34" charset="0"/>
            </a:endParaRPr>
          </a:p>
          <a:p>
            <a:pPr marL="228600" indent="0" algn="just"/>
            <a:r>
              <a:rPr lang="en-GB" b="0" i="0" dirty="0">
                <a:solidFill>
                  <a:schemeClr val="tx2"/>
                </a:solidFill>
                <a:effectLst/>
                <a:latin typeface="Arial" panose="020B0604020202020204" pitchFamily="34" charset="0"/>
              </a:rPr>
              <a:t>Western, S., 2017. Where's </a:t>
            </a:r>
            <a:r>
              <a:rPr lang="en-GB" i="0" dirty="0">
                <a:solidFill>
                  <a:schemeClr val="tx2"/>
                </a:solidFill>
                <a:effectLst/>
                <a:latin typeface="Arial" panose="020B0604020202020204" pitchFamily="34" charset="0"/>
              </a:rPr>
              <a:t>Daddy? </a:t>
            </a:r>
            <a:r>
              <a:rPr lang="en-GB" b="0" i="0" dirty="0">
                <a:solidFill>
                  <a:schemeClr val="tx2"/>
                </a:solidFill>
                <a:effectLst/>
                <a:latin typeface="Arial" panose="020B0604020202020204" pitchFamily="34" charset="0"/>
              </a:rPr>
              <a:t>Integrating the Paternal and Maternal Stance to Deliver Non-authoritarian Leadership Dynamics, 17(2) .</a:t>
            </a:r>
            <a:endParaRPr lang="en-GB" b="0" i="0" dirty="0">
              <a:solidFill>
                <a:schemeClr val="tx2"/>
              </a:solidFill>
              <a:effectLst/>
              <a:latin typeface="+mj-lt"/>
            </a:endParaRPr>
          </a:p>
        </p:txBody>
      </p:sp>
    </p:spTree>
    <p:extLst>
      <p:ext uri="{BB962C8B-B14F-4D97-AF65-F5344CB8AC3E}">
        <p14:creationId xmlns:p14="http://schemas.microsoft.com/office/powerpoint/2010/main" val="2075629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6" name="Google Shape;106;p8" descr="A hand writing on a chalkboard&#10;&#10;Description automatically generated with medium confidence"/>
          <p:cNvPicPr preferRelativeResize="0"/>
          <p:nvPr/>
        </p:nvPicPr>
        <p:blipFill rotWithShape="1">
          <a:blip r:embed="rId3"/>
          <a:srcRect t="15709" r="-1" b="-1"/>
          <a:stretch/>
        </p:blipFill>
        <p:spPr>
          <a:xfrm>
            <a:off x="3068" y="0"/>
            <a:ext cx="12188932" cy="6857990"/>
          </a:xfrm>
          <a:prstGeom prst="rect">
            <a:avLst/>
          </a:prstGeom>
          <a:noFill/>
        </p:spPr>
      </p:pic>
      <p:sp>
        <p:nvSpPr>
          <p:cNvPr id="104" name="Google Shape;104;p8"/>
          <p:cNvSpPr txBox="1">
            <a:spLocks noGrp="1"/>
          </p:cNvSpPr>
          <p:nvPr>
            <p:ph type="title"/>
          </p:nvPr>
        </p:nvSpPr>
        <p:spPr>
          <a:xfrm>
            <a:off x="6540500" y="2791536"/>
            <a:ext cx="4025900" cy="2065385"/>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ct val="100000"/>
            </a:pPr>
            <a:r>
              <a:rPr lang="en-US" sz="3600" b="1" dirty="0">
                <a:solidFill>
                  <a:schemeClr val="tx1">
                    <a:lumMod val="20000"/>
                    <a:lumOff val="80000"/>
                  </a:schemeClr>
                </a:solidFill>
                <a:latin typeface="+mj-lt"/>
              </a:rPr>
              <a:t>Not ideal, </a:t>
            </a:r>
            <a:br>
              <a:rPr lang="en-US" sz="3600" b="1" dirty="0">
                <a:solidFill>
                  <a:schemeClr val="tx1">
                    <a:lumMod val="20000"/>
                    <a:lumOff val="80000"/>
                  </a:schemeClr>
                </a:solidFill>
                <a:latin typeface="+mj-lt"/>
              </a:rPr>
            </a:br>
            <a:r>
              <a:rPr lang="en-US" sz="3600" b="1" dirty="0">
                <a:solidFill>
                  <a:schemeClr val="tx1">
                    <a:lumMod val="20000"/>
                    <a:lumOff val="80000"/>
                  </a:schemeClr>
                </a:solidFill>
                <a:latin typeface="+mj-lt"/>
              </a:rPr>
              <a:t>but good enough leader</a:t>
            </a:r>
          </a:p>
        </p:txBody>
      </p:sp>
      <p:sp>
        <p:nvSpPr>
          <p:cNvPr id="105" name="Google Shape;105;p8"/>
          <p:cNvSpPr txBox="1">
            <a:spLocks noGrp="1"/>
          </p:cNvSpPr>
          <p:nvPr>
            <p:ph type="body" idx="1"/>
          </p:nvPr>
        </p:nvSpPr>
        <p:spPr>
          <a:xfrm>
            <a:off x="2497663" y="5022021"/>
            <a:ext cx="8716437" cy="1249240"/>
          </a:xfrm>
          <a:prstGeom prst="rect">
            <a:avLst/>
          </a:prstGeom>
        </p:spPr>
        <p:txBody>
          <a:bodyPr spcFirstLastPara="1" vert="horz" lIns="91440" tIns="45720" rIns="91440" bIns="45720" rtlCol="0" anchorCtr="0">
            <a:normAutofit fontScale="85000" lnSpcReduction="10000"/>
          </a:bodyPr>
          <a:lstStyle/>
          <a:p>
            <a:pPr marL="0" indent="0">
              <a:buClr>
                <a:schemeClr val="lt2"/>
              </a:buClr>
            </a:pPr>
            <a:r>
              <a:rPr lang="en-US" sz="2000" i="1" dirty="0">
                <a:solidFill>
                  <a:schemeClr val="tx1">
                    <a:lumMod val="40000"/>
                    <a:lumOff val="60000"/>
                  </a:schemeClr>
                </a:solidFill>
                <a:latin typeface="+mj-lt"/>
              </a:rPr>
              <a:t>I always say that think-tank Directors are doomed to fail, because the job description is so wide. How can you be the world’s best researcher, best communicator, best fund-raiser, best leader of change, and best manager, all at once? Of course, you can’t.  </a:t>
            </a:r>
          </a:p>
          <a:p>
            <a:pPr marL="0" indent="0">
              <a:buClr>
                <a:schemeClr val="lt2"/>
              </a:buClr>
            </a:pPr>
            <a:r>
              <a:rPr lang="en-US" sz="2000" dirty="0">
                <a:solidFill>
                  <a:schemeClr val="bg2"/>
                </a:solidFill>
                <a:latin typeface="+mj-lt"/>
              </a:rPr>
              <a:t>Simon Maxwell, former director of the Overseas Development Institute. </a:t>
            </a:r>
          </a:p>
          <a:p>
            <a:pPr marL="0" lvl="0" indent="0">
              <a:spcBef>
                <a:spcPts val="1000"/>
              </a:spcBef>
              <a:spcAft>
                <a:spcPts val="0"/>
              </a:spcAft>
              <a:buClr>
                <a:schemeClr val="lt2"/>
              </a:buClr>
              <a:buSzPts val="2400"/>
            </a:pPr>
            <a:endParaRPr lang="en-US" sz="1600" dirty="0">
              <a:solidFill>
                <a:schemeClr val="tx1"/>
              </a:solidFill>
              <a:latin typeface="+mn-lt"/>
            </a:endParaRPr>
          </a:p>
          <a:p>
            <a:pPr marL="0" lvl="0">
              <a:spcBef>
                <a:spcPts val="1000"/>
              </a:spcBef>
              <a:spcAft>
                <a:spcPts val="0"/>
              </a:spcAft>
              <a:buClr>
                <a:schemeClr val="dk2"/>
              </a:buClr>
              <a:buSzPts val="2400"/>
              <a:buFont typeface="Arial" panose="020B0604020202020204" pitchFamily="34" charset="0"/>
              <a:buChar char="•"/>
            </a:pPr>
            <a:endParaRPr lang="en-US" sz="1300" dirty="0">
              <a:solidFill>
                <a:schemeClr val="tx1"/>
              </a:solidFill>
              <a:latin typeface="+mn-lt"/>
            </a:endParaRPr>
          </a:p>
        </p:txBody>
      </p:sp>
    </p:spTree>
    <p:extLst>
      <p:ext uri="{BB962C8B-B14F-4D97-AF65-F5344CB8AC3E}">
        <p14:creationId xmlns:p14="http://schemas.microsoft.com/office/powerpoint/2010/main" val="991642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313093E-CE33-B544-88B1-BA069F4FA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567" y="0"/>
            <a:ext cx="9148149" cy="6858000"/>
          </a:xfrm>
          <a:prstGeom prst="rect">
            <a:avLst/>
          </a:prstGeom>
        </p:spPr>
      </p:pic>
      <p:sp>
        <p:nvSpPr>
          <p:cNvPr id="6" name="TextBox 5">
            <a:extLst>
              <a:ext uri="{FF2B5EF4-FFF2-40B4-BE49-F238E27FC236}">
                <a16:creationId xmlns:a16="http://schemas.microsoft.com/office/drawing/2014/main" id="{9EDEBEF6-4496-9946-B82B-3E2292C841EE}"/>
              </a:ext>
            </a:extLst>
          </p:cNvPr>
          <p:cNvSpPr txBox="1"/>
          <p:nvPr/>
        </p:nvSpPr>
        <p:spPr>
          <a:xfrm>
            <a:off x="721894" y="1379621"/>
            <a:ext cx="4307305" cy="2031325"/>
          </a:xfrm>
          <a:prstGeom prst="rect">
            <a:avLst/>
          </a:prstGeom>
          <a:noFill/>
        </p:spPr>
        <p:txBody>
          <a:bodyPr wrap="square" rtlCol="0">
            <a:spAutoFit/>
          </a:bodyPr>
          <a:lstStyle/>
          <a:p>
            <a:r>
              <a:rPr lang="en-GB" dirty="0"/>
              <a:t>N</a:t>
            </a:r>
            <a:r>
              <a:rPr lang="en-RS" dirty="0"/>
              <a:t>etworked Leadership </a:t>
            </a:r>
          </a:p>
          <a:p>
            <a:endParaRPr lang="en-RS" dirty="0"/>
          </a:p>
          <a:p>
            <a:r>
              <a:rPr lang="en-RS" dirty="0">
                <a:solidFill>
                  <a:schemeClr val="tx2"/>
                </a:solidFill>
              </a:rPr>
              <a:t>(especially in the context of hybrid work)</a:t>
            </a:r>
          </a:p>
          <a:p>
            <a:endParaRPr lang="en-RS" dirty="0">
              <a:solidFill>
                <a:schemeClr val="tx2"/>
              </a:solidFill>
            </a:endParaRPr>
          </a:p>
          <a:p>
            <a:r>
              <a:rPr lang="en-GB" dirty="0">
                <a:solidFill>
                  <a:schemeClr val="tx2"/>
                </a:solidFill>
                <a:hlinkClick r:id="rId3"/>
              </a:rPr>
              <a:t>https://www.ecoleadershipinstitute.org/what-is-eco-leadership</a:t>
            </a:r>
            <a:r>
              <a:rPr lang="en-GB" dirty="0">
                <a:solidFill>
                  <a:schemeClr val="tx2"/>
                </a:solidFill>
              </a:rPr>
              <a:t> </a:t>
            </a:r>
            <a:endParaRPr lang="en-RS" dirty="0">
              <a:solidFill>
                <a:schemeClr val="tx2"/>
              </a:solidFill>
            </a:endParaRPr>
          </a:p>
        </p:txBody>
      </p:sp>
    </p:spTree>
    <p:extLst>
      <p:ext uri="{BB962C8B-B14F-4D97-AF65-F5344CB8AC3E}">
        <p14:creationId xmlns:p14="http://schemas.microsoft.com/office/powerpoint/2010/main" val="2608469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1"/>
          <p:cNvSpPr txBox="1">
            <a:spLocks noGrp="1"/>
          </p:cNvSpPr>
          <p:nvPr>
            <p:ph type="title"/>
          </p:nvPr>
        </p:nvSpPr>
        <p:spPr>
          <a:xfrm>
            <a:off x="1636714" y="692150"/>
            <a:ext cx="3766560" cy="286846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br>
              <a:rPr lang="en-GB" b="1" dirty="0"/>
            </a:br>
            <a:br>
              <a:rPr lang="en-GB" b="1" dirty="0"/>
            </a:br>
            <a:r>
              <a:rPr lang="en-GB" b="1" dirty="0"/>
              <a:t>What keeps directors </a:t>
            </a:r>
            <a:br>
              <a:rPr lang="en-GB" b="1" dirty="0"/>
            </a:br>
            <a:r>
              <a:rPr lang="en-GB" b="1" dirty="0"/>
              <a:t>awake at night?</a:t>
            </a:r>
            <a:endParaRPr dirty="0"/>
          </a:p>
        </p:txBody>
      </p:sp>
      <p:pic>
        <p:nvPicPr>
          <p:cNvPr id="140" name="Google Shape;140;p11"/>
          <p:cNvPicPr preferRelativeResize="0"/>
          <p:nvPr/>
        </p:nvPicPr>
        <p:blipFill rotWithShape="1">
          <a:blip r:embed="rId3">
            <a:alphaModFix/>
          </a:blip>
          <a:srcRect/>
          <a:stretch/>
        </p:blipFill>
        <p:spPr>
          <a:xfrm>
            <a:off x="6411434" y="1659878"/>
            <a:ext cx="4869712" cy="3956942"/>
          </a:xfrm>
          <a:prstGeom prst="rect">
            <a:avLst/>
          </a:prstGeom>
          <a:noFill/>
          <a:ln>
            <a:noFill/>
          </a:ln>
        </p:spPr>
      </p:pic>
    </p:spTree>
    <p:extLst>
      <p:ext uri="{BB962C8B-B14F-4D97-AF65-F5344CB8AC3E}">
        <p14:creationId xmlns:p14="http://schemas.microsoft.com/office/powerpoint/2010/main" val="1219917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3"/>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GB"/>
              <a:t>Internal relations</a:t>
            </a:r>
            <a:endParaRPr/>
          </a:p>
        </p:txBody>
      </p:sp>
      <p:sp>
        <p:nvSpPr>
          <p:cNvPr id="152" name="Google Shape;152;p13"/>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2"/>
              </a:buClr>
              <a:buSzPts val="2400"/>
              <a:buNone/>
            </a:pPr>
            <a:r>
              <a:rPr lang="en-GB" dirty="0"/>
              <a:t>HR relationships within (the team – research role) </a:t>
            </a:r>
            <a:endParaRPr dirty="0"/>
          </a:p>
          <a:p>
            <a:pPr marL="342900" lvl="0" indent="-342900" algn="l" rtl="0">
              <a:lnSpc>
                <a:spcPct val="90000"/>
              </a:lnSpc>
              <a:spcBef>
                <a:spcPts val="1000"/>
              </a:spcBef>
              <a:spcAft>
                <a:spcPts val="0"/>
              </a:spcAft>
              <a:buClr>
                <a:schemeClr val="dk2"/>
              </a:buClr>
              <a:buSzPts val="2400"/>
              <a:buFont typeface="Arial"/>
              <a:buChar char="•"/>
            </a:pPr>
            <a:r>
              <a:rPr lang="en-GB" dirty="0"/>
              <a:t>HR – </a:t>
            </a:r>
            <a:r>
              <a:rPr lang="en-GB" b="1" dirty="0"/>
              <a:t>profile of the think tankers </a:t>
            </a:r>
            <a:r>
              <a:rPr lang="en-GB" dirty="0"/>
              <a:t>(young graduates vs. established individuals)</a:t>
            </a:r>
            <a:endParaRPr dirty="0"/>
          </a:p>
          <a:p>
            <a:pPr marL="342900" lvl="0" indent="-342900" algn="l" rtl="0">
              <a:lnSpc>
                <a:spcPct val="90000"/>
              </a:lnSpc>
              <a:spcBef>
                <a:spcPts val="1000"/>
              </a:spcBef>
              <a:spcAft>
                <a:spcPts val="0"/>
              </a:spcAft>
              <a:buClr>
                <a:schemeClr val="dk2"/>
              </a:buClr>
              <a:buSzPts val="2400"/>
              <a:buFont typeface="Arial"/>
              <a:buChar char="•"/>
            </a:pPr>
            <a:r>
              <a:rPr lang="en-GB" b="1" dirty="0"/>
              <a:t>Career opportunities </a:t>
            </a:r>
            <a:r>
              <a:rPr lang="en-GB" dirty="0"/>
              <a:t>(professional development) – what is career progress? Compensation and employment policy. Where do people go afterwards? </a:t>
            </a:r>
            <a:endParaRPr dirty="0"/>
          </a:p>
          <a:p>
            <a:pPr marL="342900" lvl="0" indent="-342900" algn="l" rtl="0">
              <a:lnSpc>
                <a:spcPct val="90000"/>
              </a:lnSpc>
              <a:spcBef>
                <a:spcPts val="1000"/>
              </a:spcBef>
              <a:spcAft>
                <a:spcPts val="0"/>
              </a:spcAft>
              <a:buClr>
                <a:schemeClr val="dk2"/>
              </a:buClr>
              <a:buSzPts val="2400"/>
              <a:buFont typeface="Arial"/>
              <a:buChar char="•"/>
            </a:pPr>
            <a:r>
              <a:rPr lang="en-GB" dirty="0"/>
              <a:t>Management of non-permanent or volunteer staff</a:t>
            </a:r>
            <a:endParaRPr dirty="0"/>
          </a:p>
          <a:p>
            <a:pPr marL="342900" lvl="0" indent="-342900" algn="l" rtl="0">
              <a:lnSpc>
                <a:spcPct val="90000"/>
              </a:lnSpc>
              <a:spcBef>
                <a:spcPts val="1000"/>
              </a:spcBef>
              <a:spcAft>
                <a:spcPts val="0"/>
              </a:spcAft>
              <a:buClr>
                <a:schemeClr val="dk2"/>
              </a:buClr>
              <a:buSzPts val="2400"/>
              <a:buFont typeface="Arial"/>
              <a:buChar char="•"/>
            </a:pPr>
            <a:r>
              <a:rPr lang="en-GB" dirty="0"/>
              <a:t>Development of team leaders and middle management: </a:t>
            </a:r>
            <a:r>
              <a:rPr lang="en-GB" b="1" dirty="0"/>
              <a:t>How to transition from technical ‘expert’ position to the management role?</a:t>
            </a:r>
          </a:p>
          <a:p>
            <a:pPr marL="342900" lvl="0" indent="-342900" algn="l" rtl="0">
              <a:lnSpc>
                <a:spcPct val="90000"/>
              </a:lnSpc>
              <a:spcBef>
                <a:spcPts val="1000"/>
              </a:spcBef>
              <a:spcAft>
                <a:spcPts val="0"/>
              </a:spcAft>
              <a:buClr>
                <a:schemeClr val="dk2"/>
              </a:buClr>
              <a:buSzPts val="2400"/>
              <a:buFont typeface="Arial"/>
              <a:buChar char="•"/>
            </a:pPr>
            <a:r>
              <a:rPr lang="en-US" sz="2400" dirty="0"/>
              <a:t>In unstable context - how to protect staff from </a:t>
            </a:r>
            <a:r>
              <a:rPr lang="en-US" sz="2400" b="1" dirty="0"/>
              <a:t>external threats and burn out</a:t>
            </a:r>
            <a:endParaRPr sz="2400" b="1" dirty="0"/>
          </a:p>
        </p:txBody>
      </p:sp>
    </p:spTree>
    <p:extLst>
      <p:ext uri="{BB962C8B-B14F-4D97-AF65-F5344CB8AC3E}">
        <p14:creationId xmlns:p14="http://schemas.microsoft.com/office/powerpoint/2010/main" val="3226533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9EED5D8-4CD7-7224-E069-8887F7A846EA}"/>
              </a:ext>
            </a:extLst>
          </p:cNvPr>
          <p:cNvSpPr>
            <a:spLocks noGrp="1"/>
          </p:cNvSpPr>
          <p:nvPr>
            <p:ph type="title"/>
          </p:nvPr>
        </p:nvSpPr>
        <p:spPr>
          <a:xfrm>
            <a:off x="442912" y="692150"/>
            <a:ext cx="3339815" cy="2060442"/>
          </a:xfrm>
        </p:spPr>
        <p:txBody>
          <a:bodyPr/>
          <a:lstStyle/>
          <a:p>
            <a:r>
              <a:rPr lang="en-US" dirty="0"/>
              <a:t>The nightmare</a:t>
            </a:r>
          </a:p>
        </p:txBody>
      </p:sp>
      <p:pic>
        <p:nvPicPr>
          <p:cNvPr id="5" name="Picture 4">
            <a:extLst>
              <a:ext uri="{FF2B5EF4-FFF2-40B4-BE49-F238E27FC236}">
                <a16:creationId xmlns:a16="http://schemas.microsoft.com/office/drawing/2014/main" id="{039CC3F7-BECF-32A2-2AC7-D5A0C3D5F64A}"/>
              </a:ext>
            </a:extLst>
          </p:cNvPr>
          <p:cNvPicPr>
            <a:picLocks noChangeAspect="1"/>
          </p:cNvPicPr>
          <p:nvPr/>
        </p:nvPicPr>
        <p:blipFill>
          <a:blip r:embed="rId2">
            <a:extLst>
              <a:ext uri="{28A0092B-C50C-407E-A947-70E740481C1C}">
                <a14:useLocalDpi xmlns:a14="http://schemas.microsoft.com/office/drawing/2010/main" val="0"/>
              </a:ext>
            </a:extLst>
          </a:blip>
          <a:srcRect b="15708"/>
          <a:stretch/>
        </p:blipFill>
        <p:spPr>
          <a:xfrm>
            <a:off x="4056000" y="10"/>
            <a:ext cx="8136000" cy="6857990"/>
          </a:xfrm>
          <a:prstGeom prst="rect">
            <a:avLst/>
          </a:prstGeom>
          <a:noFill/>
        </p:spPr>
      </p:pic>
    </p:spTree>
    <p:extLst>
      <p:ext uri="{BB962C8B-B14F-4D97-AF65-F5344CB8AC3E}">
        <p14:creationId xmlns:p14="http://schemas.microsoft.com/office/powerpoint/2010/main" val="261263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AF323-9C40-4FBA-A4D9-4DC229CB3891}"/>
              </a:ext>
            </a:extLst>
          </p:cNvPr>
          <p:cNvSpPr>
            <a:spLocks noGrp="1"/>
          </p:cNvSpPr>
          <p:nvPr>
            <p:ph type="ctrTitle"/>
          </p:nvPr>
        </p:nvSpPr>
        <p:spPr/>
        <p:txBody>
          <a:bodyPr>
            <a:normAutofit/>
          </a:bodyPr>
          <a:lstStyle/>
          <a:p>
            <a:r>
              <a:rPr lang="en-GB" dirty="0"/>
              <a:t>BUILDING EFFECTIVE THINK TANK CULTURE</a:t>
            </a:r>
            <a:br>
              <a:rPr lang="en-GB" dirty="0"/>
            </a:br>
            <a:endParaRPr lang="en-GB" dirty="0"/>
          </a:p>
        </p:txBody>
      </p:sp>
      <p:sp>
        <p:nvSpPr>
          <p:cNvPr id="3" name="Text Placeholder 2">
            <a:extLst>
              <a:ext uri="{FF2B5EF4-FFF2-40B4-BE49-F238E27FC236}">
                <a16:creationId xmlns:a16="http://schemas.microsoft.com/office/drawing/2014/main" id="{289DFB9D-A92B-41BF-8EA5-DC182655CDF3}"/>
              </a:ext>
            </a:extLst>
          </p:cNvPr>
          <p:cNvSpPr>
            <a:spLocks noGrp="1"/>
          </p:cNvSpPr>
          <p:nvPr>
            <p:ph type="body" sz="quarter" idx="11"/>
          </p:nvPr>
        </p:nvSpPr>
        <p:spPr>
          <a:xfrm>
            <a:off x="4514247" y="3790951"/>
            <a:ext cx="6119340" cy="1429978"/>
          </a:xfrm>
        </p:spPr>
        <p:txBody>
          <a:bodyPr/>
          <a:lstStyle/>
          <a:p>
            <a:r>
              <a:rPr lang="en-GB" dirty="0"/>
              <a:t>Sonja </a:t>
            </a:r>
            <a:r>
              <a:rPr lang="en-GB" dirty="0" err="1"/>
              <a:t>Stojanović</a:t>
            </a:r>
            <a:r>
              <a:rPr lang="en-GB" dirty="0"/>
              <a:t> </a:t>
            </a:r>
            <a:r>
              <a:rPr lang="en-GB" dirty="0" err="1"/>
              <a:t>Gajić</a:t>
            </a:r>
            <a:r>
              <a:rPr lang="en-GB" dirty="0"/>
              <a:t>, </a:t>
            </a:r>
          </a:p>
          <a:p>
            <a:r>
              <a:rPr lang="en-GB" dirty="0"/>
              <a:t>Senior Research Fellow, </a:t>
            </a:r>
          </a:p>
          <a:p>
            <a:r>
              <a:rPr lang="en-GB" dirty="0"/>
              <a:t>the University of Rijeka</a:t>
            </a:r>
          </a:p>
        </p:txBody>
      </p:sp>
    </p:spTree>
    <p:extLst>
      <p:ext uri="{BB962C8B-B14F-4D97-AF65-F5344CB8AC3E}">
        <p14:creationId xmlns:p14="http://schemas.microsoft.com/office/powerpoint/2010/main" val="55737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A3D91-DF25-CF7B-1ACF-32C11C2664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D28B3-29DD-5997-B8A6-6C87B4854EEF}"/>
              </a:ext>
            </a:extLst>
          </p:cNvPr>
          <p:cNvSpPr>
            <a:spLocks noGrp="1"/>
          </p:cNvSpPr>
          <p:nvPr>
            <p:ph type="title"/>
          </p:nvPr>
        </p:nvSpPr>
        <p:spPr/>
        <p:txBody>
          <a:bodyPr/>
          <a:lstStyle/>
          <a:p>
            <a:r>
              <a:rPr lang="en-RS" dirty="0"/>
              <a:t>Team Relationships</a:t>
            </a:r>
          </a:p>
        </p:txBody>
      </p:sp>
      <p:sp>
        <p:nvSpPr>
          <p:cNvPr id="3" name="Text Placeholder 2">
            <a:extLst>
              <a:ext uri="{FF2B5EF4-FFF2-40B4-BE49-F238E27FC236}">
                <a16:creationId xmlns:a16="http://schemas.microsoft.com/office/drawing/2014/main" id="{AD5F685D-8A37-04E2-7D8E-A8EEC5B335C6}"/>
              </a:ext>
            </a:extLst>
          </p:cNvPr>
          <p:cNvSpPr>
            <a:spLocks noGrp="1"/>
          </p:cNvSpPr>
          <p:nvPr>
            <p:ph type="body" idx="1"/>
          </p:nvPr>
        </p:nvSpPr>
        <p:spPr>
          <a:xfrm>
            <a:off x="1631949" y="1501541"/>
            <a:ext cx="5314951" cy="4273617"/>
          </a:xfrm>
        </p:spPr>
        <p:txBody>
          <a:bodyPr>
            <a:normAutofit fontScale="92500" lnSpcReduction="10000"/>
          </a:bodyPr>
          <a:lstStyle/>
          <a:p>
            <a:pPr marL="571500" indent="-342900">
              <a:buFont typeface="Arial" panose="020B0604020202020204" pitchFamily="34" charset="0"/>
              <a:buChar char="•"/>
            </a:pPr>
            <a:r>
              <a:rPr lang="en-GB" b="1" i="0" dirty="0">
                <a:solidFill>
                  <a:srgbClr val="3C4043"/>
                </a:solidFill>
                <a:effectLst/>
                <a:latin typeface="+mj-lt"/>
              </a:rPr>
              <a:t>Status and purpose </a:t>
            </a:r>
            <a:r>
              <a:rPr lang="en-GB" b="0" i="0" dirty="0">
                <a:solidFill>
                  <a:srgbClr val="3C4043"/>
                </a:solidFill>
                <a:effectLst/>
                <a:latin typeface="+mj-lt"/>
              </a:rPr>
              <a:t>- recognition of value, pride and awareness of power and privilege in the team</a:t>
            </a:r>
            <a:endParaRPr lang="en-RS" dirty="0">
              <a:latin typeface="+mj-lt"/>
            </a:endParaRPr>
          </a:p>
          <a:p>
            <a:pPr marL="571500" indent="-342900">
              <a:buFont typeface="Arial" panose="020B0604020202020204" pitchFamily="34" charset="0"/>
              <a:buChar char="•"/>
            </a:pPr>
            <a:r>
              <a:rPr lang="en-GB" b="1" i="0" dirty="0">
                <a:solidFill>
                  <a:srgbClr val="3C4043"/>
                </a:solidFill>
                <a:effectLst/>
                <a:latin typeface="+mj-lt"/>
              </a:rPr>
              <a:t>Certainty</a:t>
            </a:r>
            <a:r>
              <a:rPr lang="en-GB" b="0" i="0" dirty="0">
                <a:solidFill>
                  <a:srgbClr val="3C4043"/>
                </a:solidFill>
                <a:effectLst/>
                <a:latin typeface="+mj-lt"/>
              </a:rPr>
              <a:t> - predictability through </a:t>
            </a:r>
            <a:r>
              <a:rPr lang="en-GB" b="0" i="0" u="sng" dirty="0">
                <a:solidFill>
                  <a:srgbClr val="3C4043"/>
                </a:solidFill>
                <a:effectLst/>
                <a:latin typeface="+mj-lt"/>
              </a:rPr>
              <a:t>routines, boundaries and thinking about the future </a:t>
            </a:r>
          </a:p>
          <a:p>
            <a:pPr marL="571500" indent="-342900">
              <a:buFont typeface="Arial" panose="020B0604020202020204" pitchFamily="34" charset="0"/>
              <a:buChar char="•"/>
            </a:pPr>
            <a:r>
              <a:rPr lang="en-GB" b="1" i="0" dirty="0">
                <a:solidFill>
                  <a:srgbClr val="3C4043"/>
                </a:solidFill>
                <a:effectLst/>
                <a:latin typeface="+mj-lt"/>
              </a:rPr>
              <a:t>Autonomy </a:t>
            </a:r>
            <a:r>
              <a:rPr lang="en-GB" b="0" i="0" dirty="0">
                <a:solidFill>
                  <a:srgbClr val="3C4043"/>
                </a:solidFill>
                <a:effectLst/>
                <a:latin typeface="+mj-lt"/>
              </a:rPr>
              <a:t>- possibility of choice, voice and control </a:t>
            </a:r>
          </a:p>
          <a:p>
            <a:pPr marL="571500" indent="-342900">
              <a:buFont typeface="Arial" panose="020B0604020202020204" pitchFamily="34" charset="0"/>
              <a:buChar char="•"/>
            </a:pPr>
            <a:r>
              <a:rPr lang="en-GB" b="1" i="0" dirty="0">
                <a:solidFill>
                  <a:srgbClr val="3C4043"/>
                </a:solidFill>
                <a:effectLst/>
                <a:latin typeface="+mj-lt"/>
              </a:rPr>
              <a:t>Connection</a:t>
            </a:r>
            <a:r>
              <a:rPr lang="en-GB" b="0" i="0" dirty="0">
                <a:solidFill>
                  <a:srgbClr val="3C4043"/>
                </a:solidFill>
                <a:effectLst/>
                <a:latin typeface="+mj-lt"/>
              </a:rPr>
              <a:t> - social connections give us a sense of security </a:t>
            </a:r>
          </a:p>
          <a:p>
            <a:pPr marL="571500" indent="-342900">
              <a:buFont typeface="Arial" panose="020B0604020202020204" pitchFamily="34" charset="0"/>
              <a:buChar char="•"/>
            </a:pPr>
            <a:r>
              <a:rPr lang="en-GB" b="1" i="0" dirty="0">
                <a:solidFill>
                  <a:srgbClr val="3C4043"/>
                </a:solidFill>
                <a:effectLst/>
                <a:latin typeface="+mj-lt"/>
              </a:rPr>
              <a:t>Fair relations </a:t>
            </a:r>
            <a:r>
              <a:rPr lang="en-GB" b="0" i="0" dirty="0">
                <a:solidFill>
                  <a:srgbClr val="3C4043"/>
                </a:solidFill>
                <a:effectLst/>
                <a:latin typeface="+mj-lt"/>
              </a:rPr>
              <a:t>- fairness within the organization </a:t>
            </a:r>
            <a:br>
              <a:rPr lang="en-GB" dirty="0"/>
            </a:br>
            <a:endParaRPr lang="en-RS" dirty="0"/>
          </a:p>
        </p:txBody>
      </p:sp>
      <p:sp>
        <p:nvSpPr>
          <p:cNvPr id="4" name="TextBox 3">
            <a:extLst>
              <a:ext uri="{FF2B5EF4-FFF2-40B4-BE49-F238E27FC236}">
                <a16:creationId xmlns:a16="http://schemas.microsoft.com/office/drawing/2014/main" id="{9560D75F-E6FF-9AAC-B832-21EC9FD0F69E}"/>
              </a:ext>
            </a:extLst>
          </p:cNvPr>
          <p:cNvSpPr txBox="1"/>
          <p:nvPr/>
        </p:nvSpPr>
        <p:spPr>
          <a:xfrm>
            <a:off x="8247062" y="932173"/>
            <a:ext cx="3111500" cy="4524315"/>
          </a:xfrm>
          <a:prstGeom prst="rect">
            <a:avLst/>
          </a:prstGeom>
          <a:solidFill>
            <a:schemeClr val="tx1">
              <a:lumMod val="20000"/>
              <a:lumOff val="80000"/>
            </a:schemeClr>
          </a:solidFill>
          <a:ln>
            <a:solidFill>
              <a:schemeClr val="tx1"/>
            </a:solidFill>
          </a:ln>
        </p:spPr>
        <p:txBody>
          <a:bodyPr wrap="square" rtlCol="0">
            <a:spAutoFit/>
          </a:bodyPr>
          <a:lstStyle/>
          <a:p>
            <a:pPr marL="342900" indent="-342900">
              <a:buFont typeface="Arial" panose="020B0604020202020204" pitchFamily="34" charset="0"/>
              <a:buChar char="•"/>
            </a:pPr>
            <a:r>
              <a:rPr lang="en-GB" sz="2400" b="1" i="0" dirty="0">
                <a:solidFill>
                  <a:srgbClr val="3C4043"/>
                </a:solidFill>
                <a:effectLst/>
                <a:latin typeface="+mj-lt"/>
              </a:rPr>
              <a:t>Leading by example </a:t>
            </a:r>
            <a:r>
              <a:rPr lang="en-GB" sz="2400" b="0" i="0" dirty="0">
                <a:solidFill>
                  <a:srgbClr val="3C4043"/>
                </a:solidFill>
                <a:effectLst/>
                <a:latin typeface="+mj-lt"/>
              </a:rPr>
              <a:t>- 75% </a:t>
            </a:r>
          </a:p>
          <a:p>
            <a:pPr marL="342900" indent="-342900">
              <a:buFont typeface="Arial" panose="020B0604020202020204" pitchFamily="34" charset="0"/>
              <a:buChar char="•"/>
            </a:pPr>
            <a:endParaRPr lang="en-GB" sz="2400" b="0" i="0" dirty="0">
              <a:solidFill>
                <a:srgbClr val="3C4043"/>
              </a:solidFill>
              <a:effectLst/>
              <a:latin typeface="+mj-lt"/>
            </a:endParaRPr>
          </a:p>
          <a:p>
            <a:pPr marL="342900" indent="-342900">
              <a:buFont typeface="Arial" panose="020B0604020202020204" pitchFamily="34" charset="0"/>
              <a:buChar char="•"/>
            </a:pPr>
            <a:r>
              <a:rPr lang="en-GB" sz="2400" b="1" i="0" dirty="0">
                <a:solidFill>
                  <a:srgbClr val="3C4043"/>
                </a:solidFill>
                <a:effectLst/>
                <a:latin typeface="+mj-lt"/>
              </a:rPr>
              <a:t>Space for conflicts </a:t>
            </a:r>
          </a:p>
          <a:p>
            <a:pPr marL="342900" indent="-342900">
              <a:buFont typeface="Arial" panose="020B0604020202020204" pitchFamily="34" charset="0"/>
              <a:buChar char="•"/>
            </a:pPr>
            <a:endParaRPr lang="en-GB" sz="2400" b="1" i="0" dirty="0">
              <a:solidFill>
                <a:srgbClr val="3C4043"/>
              </a:solidFill>
              <a:effectLst/>
              <a:latin typeface="+mj-lt"/>
            </a:endParaRPr>
          </a:p>
          <a:p>
            <a:pPr marL="342900" indent="-342900">
              <a:buFont typeface="Arial" panose="020B0604020202020204" pitchFamily="34" charset="0"/>
              <a:buChar char="•"/>
            </a:pPr>
            <a:r>
              <a:rPr lang="en-GB" sz="2400" b="1" i="0" dirty="0">
                <a:solidFill>
                  <a:srgbClr val="3C4043"/>
                </a:solidFill>
                <a:effectLst/>
                <a:latin typeface="+mj-lt"/>
              </a:rPr>
              <a:t>Room for mistakes </a:t>
            </a:r>
          </a:p>
          <a:p>
            <a:pPr marL="342900" indent="-342900">
              <a:buFont typeface="Arial" panose="020B0604020202020204" pitchFamily="34" charset="0"/>
              <a:buChar char="•"/>
            </a:pPr>
            <a:endParaRPr lang="en-GB" sz="2400" b="1" i="0" dirty="0">
              <a:solidFill>
                <a:srgbClr val="3C4043"/>
              </a:solidFill>
              <a:effectLst/>
              <a:latin typeface="+mj-lt"/>
            </a:endParaRPr>
          </a:p>
          <a:p>
            <a:pPr marL="342900" indent="-342900">
              <a:buFont typeface="Arial" panose="020B0604020202020204" pitchFamily="34" charset="0"/>
              <a:buChar char="•"/>
            </a:pPr>
            <a:r>
              <a:rPr lang="en-GB" sz="2400" b="0" i="0" dirty="0">
                <a:solidFill>
                  <a:srgbClr val="3C4043"/>
                </a:solidFill>
                <a:effectLst/>
                <a:latin typeface="+mj-lt"/>
              </a:rPr>
              <a:t>Pride and purpose</a:t>
            </a:r>
          </a:p>
          <a:p>
            <a:r>
              <a:rPr lang="en-GB" sz="2400" b="0" i="0" dirty="0">
                <a:solidFill>
                  <a:srgbClr val="3C4043"/>
                </a:solidFill>
                <a:effectLst/>
                <a:latin typeface="+mj-lt"/>
              </a:rPr>
              <a:t> </a:t>
            </a:r>
          </a:p>
          <a:p>
            <a:pPr marL="342900" indent="-342900">
              <a:buFont typeface="Arial" panose="020B0604020202020204" pitchFamily="34" charset="0"/>
              <a:buChar char="•"/>
            </a:pPr>
            <a:r>
              <a:rPr lang="en-GB" sz="2400" b="0" i="0" dirty="0">
                <a:solidFill>
                  <a:srgbClr val="3C4043"/>
                </a:solidFill>
                <a:effectLst/>
                <a:latin typeface="+mj-lt"/>
              </a:rPr>
              <a:t>Connection</a:t>
            </a:r>
            <a:endParaRPr lang="en-RS" sz="2400" dirty="0">
              <a:latin typeface="+mj-lt"/>
            </a:endParaRPr>
          </a:p>
        </p:txBody>
      </p:sp>
    </p:spTree>
    <p:extLst>
      <p:ext uri="{BB962C8B-B14F-4D97-AF65-F5344CB8AC3E}">
        <p14:creationId xmlns:p14="http://schemas.microsoft.com/office/powerpoint/2010/main" val="3940902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03241-DC37-D433-91E3-020B0DB3AD50}"/>
              </a:ext>
            </a:extLst>
          </p:cNvPr>
          <p:cNvSpPr>
            <a:spLocks noGrp="1"/>
          </p:cNvSpPr>
          <p:nvPr>
            <p:ph type="title"/>
          </p:nvPr>
        </p:nvSpPr>
        <p:spPr>
          <a:xfrm>
            <a:off x="1828800" y="692149"/>
            <a:ext cx="7024255" cy="3713595"/>
          </a:xfrm>
        </p:spPr>
        <p:txBody>
          <a:bodyPr>
            <a:normAutofit/>
          </a:bodyPr>
          <a:lstStyle/>
          <a:p>
            <a:br>
              <a:rPr lang="en-RS" dirty="0"/>
            </a:br>
            <a:r>
              <a:rPr lang="en-RS" dirty="0"/>
              <a:t>Practices and </a:t>
            </a:r>
            <a:br>
              <a:rPr lang="en-RS" dirty="0"/>
            </a:br>
            <a:r>
              <a:rPr lang="en-RS" dirty="0"/>
              <a:t>the participation in the communities of practice (CoPs) change more than other instruments. </a:t>
            </a:r>
            <a:br>
              <a:rPr lang="en-RS" dirty="0"/>
            </a:br>
            <a:br>
              <a:rPr lang="en-RS" dirty="0"/>
            </a:br>
            <a:r>
              <a:rPr lang="en-RS" dirty="0"/>
              <a:t>But the consistent use of mix of approaches is necessary!</a:t>
            </a:r>
          </a:p>
        </p:txBody>
      </p:sp>
    </p:spTree>
    <p:extLst>
      <p:ext uri="{BB962C8B-B14F-4D97-AF65-F5344CB8AC3E}">
        <p14:creationId xmlns:p14="http://schemas.microsoft.com/office/powerpoint/2010/main" val="316112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8C99-9761-D923-D3A3-59ABF1985E5F}"/>
              </a:ext>
            </a:extLst>
          </p:cNvPr>
          <p:cNvSpPr>
            <a:spLocks noGrp="1"/>
          </p:cNvSpPr>
          <p:nvPr>
            <p:ph type="title"/>
          </p:nvPr>
        </p:nvSpPr>
        <p:spPr/>
        <p:txBody>
          <a:bodyPr/>
          <a:lstStyle/>
          <a:p>
            <a:r>
              <a:rPr lang="en-RS" dirty="0"/>
              <a:t>Fuck-up Nights</a:t>
            </a:r>
          </a:p>
        </p:txBody>
      </p:sp>
      <p:sp>
        <p:nvSpPr>
          <p:cNvPr id="3" name="Text Placeholder 2">
            <a:extLst>
              <a:ext uri="{FF2B5EF4-FFF2-40B4-BE49-F238E27FC236}">
                <a16:creationId xmlns:a16="http://schemas.microsoft.com/office/drawing/2014/main" id="{4E88FCBC-9A5A-E676-570E-8776E9D2042A}"/>
              </a:ext>
            </a:extLst>
          </p:cNvPr>
          <p:cNvSpPr>
            <a:spLocks noGrp="1"/>
          </p:cNvSpPr>
          <p:nvPr>
            <p:ph type="body" idx="1"/>
          </p:nvPr>
        </p:nvSpPr>
        <p:spPr/>
        <p:txBody>
          <a:bodyPr>
            <a:normAutofit lnSpcReduction="10000"/>
          </a:bodyPr>
          <a:lstStyle/>
          <a:p>
            <a:pPr>
              <a:lnSpc>
                <a:spcPct val="120000"/>
              </a:lnSpc>
              <a:spcBef>
                <a:spcPts val="0"/>
              </a:spcBef>
            </a:pPr>
            <a:r>
              <a:rPr lang="en-RS" sz="2000" b="1" dirty="0">
                <a:latin typeface="+mj-lt"/>
              </a:rPr>
              <a:t>What? </a:t>
            </a:r>
            <a:r>
              <a:rPr lang="en-US" sz="2000" dirty="0">
                <a:solidFill>
                  <a:srgbClr val="242424"/>
                </a:solidFill>
                <a:effectLst/>
                <a:latin typeface="+mj-lt"/>
                <a:ea typeface="Times New Roman" panose="02020603050405020304" pitchFamily="18" charset="0"/>
              </a:rPr>
              <a:t>a global movement where people share stories of professional failure. </a:t>
            </a:r>
            <a:r>
              <a:rPr lang="en-US" sz="2000" dirty="0">
                <a:solidFill>
                  <a:srgbClr val="242424"/>
                </a:solidFill>
                <a:effectLst/>
                <a:latin typeface="+mj-lt"/>
                <a:ea typeface="Times New Roman" panose="02020603050405020304" pitchFamily="18" charset="0"/>
                <a:hlinkClick r:id="rId2"/>
              </a:rPr>
              <a:t>https://en.fuckupnights.com</a:t>
            </a:r>
            <a:r>
              <a:rPr lang="en-US" sz="2000" dirty="0">
                <a:solidFill>
                  <a:srgbClr val="242424"/>
                </a:solidFill>
                <a:effectLst/>
                <a:latin typeface="+mj-lt"/>
                <a:ea typeface="Times New Roman" panose="02020603050405020304" pitchFamily="18" charset="0"/>
              </a:rPr>
              <a:t>  </a:t>
            </a:r>
          </a:p>
          <a:p>
            <a:pPr>
              <a:lnSpc>
                <a:spcPct val="120000"/>
              </a:lnSpc>
              <a:spcBef>
                <a:spcPts val="0"/>
              </a:spcBef>
            </a:pPr>
            <a:endParaRPr lang="en-US" sz="2000" dirty="0">
              <a:solidFill>
                <a:srgbClr val="242424"/>
              </a:solidFill>
              <a:latin typeface="+mj-lt"/>
            </a:endParaRPr>
          </a:p>
          <a:p>
            <a:pPr>
              <a:lnSpc>
                <a:spcPct val="120000"/>
              </a:lnSpc>
              <a:spcBef>
                <a:spcPts val="0"/>
              </a:spcBef>
            </a:pPr>
            <a:r>
              <a:rPr lang="en-US" sz="2000" b="1" dirty="0">
                <a:solidFill>
                  <a:srgbClr val="242424"/>
                </a:solidFill>
                <a:latin typeface="+mj-lt"/>
              </a:rPr>
              <a:t>Why? </a:t>
            </a:r>
            <a:r>
              <a:rPr lang="en-US" sz="2000" dirty="0">
                <a:solidFill>
                  <a:srgbClr val="242424"/>
                </a:solidFill>
                <a:effectLst/>
                <a:latin typeface="+mj-lt"/>
                <a:ea typeface="Times New Roman" panose="02020603050405020304" pitchFamily="18" charset="0"/>
                <a:cs typeface="Arial" panose="020B0604020202020204" pitchFamily="34" charset="0"/>
              </a:rPr>
              <a:t>To create a culture shift around failure and enable a mindset of well-being and innovation. Fuck-Up Nights are a safe space for sharing vulnerabilities and laughs and learning within the community.  </a:t>
            </a:r>
          </a:p>
          <a:p>
            <a:pPr>
              <a:lnSpc>
                <a:spcPct val="120000"/>
              </a:lnSpc>
              <a:spcBef>
                <a:spcPts val="0"/>
              </a:spcBef>
            </a:pPr>
            <a:endParaRPr lang="en-US" sz="2000" dirty="0">
              <a:solidFill>
                <a:srgbClr val="242424"/>
              </a:solidFill>
              <a:latin typeface="+mj-lt"/>
              <a:ea typeface="Calibri" panose="020F0502020204030204" pitchFamily="34" charset="0"/>
              <a:cs typeface="Arial" panose="020B0604020202020204" pitchFamily="34" charset="0"/>
            </a:endParaRPr>
          </a:p>
          <a:p>
            <a:pPr>
              <a:lnSpc>
                <a:spcPct val="120000"/>
              </a:lnSpc>
              <a:spcBef>
                <a:spcPts val="0"/>
              </a:spcBef>
            </a:pPr>
            <a:r>
              <a:rPr lang="en-US" sz="2000" b="1" dirty="0">
                <a:solidFill>
                  <a:srgbClr val="242424"/>
                </a:solidFill>
                <a:effectLst/>
                <a:latin typeface="+mj-lt"/>
                <a:ea typeface="Calibri" panose="020F0502020204030204" pitchFamily="34" charset="0"/>
                <a:cs typeface="Arial" panose="020B0604020202020204" pitchFamily="34" charset="0"/>
              </a:rPr>
              <a:t>How?</a:t>
            </a:r>
          </a:p>
          <a:p>
            <a:pPr marL="342900" lvl="0" indent="-342900" fontAlgn="base">
              <a:lnSpc>
                <a:spcPct val="120000"/>
              </a:lnSpc>
              <a:spcBef>
                <a:spcPts val="0"/>
              </a:spcBef>
              <a:buFont typeface="Symbol" pitchFamily="2" charset="2"/>
              <a:buChar char=""/>
            </a:pPr>
            <a:r>
              <a:rPr lang="en-US" sz="2000" dirty="0">
                <a:solidFill>
                  <a:srgbClr val="000000"/>
                </a:solidFill>
                <a:latin typeface="+mj-lt"/>
                <a:ea typeface="Calibri" panose="020F0502020204030204" pitchFamily="34" charset="0"/>
                <a:cs typeface="Arial" panose="020B0604020202020204" pitchFamily="34" charset="0"/>
              </a:rPr>
              <a:t>Few introductory speakers</a:t>
            </a:r>
            <a:r>
              <a:rPr lang="en-US" sz="2000" dirty="0">
                <a:solidFill>
                  <a:srgbClr val="000000"/>
                </a:solidFill>
                <a:effectLst/>
                <a:latin typeface="+mj-lt"/>
                <a:ea typeface="Calibri" panose="020F0502020204030204" pitchFamily="34" charset="0"/>
                <a:cs typeface="Arial" panose="020B0604020202020204" pitchFamily="34" charset="0"/>
              </a:rPr>
              <a:t> kick off the event with sharing their stories of failure/challenges during their career. </a:t>
            </a:r>
            <a:endParaRPr lang="en-RS" sz="2000" dirty="0">
              <a:effectLst/>
              <a:latin typeface="+mj-lt"/>
              <a:ea typeface="Calibri" panose="020F0502020204030204" pitchFamily="34" charset="0"/>
              <a:cs typeface="Arial" panose="020B0604020202020204" pitchFamily="34" charset="0"/>
            </a:endParaRPr>
          </a:p>
          <a:p>
            <a:pPr marL="342900" lvl="0" indent="-342900">
              <a:lnSpc>
                <a:spcPct val="120000"/>
              </a:lnSpc>
              <a:spcBef>
                <a:spcPts val="0"/>
              </a:spcBef>
              <a:buFont typeface="Symbol" pitchFamily="2" charset="2"/>
              <a:buChar char=""/>
            </a:pPr>
            <a:r>
              <a:rPr lang="en-US" sz="2000" dirty="0">
                <a:effectLst/>
                <a:latin typeface="+mj-lt"/>
                <a:ea typeface="Calibri" panose="020F0502020204030204" pitchFamily="34" charset="0"/>
                <a:cs typeface="Arial" panose="020B0604020202020204" pitchFamily="34" charset="0"/>
              </a:rPr>
              <a:t>Everyone present can ask follow-up questions to the presenters. </a:t>
            </a:r>
            <a:endParaRPr lang="en-RS" sz="2000" dirty="0">
              <a:effectLst/>
              <a:latin typeface="+mj-lt"/>
              <a:ea typeface="Calibri" panose="020F0502020204030204" pitchFamily="34" charset="0"/>
              <a:cs typeface="Arial" panose="020B0604020202020204" pitchFamily="34" charset="0"/>
            </a:endParaRPr>
          </a:p>
          <a:p>
            <a:pPr marL="342900" lvl="0" indent="-342900">
              <a:lnSpc>
                <a:spcPct val="120000"/>
              </a:lnSpc>
              <a:spcBef>
                <a:spcPts val="0"/>
              </a:spcBef>
              <a:buFont typeface="Symbol" pitchFamily="2" charset="2"/>
              <a:buChar char=""/>
            </a:pPr>
            <a:r>
              <a:rPr lang="en-US" sz="2000" i="1" dirty="0">
                <a:effectLst/>
                <a:latin typeface="+mj-lt"/>
                <a:ea typeface="Calibri" panose="020F0502020204030204" pitchFamily="34" charset="0"/>
                <a:cs typeface="Arial" panose="020B0604020202020204" pitchFamily="34" charset="0"/>
              </a:rPr>
              <a:t>The Open Mic </a:t>
            </a:r>
            <a:r>
              <a:rPr lang="en-US" sz="2000" dirty="0">
                <a:effectLst/>
                <a:latin typeface="+mj-lt"/>
                <a:ea typeface="Calibri" panose="020F0502020204030204" pitchFamily="34" charset="0"/>
                <a:cs typeface="Arial" panose="020B0604020202020204" pitchFamily="34" charset="0"/>
              </a:rPr>
              <a:t>for volunteers after initial stories. </a:t>
            </a:r>
            <a:endParaRPr lang="en-RS" sz="1800" dirty="0">
              <a:effectLst/>
              <a:latin typeface="Calibri" panose="020F0502020204030204" pitchFamily="34" charset="0"/>
              <a:ea typeface="Calibri" panose="020F0502020204030204" pitchFamily="34" charset="0"/>
              <a:cs typeface="Arial" panose="020B0604020202020204" pitchFamily="34" charset="0"/>
            </a:endParaRPr>
          </a:p>
          <a:p>
            <a:endParaRPr lang="en-RS" dirty="0"/>
          </a:p>
        </p:txBody>
      </p:sp>
    </p:spTree>
    <p:extLst>
      <p:ext uri="{BB962C8B-B14F-4D97-AF65-F5344CB8AC3E}">
        <p14:creationId xmlns:p14="http://schemas.microsoft.com/office/powerpoint/2010/main" val="1072661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8170F-1490-EE78-3602-DD19BD38C68D}"/>
              </a:ext>
            </a:extLst>
          </p:cNvPr>
          <p:cNvSpPr>
            <a:spLocks noGrp="1"/>
          </p:cNvSpPr>
          <p:nvPr>
            <p:ph type="title"/>
          </p:nvPr>
        </p:nvSpPr>
        <p:spPr/>
        <p:txBody>
          <a:bodyPr/>
          <a:lstStyle/>
          <a:p>
            <a:r>
              <a:rPr lang="en-RS" dirty="0"/>
              <a:t>How to manage external risks?</a:t>
            </a:r>
          </a:p>
        </p:txBody>
      </p:sp>
      <p:sp>
        <p:nvSpPr>
          <p:cNvPr id="3" name="Text Placeholder 2">
            <a:extLst>
              <a:ext uri="{FF2B5EF4-FFF2-40B4-BE49-F238E27FC236}">
                <a16:creationId xmlns:a16="http://schemas.microsoft.com/office/drawing/2014/main" id="{912B141E-D69F-53D1-93EB-8617D4C6459B}"/>
              </a:ext>
            </a:extLst>
          </p:cNvPr>
          <p:cNvSpPr>
            <a:spLocks noGrp="1"/>
          </p:cNvSpPr>
          <p:nvPr>
            <p:ph type="body" idx="1"/>
          </p:nvPr>
        </p:nvSpPr>
        <p:spPr>
          <a:xfrm>
            <a:off x="1082190" y="1366351"/>
            <a:ext cx="6559551" cy="4273617"/>
          </a:xfrm>
        </p:spPr>
        <p:txBody>
          <a:bodyPr>
            <a:noAutofit/>
          </a:bodyPr>
          <a:lstStyle/>
          <a:p>
            <a:pPr marL="685800" indent="-457200">
              <a:buFont typeface="+mj-lt"/>
              <a:buAutoNum type="arabicPeriod"/>
            </a:pPr>
            <a:r>
              <a:rPr lang="en-GB" sz="2200" b="0" i="0" dirty="0">
                <a:solidFill>
                  <a:srgbClr val="3C4043"/>
                </a:solidFill>
                <a:effectLst/>
                <a:latin typeface="+mj-lt"/>
              </a:rPr>
              <a:t>let's reduce external uncertainty through </a:t>
            </a:r>
            <a:r>
              <a:rPr lang="en-GB" sz="2200" b="1" i="0" dirty="0">
                <a:solidFill>
                  <a:srgbClr val="3C4043"/>
                </a:solidFill>
                <a:effectLst/>
                <a:latin typeface="+mj-lt"/>
              </a:rPr>
              <a:t>joint reflection </a:t>
            </a:r>
          </a:p>
          <a:p>
            <a:pPr marL="1143000" lvl="1" indent="-457200">
              <a:buFont typeface="Arial" panose="020B0604020202020204" pitchFamily="34" charset="0"/>
              <a:buChar char="•"/>
            </a:pPr>
            <a:r>
              <a:rPr lang="en-GB" sz="2200" b="1" i="0" dirty="0">
                <a:solidFill>
                  <a:srgbClr val="3C4043"/>
                </a:solidFill>
                <a:effectLst/>
                <a:latin typeface="+mj-lt"/>
              </a:rPr>
              <a:t>why we do what we do</a:t>
            </a:r>
            <a:r>
              <a:rPr lang="en-GB" sz="2200" b="0" i="0" dirty="0">
                <a:solidFill>
                  <a:srgbClr val="3C4043"/>
                </a:solidFill>
                <a:effectLst/>
                <a:latin typeface="+mj-lt"/>
              </a:rPr>
              <a:t> and </a:t>
            </a:r>
          </a:p>
          <a:p>
            <a:pPr marL="1143000" lvl="1" indent="-457200">
              <a:buFont typeface="Arial" panose="020B0604020202020204" pitchFamily="34" charset="0"/>
              <a:buChar char="•"/>
            </a:pPr>
            <a:r>
              <a:rPr lang="en-GB" sz="2200" b="1" i="0" dirty="0">
                <a:solidFill>
                  <a:srgbClr val="3C4043"/>
                </a:solidFill>
                <a:effectLst/>
                <a:latin typeface="+mj-lt"/>
              </a:rPr>
              <a:t>what we won't do </a:t>
            </a:r>
            <a:r>
              <a:rPr lang="en-GB" sz="2200" b="0" i="0" dirty="0">
                <a:solidFill>
                  <a:srgbClr val="3C4043"/>
                </a:solidFill>
                <a:effectLst/>
                <a:latin typeface="+mj-lt"/>
              </a:rPr>
              <a:t>during marathon stride</a:t>
            </a:r>
          </a:p>
          <a:p>
            <a:pPr marL="1143000" lvl="1" indent="-457200">
              <a:buFont typeface="Arial" panose="020B0604020202020204" pitchFamily="34" charset="0"/>
              <a:buChar char="•"/>
            </a:pPr>
            <a:r>
              <a:rPr lang="en-GB" sz="2200" b="1" dirty="0">
                <a:solidFill>
                  <a:srgbClr val="3C4043"/>
                </a:solidFill>
                <a:latin typeface="+mj-lt"/>
              </a:rPr>
              <a:t>Foresight - </a:t>
            </a:r>
            <a:r>
              <a:rPr lang="en-GB" sz="2200" b="1" i="0" dirty="0">
                <a:solidFill>
                  <a:srgbClr val="3C4043"/>
                </a:solidFill>
                <a:effectLst/>
                <a:latin typeface="+mj-lt"/>
              </a:rPr>
              <a:t>Anticipating future scenarios </a:t>
            </a:r>
            <a:r>
              <a:rPr lang="en-GB" sz="2200" b="0" i="0" dirty="0">
                <a:solidFill>
                  <a:srgbClr val="3C4043"/>
                </a:solidFill>
                <a:effectLst/>
                <a:latin typeface="+mj-lt"/>
              </a:rPr>
              <a:t>instead of constantly reacting </a:t>
            </a:r>
          </a:p>
          <a:p>
            <a:pPr marL="1143000" lvl="1" indent="-457200">
              <a:buFont typeface="Arial" panose="020B0604020202020204" pitchFamily="34" charset="0"/>
              <a:buChar char="•"/>
            </a:pPr>
            <a:r>
              <a:rPr lang="en-GB" sz="2200" b="0" i="0" dirty="0">
                <a:solidFill>
                  <a:srgbClr val="3C4043"/>
                </a:solidFill>
                <a:effectLst/>
                <a:latin typeface="+mj-lt"/>
              </a:rPr>
              <a:t>linking with important partners</a:t>
            </a:r>
          </a:p>
          <a:p>
            <a:pPr marL="685800" indent="-457200">
              <a:buFont typeface="+mj-lt"/>
              <a:buAutoNum type="arabicPeriod"/>
            </a:pPr>
            <a:r>
              <a:rPr lang="en-GB" sz="2200" b="1" i="0" dirty="0">
                <a:solidFill>
                  <a:srgbClr val="3C4043"/>
                </a:solidFill>
                <a:effectLst/>
                <a:latin typeface="+mj-lt"/>
              </a:rPr>
              <a:t>Plan B </a:t>
            </a:r>
            <a:r>
              <a:rPr lang="en-GB" sz="2200" b="0" i="0" dirty="0">
                <a:solidFill>
                  <a:srgbClr val="3C4043"/>
                </a:solidFill>
                <a:effectLst/>
                <a:latin typeface="+mj-lt"/>
              </a:rPr>
              <a:t>– getting ready </a:t>
            </a:r>
            <a:r>
              <a:rPr lang="en-GB" sz="2200" dirty="0">
                <a:solidFill>
                  <a:srgbClr val="3C4043"/>
                </a:solidFill>
                <a:latin typeface="+mj-lt"/>
              </a:rPr>
              <a:t>to respond to risks </a:t>
            </a:r>
            <a:r>
              <a:rPr lang="en-GB" sz="2200" b="0" i="0" dirty="0">
                <a:solidFill>
                  <a:srgbClr val="3C4043"/>
                </a:solidFill>
                <a:effectLst/>
                <a:latin typeface="+mj-lt"/>
              </a:rPr>
              <a:t>and how to respond</a:t>
            </a:r>
          </a:p>
          <a:p>
            <a:pPr marL="685800" indent="-457200">
              <a:buFont typeface="+mj-lt"/>
              <a:buAutoNum type="arabicPeriod"/>
            </a:pPr>
            <a:r>
              <a:rPr lang="en-GB" sz="2200" b="0" i="0" dirty="0">
                <a:solidFill>
                  <a:srgbClr val="3C4043"/>
                </a:solidFill>
                <a:effectLst/>
                <a:latin typeface="+mj-lt"/>
              </a:rPr>
              <a:t>trauma prevention and recovery support - support groups</a:t>
            </a:r>
            <a:endParaRPr lang="en-RS" sz="2200" dirty="0">
              <a:latin typeface="+mj-lt"/>
            </a:endParaRPr>
          </a:p>
        </p:txBody>
      </p:sp>
      <p:pic>
        <p:nvPicPr>
          <p:cNvPr id="4" name="Picture 3">
            <a:extLst>
              <a:ext uri="{FF2B5EF4-FFF2-40B4-BE49-F238E27FC236}">
                <a16:creationId xmlns:a16="http://schemas.microsoft.com/office/drawing/2014/main" id="{B84546A0-6EB6-07F2-503D-69D39066B0A7}"/>
              </a:ext>
            </a:extLst>
          </p:cNvPr>
          <p:cNvPicPr>
            <a:picLocks noChangeAspect="1"/>
          </p:cNvPicPr>
          <p:nvPr/>
        </p:nvPicPr>
        <p:blipFill>
          <a:blip r:embed="rId2"/>
          <a:stretch>
            <a:fillRect/>
          </a:stretch>
        </p:blipFill>
        <p:spPr>
          <a:xfrm>
            <a:off x="7888637" y="468360"/>
            <a:ext cx="4127069" cy="6069600"/>
          </a:xfrm>
          <a:prstGeom prst="rect">
            <a:avLst/>
          </a:prstGeom>
        </p:spPr>
      </p:pic>
    </p:spTree>
    <p:extLst>
      <p:ext uri="{BB962C8B-B14F-4D97-AF65-F5344CB8AC3E}">
        <p14:creationId xmlns:p14="http://schemas.microsoft.com/office/powerpoint/2010/main" val="947092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1B4D8-C9B5-EE4C-7BFF-06A8524784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C55A3E-0896-7E9B-2E1C-F5EB171E2E4A}"/>
              </a:ext>
            </a:extLst>
          </p:cNvPr>
          <p:cNvSpPr>
            <a:spLocks noGrp="1"/>
          </p:cNvSpPr>
          <p:nvPr>
            <p:ph type="title"/>
          </p:nvPr>
        </p:nvSpPr>
        <p:spPr/>
        <p:txBody>
          <a:bodyPr/>
          <a:lstStyle/>
          <a:p>
            <a:r>
              <a:rPr lang="en-RS" dirty="0"/>
              <a:t>How would you introduce change into organizational culture?</a:t>
            </a:r>
          </a:p>
        </p:txBody>
      </p:sp>
    </p:spTree>
    <p:extLst>
      <p:ext uri="{BB962C8B-B14F-4D97-AF65-F5344CB8AC3E}">
        <p14:creationId xmlns:p14="http://schemas.microsoft.com/office/powerpoint/2010/main" val="2047974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6FF6-31B3-4114-B0BB-E4C127E70FA1}"/>
              </a:ext>
            </a:extLst>
          </p:cNvPr>
          <p:cNvSpPr>
            <a:spLocks noGrp="1"/>
          </p:cNvSpPr>
          <p:nvPr>
            <p:ph type="title"/>
          </p:nvPr>
        </p:nvSpPr>
        <p:spPr/>
        <p:txBody>
          <a:bodyPr/>
          <a:lstStyle/>
          <a:p>
            <a:r>
              <a:rPr lang="en-GB" dirty="0"/>
              <a:t>Practical Work</a:t>
            </a:r>
          </a:p>
        </p:txBody>
      </p:sp>
      <p:sp>
        <p:nvSpPr>
          <p:cNvPr id="3" name="Text Placeholder 2">
            <a:extLst>
              <a:ext uri="{FF2B5EF4-FFF2-40B4-BE49-F238E27FC236}">
                <a16:creationId xmlns:a16="http://schemas.microsoft.com/office/drawing/2014/main" id="{B9804CCF-53EF-477F-B31D-91B1CD147C79}"/>
              </a:ext>
            </a:extLst>
          </p:cNvPr>
          <p:cNvSpPr>
            <a:spLocks noGrp="1"/>
          </p:cNvSpPr>
          <p:nvPr>
            <p:ph type="body" sz="quarter" idx="10"/>
          </p:nvPr>
        </p:nvSpPr>
        <p:spPr/>
        <p:txBody>
          <a:bodyPr>
            <a:normAutofit fontScale="92500" lnSpcReduction="10000"/>
          </a:bodyPr>
          <a:lstStyle/>
          <a:p>
            <a:pPr marL="457200" indent="-457200">
              <a:buAutoNum type="arabicPeriod"/>
            </a:pPr>
            <a:r>
              <a:rPr lang="en-GB" sz="2800" dirty="0">
                <a:latin typeface="+mj-lt"/>
              </a:rPr>
              <a:t>Group 1: How would you </a:t>
            </a:r>
            <a:r>
              <a:rPr lang="en-GB" sz="2800" b="1" dirty="0">
                <a:latin typeface="+mj-lt"/>
              </a:rPr>
              <a:t>onboard</a:t>
            </a:r>
            <a:r>
              <a:rPr lang="en-GB" sz="2800" dirty="0">
                <a:latin typeface="+mj-lt"/>
              </a:rPr>
              <a:t> – introduce interns or newly hired staff to the organisational culture?</a:t>
            </a:r>
          </a:p>
          <a:p>
            <a:pPr marL="457200" indent="-457200">
              <a:buAutoNum type="arabicPeriod"/>
            </a:pPr>
            <a:endParaRPr lang="en-GB" sz="2800" dirty="0">
              <a:latin typeface="+mj-lt"/>
            </a:endParaRPr>
          </a:p>
          <a:p>
            <a:pPr marL="457200" indent="-457200">
              <a:buAutoNum type="arabicPeriod"/>
            </a:pPr>
            <a:r>
              <a:rPr lang="en-GB" sz="2800" dirty="0">
                <a:latin typeface="+mj-lt"/>
              </a:rPr>
              <a:t>Group 2: How to create and maintain organisational culture in </a:t>
            </a:r>
            <a:r>
              <a:rPr lang="en-GB" sz="2800" b="1" dirty="0">
                <a:latin typeface="+mj-lt"/>
              </a:rPr>
              <a:t>remote work?</a:t>
            </a:r>
          </a:p>
          <a:p>
            <a:pPr marL="457200" indent="-457200">
              <a:buAutoNum type="arabicPeriod"/>
            </a:pPr>
            <a:endParaRPr lang="en-GB" sz="2800" dirty="0">
              <a:latin typeface="+mj-lt"/>
            </a:endParaRPr>
          </a:p>
          <a:p>
            <a:pPr marL="457200" indent="-457200">
              <a:buAutoNum type="arabicPeriod"/>
            </a:pPr>
            <a:r>
              <a:rPr lang="en-GB" sz="2800" b="1" dirty="0">
                <a:latin typeface="+mj-lt"/>
              </a:rPr>
              <a:t>Group 3: Change Management: </a:t>
            </a:r>
            <a:r>
              <a:rPr lang="en-GB" sz="2800" dirty="0">
                <a:latin typeface="+mj-lt"/>
              </a:rPr>
              <a:t>How to change the practice of too many long meetings in the organisation?</a:t>
            </a:r>
          </a:p>
          <a:p>
            <a:pPr marL="457200" indent="-457200">
              <a:buAutoNum type="arabicPeriod"/>
            </a:pPr>
            <a:endParaRPr lang="en-GB" sz="2800" dirty="0">
              <a:latin typeface="+mj-lt"/>
            </a:endParaRPr>
          </a:p>
          <a:p>
            <a:pPr marL="457200" indent="-457200">
              <a:buAutoNum type="arabicPeriod"/>
            </a:pPr>
            <a:r>
              <a:rPr lang="en-GB" sz="2800" dirty="0">
                <a:latin typeface="+mj-lt"/>
              </a:rPr>
              <a:t>Group 4: </a:t>
            </a:r>
            <a:r>
              <a:rPr lang="en-GB" sz="2800" b="1" dirty="0">
                <a:latin typeface="+mj-lt"/>
              </a:rPr>
              <a:t>What is unspoken in the context of pressures?</a:t>
            </a:r>
            <a:endParaRPr lang="en-GB" b="1" dirty="0">
              <a:latin typeface="+mj-lt"/>
            </a:endParaRPr>
          </a:p>
          <a:p>
            <a:pPr marL="457200" indent="-457200">
              <a:buAutoNum type="arabicPeriod"/>
            </a:pPr>
            <a:endParaRPr lang="en-GB" dirty="0"/>
          </a:p>
        </p:txBody>
      </p:sp>
    </p:spTree>
    <p:extLst>
      <p:ext uri="{BB962C8B-B14F-4D97-AF65-F5344CB8AC3E}">
        <p14:creationId xmlns:p14="http://schemas.microsoft.com/office/powerpoint/2010/main" val="1096901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DE7F-AEEC-EB15-2A86-5D927B675BE0}"/>
              </a:ext>
            </a:extLst>
          </p:cNvPr>
          <p:cNvSpPr>
            <a:spLocks noGrp="1"/>
          </p:cNvSpPr>
          <p:nvPr>
            <p:ph type="title"/>
          </p:nvPr>
        </p:nvSpPr>
        <p:spPr/>
        <p:txBody>
          <a:bodyPr/>
          <a:lstStyle/>
          <a:p>
            <a:r>
              <a:rPr lang="en-RS" dirty="0"/>
              <a:t>Challenge 1: Onboarding for new staff - scaling up</a:t>
            </a:r>
          </a:p>
        </p:txBody>
      </p:sp>
      <p:sp>
        <p:nvSpPr>
          <p:cNvPr id="3" name="Text Placeholder 2">
            <a:extLst>
              <a:ext uri="{FF2B5EF4-FFF2-40B4-BE49-F238E27FC236}">
                <a16:creationId xmlns:a16="http://schemas.microsoft.com/office/drawing/2014/main" id="{74C8F9D2-3F85-7936-235C-376890D8A37B}"/>
              </a:ext>
            </a:extLst>
          </p:cNvPr>
          <p:cNvSpPr>
            <a:spLocks noGrp="1"/>
          </p:cNvSpPr>
          <p:nvPr>
            <p:ph type="body" sz="quarter" idx="10"/>
          </p:nvPr>
        </p:nvSpPr>
        <p:spPr/>
        <p:txBody>
          <a:bodyPr>
            <a:normAutofit fontScale="92500"/>
          </a:bodyPr>
          <a:lstStyle/>
          <a:p>
            <a:r>
              <a:rPr lang="en-GB" dirty="0">
                <a:latin typeface="+mj-lt"/>
              </a:rPr>
              <a:t>The think tank X was founded by a tight-knit group of seasoned researchers, all of whom have worked together for years. Their bond is rooted in shared activist experiences, intellectual passion, and a collective vision for advancing knowledge. As a small organization, the team is close-knit and informal, often blurring the lines between professional roles and personal friendships. The culture is highly collaborative, but also fast-paced. </a:t>
            </a:r>
          </a:p>
          <a:p>
            <a:r>
              <a:rPr lang="en-GB" dirty="0">
                <a:latin typeface="+mj-lt"/>
              </a:rPr>
              <a:t>Despite its impressive reputation for producing high-quality research, </a:t>
            </a:r>
            <a:r>
              <a:rPr lang="en-GB" dirty="0" err="1">
                <a:latin typeface="+mj-lt"/>
              </a:rPr>
              <a:t>tt</a:t>
            </a:r>
            <a:r>
              <a:rPr lang="en-GB" dirty="0">
                <a:latin typeface="+mj-lt"/>
              </a:rPr>
              <a:t> faces a significant problem: difficulty in retaining new, younger staff members. The founding team’s frustration with the new hires’ lack of commitment leads to even less effort in mentoring and guiding them. At the same time, the new hires’ confusion and discomfort with the unstructured environment leads to dissatisfaction and eventual departure.</a:t>
            </a:r>
          </a:p>
          <a:p>
            <a:endParaRPr lang="en-RS" dirty="0"/>
          </a:p>
        </p:txBody>
      </p:sp>
    </p:spTree>
    <p:extLst>
      <p:ext uri="{BB962C8B-B14F-4D97-AF65-F5344CB8AC3E}">
        <p14:creationId xmlns:p14="http://schemas.microsoft.com/office/powerpoint/2010/main" val="563237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E259-C8F6-CD7B-FC90-73531F3C2E78}"/>
              </a:ext>
            </a:extLst>
          </p:cNvPr>
          <p:cNvSpPr>
            <a:spLocks noGrp="1"/>
          </p:cNvSpPr>
          <p:nvPr>
            <p:ph type="title"/>
          </p:nvPr>
        </p:nvSpPr>
        <p:spPr/>
        <p:txBody>
          <a:bodyPr/>
          <a:lstStyle/>
          <a:p>
            <a:r>
              <a:rPr lang="en-RS" dirty="0"/>
              <a:t>Challenge 2: Remote Work</a:t>
            </a:r>
          </a:p>
        </p:txBody>
      </p:sp>
      <p:sp>
        <p:nvSpPr>
          <p:cNvPr id="3" name="Text Placeholder 2">
            <a:extLst>
              <a:ext uri="{FF2B5EF4-FFF2-40B4-BE49-F238E27FC236}">
                <a16:creationId xmlns:a16="http://schemas.microsoft.com/office/drawing/2014/main" id="{E897E0B5-F134-2288-E944-5CC2CC586449}"/>
              </a:ext>
            </a:extLst>
          </p:cNvPr>
          <p:cNvSpPr>
            <a:spLocks noGrp="1"/>
          </p:cNvSpPr>
          <p:nvPr>
            <p:ph type="body" sz="quarter" idx="10"/>
          </p:nvPr>
        </p:nvSpPr>
        <p:spPr/>
        <p:txBody>
          <a:bodyPr>
            <a:normAutofit lnSpcReduction="10000"/>
          </a:bodyPr>
          <a:lstStyle/>
          <a:p>
            <a:r>
              <a:rPr lang="en-GB" b="1" dirty="0">
                <a:latin typeface="+mj-lt"/>
              </a:rPr>
              <a:t>Context:</a:t>
            </a:r>
            <a:r>
              <a:rPr lang="en-GB" dirty="0">
                <a:latin typeface="+mj-lt"/>
              </a:rPr>
              <a:t> A youth think tank with </a:t>
            </a:r>
            <a:r>
              <a:rPr lang="en-GB" u="sng" dirty="0">
                <a:latin typeface="+mj-lt"/>
              </a:rPr>
              <a:t>members from various countries </a:t>
            </a:r>
            <a:r>
              <a:rPr lang="en-GB" dirty="0">
                <a:latin typeface="+mj-lt"/>
              </a:rPr>
              <a:t>is </a:t>
            </a:r>
            <a:r>
              <a:rPr lang="en-GB" u="sng" dirty="0">
                <a:latin typeface="+mj-lt"/>
              </a:rPr>
              <a:t>operating remotely</a:t>
            </a:r>
            <a:r>
              <a:rPr lang="en-GB" dirty="0">
                <a:latin typeface="+mj-lt"/>
              </a:rPr>
              <a:t>, and its staff consists of students based on different continents. The challenge lies in creating a shared sense of organizational culture and coherence among a diverse, geographically dispersed group with no consistent in-person interactions.</a:t>
            </a:r>
          </a:p>
          <a:p>
            <a:endParaRPr lang="en-GB" dirty="0">
              <a:latin typeface="+mj-lt"/>
            </a:endParaRPr>
          </a:p>
          <a:p>
            <a:r>
              <a:rPr lang="en-GB" b="1" dirty="0">
                <a:latin typeface="+mj-lt"/>
              </a:rPr>
              <a:t>Problem:</a:t>
            </a:r>
            <a:r>
              <a:rPr lang="en-GB" dirty="0">
                <a:latin typeface="+mj-lt"/>
              </a:rPr>
              <a:t> The virtual environment makes it difficult to establish common values, expectations, and a unified approach to work. Members come from varied educational backgrounds, cultures, and time zones, leading to miscommunications, feelings of isolation, and inconsistent levels of engagement. Despite </a:t>
            </a:r>
            <a:r>
              <a:rPr lang="en-GB" u="sng" dirty="0">
                <a:latin typeface="+mj-lt"/>
              </a:rPr>
              <a:t>the shared goal of policy advocacy, </a:t>
            </a:r>
            <a:r>
              <a:rPr lang="en-GB" dirty="0">
                <a:latin typeface="+mj-lt"/>
              </a:rPr>
              <a:t>there’s a lack of shared organizational identity.</a:t>
            </a:r>
          </a:p>
          <a:p>
            <a:endParaRPr lang="en-RS" dirty="0"/>
          </a:p>
        </p:txBody>
      </p:sp>
    </p:spTree>
    <p:extLst>
      <p:ext uri="{BB962C8B-B14F-4D97-AF65-F5344CB8AC3E}">
        <p14:creationId xmlns:p14="http://schemas.microsoft.com/office/powerpoint/2010/main" val="570345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671F7-3471-8B50-9959-F004DC507501}"/>
              </a:ext>
            </a:extLst>
          </p:cNvPr>
          <p:cNvSpPr>
            <a:spLocks noGrp="1"/>
          </p:cNvSpPr>
          <p:nvPr>
            <p:ph type="title"/>
          </p:nvPr>
        </p:nvSpPr>
        <p:spPr/>
        <p:txBody>
          <a:bodyPr/>
          <a:lstStyle/>
          <a:p>
            <a:r>
              <a:rPr lang="en-RS" dirty="0"/>
              <a:t>Challenge 3: Too many meetings</a:t>
            </a:r>
          </a:p>
        </p:txBody>
      </p:sp>
      <p:sp>
        <p:nvSpPr>
          <p:cNvPr id="3" name="Text Placeholder 2">
            <a:extLst>
              <a:ext uri="{FF2B5EF4-FFF2-40B4-BE49-F238E27FC236}">
                <a16:creationId xmlns:a16="http://schemas.microsoft.com/office/drawing/2014/main" id="{B160E596-575E-EDCE-984A-BA69F13A7587}"/>
              </a:ext>
            </a:extLst>
          </p:cNvPr>
          <p:cNvSpPr>
            <a:spLocks noGrp="1"/>
          </p:cNvSpPr>
          <p:nvPr>
            <p:ph type="body" sz="quarter" idx="10"/>
          </p:nvPr>
        </p:nvSpPr>
        <p:spPr/>
        <p:txBody>
          <a:bodyPr>
            <a:normAutofit fontScale="92500" lnSpcReduction="20000"/>
          </a:bodyPr>
          <a:lstStyle/>
          <a:p>
            <a:r>
              <a:rPr lang="en-GB" dirty="0">
                <a:latin typeface="+mj-lt"/>
              </a:rPr>
              <a:t>The think tank’s senior leadership has noticed that staff, particularly research and advocacy teams, are </a:t>
            </a:r>
            <a:r>
              <a:rPr lang="en-GB" b="1" dirty="0">
                <a:latin typeface="+mj-lt"/>
              </a:rPr>
              <a:t>overburdened with internal and external meetings</a:t>
            </a:r>
            <a:r>
              <a:rPr lang="en-GB" dirty="0">
                <a:latin typeface="+mj-lt"/>
              </a:rPr>
              <a:t>, leading to burnout and a decline in overall productivity. </a:t>
            </a:r>
          </a:p>
          <a:p>
            <a:r>
              <a:rPr lang="en-GB" dirty="0">
                <a:latin typeface="+mj-lt"/>
              </a:rPr>
              <a:t>The organization’s culture values face-to-face interaction (even if virtual), and there's an unspoken expectation that attending meetings is essential to being seen as a ‘dedicated’ employee.</a:t>
            </a:r>
            <a:r>
              <a:rPr lang="en-GB" b="1" dirty="0">
                <a:latin typeface="+mj-lt"/>
              </a:rPr>
              <a:t> </a:t>
            </a:r>
          </a:p>
          <a:p>
            <a:r>
              <a:rPr lang="en-GB" dirty="0">
                <a:latin typeface="+mj-lt"/>
              </a:rPr>
              <a:t>Some senior staff members are reluctant to reduce the number of meetings, fearing loss of control or communication breakdown.</a:t>
            </a:r>
            <a:r>
              <a:rPr lang="en-GB" b="1" dirty="0">
                <a:latin typeface="+mj-lt"/>
              </a:rPr>
              <a:t> </a:t>
            </a:r>
          </a:p>
          <a:p>
            <a:r>
              <a:rPr lang="en-GB" dirty="0">
                <a:latin typeface="+mj-lt"/>
              </a:rPr>
              <a:t>Different teams or departments often hold simultaneous meetings, which leads to scheduling conflicts and further reduces available working hours.</a:t>
            </a:r>
            <a:r>
              <a:rPr lang="en-GB" b="1" dirty="0">
                <a:latin typeface="+mj-lt"/>
              </a:rPr>
              <a:t> </a:t>
            </a:r>
          </a:p>
          <a:p>
            <a:r>
              <a:rPr lang="en-GB" dirty="0">
                <a:latin typeface="+mj-lt"/>
              </a:rPr>
              <a:t>The constant pressure to attend meetings—some outside of working hours due to time zone differences—has led to an unsustainable work-life balance. Staff members feel overwhelmed and are finding it increasingly difficult to balance work with personal life. </a:t>
            </a:r>
          </a:p>
          <a:p>
            <a:endParaRPr lang="en-RS" dirty="0"/>
          </a:p>
        </p:txBody>
      </p:sp>
    </p:spTree>
    <p:extLst>
      <p:ext uri="{BB962C8B-B14F-4D97-AF65-F5344CB8AC3E}">
        <p14:creationId xmlns:p14="http://schemas.microsoft.com/office/powerpoint/2010/main" val="481014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9FCF-3FE4-00BE-E0BC-53BEE79E0BD9}"/>
              </a:ext>
            </a:extLst>
          </p:cNvPr>
          <p:cNvSpPr>
            <a:spLocks noGrp="1"/>
          </p:cNvSpPr>
          <p:nvPr>
            <p:ph type="title"/>
          </p:nvPr>
        </p:nvSpPr>
        <p:spPr>
          <a:xfrm>
            <a:off x="945478" y="617020"/>
            <a:ext cx="9721849" cy="607026"/>
          </a:xfrm>
        </p:spPr>
        <p:txBody>
          <a:bodyPr/>
          <a:lstStyle/>
          <a:p>
            <a:r>
              <a:rPr lang="en-RS" dirty="0"/>
              <a:t>Challenge 4: Adaptation to authoritarian context </a:t>
            </a:r>
          </a:p>
        </p:txBody>
      </p:sp>
      <p:sp>
        <p:nvSpPr>
          <p:cNvPr id="3" name="Text Placeholder 2">
            <a:extLst>
              <a:ext uri="{FF2B5EF4-FFF2-40B4-BE49-F238E27FC236}">
                <a16:creationId xmlns:a16="http://schemas.microsoft.com/office/drawing/2014/main" id="{141C5B3F-9576-5B35-B5FD-F4D44E61C603}"/>
              </a:ext>
            </a:extLst>
          </p:cNvPr>
          <p:cNvSpPr>
            <a:spLocks noGrp="1"/>
          </p:cNvSpPr>
          <p:nvPr>
            <p:ph type="body" sz="quarter" idx="10"/>
          </p:nvPr>
        </p:nvSpPr>
        <p:spPr>
          <a:xfrm>
            <a:off x="833438" y="1224046"/>
            <a:ext cx="10413084" cy="4409908"/>
          </a:xfrm>
        </p:spPr>
        <p:txBody>
          <a:bodyPr>
            <a:noAutofit/>
          </a:bodyPr>
          <a:lstStyle/>
          <a:p>
            <a:pPr>
              <a:lnSpc>
                <a:spcPct val="120000"/>
              </a:lnSpc>
              <a:spcBef>
                <a:spcPts val="0"/>
              </a:spcBef>
            </a:pPr>
            <a:r>
              <a:rPr lang="en-GB" sz="1400" dirty="0">
                <a:latin typeface="+mj-lt"/>
              </a:rPr>
              <a:t>Over the past two years, the operating environment for the think tank has become more unstable. Traditional channels of influence—policy consultations, advisory roles, expert briefings—have narrowed or become less predictable. At the same time, several peer think tanks have been targeted by coordinated smear campaigns, often amplified digitally and framed around credibility, funding sources, or political alignment. Incidents involving data leaks, hacked communications, or online harassment elsewhere have heightened concern about exposure and reputational risk. In response, the think tank has not stepped back. Instead, its work has broadened. As direct research-to-policy pathways weakened, new demands grew: more emphasis on public positioning and rapid commentary; greater investment in partnership and stakeholder management; frequent responses to external “shocks” such as media controversies or political developments; closer coordination with communications, legal, and external affairs functions. None of this formally replaced research—but it began to reorganize attention and time. Research agendas increasingly followed externally salient themes. Timelines shortened. Outputs were shaped to travel across media and partner networks. Senior researchers and managers found themselves spending more time maintaining relationships, managing risk, and responding to events than pursuing sustained inquiry.</a:t>
            </a:r>
          </a:p>
          <a:p>
            <a:pPr>
              <a:lnSpc>
                <a:spcPct val="120000"/>
              </a:lnSpc>
              <a:spcBef>
                <a:spcPts val="0"/>
              </a:spcBef>
            </a:pPr>
            <a:r>
              <a:rPr lang="en-GB" sz="1400" dirty="0">
                <a:latin typeface="+mj-lt"/>
              </a:rPr>
              <a:t>Internally, the shift felt less like silence than dispersion. Strategic conversations became crowded with contingencies. Thematic focus became harder to sustain. It grew less clear which research questions were driving engagement—and which engagement demands were driving research. The think tank remains active, visible. Yet some quietly wonder whether, over time, it is being pulled away from its </a:t>
            </a:r>
            <a:r>
              <a:rPr lang="en-GB" sz="1400" dirty="0" err="1">
                <a:latin typeface="+mj-lt"/>
              </a:rPr>
              <a:t>nishe</a:t>
            </a:r>
            <a:r>
              <a:rPr lang="en-GB" sz="1400" dirty="0">
                <a:latin typeface="+mj-lt"/>
              </a:rPr>
              <a:t>—not by a single choice, but by the accumulation of adaptive responses in a more hostile and volatile environment.</a:t>
            </a:r>
          </a:p>
          <a:p>
            <a:pPr marL="685800" indent="-685800">
              <a:lnSpc>
                <a:spcPct val="120000"/>
              </a:lnSpc>
              <a:spcBef>
                <a:spcPts val="0"/>
              </a:spcBef>
              <a:buFont typeface="Arial" panose="020B0604020202020204" pitchFamily="34" charset="0"/>
              <a:buChar char="•"/>
            </a:pPr>
            <a:endParaRPr lang="en-GB" sz="1400" dirty="0"/>
          </a:p>
        </p:txBody>
      </p:sp>
    </p:spTree>
    <p:extLst>
      <p:ext uri="{BB962C8B-B14F-4D97-AF65-F5344CB8AC3E}">
        <p14:creationId xmlns:p14="http://schemas.microsoft.com/office/powerpoint/2010/main" val="118825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CC790-B7A6-CB84-08AB-A61F6331E0AE}"/>
            </a:ext>
          </a:extLst>
        </p:cNvPr>
        <p:cNvGrpSpPr/>
        <p:nvPr/>
      </p:nvGrpSpPr>
      <p:grpSpPr>
        <a:xfrm>
          <a:off x="0" y="0"/>
          <a:ext cx="0" cy="0"/>
          <a:chOff x="0" y="0"/>
          <a:chExt cx="0" cy="0"/>
        </a:xfrm>
      </p:grpSpPr>
      <p:pic>
        <p:nvPicPr>
          <p:cNvPr id="8" name="Picture 7" descr="A close up of text on a white background&#10;&#10;Description automatically generated">
            <a:extLst>
              <a:ext uri="{FF2B5EF4-FFF2-40B4-BE49-F238E27FC236}">
                <a16:creationId xmlns:a16="http://schemas.microsoft.com/office/drawing/2014/main" id="{59527D37-6406-5CCC-1EAD-C892308D2741}"/>
              </a:ext>
            </a:extLst>
          </p:cNvPr>
          <p:cNvPicPr>
            <a:picLocks noChangeAspect="1"/>
          </p:cNvPicPr>
          <p:nvPr/>
        </p:nvPicPr>
        <p:blipFill rotWithShape="1">
          <a:blip r:embed="rId2"/>
          <a:srcRect r="2016"/>
          <a:stretch/>
        </p:blipFill>
        <p:spPr>
          <a:xfrm>
            <a:off x="-3" y="-1"/>
            <a:ext cx="3779836" cy="6858000"/>
          </a:xfrm>
          <a:prstGeom prst="rect">
            <a:avLst/>
          </a:prstGeom>
          <a:ln w="9525">
            <a:noFill/>
          </a:ln>
        </p:spPr>
      </p:pic>
      <p:pic>
        <p:nvPicPr>
          <p:cNvPr id="10" name="Picture 9" descr="A group of people standing in a room&#10;&#10;Description automatically generated">
            <a:extLst>
              <a:ext uri="{FF2B5EF4-FFF2-40B4-BE49-F238E27FC236}">
                <a16:creationId xmlns:a16="http://schemas.microsoft.com/office/drawing/2014/main" id="{34CFA4DB-5CE9-7462-BE55-D568F721F4ED}"/>
              </a:ext>
            </a:extLst>
          </p:cNvPr>
          <p:cNvPicPr>
            <a:picLocks noChangeAspect="1"/>
          </p:cNvPicPr>
          <p:nvPr/>
        </p:nvPicPr>
        <p:blipFill rotWithShape="1">
          <a:blip r:embed="rId3"/>
          <a:srcRect l="38016" r="31069"/>
          <a:stretch/>
        </p:blipFill>
        <p:spPr>
          <a:xfrm>
            <a:off x="3781428" y="-1"/>
            <a:ext cx="3769155" cy="6858000"/>
          </a:xfrm>
          <a:prstGeom prst="rect">
            <a:avLst/>
          </a:prstGeom>
          <a:ln w="9525">
            <a:noFill/>
          </a:ln>
        </p:spPr>
      </p:pic>
      <p:sp>
        <p:nvSpPr>
          <p:cNvPr id="4" name="Slide Number Placeholder 3">
            <a:extLst>
              <a:ext uri="{FF2B5EF4-FFF2-40B4-BE49-F238E27FC236}">
                <a16:creationId xmlns:a16="http://schemas.microsoft.com/office/drawing/2014/main" id="{30B57B07-B7A8-5B1D-2745-38506ECA0E2D}"/>
              </a:ext>
            </a:extLst>
          </p:cNvPr>
          <p:cNvSpPr>
            <a:spLocks noGrp="1"/>
          </p:cNvSpPr>
          <p:nvPr>
            <p:ph type="sldNum" sz="quarter" idx="12"/>
          </p:nvPr>
        </p:nvSpPr>
        <p:spPr>
          <a:xfrm>
            <a:off x="10469880" y="320040"/>
            <a:ext cx="914400" cy="320040"/>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pPr>
                <a:spcAft>
                  <a:spcPts val="600"/>
                </a:spcAft>
              </a:pPr>
              <a:t>3</a:t>
            </a:fld>
            <a:endParaRPr lang="en-US"/>
          </a:p>
        </p:txBody>
      </p:sp>
      <p:sp>
        <p:nvSpPr>
          <p:cNvPr id="3" name="Content Placeholder 2">
            <a:extLst>
              <a:ext uri="{FF2B5EF4-FFF2-40B4-BE49-F238E27FC236}">
                <a16:creationId xmlns:a16="http://schemas.microsoft.com/office/drawing/2014/main" id="{E334DA6D-A9FA-840A-1EF4-D598DB918273}"/>
              </a:ext>
            </a:extLst>
          </p:cNvPr>
          <p:cNvSpPr>
            <a:spLocks noGrp="1"/>
          </p:cNvSpPr>
          <p:nvPr>
            <p:ph idx="4294967295"/>
          </p:nvPr>
        </p:nvSpPr>
        <p:spPr>
          <a:xfrm>
            <a:off x="8091055" y="320040"/>
            <a:ext cx="3519053" cy="5983777"/>
          </a:xfrm>
        </p:spPr>
        <p:txBody>
          <a:bodyPr vert="horz" lIns="91440" tIns="45720" rIns="91440" bIns="45720" rtlCol="0" anchor="ctr">
            <a:noAutofit/>
          </a:bodyPr>
          <a:lstStyle/>
          <a:p>
            <a:pPr marL="0" indent="0">
              <a:lnSpc>
                <a:spcPct val="100000"/>
              </a:lnSpc>
              <a:spcBef>
                <a:spcPts val="0"/>
              </a:spcBef>
              <a:buNone/>
            </a:pPr>
            <a:r>
              <a:rPr lang="en-US" sz="1500" b="1" dirty="0">
                <a:latin typeface="+mj-lt"/>
              </a:rPr>
              <a:t>Sonja Stojanovic Gajic</a:t>
            </a:r>
          </a:p>
          <a:p>
            <a:pPr marL="0" indent="0">
              <a:lnSpc>
                <a:spcPct val="100000"/>
              </a:lnSpc>
              <a:spcBef>
                <a:spcPts val="0"/>
              </a:spcBef>
              <a:buNone/>
            </a:pPr>
            <a:r>
              <a:rPr lang="en-US" sz="1500" dirty="0">
                <a:latin typeface="+mj-lt"/>
              </a:rPr>
              <a:t>In activism since I was 16. I led a student organization and later worked for big IGO and in academia.</a:t>
            </a:r>
          </a:p>
          <a:p>
            <a:pPr marL="0" indent="0">
              <a:lnSpc>
                <a:spcPct val="100000"/>
              </a:lnSpc>
              <a:spcBef>
                <a:spcPts val="0"/>
              </a:spcBef>
              <a:buNone/>
            </a:pPr>
            <a:endParaRPr lang="en-US" sz="1500" dirty="0">
              <a:latin typeface="+mj-lt"/>
            </a:endParaRPr>
          </a:p>
          <a:p>
            <a:pPr marL="0" indent="0">
              <a:lnSpc>
                <a:spcPct val="100000"/>
              </a:lnSpc>
              <a:spcBef>
                <a:spcPts val="0"/>
              </a:spcBef>
              <a:buNone/>
            </a:pPr>
            <a:r>
              <a:rPr lang="en-US" sz="1500" b="1" dirty="0">
                <a:latin typeface="+mj-lt"/>
              </a:rPr>
              <a:t>2006-2019 Director of Belgrade Centre for Security Policy (BCSP) Mixed job description: </a:t>
            </a:r>
            <a:r>
              <a:rPr lang="en-US" sz="1500" dirty="0">
                <a:latin typeface="+mj-lt"/>
              </a:rPr>
              <a:t>management and programs </a:t>
            </a:r>
          </a:p>
          <a:p>
            <a:pPr>
              <a:lnSpc>
                <a:spcPct val="100000"/>
              </a:lnSpc>
              <a:spcBef>
                <a:spcPts val="0"/>
              </a:spcBef>
            </a:pPr>
            <a:r>
              <a:rPr lang="en-US" sz="1500" b="1" dirty="0">
                <a:latin typeface="+mj-lt"/>
              </a:rPr>
              <a:t>Self-educated manager - </a:t>
            </a:r>
            <a:r>
              <a:rPr lang="en-US" sz="1500" dirty="0">
                <a:latin typeface="+mj-lt"/>
              </a:rPr>
              <a:t>learned by doing it and leading an </a:t>
            </a:r>
            <a:r>
              <a:rPr lang="en-US" sz="1500" dirty="0" err="1">
                <a:latin typeface="+mj-lt"/>
              </a:rPr>
              <a:t>organisation</a:t>
            </a:r>
            <a:r>
              <a:rPr lang="en-US" sz="1500" dirty="0">
                <a:latin typeface="+mj-lt"/>
              </a:rPr>
              <a:t> through change process</a:t>
            </a:r>
          </a:p>
          <a:p>
            <a:pPr>
              <a:lnSpc>
                <a:spcPct val="100000"/>
              </a:lnSpc>
              <a:spcBef>
                <a:spcPts val="0"/>
              </a:spcBef>
            </a:pPr>
            <a:r>
              <a:rPr lang="en-US" sz="1500" dirty="0">
                <a:latin typeface="+mj-lt"/>
              </a:rPr>
              <a:t>Set up </a:t>
            </a:r>
            <a:r>
              <a:rPr lang="en-US" sz="1500" b="1" dirty="0">
                <a:latin typeface="+mj-lt"/>
              </a:rPr>
              <a:t>networks and communities of practice</a:t>
            </a:r>
            <a:r>
              <a:rPr lang="en-US" sz="1500" dirty="0">
                <a:latin typeface="+mj-lt"/>
              </a:rPr>
              <a:t> to resolve cross-national issues</a:t>
            </a:r>
          </a:p>
          <a:p>
            <a:pPr marL="0" indent="0">
              <a:lnSpc>
                <a:spcPct val="100000"/>
              </a:lnSpc>
              <a:spcBef>
                <a:spcPts val="0"/>
              </a:spcBef>
              <a:buNone/>
            </a:pPr>
            <a:endParaRPr lang="en-US" sz="1500" dirty="0">
              <a:latin typeface="+mj-lt"/>
            </a:endParaRPr>
          </a:p>
          <a:p>
            <a:pPr marL="0" indent="0">
              <a:lnSpc>
                <a:spcPct val="100000"/>
              </a:lnSpc>
              <a:spcBef>
                <a:spcPts val="0"/>
              </a:spcBef>
              <a:buNone/>
            </a:pPr>
            <a:r>
              <a:rPr lang="en-US" sz="1500" b="1" dirty="0">
                <a:latin typeface="+mj-lt"/>
              </a:rPr>
              <a:t>Consultant to CSOs and IGOs</a:t>
            </a:r>
            <a:r>
              <a:rPr lang="en-US" sz="1500" dirty="0">
                <a:latin typeface="+mj-lt"/>
              </a:rPr>
              <a:t> in East Europe, Middle East and Latin America</a:t>
            </a:r>
          </a:p>
          <a:p>
            <a:pPr marL="0" indent="0">
              <a:lnSpc>
                <a:spcPct val="100000"/>
              </a:lnSpc>
              <a:spcBef>
                <a:spcPts val="0"/>
              </a:spcBef>
              <a:buNone/>
            </a:pPr>
            <a:r>
              <a:rPr lang="en-US" sz="1500" dirty="0">
                <a:solidFill>
                  <a:srgbClr val="0E101A"/>
                </a:solidFill>
                <a:effectLst/>
                <a:latin typeface="+mj-lt"/>
                <a:ea typeface="Calibri" panose="020F0502020204030204" pitchFamily="34" charset="0"/>
              </a:rPr>
              <a:t>Certified Analytic-Network Coach and completed multi-year Training in Systems-Psychodynamic Consulting</a:t>
            </a:r>
            <a:r>
              <a:rPr lang="en-RS" sz="1500" dirty="0">
                <a:effectLst/>
                <a:latin typeface="+mj-lt"/>
              </a:rPr>
              <a:t>  </a:t>
            </a:r>
            <a:endParaRPr lang="en-US" sz="1500" dirty="0">
              <a:latin typeface="+mj-lt"/>
            </a:endParaRPr>
          </a:p>
          <a:p>
            <a:pPr marL="0" indent="0">
              <a:lnSpc>
                <a:spcPct val="100000"/>
              </a:lnSpc>
              <a:spcBef>
                <a:spcPts val="0"/>
              </a:spcBef>
              <a:buNone/>
            </a:pPr>
            <a:endParaRPr lang="en-US" sz="1500" dirty="0">
              <a:latin typeface="+mj-lt"/>
            </a:endParaRPr>
          </a:p>
          <a:p>
            <a:pPr marL="0" indent="0">
              <a:lnSpc>
                <a:spcPct val="100000"/>
              </a:lnSpc>
              <a:spcBef>
                <a:spcPts val="0"/>
              </a:spcBef>
              <a:buNone/>
            </a:pPr>
            <a:r>
              <a:rPr lang="en-US" sz="1500" b="1" dirty="0">
                <a:latin typeface="+mj-lt"/>
              </a:rPr>
              <a:t>Senior Research Fellow, </a:t>
            </a:r>
            <a:r>
              <a:rPr lang="en-US" sz="1500" dirty="0">
                <a:latin typeface="+mj-lt"/>
              </a:rPr>
              <a:t>Centre for Advanced Studies, </a:t>
            </a:r>
            <a:r>
              <a:rPr lang="en-US" sz="1500" dirty="0" err="1">
                <a:latin typeface="+mj-lt"/>
              </a:rPr>
              <a:t>UniRI</a:t>
            </a:r>
            <a:r>
              <a:rPr lang="en-US" sz="1500" dirty="0">
                <a:latin typeface="+mj-lt"/>
              </a:rPr>
              <a:t>, Croatia</a:t>
            </a:r>
          </a:p>
        </p:txBody>
      </p:sp>
    </p:spTree>
    <p:extLst>
      <p:ext uri="{BB962C8B-B14F-4D97-AF65-F5344CB8AC3E}">
        <p14:creationId xmlns:p14="http://schemas.microsoft.com/office/powerpoint/2010/main" val="1153793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9416-22FE-4450-EE88-E4C282375A67}"/>
              </a:ext>
            </a:extLst>
          </p:cNvPr>
          <p:cNvSpPr>
            <a:spLocks noGrp="1"/>
          </p:cNvSpPr>
          <p:nvPr>
            <p:ph type="title"/>
          </p:nvPr>
        </p:nvSpPr>
        <p:spPr/>
        <p:txBody>
          <a:bodyPr/>
          <a:lstStyle/>
          <a:p>
            <a:r>
              <a:rPr lang="en-RS" dirty="0"/>
              <a:t>Questions for Discussion</a:t>
            </a:r>
          </a:p>
        </p:txBody>
      </p:sp>
      <p:sp>
        <p:nvSpPr>
          <p:cNvPr id="3" name="Text Placeholder 2">
            <a:extLst>
              <a:ext uri="{FF2B5EF4-FFF2-40B4-BE49-F238E27FC236}">
                <a16:creationId xmlns:a16="http://schemas.microsoft.com/office/drawing/2014/main" id="{FCF2426C-5EFF-679F-CAAB-56C66F0DBABA}"/>
              </a:ext>
            </a:extLst>
          </p:cNvPr>
          <p:cNvSpPr>
            <a:spLocks noGrp="1"/>
          </p:cNvSpPr>
          <p:nvPr>
            <p:ph type="body" sz="quarter" idx="10"/>
          </p:nvPr>
        </p:nvSpPr>
        <p:spPr/>
        <p:txBody>
          <a:bodyPr>
            <a:normAutofit/>
          </a:bodyPr>
          <a:lstStyle/>
          <a:p>
            <a:pPr marL="685800" indent="-685800">
              <a:lnSpc>
                <a:spcPct val="120000"/>
              </a:lnSpc>
              <a:spcBef>
                <a:spcPts val="0"/>
              </a:spcBef>
              <a:buFont typeface="Arial" panose="020B0604020202020204" pitchFamily="34" charset="0"/>
              <a:buChar char="•"/>
            </a:pPr>
            <a:r>
              <a:rPr lang="en-GB" dirty="0"/>
              <a:t>How is uncertainty distorting our understanding of why we exist? Which parts of our mission feel ”dangerous”, and which feel ”safe”? Are we quietly redefining our task to ensure survival – and if so, what are we losing? </a:t>
            </a:r>
          </a:p>
          <a:p>
            <a:pPr marL="685800" indent="-685800">
              <a:lnSpc>
                <a:spcPct val="120000"/>
              </a:lnSpc>
              <a:spcBef>
                <a:spcPts val="0"/>
              </a:spcBef>
              <a:buFont typeface="Arial" panose="020B0604020202020204" pitchFamily="34" charset="0"/>
              <a:buChar char="•"/>
            </a:pPr>
            <a:r>
              <a:rPr lang="en-GB" dirty="0"/>
              <a:t>Which external pressures are hardest to talk about openly?</a:t>
            </a:r>
          </a:p>
          <a:p>
            <a:pPr marL="685800" indent="-685800">
              <a:lnSpc>
                <a:spcPct val="120000"/>
              </a:lnSpc>
              <a:spcBef>
                <a:spcPts val="0"/>
              </a:spcBef>
              <a:buFont typeface="Arial" panose="020B0604020202020204" pitchFamily="34" charset="0"/>
              <a:buChar char="•"/>
            </a:pPr>
            <a:r>
              <a:rPr lang="en-GB" dirty="0"/>
              <a:t>Which roles are carrying the most exposure, coordination burden, or thematic strain in this environment?</a:t>
            </a:r>
          </a:p>
          <a:p>
            <a:pPr marL="685800" indent="-685800">
              <a:lnSpc>
                <a:spcPct val="120000"/>
              </a:lnSpc>
              <a:spcBef>
                <a:spcPts val="0"/>
              </a:spcBef>
              <a:buFont typeface="Arial" panose="020B0604020202020204" pitchFamily="34" charset="0"/>
              <a:buChar char="•"/>
            </a:pPr>
            <a:r>
              <a:rPr lang="en-GB" dirty="0"/>
              <a:t>What have we learned about ourselves in last period?</a:t>
            </a:r>
          </a:p>
          <a:p>
            <a:pPr marL="685800" indent="-685800">
              <a:lnSpc>
                <a:spcPct val="120000"/>
              </a:lnSpc>
              <a:spcBef>
                <a:spcPts val="0"/>
              </a:spcBef>
              <a:buFont typeface="Arial" panose="020B0604020202020204" pitchFamily="34" charset="0"/>
              <a:buChar char="•"/>
            </a:pPr>
            <a:r>
              <a:rPr lang="en-GB" dirty="0"/>
              <a:t>What would genuine adaptation look like, not just survival?</a:t>
            </a:r>
            <a:endParaRPr lang="en-RS" dirty="0"/>
          </a:p>
        </p:txBody>
      </p:sp>
    </p:spTree>
    <p:extLst>
      <p:ext uri="{BB962C8B-B14F-4D97-AF65-F5344CB8AC3E}">
        <p14:creationId xmlns:p14="http://schemas.microsoft.com/office/powerpoint/2010/main" val="1532827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D750-7C37-B3E9-92CB-59D3ACD750B1}"/>
              </a:ext>
            </a:extLst>
          </p:cNvPr>
          <p:cNvSpPr>
            <a:spLocks noGrp="1"/>
          </p:cNvSpPr>
          <p:nvPr>
            <p:ph type="title"/>
          </p:nvPr>
        </p:nvSpPr>
        <p:spPr>
          <a:xfrm>
            <a:off x="1636714" y="692150"/>
            <a:ext cx="3752704" cy="4032250"/>
          </a:xfrm>
        </p:spPr>
        <p:txBody>
          <a:bodyPr>
            <a:normAutofit/>
          </a:bodyPr>
          <a:lstStyle/>
          <a:p>
            <a:r>
              <a:rPr lang="en-RS" dirty="0"/>
              <a:t>Running a think tank  in a changing Europe</a:t>
            </a:r>
            <a:br>
              <a:rPr lang="en-RS" dirty="0"/>
            </a:br>
            <a:br>
              <a:rPr lang="en-RS" dirty="0"/>
            </a:br>
            <a:br>
              <a:rPr lang="en-RS" dirty="0"/>
            </a:br>
            <a:br>
              <a:rPr lang="en-RS" dirty="0"/>
            </a:br>
            <a:r>
              <a:rPr lang="en-GB" sz="2200" dirty="0">
                <a:hlinkClick r:id="rId2"/>
              </a:rPr>
              <a:t>https://open.spotify.com/episode/5TSeB3eRTC4Ap98AjGwDU5?si=smIB5NvAQWiFZANabcxi_A</a:t>
            </a:r>
            <a:r>
              <a:rPr lang="en-GB" sz="2200" dirty="0"/>
              <a:t> </a:t>
            </a:r>
            <a:endParaRPr lang="en-RS" sz="2200" dirty="0"/>
          </a:p>
        </p:txBody>
      </p:sp>
      <p:pic>
        <p:nvPicPr>
          <p:cNvPr id="5" name="Picture 4" descr="A group of people on a blue and white background&#10;&#10;AI-generated content may be incorrect.">
            <a:extLst>
              <a:ext uri="{FF2B5EF4-FFF2-40B4-BE49-F238E27FC236}">
                <a16:creationId xmlns:a16="http://schemas.microsoft.com/office/drawing/2014/main" id="{913996C0-8824-7AD4-DA8C-41ECBD0F7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565" y="538462"/>
            <a:ext cx="5100337" cy="5100337"/>
          </a:xfrm>
          <a:prstGeom prst="rect">
            <a:avLst/>
          </a:prstGeom>
        </p:spPr>
      </p:pic>
    </p:spTree>
    <p:extLst>
      <p:ext uri="{BB962C8B-B14F-4D97-AF65-F5344CB8AC3E}">
        <p14:creationId xmlns:p14="http://schemas.microsoft.com/office/powerpoint/2010/main" val="997762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6"/>
          <p:cNvSpPr txBox="1">
            <a:spLocks noGrp="1"/>
          </p:cNvSpPr>
          <p:nvPr>
            <p:ph type="title"/>
          </p:nvPr>
        </p:nvSpPr>
        <p:spPr>
          <a:xfrm>
            <a:off x="1636713" y="692150"/>
            <a:ext cx="9721849" cy="60702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ct val="100000"/>
              <a:buFont typeface="Trebuchet MS"/>
              <a:buNone/>
            </a:pPr>
            <a:r>
              <a:rPr lang="en-US" dirty="0"/>
              <a:t>Useful resources on </a:t>
            </a:r>
            <a:r>
              <a:rPr lang="en-US" dirty="0" err="1"/>
              <a:t>leaderhsip</a:t>
            </a:r>
            <a:endParaRPr dirty="0"/>
          </a:p>
        </p:txBody>
      </p:sp>
      <p:sp>
        <p:nvSpPr>
          <p:cNvPr id="170" name="Google Shape;170;p16"/>
          <p:cNvSpPr txBox="1">
            <a:spLocks noGrp="1"/>
          </p:cNvSpPr>
          <p:nvPr>
            <p:ph type="body" idx="1"/>
          </p:nvPr>
        </p:nvSpPr>
        <p:spPr>
          <a:xfrm>
            <a:off x="1631949" y="1501541"/>
            <a:ext cx="9726613" cy="4273617"/>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2"/>
              </a:buClr>
              <a:buSzPts val="2400"/>
            </a:pPr>
            <a:r>
              <a:rPr lang="sr-Latn-RS" sz="4500" dirty="0" err="1">
                <a:latin typeface="+mj-lt"/>
              </a:rPr>
              <a:t>Think</a:t>
            </a:r>
            <a:r>
              <a:rPr lang="sr-Latn-RS" sz="4500" dirty="0">
                <a:latin typeface="+mj-lt"/>
              </a:rPr>
              <a:t> Tank </a:t>
            </a:r>
            <a:r>
              <a:rPr lang="sr-Latn-RS" sz="4500" dirty="0" err="1">
                <a:latin typeface="+mj-lt"/>
              </a:rPr>
              <a:t>Leadership</a:t>
            </a:r>
            <a:r>
              <a:rPr lang="sr-Latn-RS" sz="4500" dirty="0">
                <a:latin typeface="+mj-lt"/>
              </a:rPr>
              <a:t>: </a:t>
            </a:r>
            <a:r>
              <a:rPr lang="sr-Latn-RS" sz="4500" dirty="0" err="1">
                <a:latin typeface="+mj-lt"/>
              </a:rPr>
              <a:t>Functions</a:t>
            </a:r>
            <a:r>
              <a:rPr lang="sr-Latn-RS" sz="4500" dirty="0">
                <a:latin typeface="+mj-lt"/>
              </a:rPr>
              <a:t> </a:t>
            </a:r>
            <a:r>
              <a:rPr lang="sr-Latn-RS" sz="4500" dirty="0" err="1">
                <a:latin typeface="+mj-lt"/>
              </a:rPr>
              <a:t>and</a:t>
            </a:r>
            <a:r>
              <a:rPr lang="sr-Latn-RS" sz="4500" dirty="0">
                <a:latin typeface="+mj-lt"/>
              </a:rPr>
              <a:t> </a:t>
            </a:r>
            <a:r>
              <a:rPr lang="sr-Latn-RS" sz="4500" dirty="0" err="1">
                <a:latin typeface="+mj-lt"/>
              </a:rPr>
              <a:t>Challenges</a:t>
            </a:r>
            <a:r>
              <a:rPr lang="sr-Latn-RS" sz="4500" dirty="0">
                <a:latin typeface="+mj-lt"/>
              </a:rPr>
              <a:t> </a:t>
            </a:r>
            <a:r>
              <a:rPr lang="sr-Latn-RS" sz="4500" dirty="0" err="1">
                <a:latin typeface="+mj-lt"/>
              </a:rPr>
              <a:t>of</a:t>
            </a:r>
            <a:r>
              <a:rPr lang="sr-Latn-RS" sz="4500" dirty="0">
                <a:latin typeface="+mj-lt"/>
              </a:rPr>
              <a:t> </a:t>
            </a:r>
            <a:r>
              <a:rPr lang="sr-Latn-RS" sz="4500" dirty="0" err="1">
                <a:latin typeface="+mj-lt"/>
              </a:rPr>
              <a:t>Executive</a:t>
            </a:r>
            <a:r>
              <a:rPr lang="sr-Latn-RS" sz="4500" dirty="0">
                <a:latin typeface="+mj-lt"/>
              </a:rPr>
              <a:t> </a:t>
            </a:r>
            <a:r>
              <a:rPr lang="sr-Latn-RS" sz="4500" dirty="0" err="1">
                <a:latin typeface="+mj-lt"/>
              </a:rPr>
              <a:t>Directors</a:t>
            </a:r>
            <a:r>
              <a:rPr lang="sr-Latn-RS" sz="4500" dirty="0">
                <a:latin typeface="+mj-lt"/>
              </a:rPr>
              <a:t> </a:t>
            </a:r>
            <a:r>
              <a:rPr lang="sr-Latn-RS" sz="4500" dirty="0">
                <a:latin typeface="+mj-lt"/>
                <a:hlinkClick r:id="rId3"/>
              </a:rPr>
              <a:t>https://onthinktanks.org/wp-content/uploads/2021/06/OTT_WP9_Think-Tank-LeadershipFINAL.pdf</a:t>
            </a:r>
            <a:r>
              <a:rPr lang="sr-Latn-RS" sz="4500" dirty="0">
                <a:latin typeface="+mj-lt"/>
              </a:rPr>
              <a:t> </a:t>
            </a:r>
          </a:p>
          <a:p>
            <a:pPr marL="0" lvl="0" indent="0" algn="l" rtl="0">
              <a:lnSpc>
                <a:spcPct val="90000"/>
              </a:lnSpc>
              <a:spcBef>
                <a:spcPts val="0"/>
              </a:spcBef>
              <a:spcAft>
                <a:spcPts val="0"/>
              </a:spcAft>
              <a:buClr>
                <a:schemeClr val="dk2"/>
              </a:buClr>
              <a:buSzPts val="2400"/>
              <a:buNone/>
            </a:pPr>
            <a:endParaRPr lang="sr-Latn-RS" sz="4500" dirty="0">
              <a:latin typeface="+mj-lt"/>
            </a:endParaRPr>
          </a:p>
          <a:p>
            <a:pPr marL="0" lvl="0" indent="0" algn="l" rtl="0">
              <a:lnSpc>
                <a:spcPct val="90000"/>
              </a:lnSpc>
              <a:spcBef>
                <a:spcPts val="0"/>
              </a:spcBef>
              <a:spcAft>
                <a:spcPts val="0"/>
              </a:spcAft>
              <a:buClr>
                <a:schemeClr val="dk2"/>
              </a:buClr>
              <a:buSzPts val="2400"/>
              <a:buNone/>
            </a:pPr>
            <a:r>
              <a:rPr lang="sr-Latn-RS" sz="4500" dirty="0" err="1">
                <a:latin typeface="+mj-lt"/>
              </a:rPr>
              <a:t>Ajoy</a:t>
            </a:r>
            <a:r>
              <a:rPr lang="sr-Latn-RS" sz="4500" dirty="0">
                <a:latin typeface="+mj-lt"/>
              </a:rPr>
              <a:t> Data on </a:t>
            </a:r>
            <a:r>
              <a:rPr lang="sr-Latn-RS" sz="4500" dirty="0" err="1">
                <a:latin typeface="+mj-lt"/>
              </a:rPr>
              <a:t>networked</a:t>
            </a:r>
            <a:r>
              <a:rPr lang="sr-Latn-RS" sz="4500" dirty="0">
                <a:latin typeface="+mj-lt"/>
              </a:rPr>
              <a:t> </a:t>
            </a:r>
            <a:r>
              <a:rPr lang="sr-Latn-RS" sz="4500" dirty="0" err="1">
                <a:latin typeface="+mj-lt"/>
              </a:rPr>
              <a:t>leadership</a:t>
            </a:r>
            <a:endParaRPr lang="sr-Latn-RS" sz="4500" dirty="0">
              <a:latin typeface="+mj-lt"/>
            </a:endParaRPr>
          </a:p>
          <a:p>
            <a:pPr marL="342900" lvl="0" indent="-342900">
              <a:spcBef>
                <a:spcPts val="0"/>
              </a:spcBef>
              <a:buFont typeface="Arial" panose="020B0604020202020204" pitchFamily="34" charset="0"/>
              <a:buChar char="•"/>
            </a:pPr>
            <a:r>
              <a:rPr lang="en-GB" sz="4500" dirty="0">
                <a:latin typeface="+mj-lt"/>
                <a:hlinkClick r:id="rId4"/>
              </a:rPr>
              <a:t>https://onthinktanks.org/articles/what-shapes-the-authority-and-power-of-leaders-and-their-followers/</a:t>
            </a:r>
            <a:endParaRPr lang="en-GB" sz="4500" dirty="0">
              <a:latin typeface="+mj-lt"/>
            </a:endParaRPr>
          </a:p>
          <a:p>
            <a:pPr marL="342900" lvl="0" indent="-342900">
              <a:spcBef>
                <a:spcPts val="0"/>
              </a:spcBef>
              <a:buFont typeface="Arial" panose="020B0604020202020204" pitchFamily="34" charset="0"/>
              <a:buChar char="•"/>
            </a:pPr>
            <a:r>
              <a:rPr lang="en-GB" sz="4500" dirty="0">
                <a:latin typeface="+mj-lt"/>
                <a:hlinkClick r:id="rId5"/>
              </a:rPr>
              <a:t>https://onthinktanks.org/articles/in-charge-but-not-in-control-lessons-from-leading-teams-in-a-networked-world/</a:t>
            </a:r>
            <a:r>
              <a:rPr lang="en-GB" sz="4500" dirty="0">
                <a:latin typeface="+mj-lt"/>
              </a:rPr>
              <a:t> </a:t>
            </a:r>
          </a:p>
          <a:p>
            <a:pPr marL="0" lvl="0" indent="0">
              <a:spcBef>
                <a:spcPts val="0"/>
              </a:spcBef>
            </a:pPr>
            <a:endParaRPr lang="en-GB" sz="4500" dirty="0">
              <a:latin typeface="+mj-lt"/>
            </a:endParaRPr>
          </a:p>
          <a:p>
            <a:pPr marL="0" lvl="0" indent="0">
              <a:spcBef>
                <a:spcPts val="0"/>
              </a:spcBef>
            </a:pPr>
            <a:r>
              <a:rPr lang="en-GB" sz="4500" dirty="0">
                <a:latin typeface="+mj-lt"/>
              </a:rPr>
              <a:t>Enrique </a:t>
            </a:r>
            <a:r>
              <a:rPr lang="en-GB" sz="4500" dirty="0" err="1">
                <a:latin typeface="+mj-lt"/>
              </a:rPr>
              <a:t>Mendizabal</a:t>
            </a:r>
            <a:r>
              <a:rPr lang="en-GB" sz="4500" dirty="0">
                <a:latin typeface="+mj-lt"/>
              </a:rPr>
              <a:t> </a:t>
            </a:r>
            <a:r>
              <a:rPr lang="en-GB" sz="4500" dirty="0">
                <a:latin typeface="+mj-lt"/>
                <a:hlinkClick r:id="rId6"/>
              </a:rPr>
              <a:t>https://onthinktanks.org/articles/what-keeps-think-tank-directors-up-at-night-reflections-on-funding-staffing-governance-communications-and-me/</a:t>
            </a:r>
            <a:r>
              <a:rPr lang="en-GB" sz="4500" dirty="0">
                <a:latin typeface="+mj-lt"/>
              </a:rPr>
              <a:t> </a:t>
            </a:r>
          </a:p>
          <a:p>
            <a:pPr marL="0" lvl="0" indent="0">
              <a:spcBef>
                <a:spcPts val="0"/>
              </a:spcBef>
            </a:pPr>
            <a:endParaRPr lang="sr-Latn-RS" sz="4500" dirty="0">
              <a:latin typeface="+mj-lt"/>
            </a:endParaRPr>
          </a:p>
          <a:p>
            <a:pPr marL="0" lvl="0" indent="0">
              <a:spcBef>
                <a:spcPts val="0"/>
              </a:spcBef>
            </a:pPr>
            <a:r>
              <a:rPr lang="sr-Latn-RS" sz="4500" dirty="0" err="1">
                <a:latin typeface="+mj-lt"/>
              </a:rPr>
              <a:t>Think</a:t>
            </a:r>
            <a:r>
              <a:rPr lang="sr-Latn-RS" sz="4500" dirty="0">
                <a:latin typeface="+mj-lt"/>
              </a:rPr>
              <a:t> Tank </a:t>
            </a:r>
            <a:r>
              <a:rPr lang="sr-Latn-RS" sz="4500" dirty="0" err="1">
                <a:latin typeface="+mj-lt"/>
              </a:rPr>
              <a:t>Director</a:t>
            </a:r>
            <a:r>
              <a:rPr lang="sr-Latn-RS" sz="4500" dirty="0">
                <a:latin typeface="+mj-lt"/>
              </a:rPr>
              <a:t> </a:t>
            </a:r>
            <a:r>
              <a:rPr lang="sr-Latn-RS" sz="4500" dirty="0" err="1">
                <a:latin typeface="+mj-lt"/>
              </a:rPr>
              <a:t>Profiles</a:t>
            </a:r>
            <a:r>
              <a:rPr lang="sr-Latn-RS" sz="4500" dirty="0">
                <a:latin typeface="+mj-lt"/>
              </a:rPr>
              <a:t> </a:t>
            </a:r>
            <a:r>
              <a:rPr lang="sr-Latn-RS" sz="4500" dirty="0" err="1">
                <a:latin typeface="+mj-lt"/>
              </a:rPr>
              <a:t>and</a:t>
            </a:r>
            <a:r>
              <a:rPr lang="sr-Latn-RS" sz="4500" dirty="0">
                <a:latin typeface="+mj-lt"/>
              </a:rPr>
              <a:t> </a:t>
            </a:r>
            <a:r>
              <a:rPr lang="sr-Latn-RS" sz="4500" dirty="0" err="1">
                <a:latin typeface="+mj-lt"/>
              </a:rPr>
              <a:t>how</a:t>
            </a:r>
            <a:r>
              <a:rPr lang="sr-Latn-RS" sz="4500" dirty="0">
                <a:latin typeface="+mj-lt"/>
              </a:rPr>
              <a:t> to </a:t>
            </a:r>
            <a:r>
              <a:rPr lang="sr-Latn-RS" sz="4500" dirty="0" err="1">
                <a:latin typeface="+mj-lt"/>
              </a:rPr>
              <a:t>replace</a:t>
            </a:r>
            <a:r>
              <a:rPr lang="sr-Latn-RS" sz="4500" dirty="0">
                <a:latin typeface="+mj-lt"/>
              </a:rPr>
              <a:t> </a:t>
            </a:r>
            <a:r>
              <a:rPr lang="sr-Latn-RS" sz="4500" dirty="0" err="1">
                <a:latin typeface="+mj-lt"/>
              </a:rPr>
              <a:t>them</a:t>
            </a:r>
            <a:r>
              <a:rPr lang="sr-Latn-RS" sz="4500" dirty="0">
                <a:latin typeface="+mj-lt"/>
              </a:rPr>
              <a:t> </a:t>
            </a:r>
            <a:r>
              <a:rPr lang="sr-Latn-RS" sz="4500" dirty="0">
                <a:latin typeface="+mj-lt"/>
                <a:hlinkClick r:id="rId7"/>
              </a:rPr>
              <a:t>https://onthinktanks.org/articles/directors-profiles-and-how-to-replace-them/</a:t>
            </a:r>
            <a:r>
              <a:rPr lang="sr-Latn-RS" sz="4500" dirty="0">
                <a:latin typeface="+mj-lt"/>
              </a:rPr>
              <a:t> </a:t>
            </a:r>
            <a:endParaRPr sz="4500" dirty="0">
              <a:latin typeface="+mj-lt"/>
            </a:endParaRPr>
          </a:p>
          <a:p>
            <a:pPr marL="0" lvl="0" indent="0" algn="l" rtl="0">
              <a:lnSpc>
                <a:spcPct val="90000"/>
              </a:lnSpc>
              <a:spcBef>
                <a:spcPts val="1000"/>
              </a:spcBef>
              <a:spcAft>
                <a:spcPts val="0"/>
              </a:spcAft>
              <a:buClr>
                <a:schemeClr val="dk2"/>
              </a:buClr>
              <a:buSzPts val="2400"/>
              <a:buNone/>
            </a:pPr>
            <a:endParaRPr sz="4500" dirty="0">
              <a:latin typeface="+mj-lt"/>
            </a:endParaRPr>
          </a:p>
          <a:p>
            <a:pPr marL="0" lvl="0" indent="0" algn="l" rtl="0">
              <a:lnSpc>
                <a:spcPct val="90000"/>
              </a:lnSpc>
              <a:spcBef>
                <a:spcPts val="1000"/>
              </a:spcBef>
              <a:spcAft>
                <a:spcPts val="0"/>
              </a:spcAft>
              <a:buClr>
                <a:schemeClr val="dk2"/>
              </a:buClr>
              <a:buSzPts val="2400"/>
              <a:buNone/>
            </a:pPr>
            <a:r>
              <a:rPr lang="sr-Latn-RS" sz="4500" dirty="0" err="1">
                <a:latin typeface="+mj-lt"/>
              </a:rPr>
              <a:t>Why</a:t>
            </a:r>
            <a:r>
              <a:rPr lang="sr-Latn-RS" sz="4500" dirty="0">
                <a:latin typeface="+mj-lt"/>
              </a:rPr>
              <a:t> </a:t>
            </a:r>
            <a:r>
              <a:rPr lang="sr-Latn-RS" sz="4500" dirty="0" err="1">
                <a:latin typeface="+mj-lt"/>
              </a:rPr>
              <a:t>pay</a:t>
            </a:r>
            <a:r>
              <a:rPr lang="sr-Latn-RS" sz="4500" dirty="0">
                <a:latin typeface="+mj-lt"/>
              </a:rPr>
              <a:t> </a:t>
            </a:r>
            <a:r>
              <a:rPr lang="sr-Latn-RS" sz="4500" dirty="0" err="1">
                <a:latin typeface="+mj-lt"/>
              </a:rPr>
              <a:t>attention</a:t>
            </a:r>
            <a:r>
              <a:rPr lang="sr-Latn-RS" sz="4500" dirty="0">
                <a:latin typeface="+mj-lt"/>
              </a:rPr>
              <a:t> to </a:t>
            </a:r>
            <a:r>
              <a:rPr lang="sr-Latn-RS" sz="4500" dirty="0" err="1">
                <a:latin typeface="+mj-lt"/>
              </a:rPr>
              <a:t>management</a:t>
            </a:r>
            <a:endParaRPr sz="4500" dirty="0">
              <a:latin typeface="+mj-lt"/>
            </a:endParaRPr>
          </a:p>
          <a:p>
            <a:pPr marL="0" lvl="0" indent="0"/>
            <a:r>
              <a:rPr lang="en-GB" sz="4500" dirty="0">
                <a:latin typeface="+mj-lt"/>
                <a:hlinkClick r:id="rId8"/>
              </a:rPr>
              <a:t>https://onthinktanks.org/articles/why-pay-attention-to-management-the-managing-think-tanks-series/</a:t>
            </a:r>
            <a:r>
              <a:rPr lang="en-GB" sz="4500" dirty="0">
                <a:latin typeface="+mj-lt"/>
              </a:rPr>
              <a:t> </a:t>
            </a:r>
          </a:p>
        </p:txBody>
      </p:sp>
    </p:spTree>
    <p:extLst>
      <p:ext uri="{BB962C8B-B14F-4D97-AF65-F5344CB8AC3E}">
        <p14:creationId xmlns:p14="http://schemas.microsoft.com/office/powerpoint/2010/main" val="4254903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Stay in touch</a:t>
            </a:r>
          </a:p>
        </p:txBody>
      </p:sp>
      <p:sp>
        <p:nvSpPr>
          <p:cNvPr id="3" name="Marcador de texto 2"/>
          <p:cNvSpPr>
            <a:spLocks noGrp="1"/>
          </p:cNvSpPr>
          <p:nvPr>
            <p:ph type="body" sz="quarter" idx="10"/>
          </p:nvPr>
        </p:nvSpPr>
        <p:spPr/>
        <p:txBody>
          <a:bodyPr>
            <a:normAutofit/>
          </a:bodyPr>
          <a:lstStyle/>
          <a:p>
            <a:pPr algn="ctr"/>
            <a:endParaRPr lang="en-US" dirty="0">
              <a:solidFill>
                <a:schemeClr val="tx1">
                  <a:alpha val="80000"/>
                </a:schemeClr>
              </a:solidFill>
            </a:endParaRPr>
          </a:p>
          <a:p>
            <a:pPr algn="ctr"/>
            <a:r>
              <a:rPr lang="en-US" sz="2800" dirty="0">
                <a:solidFill>
                  <a:schemeClr val="tx1">
                    <a:alpha val="80000"/>
                  </a:schemeClr>
                </a:solidFill>
              </a:rPr>
              <a:t>Sonja </a:t>
            </a:r>
            <a:r>
              <a:rPr lang="en-US" sz="2800" dirty="0" err="1">
                <a:solidFill>
                  <a:schemeClr val="tx1">
                    <a:alpha val="80000"/>
                  </a:schemeClr>
                </a:solidFill>
              </a:rPr>
              <a:t>Stojanović</a:t>
            </a:r>
            <a:r>
              <a:rPr lang="en-US" sz="2800" dirty="0">
                <a:solidFill>
                  <a:schemeClr val="tx1">
                    <a:alpha val="80000"/>
                  </a:schemeClr>
                </a:solidFill>
              </a:rPr>
              <a:t> </a:t>
            </a:r>
            <a:r>
              <a:rPr lang="en-US" sz="2800" dirty="0" err="1">
                <a:solidFill>
                  <a:schemeClr val="tx1">
                    <a:alpha val="80000"/>
                  </a:schemeClr>
                </a:solidFill>
              </a:rPr>
              <a:t>Gajić</a:t>
            </a:r>
            <a:endParaRPr lang="en-US" sz="2800" dirty="0">
              <a:solidFill>
                <a:schemeClr val="tx1">
                  <a:alpha val="80000"/>
                </a:schemeClr>
              </a:solidFill>
            </a:endParaRPr>
          </a:p>
          <a:p>
            <a:pPr algn="ctr"/>
            <a:endParaRPr lang="en-US" sz="2800" dirty="0">
              <a:solidFill>
                <a:schemeClr val="tx1">
                  <a:alpha val="80000"/>
                </a:schemeClr>
              </a:solidFill>
            </a:endParaRPr>
          </a:p>
          <a:p>
            <a:pPr algn="ctr"/>
            <a:r>
              <a:rPr lang="en-US" sz="2800" dirty="0">
                <a:solidFill>
                  <a:schemeClr val="tx2">
                    <a:alpha val="80000"/>
                  </a:schemeClr>
                </a:solidFill>
              </a:rPr>
              <a:t>Twitter: </a:t>
            </a:r>
            <a:r>
              <a:rPr lang="en-US" sz="2800" dirty="0">
                <a:solidFill>
                  <a:schemeClr val="tx1">
                    <a:alpha val="80000"/>
                  </a:schemeClr>
                </a:solidFill>
              </a:rPr>
              <a:t>@</a:t>
            </a:r>
            <a:r>
              <a:rPr lang="en-US" sz="2800" dirty="0" err="1">
                <a:solidFill>
                  <a:schemeClr val="tx1">
                    <a:alpha val="80000"/>
                  </a:schemeClr>
                </a:solidFill>
              </a:rPr>
              <a:t>StojanovicSonja</a:t>
            </a:r>
            <a:r>
              <a:rPr lang="en-US" sz="2800" dirty="0">
                <a:solidFill>
                  <a:schemeClr val="tx1">
                    <a:alpha val="80000"/>
                  </a:schemeClr>
                </a:solidFill>
              </a:rPr>
              <a:t> </a:t>
            </a:r>
          </a:p>
          <a:p>
            <a:pPr algn="ctr"/>
            <a:r>
              <a:rPr lang="en-US" sz="2800" dirty="0">
                <a:solidFill>
                  <a:schemeClr val="tx2">
                    <a:alpha val="80000"/>
                  </a:schemeClr>
                </a:solidFill>
              </a:rPr>
              <a:t>BlueSky:@</a:t>
            </a:r>
            <a:r>
              <a:rPr lang="en-US" sz="2800" dirty="0" err="1">
                <a:solidFill>
                  <a:schemeClr val="tx2">
                    <a:alpha val="80000"/>
                  </a:schemeClr>
                </a:solidFill>
              </a:rPr>
              <a:t>SonjaSG.bsky.social</a:t>
            </a:r>
            <a:endParaRPr lang="en-US" sz="2800" dirty="0">
              <a:solidFill>
                <a:schemeClr val="tx2">
                  <a:alpha val="80000"/>
                </a:schemeClr>
              </a:solidFill>
            </a:endParaRPr>
          </a:p>
          <a:p>
            <a:pPr algn="ctr"/>
            <a:r>
              <a:rPr lang="en-US" sz="2800">
                <a:solidFill>
                  <a:schemeClr val="tx2">
                    <a:alpha val="80000"/>
                  </a:schemeClr>
                </a:solidFill>
              </a:rPr>
              <a:t>LinkedIn</a:t>
            </a:r>
            <a:r>
              <a:rPr lang="en-US" sz="2800" dirty="0">
                <a:solidFill>
                  <a:schemeClr val="tx2">
                    <a:alpha val="80000"/>
                  </a:schemeClr>
                </a:solidFill>
              </a:rPr>
              <a:t>: </a:t>
            </a:r>
            <a:r>
              <a:rPr lang="en-US" sz="2800" dirty="0">
                <a:solidFill>
                  <a:schemeClr val="tx1">
                    <a:alpha val="80000"/>
                  </a:schemeClr>
                </a:solidFill>
              </a:rPr>
              <a:t>@</a:t>
            </a:r>
            <a:r>
              <a:rPr lang="en-US" sz="2800" dirty="0" err="1">
                <a:solidFill>
                  <a:schemeClr val="tx1">
                    <a:alpha val="80000"/>
                  </a:schemeClr>
                </a:solidFill>
              </a:rPr>
              <a:t>SonjaStojanovicGajic</a:t>
            </a:r>
            <a:endParaRPr lang="en-US" sz="2800" dirty="0">
              <a:solidFill>
                <a:schemeClr val="tx1">
                  <a:alpha val="80000"/>
                </a:schemeClr>
              </a:solidFill>
            </a:endParaRPr>
          </a:p>
          <a:p>
            <a:pPr algn="ctr"/>
            <a:r>
              <a:rPr lang="en-US" sz="2800" dirty="0">
                <a:solidFill>
                  <a:schemeClr val="tx2">
                    <a:alpha val="80000"/>
                  </a:schemeClr>
                </a:solidFill>
              </a:rPr>
              <a:t>Academia: </a:t>
            </a:r>
            <a:r>
              <a:rPr lang="en-US" sz="2800" dirty="0">
                <a:solidFill>
                  <a:schemeClr val="tx2">
                    <a:alpha val="80000"/>
                  </a:schemeClr>
                </a:solidFill>
                <a:hlinkClick r:id="rId2"/>
              </a:rPr>
              <a:t>https://ucl.academia.edu/SonjaStojanovicGajic</a:t>
            </a:r>
            <a:r>
              <a:rPr lang="en-US" sz="2800" dirty="0">
                <a:solidFill>
                  <a:schemeClr val="tx2">
                    <a:alpha val="80000"/>
                  </a:schemeClr>
                </a:solidFill>
              </a:rPr>
              <a:t> </a:t>
            </a:r>
          </a:p>
          <a:p>
            <a:pPr algn="ctr"/>
            <a:r>
              <a:rPr lang="en-US" sz="2800" dirty="0">
                <a:solidFill>
                  <a:schemeClr val="tx2">
                    <a:alpha val="80000"/>
                  </a:schemeClr>
                </a:solidFill>
              </a:rPr>
              <a:t>E-mail: </a:t>
            </a:r>
            <a:r>
              <a:rPr lang="en-US" sz="2800" dirty="0">
                <a:solidFill>
                  <a:schemeClr val="tx1">
                    <a:alpha val="80000"/>
                  </a:schemeClr>
                </a:solidFill>
                <a:hlinkClick r:id="rId3"/>
              </a:rPr>
              <a:t>sonja.stojanovic.gajic@outlook.com</a:t>
            </a:r>
            <a:r>
              <a:rPr lang="en-US" sz="2800" dirty="0">
                <a:solidFill>
                  <a:schemeClr val="tx1">
                    <a:alpha val="80000"/>
                  </a:schemeClr>
                </a:solidFill>
              </a:rPr>
              <a:t>  </a:t>
            </a:r>
          </a:p>
          <a:p>
            <a:endParaRPr lang="es-AR" dirty="0">
              <a:latin typeface="+mj-lt"/>
            </a:endParaRPr>
          </a:p>
        </p:txBody>
      </p:sp>
    </p:spTree>
    <p:extLst>
      <p:ext uri="{BB962C8B-B14F-4D97-AF65-F5344CB8AC3E}">
        <p14:creationId xmlns:p14="http://schemas.microsoft.com/office/powerpoint/2010/main" val="64201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72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C4AD6CA3-6358-72B1-5261-1A933572A5AD}"/>
            </a:ext>
          </a:extLst>
        </p:cNvPr>
        <p:cNvGrpSpPr/>
        <p:nvPr/>
      </p:nvGrpSpPr>
      <p:grpSpPr>
        <a:xfrm>
          <a:off x="0" y="0"/>
          <a:ext cx="0" cy="0"/>
          <a:chOff x="0" y="0"/>
          <a:chExt cx="0" cy="0"/>
        </a:xfrm>
      </p:grpSpPr>
      <p:sp>
        <p:nvSpPr>
          <p:cNvPr id="263" name="Google Shape;263;p17">
            <a:extLst>
              <a:ext uri="{FF2B5EF4-FFF2-40B4-BE49-F238E27FC236}">
                <a16:creationId xmlns:a16="http://schemas.microsoft.com/office/drawing/2014/main" id="{98065E5A-5B59-41A9-75B6-092B9435551A}"/>
              </a:ext>
            </a:extLst>
          </p:cNvPr>
          <p:cNvSpPr/>
          <p:nvPr/>
        </p:nvSpPr>
        <p:spPr>
          <a:xfrm>
            <a:off x="154616" y="347398"/>
            <a:ext cx="7058307" cy="1964266"/>
          </a:xfrm>
          <a:prstGeom prst="rect">
            <a:avLst/>
          </a:prstGeom>
          <a:solidFill>
            <a:srgbClr val="5C51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4" name="Google Shape;264;p17">
            <a:extLst>
              <a:ext uri="{FF2B5EF4-FFF2-40B4-BE49-F238E27FC236}">
                <a16:creationId xmlns:a16="http://schemas.microsoft.com/office/drawing/2014/main" id="{3C645847-9996-4192-A055-8CC7C458EE4F}"/>
              </a:ext>
            </a:extLst>
          </p:cNvPr>
          <p:cNvSpPr txBox="1">
            <a:spLocks noGrp="1"/>
          </p:cNvSpPr>
          <p:nvPr>
            <p:ph type="title" idx="4294967295"/>
          </p:nvPr>
        </p:nvSpPr>
        <p:spPr>
          <a:xfrm>
            <a:off x="386531" y="517524"/>
            <a:ext cx="6594475" cy="16240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Arial"/>
              <a:buNone/>
            </a:pPr>
            <a:r>
              <a:rPr lang="en-US" dirty="0">
                <a:solidFill>
                  <a:srgbClr val="FFFFFF"/>
                </a:solidFill>
                <a:latin typeface="Arial"/>
                <a:ea typeface="Arial"/>
                <a:cs typeface="Arial"/>
                <a:sym typeface="Arial"/>
              </a:rPr>
              <a:t>Organizational Resilience </a:t>
            </a:r>
            <a:endParaRPr dirty="0">
              <a:solidFill>
                <a:srgbClr val="FFFFFF"/>
              </a:solidFill>
              <a:latin typeface="Arial"/>
              <a:ea typeface="Arial"/>
              <a:cs typeface="Arial"/>
              <a:sym typeface="Arial"/>
            </a:endParaRPr>
          </a:p>
        </p:txBody>
      </p:sp>
      <p:sp>
        <p:nvSpPr>
          <p:cNvPr id="269" name="Google Shape;269;p17">
            <a:extLst>
              <a:ext uri="{FF2B5EF4-FFF2-40B4-BE49-F238E27FC236}">
                <a16:creationId xmlns:a16="http://schemas.microsoft.com/office/drawing/2014/main" id="{FA7F1621-59B0-969C-3A16-B9A41CEE0153}"/>
              </a:ext>
            </a:extLst>
          </p:cNvPr>
          <p:cNvSpPr txBox="1">
            <a:spLocks noGrp="1"/>
          </p:cNvSpPr>
          <p:nvPr>
            <p:ph type="sldNum" idx="4294967295"/>
          </p:nvPr>
        </p:nvSpPr>
        <p:spPr>
          <a:xfrm>
            <a:off x="11218863" y="6535738"/>
            <a:ext cx="973137" cy="27305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sz="1050">
                <a:solidFill>
                  <a:srgbClr val="7F7F7F"/>
                </a:solidFill>
              </a:rPr>
              <a:t>4</a:t>
            </a:fld>
            <a:endParaRPr sz="1050">
              <a:solidFill>
                <a:srgbClr val="7F7F7F"/>
              </a:solidFill>
            </a:endParaRPr>
          </a:p>
        </p:txBody>
      </p:sp>
      <p:sp>
        <p:nvSpPr>
          <p:cNvPr id="265" name="Google Shape;265;p17">
            <a:extLst>
              <a:ext uri="{FF2B5EF4-FFF2-40B4-BE49-F238E27FC236}">
                <a16:creationId xmlns:a16="http://schemas.microsoft.com/office/drawing/2014/main" id="{94387866-058D-C56C-993F-FED130CE0A40}"/>
              </a:ext>
            </a:extLst>
          </p:cNvPr>
          <p:cNvSpPr/>
          <p:nvPr/>
        </p:nvSpPr>
        <p:spPr>
          <a:xfrm>
            <a:off x="329184" y="2432305"/>
            <a:ext cx="7056669" cy="4102852"/>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6" name="Google Shape;266;p17" descr="Diagram&#10;&#10;Description automatically generated">
            <a:extLst>
              <a:ext uri="{FF2B5EF4-FFF2-40B4-BE49-F238E27FC236}">
                <a16:creationId xmlns:a16="http://schemas.microsoft.com/office/drawing/2014/main" id="{07AC33C5-FCF2-DFBA-6FB7-BB5461D9106A}"/>
              </a:ext>
            </a:extLst>
          </p:cNvPr>
          <p:cNvPicPr preferRelativeResize="0"/>
          <p:nvPr/>
        </p:nvPicPr>
        <p:blipFill rotWithShape="1">
          <a:blip r:embed="rId3">
            <a:alphaModFix/>
          </a:blip>
          <a:srcRect/>
          <a:stretch/>
        </p:blipFill>
        <p:spPr>
          <a:xfrm>
            <a:off x="329184" y="2407809"/>
            <a:ext cx="6579910" cy="3500512"/>
          </a:xfrm>
          <a:prstGeom prst="rect">
            <a:avLst/>
          </a:prstGeom>
          <a:noFill/>
          <a:ln>
            <a:noFill/>
          </a:ln>
        </p:spPr>
      </p:pic>
      <p:pic>
        <p:nvPicPr>
          <p:cNvPr id="11" name="Picture 10">
            <a:extLst>
              <a:ext uri="{FF2B5EF4-FFF2-40B4-BE49-F238E27FC236}">
                <a16:creationId xmlns:a16="http://schemas.microsoft.com/office/drawing/2014/main" id="{5AC8961E-1FC8-013E-AB1F-607CFC5002DF}"/>
              </a:ext>
            </a:extLst>
          </p:cNvPr>
          <p:cNvPicPr>
            <a:picLocks noChangeAspect="1"/>
          </p:cNvPicPr>
          <p:nvPr/>
        </p:nvPicPr>
        <p:blipFill>
          <a:blip r:embed="rId4"/>
          <a:stretch>
            <a:fillRect/>
          </a:stretch>
        </p:blipFill>
        <p:spPr>
          <a:xfrm>
            <a:off x="7814691" y="2141537"/>
            <a:ext cx="4048125" cy="4159250"/>
          </a:xfrm>
          <a:prstGeom prst="rect">
            <a:avLst/>
          </a:prstGeom>
        </p:spPr>
      </p:pic>
      <p:sp>
        <p:nvSpPr>
          <p:cNvPr id="13" name="TextBox 12">
            <a:extLst>
              <a:ext uri="{FF2B5EF4-FFF2-40B4-BE49-F238E27FC236}">
                <a16:creationId xmlns:a16="http://schemas.microsoft.com/office/drawing/2014/main" id="{1CBD0E33-8B7E-2A37-B72D-4CB2CAEBCF6D}"/>
              </a:ext>
            </a:extLst>
          </p:cNvPr>
          <p:cNvSpPr txBox="1"/>
          <p:nvPr/>
        </p:nvSpPr>
        <p:spPr>
          <a:xfrm>
            <a:off x="7444838" y="557213"/>
            <a:ext cx="4417978" cy="1200329"/>
          </a:xfrm>
          <a:prstGeom prst="rect">
            <a:avLst/>
          </a:prstGeom>
          <a:noFill/>
        </p:spPr>
        <p:txBody>
          <a:bodyPr wrap="square">
            <a:spAutoFit/>
          </a:bodyPr>
          <a:lstStyle/>
          <a:p>
            <a:r>
              <a:rPr lang="en-GB" sz="1800" b="0" dirty="0">
                <a:solidFill>
                  <a:srgbClr val="3F3F3F"/>
                </a:solidFill>
                <a:effectLst/>
                <a:highlight>
                  <a:srgbClr val="FFFF00"/>
                </a:highlight>
                <a:latin typeface="+mj-lt"/>
              </a:rPr>
              <a:t>The greater </a:t>
            </a:r>
            <a:r>
              <a:rPr lang="en-GB" sz="1800" u="sng" dirty="0">
                <a:solidFill>
                  <a:srgbClr val="3F3F3F"/>
                </a:solidFill>
                <a:effectLst/>
                <a:highlight>
                  <a:srgbClr val="FFFF00"/>
                </a:highlight>
                <a:latin typeface="+mj-lt"/>
              </a:rPr>
              <a:t>the extent of internal vulnerabilities</a:t>
            </a:r>
            <a:r>
              <a:rPr lang="en-GB" sz="1800" b="0" dirty="0">
                <a:solidFill>
                  <a:srgbClr val="3F3F3F"/>
                </a:solidFill>
                <a:effectLst/>
                <a:highlight>
                  <a:srgbClr val="FFFF00"/>
                </a:highlight>
                <a:latin typeface="+mj-lt"/>
              </a:rPr>
              <a:t>, an organization is the </a:t>
            </a:r>
            <a:r>
              <a:rPr lang="en-GB" sz="1800" b="0" u="sng" dirty="0">
                <a:solidFill>
                  <a:srgbClr val="3F3F3F"/>
                </a:solidFill>
                <a:effectLst/>
                <a:highlight>
                  <a:srgbClr val="FFFF00"/>
                </a:highlight>
                <a:latin typeface="+mj-lt"/>
              </a:rPr>
              <a:t>more at risk </a:t>
            </a:r>
            <a:r>
              <a:rPr lang="en-GB" sz="1800" b="0" dirty="0">
                <a:solidFill>
                  <a:srgbClr val="3F3F3F"/>
                </a:solidFill>
                <a:effectLst/>
                <a:highlight>
                  <a:srgbClr val="FFFF00"/>
                </a:highlight>
                <a:latin typeface="+mj-lt"/>
              </a:rPr>
              <a:t>in increasingly hostile external environments. </a:t>
            </a:r>
            <a:endParaRPr lang="en-GB" dirty="0">
              <a:highlight>
                <a:srgbClr val="FFFF00"/>
              </a:highlight>
              <a:latin typeface="+mj-lt"/>
            </a:endParaRPr>
          </a:p>
        </p:txBody>
      </p:sp>
    </p:spTree>
    <p:extLst>
      <p:ext uri="{BB962C8B-B14F-4D97-AF65-F5344CB8AC3E}">
        <p14:creationId xmlns:p14="http://schemas.microsoft.com/office/powerpoint/2010/main" val="3468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47A65-4391-DC40-9F4F-BB9D10F6F83F}"/>
              </a:ext>
            </a:extLst>
          </p:cNvPr>
          <p:cNvSpPr>
            <a:spLocks noGrp="1"/>
          </p:cNvSpPr>
          <p:nvPr>
            <p:ph type="title"/>
          </p:nvPr>
        </p:nvSpPr>
        <p:spPr>
          <a:xfrm>
            <a:off x="1636713" y="692149"/>
            <a:ext cx="9721849" cy="1289051"/>
          </a:xfrm>
        </p:spPr>
        <p:txBody>
          <a:bodyPr>
            <a:normAutofit/>
          </a:bodyPr>
          <a:lstStyle/>
          <a:p>
            <a:r>
              <a:rPr lang="en-RS" sz="4400" dirty="0"/>
              <a:t>Draw a typical situation/activity/ place/object of your organisation</a:t>
            </a:r>
          </a:p>
        </p:txBody>
      </p:sp>
      <p:sp>
        <p:nvSpPr>
          <p:cNvPr id="3" name="Text Placeholder 2">
            <a:extLst>
              <a:ext uri="{FF2B5EF4-FFF2-40B4-BE49-F238E27FC236}">
                <a16:creationId xmlns:a16="http://schemas.microsoft.com/office/drawing/2014/main" id="{46B6C6AE-7C9A-BF42-9991-1B6CAB4C31C4}"/>
              </a:ext>
            </a:extLst>
          </p:cNvPr>
          <p:cNvSpPr>
            <a:spLocks noGrp="1"/>
          </p:cNvSpPr>
          <p:nvPr>
            <p:ph type="body" idx="1"/>
          </p:nvPr>
        </p:nvSpPr>
        <p:spPr>
          <a:xfrm>
            <a:off x="1631949" y="2175164"/>
            <a:ext cx="9478011" cy="3599994"/>
          </a:xfrm>
        </p:spPr>
        <p:txBody>
          <a:bodyPr>
            <a:normAutofit/>
          </a:bodyPr>
          <a:lstStyle/>
          <a:p>
            <a:pPr lvl="0" indent="-457200">
              <a:buFont typeface="Arial" panose="020B0604020202020204" pitchFamily="34" charset="0"/>
              <a:buChar char="•"/>
            </a:pPr>
            <a:endParaRPr lang="en-GB" sz="3100" dirty="0">
              <a:latin typeface="+mj-lt"/>
            </a:endParaRPr>
          </a:p>
          <a:p>
            <a:pPr lvl="0" indent="-457200">
              <a:buFont typeface="Arial" panose="020B0604020202020204" pitchFamily="34" charset="0"/>
              <a:buChar char="•"/>
            </a:pPr>
            <a:r>
              <a:rPr lang="en-GB" sz="3600" dirty="0">
                <a:latin typeface="+mj-lt"/>
              </a:rPr>
              <a:t>Use </a:t>
            </a:r>
            <a:r>
              <a:rPr lang="en-GB" sz="3600" u="sng" dirty="0">
                <a:latin typeface="+mj-lt"/>
              </a:rPr>
              <a:t>visuals</a:t>
            </a:r>
            <a:r>
              <a:rPr lang="en-GB" sz="3600" dirty="0">
                <a:latin typeface="+mj-lt"/>
              </a:rPr>
              <a:t>, not words</a:t>
            </a:r>
          </a:p>
          <a:p>
            <a:pPr lvl="0" indent="-457200">
              <a:buFont typeface="Arial" panose="020B0604020202020204" pitchFamily="34" charset="0"/>
              <a:buChar char="•"/>
            </a:pPr>
            <a:endParaRPr lang="en-GB" sz="3600" dirty="0">
              <a:latin typeface="+mj-lt"/>
            </a:endParaRPr>
          </a:p>
          <a:p>
            <a:pPr indent="-457200">
              <a:buFont typeface="Arial" panose="020B0604020202020204" pitchFamily="34" charset="0"/>
              <a:buChar char="•"/>
            </a:pPr>
            <a:r>
              <a:rPr lang="en-GB" sz="3600" dirty="0">
                <a:latin typeface="+mj-lt"/>
              </a:rPr>
              <a:t>It is not about drawing, but your </a:t>
            </a:r>
            <a:r>
              <a:rPr lang="en-GB" sz="3600" u="sng" dirty="0">
                <a:latin typeface="+mj-lt"/>
              </a:rPr>
              <a:t>experience</a:t>
            </a:r>
            <a:r>
              <a:rPr lang="en-GB" sz="3600" dirty="0">
                <a:latin typeface="+mj-lt"/>
              </a:rPr>
              <a:t> of organisational culture. </a:t>
            </a:r>
          </a:p>
          <a:p>
            <a:pPr marL="0" lvl="0" indent="0"/>
            <a:endParaRPr lang="en-GB" sz="3100" dirty="0">
              <a:latin typeface="+mj-lt"/>
            </a:endParaRPr>
          </a:p>
        </p:txBody>
      </p:sp>
    </p:spTree>
    <p:extLst>
      <p:ext uri="{BB962C8B-B14F-4D97-AF65-F5344CB8AC3E}">
        <p14:creationId xmlns:p14="http://schemas.microsoft.com/office/powerpoint/2010/main" val="160287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359150" y="1504335"/>
            <a:ext cx="7362927" cy="3701846"/>
          </a:xfrm>
        </p:spPr>
        <p:txBody>
          <a:bodyPr>
            <a:noAutofit/>
          </a:bodyPr>
          <a:lstStyle/>
          <a:p>
            <a:r>
              <a:rPr lang="es-AR" sz="3600" b="1" dirty="0">
                <a:latin typeface="+mj-lt"/>
              </a:rPr>
              <a:t>CULTURE </a:t>
            </a:r>
            <a:r>
              <a:rPr lang="es-AR" sz="3600" b="1" dirty="0" err="1">
                <a:latin typeface="+mj-lt"/>
              </a:rPr>
              <a:t>is</a:t>
            </a:r>
            <a:r>
              <a:rPr lang="es-AR" sz="3600" b="1" dirty="0">
                <a:latin typeface="+mj-lt"/>
              </a:rPr>
              <a:t> a </a:t>
            </a:r>
            <a:r>
              <a:rPr lang="es-AR" sz="3600" b="1" dirty="0" err="1">
                <a:latin typeface="+mj-lt"/>
              </a:rPr>
              <a:t>learned</a:t>
            </a:r>
            <a:r>
              <a:rPr lang="es-AR" sz="3600" b="1" dirty="0">
                <a:latin typeface="+mj-lt"/>
              </a:rPr>
              <a:t> </a:t>
            </a:r>
            <a:r>
              <a:rPr lang="es-AR" sz="3600" b="1" dirty="0" err="1">
                <a:latin typeface="+mj-lt"/>
              </a:rPr>
              <a:t>system</a:t>
            </a:r>
            <a:r>
              <a:rPr lang="es-AR" sz="3600" b="1" dirty="0">
                <a:latin typeface="+mj-lt"/>
              </a:rPr>
              <a:t> </a:t>
            </a:r>
            <a:r>
              <a:rPr lang="es-AR" sz="3600" b="1" dirty="0" err="1">
                <a:latin typeface="+mj-lt"/>
              </a:rPr>
              <a:t>of</a:t>
            </a:r>
            <a:r>
              <a:rPr lang="es-AR" sz="3600" b="1" dirty="0">
                <a:latin typeface="+mj-lt"/>
              </a:rPr>
              <a:t> </a:t>
            </a:r>
            <a:r>
              <a:rPr lang="es-AR" sz="3600" b="1" u="sng" dirty="0" err="1">
                <a:latin typeface="+mj-lt"/>
              </a:rPr>
              <a:t>shared</a:t>
            </a:r>
            <a:r>
              <a:rPr lang="es-AR" sz="3600" b="1" dirty="0">
                <a:latin typeface="+mj-lt"/>
              </a:rPr>
              <a:t> </a:t>
            </a:r>
            <a:r>
              <a:rPr lang="es-AR" sz="3600" b="1" dirty="0" err="1">
                <a:latin typeface="+mj-lt"/>
              </a:rPr>
              <a:t>understanding</a:t>
            </a:r>
            <a:br>
              <a:rPr lang="es-AR" sz="2800" dirty="0">
                <a:latin typeface="+mj-lt"/>
              </a:rPr>
            </a:br>
            <a:br>
              <a:rPr lang="en-GB" sz="2800" b="0" i="0" dirty="0">
                <a:effectLst/>
                <a:latin typeface="+mj-lt"/>
              </a:rPr>
            </a:br>
            <a:br>
              <a:rPr lang="en-GB" sz="2800" b="0" i="0" dirty="0">
                <a:effectLst/>
                <a:latin typeface="+mj-lt"/>
              </a:rPr>
            </a:br>
            <a:r>
              <a:rPr lang="en-GB" sz="2800" i="1" u="sng" dirty="0">
                <a:latin typeface="+mj-lt"/>
              </a:rPr>
              <a:t>This is the way we do things here</a:t>
            </a:r>
            <a:br>
              <a:rPr lang="en-GB" sz="2800" i="1" u="sng" dirty="0">
                <a:latin typeface="+mj-lt"/>
              </a:rPr>
            </a:br>
            <a:r>
              <a:rPr lang="en-GB" sz="2800" i="1" u="sng" dirty="0">
                <a:latin typeface="+mj-lt"/>
              </a:rPr>
              <a:t> </a:t>
            </a:r>
            <a:br>
              <a:rPr lang="en-GB" sz="2800" b="0" i="0" dirty="0">
                <a:effectLst/>
                <a:latin typeface="+mj-lt"/>
              </a:rPr>
            </a:br>
            <a:r>
              <a:rPr lang="en-GB" sz="2800" dirty="0">
                <a:solidFill>
                  <a:schemeClr val="tx2"/>
                </a:solidFill>
                <a:latin typeface="+mj-lt"/>
              </a:rPr>
              <a:t>How should people behave? </a:t>
            </a:r>
            <a:br>
              <a:rPr lang="en-GB" sz="2800" dirty="0">
                <a:solidFill>
                  <a:schemeClr val="tx2"/>
                </a:solidFill>
                <a:latin typeface="+mj-lt"/>
              </a:rPr>
            </a:br>
            <a:r>
              <a:rPr lang="en-GB" sz="2800" dirty="0">
                <a:solidFill>
                  <a:schemeClr val="tx2"/>
                </a:solidFill>
                <a:latin typeface="+mj-lt"/>
              </a:rPr>
              <a:t>How are decisions made?</a:t>
            </a:r>
            <a:br>
              <a:rPr lang="en-GB" sz="2800" dirty="0">
                <a:solidFill>
                  <a:schemeClr val="tx2"/>
                </a:solidFill>
                <a:latin typeface="+mj-lt"/>
              </a:rPr>
            </a:br>
            <a:r>
              <a:rPr lang="en-GB" sz="2800" dirty="0">
                <a:solidFill>
                  <a:schemeClr val="tx2"/>
                </a:solidFill>
                <a:latin typeface="+mj-lt"/>
              </a:rPr>
              <a:t>How work activities should be carried out?</a:t>
            </a:r>
            <a:endParaRPr lang="es-AR" sz="2800" dirty="0">
              <a:latin typeface="+mj-lt"/>
            </a:endParaRPr>
          </a:p>
        </p:txBody>
      </p:sp>
    </p:spTree>
    <p:extLst>
      <p:ext uri="{BB962C8B-B14F-4D97-AF65-F5344CB8AC3E}">
        <p14:creationId xmlns:p14="http://schemas.microsoft.com/office/powerpoint/2010/main" val="28419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B47DF-6429-5BF4-2386-E31FFBF5A509}"/>
              </a:ext>
            </a:extLst>
          </p:cNvPr>
          <p:cNvSpPr>
            <a:spLocks noGrp="1"/>
          </p:cNvSpPr>
          <p:nvPr>
            <p:ph type="title"/>
          </p:nvPr>
        </p:nvSpPr>
        <p:spPr/>
        <p:txBody>
          <a:bodyPr/>
          <a:lstStyle/>
          <a:p>
            <a:r>
              <a:rPr lang="en-RS" dirty="0"/>
              <a:t>Where would you start to study </a:t>
            </a:r>
            <a:br>
              <a:rPr lang="en-RS" dirty="0"/>
            </a:br>
            <a:r>
              <a:rPr lang="en-RS" dirty="0"/>
              <a:t>organizational culture of think tanks?</a:t>
            </a:r>
          </a:p>
        </p:txBody>
      </p:sp>
    </p:spTree>
    <p:extLst>
      <p:ext uri="{BB962C8B-B14F-4D97-AF65-F5344CB8AC3E}">
        <p14:creationId xmlns:p14="http://schemas.microsoft.com/office/powerpoint/2010/main" val="1742221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FBDC-06D7-4EF8-8034-F68FC134DAAC}"/>
              </a:ext>
            </a:extLst>
          </p:cNvPr>
          <p:cNvSpPr>
            <a:spLocks noGrp="1"/>
          </p:cNvSpPr>
          <p:nvPr>
            <p:ph type="title"/>
          </p:nvPr>
        </p:nvSpPr>
        <p:spPr>
          <a:xfrm>
            <a:off x="1636714" y="588237"/>
            <a:ext cx="3434050" cy="619735"/>
          </a:xfrm>
        </p:spPr>
        <p:txBody>
          <a:bodyPr>
            <a:normAutofit fontScale="90000"/>
          </a:bodyPr>
          <a:lstStyle/>
          <a:p>
            <a:r>
              <a:rPr lang="en-GB" dirty="0"/>
              <a:t>Culture</a:t>
            </a:r>
            <a:br>
              <a:rPr lang="en-GB" dirty="0"/>
            </a:br>
            <a:br>
              <a:rPr lang="en-GB" dirty="0"/>
            </a:br>
            <a:br>
              <a:rPr lang="en-GB" dirty="0"/>
            </a:br>
            <a:br>
              <a:rPr lang="en-GB" dirty="0"/>
            </a:br>
            <a:br>
              <a:rPr lang="en-GB" dirty="0"/>
            </a:br>
            <a:br>
              <a:rPr lang="en-GB" dirty="0"/>
            </a:br>
            <a:r>
              <a:rPr lang="en-GB" dirty="0"/>
              <a:t> </a:t>
            </a:r>
          </a:p>
        </p:txBody>
      </p:sp>
      <p:pic>
        <p:nvPicPr>
          <p:cNvPr id="6" name="Picture 5" descr="A diagram of a diagram of values&#10;&#10;AI-generated content may be incorrect.">
            <a:extLst>
              <a:ext uri="{FF2B5EF4-FFF2-40B4-BE49-F238E27FC236}">
                <a16:creationId xmlns:a16="http://schemas.microsoft.com/office/drawing/2014/main" id="{C9AC1CF9-7796-ACB7-4235-6365614D5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855" y="1004710"/>
            <a:ext cx="7592290" cy="4507922"/>
          </a:xfrm>
          <a:prstGeom prst="rect">
            <a:avLst/>
          </a:prstGeom>
        </p:spPr>
      </p:pic>
      <p:sp>
        <p:nvSpPr>
          <p:cNvPr id="8" name="TextBox 7">
            <a:extLst>
              <a:ext uri="{FF2B5EF4-FFF2-40B4-BE49-F238E27FC236}">
                <a16:creationId xmlns:a16="http://schemas.microsoft.com/office/drawing/2014/main" id="{291D7467-CF3B-3704-1473-948F53A02A67}"/>
              </a:ext>
            </a:extLst>
          </p:cNvPr>
          <p:cNvSpPr txBox="1"/>
          <p:nvPr/>
        </p:nvSpPr>
        <p:spPr>
          <a:xfrm>
            <a:off x="5456814" y="5650027"/>
            <a:ext cx="6096000" cy="830997"/>
          </a:xfrm>
          <a:prstGeom prst="rect">
            <a:avLst/>
          </a:prstGeom>
          <a:noFill/>
        </p:spPr>
        <p:txBody>
          <a:bodyPr wrap="square">
            <a:spAutoFit/>
          </a:bodyPr>
          <a:lstStyle/>
          <a:p>
            <a:r>
              <a:rPr lang="en-GB" sz="1600" b="0" i="0" dirty="0">
                <a:solidFill>
                  <a:srgbClr val="333333"/>
                </a:solidFill>
                <a:effectLst/>
                <a:latin typeface="Arial" panose="020B0604020202020204" pitchFamily="34" charset="0"/>
              </a:rPr>
              <a:t>Schein, E. H. (1990). Organizational culture. </a:t>
            </a:r>
            <a:r>
              <a:rPr lang="en-GB" sz="1600" b="0" i="1" dirty="0">
                <a:solidFill>
                  <a:srgbClr val="333333"/>
                </a:solidFill>
                <a:effectLst/>
                <a:latin typeface="Arial" panose="020B0604020202020204" pitchFamily="34" charset="0"/>
              </a:rPr>
              <a:t>American Psychologist, 45</a:t>
            </a:r>
            <a:r>
              <a:rPr lang="en-GB" sz="1600" b="0" i="0" dirty="0">
                <a:solidFill>
                  <a:srgbClr val="333333"/>
                </a:solidFill>
                <a:effectLst/>
                <a:latin typeface="Arial" panose="020B0604020202020204" pitchFamily="34" charset="0"/>
              </a:rPr>
              <a:t>(2), 109 -119.  </a:t>
            </a:r>
            <a:r>
              <a:rPr lang="en-GB" sz="1600" b="0" i="0" u="none" strike="noStrike" dirty="0">
                <a:solidFill>
                  <a:srgbClr val="2C72B7"/>
                </a:solidFill>
                <a:effectLst/>
                <a:latin typeface="Arial" panose="020B0604020202020204" pitchFamily="34" charset="0"/>
                <a:hlinkClick r:id="rId3"/>
              </a:rPr>
              <a:t>https://doi.org/10.1037/0003-066X.45.2.109</a:t>
            </a:r>
            <a:endParaRPr lang="en-RS" sz="1600" dirty="0"/>
          </a:p>
        </p:txBody>
      </p:sp>
    </p:spTree>
    <p:extLst>
      <p:ext uri="{BB962C8B-B14F-4D97-AF65-F5344CB8AC3E}">
        <p14:creationId xmlns:p14="http://schemas.microsoft.com/office/powerpoint/2010/main" val="983136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D4DF9-4F42-FFD2-6FD6-B74D1131525D}"/>
              </a:ext>
            </a:extLst>
          </p:cNvPr>
          <p:cNvSpPr>
            <a:spLocks noGrp="1"/>
          </p:cNvSpPr>
          <p:nvPr>
            <p:ph type="title"/>
          </p:nvPr>
        </p:nvSpPr>
        <p:spPr>
          <a:xfrm>
            <a:off x="442912" y="692150"/>
            <a:ext cx="3339815" cy="2060442"/>
          </a:xfrm>
        </p:spPr>
        <p:txBody>
          <a:bodyPr vert="horz" lIns="0" tIns="0" rIns="0" bIns="0" rtlCol="0" anchor="t">
            <a:normAutofit/>
          </a:bodyPr>
          <a:lstStyle/>
          <a:p>
            <a:r>
              <a:rPr lang="en-RS" dirty="0"/>
              <a:t>Democracy Iceberg</a:t>
            </a:r>
          </a:p>
        </p:txBody>
      </p:sp>
      <p:pic>
        <p:nvPicPr>
          <p:cNvPr id="4" name="Picture 3" descr="A screenshot of a computer&#10;&#10;AI-generated content may be incorrect.">
            <a:extLst>
              <a:ext uri="{FF2B5EF4-FFF2-40B4-BE49-F238E27FC236}">
                <a16:creationId xmlns:a16="http://schemas.microsoft.com/office/drawing/2014/main" id="{654FFA96-6352-FC85-1AFF-A140198CBB53}"/>
              </a:ext>
            </a:extLst>
          </p:cNvPr>
          <p:cNvPicPr>
            <a:picLocks noChangeAspect="1"/>
          </p:cNvPicPr>
          <p:nvPr/>
        </p:nvPicPr>
        <p:blipFill>
          <a:blip r:embed="rId2">
            <a:extLst>
              <a:ext uri="{28A0092B-C50C-407E-A947-70E740481C1C}">
                <a14:useLocalDpi xmlns:a14="http://schemas.microsoft.com/office/drawing/2010/main" val="0"/>
              </a:ext>
            </a:extLst>
          </a:blip>
          <a:srcRect t="9995" b="5713"/>
          <a:stretch>
            <a:fillRect/>
          </a:stretch>
        </p:blipFill>
        <p:spPr>
          <a:xfrm>
            <a:off x="4056000" y="10"/>
            <a:ext cx="8136000" cy="6857990"/>
          </a:xfrm>
          <a:prstGeom prst="rect">
            <a:avLst/>
          </a:prstGeom>
          <a:noFill/>
        </p:spPr>
      </p:pic>
      <p:sp>
        <p:nvSpPr>
          <p:cNvPr id="6" name="TextBox 5">
            <a:extLst>
              <a:ext uri="{FF2B5EF4-FFF2-40B4-BE49-F238E27FC236}">
                <a16:creationId xmlns:a16="http://schemas.microsoft.com/office/drawing/2014/main" id="{5C58362D-83B9-5F56-5081-C2A9E99771E1}"/>
              </a:ext>
            </a:extLst>
          </p:cNvPr>
          <p:cNvSpPr txBox="1"/>
          <p:nvPr/>
        </p:nvSpPr>
        <p:spPr>
          <a:xfrm>
            <a:off x="442913" y="2915753"/>
            <a:ext cx="3340100" cy="2532146"/>
          </a:xfrm>
          <a:prstGeom prst="rect">
            <a:avLst/>
          </a:prstGeom>
        </p:spPr>
        <p:txBody>
          <a:bodyPr vert="horz" lIns="0" tIns="45720" rIns="0" bIns="45720" rtlCol="0">
            <a:normAutofit/>
          </a:bodyPr>
          <a:lstStyle/>
          <a:p>
            <a:pPr>
              <a:lnSpc>
                <a:spcPct val="90000"/>
              </a:lnSpc>
              <a:spcBef>
                <a:spcPts val="1000"/>
              </a:spcBef>
            </a:pPr>
            <a:r>
              <a:rPr lang="es-ES" sz="1500" kern="1200">
                <a:solidFill>
                  <a:schemeClr val="tx2"/>
                </a:solidFill>
                <a:latin typeface="+mn-lt"/>
                <a:ea typeface="+mn-ea"/>
                <a:cs typeface="+mn-cs"/>
              </a:rPr>
              <a:t>https://philea.eu/wp-content/uploads/2025/02/Scaling-up-Democracy-Funding-Across-Europe-Inspiration-Deck-for-Funders.pdf</a:t>
            </a:r>
          </a:p>
        </p:txBody>
      </p:sp>
    </p:spTree>
    <p:extLst>
      <p:ext uri="{BB962C8B-B14F-4D97-AF65-F5344CB8AC3E}">
        <p14:creationId xmlns:p14="http://schemas.microsoft.com/office/powerpoint/2010/main" val="3717607011"/>
      </p:ext>
    </p:extLst>
  </p:cSld>
  <p:clrMapOvr>
    <a:masterClrMapping/>
  </p:clrMapOvr>
</p:sld>
</file>

<file path=ppt/theme/theme1.xml><?xml version="1.0" encoding="utf-8"?>
<a:theme xmlns:a="http://schemas.openxmlformats.org/drawingml/2006/main" name="Tema de Office">
  <a:themeElements>
    <a:clrScheme name="School for Thinktankers">
      <a:dk1>
        <a:srgbClr val="E7004C"/>
      </a:dk1>
      <a:lt1>
        <a:srgbClr val="FCFCF1"/>
      </a:lt1>
      <a:dk2>
        <a:srgbClr val="111111"/>
      </a:dk2>
      <a:lt2>
        <a:srgbClr val="FFFFFF"/>
      </a:lt2>
      <a:accent1>
        <a:srgbClr val="E7004C"/>
      </a:accent1>
      <a:accent2>
        <a:srgbClr val="9EC9ED"/>
      </a:accent2>
      <a:accent3>
        <a:srgbClr val="878787"/>
      </a:accent3>
      <a:accent4>
        <a:srgbClr val="E7004C"/>
      </a:accent4>
      <a:accent5>
        <a:srgbClr val="9EC9ED"/>
      </a:accent5>
      <a:accent6>
        <a:srgbClr val="878787"/>
      </a:accent6>
      <a:hlink>
        <a:srgbClr val="E7004C"/>
      </a:hlink>
      <a:folHlink>
        <a:srgbClr val="9EC9ED"/>
      </a:folHlink>
    </a:clrScheme>
    <a:fontScheme name="School for Thinktankers">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TotalTime>
  <Words>2395</Words>
  <Application>Microsoft Macintosh PowerPoint</Application>
  <PresentationFormat>Widescreen</PresentationFormat>
  <Paragraphs>371</Paragraphs>
  <Slides>34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Georgia</vt:lpstr>
      <vt:lpstr>Symbol</vt:lpstr>
      <vt:lpstr>Trebuchet MS</vt:lpstr>
      <vt:lpstr>Tema de Office</vt:lpstr>
      <vt:lpstr>PowerPoint Presentation</vt:lpstr>
      <vt:lpstr>BUILDING EFFECTIVE THINK TANK CULTURE </vt:lpstr>
      <vt:lpstr>PowerPoint Presentation</vt:lpstr>
      <vt:lpstr>Organizational Resilience </vt:lpstr>
      <vt:lpstr>Draw a typical situation/activity/ place/object of your organisation</vt:lpstr>
      <vt:lpstr>CULTURE is a learned system of shared understanding   This is the way we do things here   How should people behave?  How are decisions made? How work activities should be carried out?</vt:lpstr>
      <vt:lpstr>Where would you start to study  organizational culture of think tanks?</vt:lpstr>
      <vt:lpstr>Culture       </vt:lpstr>
      <vt:lpstr>Democracy Iceberg</vt:lpstr>
      <vt:lpstr>Task: list the atributes and examples     </vt:lpstr>
      <vt:lpstr>PowerPoint Presentation</vt:lpstr>
      <vt:lpstr>Example of supported values - GOVERNANCE</vt:lpstr>
      <vt:lpstr>PowerPoint Presentation</vt:lpstr>
      <vt:lpstr>The structure can be established in flat organisations vs. ‘we are family’ myth</vt:lpstr>
      <vt:lpstr>Not ideal,  but good enough leader</vt:lpstr>
      <vt:lpstr>PowerPoint Presentation</vt:lpstr>
      <vt:lpstr>  What keeps directors  awake at night?</vt:lpstr>
      <vt:lpstr>Internal relations</vt:lpstr>
      <vt:lpstr>The nightmare</vt:lpstr>
      <vt:lpstr>Team Relationships</vt:lpstr>
      <vt:lpstr> Practices and  the participation in the communities of practice (CoPs) change more than other instruments.   But the consistent use of mix of approaches is necessary!</vt:lpstr>
      <vt:lpstr>Fuck-up Nights</vt:lpstr>
      <vt:lpstr>How to manage external risks?</vt:lpstr>
      <vt:lpstr>How would you introduce change into organizational culture?</vt:lpstr>
      <vt:lpstr>Practical Work</vt:lpstr>
      <vt:lpstr>Challenge 1: Onboarding for new staff - scaling up</vt:lpstr>
      <vt:lpstr>Challenge 2: Remote Work</vt:lpstr>
      <vt:lpstr>Challenge 3: Too many meetings</vt:lpstr>
      <vt:lpstr>Challenge 4: Adaptation to authoritarian context </vt:lpstr>
      <vt:lpstr>Questions for Discussion</vt:lpstr>
      <vt:lpstr>Running a think tank  in a changing Europe    https://open.spotify.com/episode/5TSeB3eRTC4Ap98AjGwDU5?si=smIB5NvAQWiFZANabcxi_A </vt:lpstr>
      <vt:lpstr>Useful resources on leaderhsip</vt:lpstr>
      <vt:lpstr>Stay in touch</vt:lpstr>
      <vt:lpstr>PowerPoint Presentation</vt:lpstr>
    </vt:vector>
  </TitlesOfParts>
  <Company>http://www.centor.mx.gd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Centor</dc:creator>
  <cp:lastModifiedBy>Sonja Stojanovic Gajic</cp:lastModifiedBy>
  <cp:revision>60</cp:revision>
  <dcterms:created xsi:type="dcterms:W3CDTF">2021-01-12T15:01:10Z</dcterms:created>
  <dcterms:modified xsi:type="dcterms:W3CDTF">2026-02-05T08:36:46Z</dcterms:modified>
</cp:coreProperties>
</file>