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yy9kzDRlXhQ3xzqko6hYvr3uf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CA3448-DD78-40C7-8364-BCBBC4585139}">
  <a:tblStyle styleId="{A9CA3448-DD78-40C7-8364-BCBBC4585139}" styleName="Table_0">
    <a:wholeTbl>
      <a:tcTxStyle b="off" i="off">
        <a:font>
          <a:latin typeface="Georgia"/>
          <a:ea typeface="Georgia"/>
          <a:cs typeface="Georgia"/>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F2FA"/>
          </a:solidFill>
        </a:fill>
      </a:tcStyle>
    </a:band1H>
    <a:band2H>
      <a:tcTxStyle b="off" i="off"/>
    </a:band2H>
    <a:band1V>
      <a:tcTxStyle b="off" i="off"/>
      <a:tcStyle>
        <a:fill>
          <a:solidFill>
            <a:srgbClr val="E6F2FA"/>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Georgia"/>
          <a:ea typeface="Georgia"/>
          <a:cs typeface="Georgia"/>
        </a:font>
        <a:schemeClr val="lt1"/>
      </a:tcTxStyle>
      <a:tcStyle>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A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65" name="Google Shape;6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s-A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type="title">
  <p:cSld name="TITLE">
    <p:bg>
      <p:bgPr>
        <a:solidFill>
          <a:schemeClr val="dk1"/>
        </a:solidFill>
      </p:bgPr>
    </p:bg>
    <p:spTree>
      <p:nvGrpSpPr>
        <p:cNvPr id="14" name="Shape 14"/>
        <p:cNvGrpSpPr/>
        <p:nvPr/>
      </p:nvGrpSpPr>
      <p:grpSpPr>
        <a:xfrm>
          <a:off x="0" y="0"/>
          <a:ext cx="0" cy="0"/>
          <a:chOff x="0" y="0"/>
          <a:chExt cx="0" cy="0"/>
        </a:xfrm>
      </p:grpSpPr>
      <p:sp>
        <p:nvSpPr>
          <p:cNvPr id="15" name="Google Shape;15;p16"/>
          <p:cNvSpPr txBox="1"/>
          <p:nvPr>
            <p:ph type="ctrTitle"/>
          </p:nvPr>
        </p:nvSpPr>
        <p:spPr>
          <a:xfrm>
            <a:off x="1713186" y="2249208"/>
            <a:ext cx="7824514" cy="22519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000"/>
              <a:buFont typeface="Trebuchet MS"/>
              <a:buNone/>
              <a:defRPr b="1"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6"/>
          <p:cNvSpPr txBox="1"/>
          <p:nvPr>
            <p:ph idx="1" type="subTitle"/>
          </p:nvPr>
        </p:nvSpPr>
        <p:spPr>
          <a:xfrm>
            <a:off x="1713185" y="4566745"/>
            <a:ext cx="7824513" cy="130067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None/>
              <a:defRPr i="0" sz="1800">
                <a:solidFill>
                  <a:schemeClr val="lt1"/>
                </a:solidFill>
                <a:latin typeface="Trebuchet MS"/>
                <a:ea typeface="Trebuchet MS"/>
                <a:cs typeface="Trebuchet MS"/>
                <a:sym typeface="Trebuchet M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6"/>
          <p:cNvSpPr/>
          <p:nvPr/>
        </p:nvSpPr>
        <p:spPr>
          <a:xfrm>
            <a:off x="10409844" y="784411"/>
            <a:ext cx="1782156" cy="5291616"/>
          </a:xfrm>
          <a:custGeom>
            <a:rect b="b" l="l" r="r" t="t"/>
            <a:pathLst>
              <a:path extrusionOk="0" h="5291616" w="1782156">
                <a:moveTo>
                  <a:pt x="1782156" y="0"/>
                </a:moveTo>
                <a:lnTo>
                  <a:pt x="1782156" y="759339"/>
                </a:lnTo>
                <a:lnTo>
                  <a:pt x="1757691" y="772195"/>
                </a:lnTo>
                <a:cubicBezTo>
                  <a:pt x="1102309" y="1157890"/>
                  <a:pt x="670201" y="1876763"/>
                  <a:pt x="686839" y="2689048"/>
                </a:cubicBezTo>
                <a:cubicBezTo>
                  <a:pt x="701963" y="3427490"/>
                  <a:pt x="1084479" y="4073610"/>
                  <a:pt x="1657753" y="4454357"/>
                </a:cubicBezTo>
                <a:lnTo>
                  <a:pt x="1782156" y="4528699"/>
                </a:lnTo>
                <a:lnTo>
                  <a:pt x="1782156" y="5291616"/>
                </a:lnTo>
                <a:lnTo>
                  <a:pt x="1759437" y="5283423"/>
                </a:lnTo>
                <a:cubicBezTo>
                  <a:pt x="744678" y="4860667"/>
                  <a:pt x="24499" y="3869371"/>
                  <a:pt x="611" y="2703103"/>
                </a:cubicBezTo>
                <a:cubicBezTo>
                  <a:pt x="-23276" y="1536836"/>
                  <a:pt x="655709" y="516883"/>
                  <a:pt x="1652308" y="529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pic>
        <p:nvPicPr>
          <p:cNvPr id="18" name="Google Shape;18;p16"/>
          <p:cNvPicPr preferRelativeResize="0"/>
          <p:nvPr/>
        </p:nvPicPr>
        <p:blipFill rotWithShape="1">
          <a:blip r:embed="rId2">
            <a:alphaModFix/>
          </a:blip>
          <a:srcRect b="0" l="0" r="0" t="0"/>
          <a:stretch/>
        </p:blipFill>
        <p:spPr>
          <a:xfrm>
            <a:off x="995611" y="1263892"/>
            <a:ext cx="2324100" cy="635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verview">
  <p:cSld name="2_Overview">
    <p:bg>
      <p:bgPr>
        <a:solidFill>
          <a:schemeClr val="dk1"/>
        </a:solidFill>
      </p:bgPr>
    </p:bg>
    <p:spTree>
      <p:nvGrpSpPr>
        <p:cNvPr id="19" name="Shape 19"/>
        <p:cNvGrpSpPr/>
        <p:nvPr/>
      </p:nvGrpSpPr>
      <p:grpSpPr>
        <a:xfrm>
          <a:off x="0" y="0"/>
          <a:ext cx="0" cy="0"/>
          <a:chOff x="0" y="0"/>
          <a:chExt cx="0" cy="0"/>
        </a:xfrm>
      </p:grpSpPr>
      <p:sp>
        <p:nvSpPr>
          <p:cNvPr id="20" name="Google Shape;20;p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 name="Google Shape;21;p48"/>
          <p:cNvSpPr txBox="1"/>
          <p:nvPr>
            <p:ph type="title"/>
          </p:nvPr>
        </p:nvSpPr>
        <p:spPr>
          <a:xfrm>
            <a:off x="3398617" y="1525204"/>
            <a:ext cx="7445704" cy="65163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3200"/>
              <a:buNone/>
              <a:defRPr sz="5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8"/>
          <p:cNvSpPr txBox="1"/>
          <p:nvPr>
            <p:ph idx="1" type="body"/>
          </p:nvPr>
        </p:nvSpPr>
        <p:spPr>
          <a:xfrm>
            <a:off x="3454400" y="2525713"/>
            <a:ext cx="7396480" cy="30622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0" sz="2000"/>
            </a:lvl1pPr>
            <a:lvl2pPr indent="-228600" lvl="1" marL="914400" algn="l">
              <a:lnSpc>
                <a:spcPct val="90000"/>
              </a:lnSpc>
              <a:spcBef>
                <a:spcPts val="500"/>
              </a:spcBef>
              <a:spcAft>
                <a:spcPts val="0"/>
              </a:spcAft>
              <a:buSzPts val="2000"/>
              <a:buNone/>
              <a:defRPr sz="1500"/>
            </a:lvl2pPr>
            <a:lvl3pPr indent="-228600" lvl="2" marL="1371600" algn="l">
              <a:lnSpc>
                <a:spcPct val="90000"/>
              </a:lnSpc>
              <a:spcBef>
                <a:spcPts val="500"/>
              </a:spcBef>
              <a:spcAft>
                <a:spcPts val="0"/>
              </a:spcAft>
              <a:buSzPts val="1800"/>
              <a:buNone/>
              <a:defRPr/>
            </a:lvl3pPr>
            <a:lvl4pPr indent="-330200" lvl="3" marL="1828800" algn="l">
              <a:lnSpc>
                <a:spcPct val="90000"/>
              </a:lnSpc>
              <a:spcBef>
                <a:spcPts val="500"/>
              </a:spcBef>
              <a:spcAft>
                <a:spcPts val="0"/>
              </a:spcAft>
              <a:buSzPts val="1600"/>
              <a:buChar char="▪"/>
              <a:defRPr/>
            </a:lvl4pPr>
            <a:lvl5pPr indent="-330200" lvl="4" marL="2286000" algn="l">
              <a:lnSpc>
                <a:spcPct val="90000"/>
              </a:lnSpc>
              <a:spcBef>
                <a:spcPts val="500"/>
              </a:spcBef>
              <a:spcAft>
                <a:spcPts val="0"/>
              </a:spcAft>
              <a:buSzPts val="16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3" name="Google Shape;23;p48"/>
          <p:cNvSpPr/>
          <p:nvPr/>
        </p:nvSpPr>
        <p:spPr>
          <a:xfrm>
            <a:off x="10018" y="0"/>
            <a:ext cx="294392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blue and black lines&#10;&#10;AI-generated content may be incorrect." id="24" name="Google Shape;24;p48"/>
          <p:cNvPicPr preferRelativeResize="0"/>
          <p:nvPr/>
        </p:nvPicPr>
        <p:blipFill rotWithShape="1">
          <a:blip r:embed="rId2">
            <a:alphaModFix/>
          </a:blip>
          <a:srcRect b="2665" l="39510" r="39511" t="15612"/>
          <a:stretch/>
        </p:blipFill>
        <p:spPr>
          <a:xfrm>
            <a:off x="10017" y="0"/>
            <a:ext cx="2943923"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bg>
      <p:bgPr>
        <a:solidFill>
          <a:schemeClr val="dk1"/>
        </a:solidFill>
      </p:bgPr>
    </p:bg>
    <p:spTree>
      <p:nvGrpSpPr>
        <p:cNvPr id="25" name="Shape 25"/>
        <p:cNvGrpSpPr/>
        <p:nvPr/>
      </p:nvGrpSpPr>
      <p:grpSpPr>
        <a:xfrm>
          <a:off x="0" y="0"/>
          <a:ext cx="0" cy="0"/>
          <a:chOff x="0" y="0"/>
          <a:chExt cx="0" cy="0"/>
        </a:xfrm>
      </p:grpSpPr>
      <p:pic>
        <p:nvPicPr>
          <p:cNvPr id="26" name="Google Shape;26;p17"/>
          <p:cNvPicPr preferRelativeResize="0"/>
          <p:nvPr/>
        </p:nvPicPr>
        <p:blipFill rotWithShape="1">
          <a:blip r:embed="rId2">
            <a:alphaModFix/>
          </a:blip>
          <a:srcRect b="26208" l="21335" r="16684" t="24987"/>
          <a:stretch/>
        </p:blipFill>
        <p:spPr>
          <a:xfrm>
            <a:off x="-1" y="0"/>
            <a:ext cx="12192001" cy="6858000"/>
          </a:xfrm>
          <a:prstGeom prst="rect">
            <a:avLst/>
          </a:prstGeom>
          <a:noFill/>
          <a:ln>
            <a:noFill/>
          </a:ln>
        </p:spPr>
      </p:pic>
      <p:sp>
        <p:nvSpPr>
          <p:cNvPr id="27" name="Google Shape;27;p17"/>
          <p:cNvSpPr/>
          <p:nvPr/>
        </p:nvSpPr>
        <p:spPr>
          <a:xfrm>
            <a:off x="525516" y="469900"/>
            <a:ext cx="11140966" cy="5918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8" name="Google Shape;28;p17"/>
          <p:cNvSpPr txBox="1"/>
          <p:nvPr>
            <p:ph type="title"/>
          </p:nvPr>
        </p:nvSpPr>
        <p:spPr>
          <a:xfrm>
            <a:off x="1495323" y="1525204"/>
            <a:ext cx="8325862" cy="65163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5000"/>
              <a:buFont typeface="Trebuchet MS"/>
              <a:buNone/>
              <a:defRPr sz="5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1563688" y="2525713"/>
            <a:ext cx="8270819" cy="30622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500"/>
              <a:buNone/>
              <a:defRPr b="1" sz="1500"/>
            </a:lvl1pPr>
            <a:lvl2pPr indent="-228600" lvl="1" marL="914400" algn="l">
              <a:lnSpc>
                <a:spcPct val="90000"/>
              </a:lnSpc>
              <a:spcBef>
                <a:spcPts val="500"/>
              </a:spcBef>
              <a:spcAft>
                <a:spcPts val="0"/>
              </a:spcAft>
              <a:buSzPts val="1500"/>
              <a:buNone/>
              <a:defRPr sz="1500"/>
            </a:lvl2pPr>
            <a:lvl3pPr indent="-228600" lvl="2" marL="1371600" algn="l">
              <a:lnSpc>
                <a:spcPct val="90000"/>
              </a:lnSpc>
              <a:spcBef>
                <a:spcPts val="500"/>
              </a:spcBef>
              <a:spcAft>
                <a:spcPts val="0"/>
              </a:spcAft>
              <a:buSzPts val="1800"/>
              <a:buNone/>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30" name="Shape 30"/>
        <p:cNvGrpSpPr/>
        <p:nvPr/>
      </p:nvGrpSpPr>
      <p:grpSpPr>
        <a:xfrm>
          <a:off x="0" y="0"/>
          <a:ext cx="0" cy="0"/>
          <a:chOff x="0" y="0"/>
          <a:chExt cx="0" cy="0"/>
        </a:xfrm>
      </p:grpSpPr>
      <p:sp>
        <p:nvSpPr>
          <p:cNvPr id="31" name="Google Shape;31;p18"/>
          <p:cNvSpPr/>
          <p:nvPr/>
        </p:nvSpPr>
        <p:spPr>
          <a:xfrm>
            <a:off x="525516" y="0"/>
            <a:ext cx="11666483"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2" name="Google Shape;32;p18"/>
          <p:cNvSpPr/>
          <p:nvPr/>
        </p:nvSpPr>
        <p:spPr>
          <a:xfrm>
            <a:off x="0" y="0"/>
            <a:ext cx="481085"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33" name="Google Shape;33;p18"/>
          <p:cNvSpPr txBox="1"/>
          <p:nvPr>
            <p:ph type="title"/>
          </p:nvPr>
        </p:nvSpPr>
        <p:spPr>
          <a:xfrm>
            <a:off x="2005717" y="1814513"/>
            <a:ext cx="6352471" cy="31553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p:nvPr/>
        </p:nvSpPr>
        <p:spPr>
          <a:xfrm>
            <a:off x="10409844" y="784411"/>
            <a:ext cx="1782156" cy="5291616"/>
          </a:xfrm>
          <a:custGeom>
            <a:rect b="b" l="l" r="r" t="t"/>
            <a:pathLst>
              <a:path extrusionOk="0" h="5291616" w="1782156">
                <a:moveTo>
                  <a:pt x="1782156" y="0"/>
                </a:moveTo>
                <a:lnTo>
                  <a:pt x="1782156" y="759339"/>
                </a:lnTo>
                <a:lnTo>
                  <a:pt x="1757691" y="772195"/>
                </a:lnTo>
                <a:cubicBezTo>
                  <a:pt x="1102309" y="1157890"/>
                  <a:pt x="670201" y="1876763"/>
                  <a:pt x="686839" y="2689048"/>
                </a:cubicBezTo>
                <a:cubicBezTo>
                  <a:pt x="701963" y="3427490"/>
                  <a:pt x="1084479" y="4073610"/>
                  <a:pt x="1657753" y="4454357"/>
                </a:cubicBezTo>
                <a:lnTo>
                  <a:pt x="1782156" y="4528699"/>
                </a:lnTo>
                <a:lnTo>
                  <a:pt x="1782156" y="5291616"/>
                </a:lnTo>
                <a:lnTo>
                  <a:pt x="1759437" y="5283423"/>
                </a:lnTo>
                <a:cubicBezTo>
                  <a:pt x="744678" y="4860667"/>
                  <a:pt x="24499" y="3869371"/>
                  <a:pt x="611" y="2703103"/>
                </a:cubicBezTo>
                <a:cubicBezTo>
                  <a:pt x="-23276" y="1536836"/>
                  <a:pt x="655709" y="516883"/>
                  <a:pt x="1652308" y="529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pic>
        <p:nvPicPr>
          <p:cNvPr id="35" name="Google Shape;35;p18"/>
          <p:cNvPicPr preferRelativeResize="0"/>
          <p:nvPr/>
        </p:nvPicPr>
        <p:blipFill rotWithShape="1">
          <a:blip r:embed="rId2">
            <a:alphaModFix/>
          </a:blip>
          <a:srcRect b="0" l="0" r="0" t="0"/>
          <a:stretch/>
        </p:blipFill>
        <p:spPr>
          <a:xfrm>
            <a:off x="740923" y="3166653"/>
            <a:ext cx="524694" cy="5246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6" name="Shape 36"/>
        <p:cNvGrpSpPr/>
        <p:nvPr/>
      </p:nvGrpSpPr>
      <p:grpSpPr>
        <a:xfrm>
          <a:off x="0" y="0"/>
          <a:ext cx="0" cy="0"/>
          <a:chOff x="0" y="0"/>
          <a:chExt cx="0" cy="0"/>
        </a:xfrm>
      </p:grpSpPr>
      <p:sp>
        <p:nvSpPr>
          <p:cNvPr id="37" name="Google Shape;37;p49"/>
          <p:cNvSpPr txBox="1"/>
          <p:nvPr>
            <p:ph type="title"/>
          </p:nvPr>
        </p:nvSpPr>
        <p:spPr>
          <a:xfrm>
            <a:off x="838200" y="847725"/>
            <a:ext cx="10515600" cy="6016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200"/>
              <a:buFont typeface="Georgia"/>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9"/>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p:cSld name="Back cover">
    <p:spTree>
      <p:nvGrpSpPr>
        <p:cNvPr id="39" name="Shape 39"/>
        <p:cNvGrpSpPr/>
        <p:nvPr/>
      </p:nvGrpSpPr>
      <p:grpSpPr>
        <a:xfrm>
          <a:off x="0" y="0"/>
          <a:ext cx="0" cy="0"/>
          <a:chOff x="0" y="0"/>
          <a:chExt cx="0" cy="0"/>
        </a:xfrm>
      </p:grpSpPr>
      <p:sp>
        <p:nvSpPr>
          <p:cNvPr id="40" name="Google Shape;40;p2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41" name="Google Shape;41;p27"/>
          <p:cNvSpPr/>
          <p:nvPr/>
        </p:nvSpPr>
        <p:spPr>
          <a:xfrm>
            <a:off x="3904295" y="1"/>
            <a:ext cx="4381371" cy="1024917"/>
          </a:xfrm>
          <a:custGeom>
            <a:rect b="b" l="l" r="r" t="t"/>
            <a:pathLst>
              <a:path extrusionOk="0" h="1024917" w="4381371">
                <a:moveTo>
                  <a:pt x="0" y="0"/>
                </a:moveTo>
                <a:lnTo>
                  <a:pt x="1027578" y="0"/>
                </a:lnTo>
                <a:lnTo>
                  <a:pt x="1116548" y="54661"/>
                </a:lnTo>
                <a:cubicBezTo>
                  <a:pt x="1446014" y="242531"/>
                  <a:pt x="1828804" y="346398"/>
                  <a:pt x="2234946" y="338079"/>
                </a:cubicBezTo>
                <a:cubicBezTo>
                  <a:pt x="2604167" y="330517"/>
                  <a:pt x="2950308" y="231107"/>
                  <a:pt x="3251736" y="61928"/>
                </a:cubicBezTo>
                <a:lnTo>
                  <a:pt x="3348141" y="0"/>
                </a:lnTo>
                <a:lnTo>
                  <a:pt x="4381371" y="0"/>
                </a:lnTo>
                <a:lnTo>
                  <a:pt x="4278434" y="118256"/>
                </a:lnTo>
                <a:cubicBezTo>
                  <a:pt x="3769918" y="662355"/>
                  <a:pt x="3050810" y="1007884"/>
                  <a:pt x="2249001" y="1024307"/>
                </a:cubicBezTo>
                <a:cubicBezTo>
                  <a:pt x="1374301" y="1042222"/>
                  <a:pt x="581902" y="664772"/>
                  <a:pt x="44641" y="54487"/>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pic>
        <p:nvPicPr>
          <p:cNvPr id="42" name="Google Shape;42;p27"/>
          <p:cNvPicPr preferRelativeResize="0"/>
          <p:nvPr/>
        </p:nvPicPr>
        <p:blipFill rotWithShape="1">
          <a:blip r:embed="rId2">
            <a:alphaModFix/>
          </a:blip>
          <a:srcRect b="0" l="0" r="0" t="0"/>
          <a:stretch/>
        </p:blipFill>
        <p:spPr>
          <a:xfrm>
            <a:off x="5200650" y="5503957"/>
            <a:ext cx="1790700" cy="165100"/>
          </a:xfrm>
          <a:prstGeom prst="rect">
            <a:avLst/>
          </a:prstGeom>
          <a:noFill/>
          <a:ln>
            <a:noFill/>
          </a:ln>
        </p:spPr>
      </p:pic>
      <p:pic>
        <p:nvPicPr>
          <p:cNvPr id="43" name="Google Shape;43;p27"/>
          <p:cNvPicPr preferRelativeResize="0"/>
          <p:nvPr/>
        </p:nvPicPr>
        <p:blipFill rotWithShape="1">
          <a:blip r:embed="rId3">
            <a:alphaModFix/>
          </a:blip>
          <a:srcRect b="0" l="0" r="0" t="0"/>
          <a:stretch/>
        </p:blipFill>
        <p:spPr>
          <a:xfrm>
            <a:off x="5155802" y="2860332"/>
            <a:ext cx="1880396" cy="11373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44"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012722" y="847726"/>
            <a:ext cx="10341077" cy="65163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1012722" y="1665288"/>
            <a:ext cx="10341077" cy="4511669"/>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2"/>
              </a:buClr>
              <a:buSzPts val="2400"/>
              <a:buFont typeface="Arial"/>
              <a:buChar char="•"/>
              <a:defRPr b="0" i="0" sz="2400" u="none" cap="none" strike="noStrike">
                <a:solidFill>
                  <a:schemeClr val="dk1"/>
                </a:solidFill>
                <a:latin typeface="Georgia"/>
                <a:ea typeface="Georgia"/>
                <a:cs typeface="Georgia"/>
                <a:sym typeface="Georgia"/>
              </a:defRPr>
            </a:lvl1pPr>
            <a:lvl2pPr indent="-355600" lvl="1" marL="914400" marR="0" rtl="0" algn="l">
              <a:lnSpc>
                <a:spcPct val="90000"/>
              </a:lnSpc>
              <a:spcBef>
                <a:spcPts val="500"/>
              </a:spcBef>
              <a:spcAft>
                <a:spcPts val="0"/>
              </a:spcAft>
              <a:buClr>
                <a:schemeClr val="dk2"/>
              </a:buClr>
              <a:buSzPts val="2000"/>
              <a:buFont typeface="Noto Sans Symbols"/>
              <a:buChar char="▪"/>
              <a:defRPr b="0" i="0" sz="2000" u="none" cap="none" strike="noStrike">
                <a:solidFill>
                  <a:schemeClr val="dk1"/>
                </a:solidFill>
                <a:latin typeface="Georgia"/>
                <a:ea typeface="Georgia"/>
                <a:cs typeface="Georgia"/>
                <a:sym typeface="Georgia"/>
              </a:defRPr>
            </a:lvl2pPr>
            <a:lvl3pPr indent="-342900" lvl="2" marL="1371600" marR="0" rtl="0" algn="l">
              <a:lnSpc>
                <a:spcPct val="90000"/>
              </a:lnSpc>
              <a:spcBef>
                <a:spcPts val="500"/>
              </a:spcBef>
              <a:spcAft>
                <a:spcPts val="0"/>
              </a:spcAft>
              <a:buClr>
                <a:schemeClr val="dk2"/>
              </a:buClr>
              <a:buSzPts val="1800"/>
              <a:buFont typeface="Arial"/>
              <a:buChar char="•"/>
              <a:defRPr b="0" i="0" sz="1800" u="none" cap="none" strike="noStrike">
                <a:solidFill>
                  <a:schemeClr val="dk1"/>
                </a:solidFill>
                <a:latin typeface="Georgia"/>
                <a:ea typeface="Georgia"/>
                <a:cs typeface="Georgia"/>
                <a:sym typeface="Georgia"/>
              </a:defRPr>
            </a:lvl3pPr>
            <a:lvl4pPr indent="-330200" lvl="3" marL="1828800" marR="0" rtl="0" algn="l">
              <a:lnSpc>
                <a:spcPct val="90000"/>
              </a:lnSpc>
              <a:spcBef>
                <a:spcPts val="500"/>
              </a:spcBef>
              <a:spcAft>
                <a:spcPts val="0"/>
              </a:spcAft>
              <a:buClr>
                <a:schemeClr val="dk2"/>
              </a:buClr>
              <a:buSzPts val="1600"/>
              <a:buFont typeface="Noto Sans Symbols"/>
              <a:buChar char="▪"/>
              <a:defRPr b="0" i="0" sz="1600" u="none" cap="none" strike="noStrike">
                <a:solidFill>
                  <a:schemeClr val="dk1"/>
                </a:solidFill>
                <a:latin typeface="Georgia"/>
                <a:ea typeface="Georgia"/>
                <a:cs typeface="Georgia"/>
                <a:sym typeface="Georgia"/>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1"/>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12" name="Google Shape;12;p15"/>
          <p:cNvSpPr/>
          <p:nvPr/>
        </p:nvSpPr>
        <p:spPr>
          <a:xfrm>
            <a:off x="1" y="0"/>
            <a:ext cx="525515" cy="6857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pic>
        <p:nvPicPr>
          <p:cNvPr id="13" name="Google Shape;13;p15"/>
          <p:cNvPicPr preferRelativeResize="0"/>
          <p:nvPr/>
        </p:nvPicPr>
        <p:blipFill rotWithShape="1">
          <a:blip r:embed="rId1">
            <a:alphaModFix/>
          </a:blip>
          <a:srcRect b="0" l="0" r="0" t="0"/>
          <a:stretch/>
        </p:blipFill>
        <p:spPr>
          <a:xfrm>
            <a:off x="129409" y="6449787"/>
            <a:ext cx="266699" cy="266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27">
          <p15:clr>
            <a:srgbClr val="F26B43"/>
          </p15:clr>
        </p15:guide>
        <p15:guide id="2" pos="529">
          <p15:clr>
            <a:srgbClr val="F26B43"/>
          </p15:clr>
        </p15:guide>
        <p15:guide id="3" pos="7151">
          <p15:clr>
            <a:srgbClr val="F26B43"/>
          </p15:clr>
        </p15:guide>
        <p15:guide id="4" orient="horz" pos="3748">
          <p15:clr>
            <a:srgbClr val="F26B43"/>
          </p15:clr>
        </p15:guide>
        <p15:guide id="5" orient="horz" pos="1049">
          <p15:clr>
            <a:srgbClr val="F26B43"/>
          </p15:clr>
        </p15:guide>
        <p15:guide id="6" orient="horz" pos="91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onthinktanks.org/articles/local-research-for-local-problems-who-gets-the-money/" TargetMode="External"/><Relationship Id="rId4" Type="http://schemas.openxmlformats.org/officeDocument/2006/relationships/hyperlink" Target="https://onthinktanks.org/articles/unveiling-the-disparities-revisiting-education-research-funding-for-afri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1713186" y="2249208"/>
            <a:ext cx="7824514" cy="22519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Trebuchet MS"/>
              <a:buNone/>
            </a:pPr>
            <a:r>
              <a:rPr lang="es-AR"/>
              <a:t>Funding think tanks</a:t>
            </a:r>
            <a:endParaRPr/>
          </a:p>
        </p:txBody>
      </p:sp>
      <p:sp>
        <p:nvSpPr>
          <p:cNvPr id="52" name="Google Shape;52;p1"/>
          <p:cNvSpPr txBox="1"/>
          <p:nvPr>
            <p:ph idx="1" type="subTitle"/>
          </p:nvPr>
        </p:nvSpPr>
        <p:spPr>
          <a:xfrm>
            <a:off x="1713185" y="4566745"/>
            <a:ext cx="7824513" cy="13006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s-AR"/>
              <a:t>Enrique Mendizabal (OTT)</a:t>
            </a:r>
            <a:endParaRPr/>
          </a:p>
          <a:p>
            <a:pPr indent="0" lvl="0" marL="0" rtl="0" algn="l">
              <a:lnSpc>
                <a:spcPct val="90000"/>
              </a:lnSpc>
              <a:spcBef>
                <a:spcPts val="1000"/>
              </a:spcBef>
              <a:spcAft>
                <a:spcPts val="0"/>
              </a:spcAft>
              <a:buSzPts val="1800"/>
              <a:buNone/>
            </a:pPr>
            <a:r>
              <a:rPr lang="es-AR"/>
              <a:t>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5"/>
          <p:cNvSpPr txBox="1"/>
          <p:nvPr>
            <p:ph type="title"/>
          </p:nvPr>
        </p:nvSpPr>
        <p:spPr>
          <a:xfrm>
            <a:off x="838200" y="306388"/>
            <a:ext cx="11036121"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First, consider what is the added value of think tanks?</a:t>
            </a:r>
            <a:endParaRPr/>
          </a:p>
        </p:txBody>
      </p:sp>
      <p:sp>
        <p:nvSpPr>
          <p:cNvPr id="122" name="Google Shape;122;p35"/>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fontScale="92500" lnSpcReduction="10000"/>
          </a:bodyPr>
          <a:lstStyle/>
          <a:p>
            <a:pPr indent="-342900" lvl="0" marL="571500" rtl="0" algn="l">
              <a:lnSpc>
                <a:spcPct val="90000"/>
              </a:lnSpc>
              <a:spcBef>
                <a:spcPts val="1000"/>
              </a:spcBef>
              <a:spcAft>
                <a:spcPts val="0"/>
              </a:spcAft>
              <a:buSzPct val="108108"/>
              <a:buFont typeface="Arial"/>
              <a:buChar char="•"/>
            </a:pPr>
            <a:r>
              <a:rPr lang="es-AR"/>
              <a:t>Evidence</a:t>
            </a:r>
            <a:endParaRPr/>
          </a:p>
          <a:p>
            <a:pPr indent="-342900" lvl="0" marL="571500" rtl="0" algn="l">
              <a:lnSpc>
                <a:spcPct val="90000"/>
              </a:lnSpc>
              <a:spcBef>
                <a:spcPts val="1000"/>
              </a:spcBef>
              <a:spcAft>
                <a:spcPts val="0"/>
              </a:spcAft>
              <a:buSzPct val="108108"/>
              <a:buFont typeface="Arial"/>
              <a:buChar char="•"/>
            </a:pPr>
            <a:r>
              <a:rPr lang="es-AR"/>
              <a:t>Policy and decision-making inputs and advice</a:t>
            </a:r>
            <a:endParaRPr/>
          </a:p>
          <a:p>
            <a:pPr indent="-342900" lvl="0" marL="571500" rtl="0" algn="l">
              <a:lnSpc>
                <a:spcPct val="90000"/>
              </a:lnSpc>
              <a:spcBef>
                <a:spcPts val="1000"/>
              </a:spcBef>
              <a:spcAft>
                <a:spcPts val="0"/>
              </a:spcAft>
              <a:buSzPct val="108108"/>
              <a:buFont typeface="Arial"/>
              <a:buChar char="•"/>
            </a:pPr>
            <a:r>
              <a:rPr lang="es-AR"/>
              <a:t>Capacity development</a:t>
            </a:r>
            <a:endParaRPr/>
          </a:p>
          <a:p>
            <a:pPr indent="-342900" lvl="0" marL="571500" rtl="0" algn="l">
              <a:lnSpc>
                <a:spcPct val="90000"/>
              </a:lnSpc>
              <a:spcBef>
                <a:spcPts val="1000"/>
              </a:spcBef>
              <a:spcAft>
                <a:spcPts val="0"/>
              </a:spcAft>
              <a:buSzPct val="108108"/>
              <a:buFont typeface="Arial"/>
              <a:buChar char="•"/>
            </a:pPr>
            <a:r>
              <a:rPr lang="es-AR"/>
              <a:t>Elite and public education</a:t>
            </a:r>
            <a:endParaRPr/>
          </a:p>
          <a:p>
            <a:pPr indent="-342900" lvl="0" marL="571500" rtl="0" algn="l">
              <a:lnSpc>
                <a:spcPct val="90000"/>
              </a:lnSpc>
              <a:spcBef>
                <a:spcPts val="1000"/>
              </a:spcBef>
              <a:spcAft>
                <a:spcPts val="0"/>
              </a:spcAft>
              <a:buSzPct val="108108"/>
              <a:buFont typeface="Arial"/>
              <a:buChar char="•"/>
            </a:pPr>
            <a:r>
              <a:rPr lang="es-AR"/>
              <a:t>Resistance to change and reform</a:t>
            </a:r>
            <a:endParaRPr/>
          </a:p>
          <a:p>
            <a:pPr indent="-342900" lvl="0" marL="571500" rtl="0" algn="l">
              <a:lnSpc>
                <a:spcPct val="90000"/>
              </a:lnSpc>
              <a:spcBef>
                <a:spcPts val="1000"/>
              </a:spcBef>
              <a:spcAft>
                <a:spcPts val="0"/>
              </a:spcAft>
              <a:buSzPct val="108108"/>
              <a:buFont typeface="Arial"/>
              <a:buChar char="•"/>
            </a:pPr>
            <a:r>
              <a:rPr lang="es-AR"/>
              <a:t>Legitimation</a:t>
            </a:r>
            <a:endParaRPr/>
          </a:p>
          <a:p>
            <a:pPr indent="-342900" lvl="0" marL="571500" rtl="0" algn="l">
              <a:lnSpc>
                <a:spcPct val="90000"/>
              </a:lnSpc>
              <a:spcBef>
                <a:spcPts val="1000"/>
              </a:spcBef>
              <a:spcAft>
                <a:spcPts val="0"/>
              </a:spcAft>
              <a:buSzPct val="108108"/>
              <a:buFont typeface="Arial"/>
              <a:buChar char="•"/>
            </a:pPr>
            <a:r>
              <a:rPr lang="es-AR"/>
              <a:t>Channelling of resources </a:t>
            </a:r>
            <a:endParaRPr/>
          </a:p>
          <a:p>
            <a:pPr indent="-342900" lvl="0" marL="571500" rtl="0" algn="l">
              <a:lnSpc>
                <a:spcPct val="90000"/>
              </a:lnSpc>
              <a:spcBef>
                <a:spcPts val="1000"/>
              </a:spcBef>
              <a:spcAft>
                <a:spcPts val="0"/>
              </a:spcAft>
              <a:buSzPct val="108108"/>
              <a:buFont typeface="Arial"/>
              <a:buChar char="•"/>
            </a:pPr>
            <a:r>
              <a:rPr lang="es-AR"/>
              <a:t>Creation and nurturing of spaces</a:t>
            </a:r>
            <a:endParaRPr/>
          </a:p>
          <a:p>
            <a:pPr indent="-342900" lvl="0" marL="571500" rtl="0" algn="l">
              <a:lnSpc>
                <a:spcPct val="90000"/>
              </a:lnSpc>
              <a:spcBef>
                <a:spcPts val="1000"/>
              </a:spcBef>
              <a:spcAft>
                <a:spcPts val="0"/>
              </a:spcAft>
              <a:buSzPct val="108108"/>
              <a:buFont typeface="Arial"/>
              <a:buChar char="•"/>
            </a:pPr>
            <a:r>
              <a:rPr lang="es-AR"/>
              <a:t>Access to key individuals</a:t>
            </a:r>
            <a:endParaRPr/>
          </a:p>
          <a:p>
            <a:pPr indent="-342900" lvl="0" marL="571500" rtl="0" algn="l">
              <a:lnSpc>
                <a:spcPct val="90000"/>
              </a:lnSpc>
              <a:spcBef>
                <a:spcPts val="1000"/>
              </a:spcBef>
              <a:spcAft>
                <a:spcPts val="0"/>
              </a:spcAft>
              <a:buSzPct val="108108"/>
              <a:buFont typeface="Arial"/>
              <a:buChar char="•"/>
            </a:pPr>
            <a:r>
              <a:rPr lang="es-AR">
                <a:highlight>
                  <a:schemeClr val="lt1"/>
                </a:highlight>
              </a:rPr>
              <a:t>Other?</a:t>
            </a:r>
            <a:endParaRPr>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6"/>
          <p:cNvSpPr txBox="1"/>
          <p:nvPr>
            <p:ph type="title"/>
          </p:nvPr>
        </p:nvSpPr>
        <p:spPr>
          <a:xfrm>
            <a:off x="838200" y="427672"/>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latin typeface="Helvetica Neue"/>
                <a:ea typeface="Helvetica Neue"/>
                <a:cs typeface="Helvetica Neue"/>
                <a:sym typeface="Helvetica Neue"/>
              </a:rPr>
              <a:t>Income streams - pros and cons</a:t>
            </a:r>
            <a:endParaRPr/>
          </a:p>
        </p:txBody>
      </p:sp>
      <p:graphicFrame>
        <p:nvGraphicFramePr>
          <p:cNvPr id="128" name="Google Shape;128;p36"/>
          <p:cNvGraphicFramePr/>
          <p:nvPr/>
        </p:nvGraphicFramePr>
        <p:xfrm>
          <a:off x="838200" y="1665288"/>
          <a:ext cx="3000000" cy="3000000"/>
        </p:xfrm>
        <a:graphic>
          <a:graphicData uri="http://schemas.openxmlformats.org/drawingml/2006/table">
            <a:tbl>
              <a:tblPr bandRow="1" firstRow="1">
                <a:noFill/>
                <a:tableStyleId>{A9CA3448-DD78-40C7-8364-BCBBC4585139}</a:tableStyleId>
              </a:tblPr>
              <a:tblGrid>
                <a:gridCol w="2355750"/>
                <a:gridCol w="3747750"/>
                <a:gridCol w="4412075"/>
              </a:tblGrid>
              <a:tr h="370850">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Pros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Membership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add up and connects think tanks to a loyal audience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Takes time, requires scale to work, demands new skills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Participation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contribute to sustainability of events, encourages buy-in from participants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s-AR" sz="1200" u="none" cap="none" strike="noStrike"/>
                        <a:t>Small amounts and may exclude a large audience</a:t>
                      </a:r>
                      <a:endParaRPr/>
                    </a:p>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Consulting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generate significant income and keeps think tanks relevant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be a distraction from the mission, requires different competencies and skills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Polling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be highly profitable and very good to raise think tank’s visibility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be highly political and at the same time demand neutrality from the think tank. Very specific skills are required.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Sponsorship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be used to fund events or to raise funds at annual events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Could generate internal tensions or public critique depending on the sponsors.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Education and training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raise funds and is a great way to inform policy and build capacity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Requires strong marketing capabilities or partnerships with education providers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Sale of books and 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deliver a more focused audience – willing to pay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Small amounts and may exclude a large audience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Grants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Often come with little reporting restrictions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200" u="none" cap="none" strike="noStrike"/>
                        <a:t>Can make the organisations too dependent on them and disconnected them from more practical work and stifle innovation – also, increasingly unlikely for think tanks to rely 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highlight>
                            <a:schemeClr val="lt1"/>
                          </a:highlight>
                        </a:rPr>
                        <a:t>Other: investments, rental of space, etc.</a:t>
                      </a:r>
                      <a:endParaRPr>
                        <a:highlight>
                          <a:schemeClr val="lt1"/>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7"/>
          <p:cNvSpPr txBox="1"/>
          <p:nvPr>
            <p:ph type="title"/>
          </p:nvPr>
        </p:nvSpPr>
        <p:spPr>
          <a:xfrm>
            <a:off x="838200" y="383030"/>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Income sources – pros and cons</a:t>
            </a:r>
            <a:endParaRPr/>
          </a:p>
        </p:txBody>
      </p:sp>
      <p:graphicFrame>
        <p:nvGraphicFramePr>
          <p:cNvPr id="134" name="Google Shape;134;p37"/>
          <p:cNvGraphicFramePr/>
          <p:nvPr/>
        </p:nvGraphicFramePr>
        <p:xfrm>
          <a:off x="838200" y="1665288"/>
          <a:ext cx="3000000" cy="3000000"/>
        </p:xfrm>
        <a:graphic>
          <a:graphicData uri="http://schemas.openxmlformats.org/drawingml/2006/table">
            <a:tbl>
              <a:tblPr bandRow="1" firstRow="1">
                <a:noFill/>
                <a:tableStyleId>{A9CA3448-DD78-40C7-8364-BCBBC4585139}</a:tableStyleId>
              </a:tblPr>
              <a:tblGrid>
                <a:gridCol w="3165575"/>
                <a:gridCol w="3460775"/>
                <a:gridCol w="388925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Pros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Cons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Individuals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Lower reputational risk, less reporting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Takes time to reach scale and to manage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Diaspora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Used to funding think tanks, politically aware, high-income funder even if low-income country think tank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s-AR" sz="1400" u="none" cap="none" strike="noStrike"/>
                        <a:t>Takes time to reach scale and to manage</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Private sector, inc. business associations - local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Politically aware, close and informed funder, limited reporting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Reputational risk, often with strings attached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Private sector - global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Lower reputational risk, high ticket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More strings attached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NGOs, Universities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Limited reporting, alignment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Often small ticket, conflicting agendas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Private foundations or philanthropists - local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Politically aware, responsive, limited reporting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Small ticket, limited scope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Private foundations or philanthropists - global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Large ticket, non-aligned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Non-responsive to local needs, politically detached, potentially high reporting burden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8"/>
          <p:cNvSpPr txBox="1"/>
          <p:nvPr>
            <p:ph type="title"/>
          </p:nvPr>
        </p:nvSpPr>
        <p:spPr>
          <a:xfrm>
            <a:off x="838200" y="383030"/>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Income sources – pros and cons</a:t>
            </a:r>
            <a:endParaRPr/>
          </a:p>
        </p:txBody>
      </p:sp>
      <p:graphicFrame>
        <p:nvGraphicFramePr>
          <p:cNvPr id="140" name="Google Shape;140;p38"/>
          <p:cNvGraphicFramePr/>
          <p:nvPr/>
        </p:nvGraphicFramePr>
        <p:xfrm>
          <a:off x="838200" y="1665288"/>
          <a:ext cx="3000000" cy="3000000"/>
        </p:xfrm>
        <a:graphic>
          <a:graphicData uri="http://schemas.openxmlformats.org/drawingml/2006/table">
            <a:tbl>
              <a:tblPr bandRow="1" firstRow="1">
                <a:noFill/>
                <a:tableStyleId>{A9CA3448-DD78-40C7-8364-BCBBC4585139}</a:tableStyleId>
              </a:tblPr>
              <a:tblGrid>
                <a:gridCol w="3823950"/>
                <a:gridCol w="3186450"/>
                <a:gridCol w="35052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Pros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Cons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Bilateral  / Multilateral – local missions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More responsive to local needs, limited reputational risk, could award credibility, middle to high ticket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Some reporting, medium reputational risk, limited agendas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Bilateral  / Multilateral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Could awards credibility, high ticket.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s-AR" sz="1400" u="none" cap="none" strike="noStrike"/>
                        <a:t>Non-responsive to local needs, politically detached, potentially high reporting burden</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Public - government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Access to policymakers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Reputational risk, strings attached, high procurement and reporting burden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Public – Science granting councils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Long term funding, lower political risk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none" cap="none" strike="noStrike"/>
                        <a:t>Limited scope, high procurement and reporting burden, limits political action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AR" sz="1400" u="none" cap="none" strike="noStrike">
                          <a:highlight>
                            <a:schemeClr val="lt1"/>
                          </a:highlight>
                        </a:rPr>
                        <a:t>Other</a:t>
                      </a:r>
                      <a:endParaRPr>
                        <a:highlight>
                          <a:schemeClr val="lt1"/>
                        </a:highlight>
                      </a:endParaRPr>
                    </a:p>
                    <a:p>
                      <a:pPr indent="0" lvl="0" marL="0" marR="0" rtl="0" algn="l">
                        <a:lnSpc>
                          <a:spcPct val="100000"/>
                        </a:lnSpc>
                        <a:spcBef>
                          <a:spcPts val="0"/>
                        </a:spcBef>
                        <a:spcAft>
                          <a:spcPts val="0"/>
                        </a:spcAft>
                        <a:buNone/>
                      </a:pPr>
                      <a:r>
                        <a:t/>
                      </a:r>
                      <a:endParaRPr sz="1400" u="none" cap="none" strike="noStrike">
                        <a:highlight>
                          <a:srgbClr val="FFFF00"/>
                        </a:highligh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9"/>
          <p:cNvSpPr txBox="1"/>
          <p:nvPr>
            <p:ph type="title"/>
          </p:nvPr>
        </p:nvSpPr>
        <p:spPr>
          <a:xfrm>
            <a:off x="838200" y="306388"/>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Funding model</a:t>
            </a:r>
            <a:endParaRPr/>
          </a:p>
        </p:txBody>
      </p:sp>
      <p:sp>
        <p:nvSpPr>
          <p:cNvPr id="146" name="Google Shape;146;p39"/>
          <p:cNvSpPr txBox="1"/>
          <p:nvPr>
            <p:ph idx="1" type="body"/>
          </p:nvPr>
        </p:nvSpPr>
        <p:spPr>
          <a:xfrm>
            <a:off x="838200" y="1286669"/>
            <a:ext cx="10515600" cy="4284661"/>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Font typeface="Arial"/>
              <a:buChar char="•"/>
            </a:pPr>
            <a:r>
              <a:rPr lang="es-AR"/>
              <a:t>Your funding model will be</a:t>
            </a:r>
            <a:r>
              <a:rPr b="1" lang="es-AR"/>
              <a:t> the mix of income streams and sources that meet your organisational needs</a:t>
            </a:r>
            <a:endParaRPr b="1"/>
          </a:p>
          <a:p>
            <a:pPr indent="-342900" lvl="0" marL="571500" rtl="0" algn="l">
              <a:lnSpc>
                <a:spcPct val="90000"/>
              </a:lnSpc>
              <a:spcBef>
                <a:spcPts val="1000"/>
              </a:spcBef>
              <a:spcAft>
                <a:spcPts val="0"/>
              </a:spcAft>
              <a:buSzPts val="2400"/>
              <a:buFont typeface="Arial"/>
              <a:buChar char="•"/>
            </a:pPr>
            <a:r>
              <a:rPr lang="es-AR"/>
              <a:t>E.g.:</a:t>
            </a:r>
            <a:endParaRPr/>
          </a:p>
          <a:p>
            <a:pPr indent="-190500" lvl="0" marL="571500" rtl="0" algn="l">
              <a:lnSpc>
                <a:spcPct val="90000"/>
              </a:lnSpc>
              <a:spcBef>
                <a:spcPts val="1000"/>
              </a:spcBef>
              <a:spcAft>
                <a:spcPts val="0"/>
              </a:spcAft>
              <a:buSzPts val="2400"/>
              <a:buFont typeface="Arial"/>
              <a:buNone/>
            </a:pPr>
            <a:r>
              <a:t/>
            </a:r>
            <a:endParaRPr/>
          </a:p>
        </p:txBody>
      </p:sp>
      <p:graphicFrame>
        <p:nvGraphicFramePr>
          <p:cNvPr id="147" name="Google Shape;147;p39"/>
          <p:cNvGraphicFramePr/>
          <p:nvPr/>
        </p:nvGraphicFramePr>
        <p:xfrm>
          <a:off x="2717442" y="2323165"/>
          <a:ext cx="3000000" cy="3000000"/>
        </p:xfrm>
        <a:graphic>
          <a:graphicData uri="http://schemas.openxmlformats.org/drawingml/2006/table">
            <a:tbl>
              <a:tblPr bandRow="1" firstRow="1">
                <a:noFill/>
                <a:tableStyleId>{A9CA3448-DD78-40C7-8364-BCBBC4585139}</a:tableStyleId>
              </a:tblPr>
              <a:tblGrid>
                <a:gridCol w="2595475"/>
                <a:gridCol w="2181150"/>
                <a:gridCol w="2930375"/>
              </a:tblGrid>
              <a:tr h="370850">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Percentage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Detail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Membership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50% students</a:t>
                      </a:r>
                      <a:endParaRPr sz="1200" u="none" cap="none" strike="noStrike"/>
                    </a:p>
                    <a:p>
                      <a:pPr indent="0" lvl="0" marL="0" marR="0" rtl="0" algn="r">
                        <a:lnSpc>
                          <a:spcPct val="100000"/>
                        </a:lnSpc>
                        <a:spcBef>
                          <a:spcPts val="0"/>
                        </a:spcBef>
                        <a:spcAft>
                          <a:spcPts val="0"/>
                        </a:spcAft>
                        <a:buNone/>
                      </a:pPr>
                      <a:r>
                        <a:rPr lang="es-AR" sz="1200"/>
                        <a:t>20% from Embassies</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Participation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Annual conference</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Consulting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20%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Min 50% multi-annual</a:t>
                      </a:r>
                      <a:endParaRPr/>
                    </a:p>
                    <a:p>
                      <a:pPr indent="0" lvl="0" marL="0" marR="0" rtl="0" algn="r">
                        <a:lnSpc>
                          <a:spcPct val="100000"/>
                        </a:lnSpc>
                        <a:spcBef>
                          <a:spcPts val="0"/>
                        </a:spcBef>
                        <a:spcAft>
                          <a:spcPts val="0"/>
                        </a:spcAft>
                        <a:buNone/>
                      </a:pPr>
                      <a:r>
                        <a:rPr lang="es-AR" sz="1200" u="none" cap="none" strike="noStrike"/>
                        <a:t>Focus on few clients</a:t>
                      </a:r>
                      <a:endParaRPr sz="1200" u="none" cap="none" strike="noStrike"/>
                    </a:p>
                    <a:p>
                      <a:pPr indent="0" lvl="0" marL="0" marR="0" rtl="0" algn="r">
                        <a:lnSpc>
                          <a:spcPct val="100000"/>
                        </a:lnSpc>
                        <a:spcBef>
                          <a:spcPts val="0"/>
                        </a:spcBef>
                        <a:spcAft>
                          <a:spcPts val="0"/>
                        </a:spcAft>
                        <a:buNone/>
                      </a:pPr>
                      <a:r>
                        <a:rPr lang="es-AR" sz="1200"/>
                        <a:t>Research/advisory to corporations</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Polling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Sponsorship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5 long term partners</a:t>
                      </a:r>
                      <a:endParaRPr sz="1200" u="none" cap="none" strike="noStrike"/>
                    </a:p>
                    <a:p>
                      <a:pPr indent="0" lvl="0" marL="0" marR="0" rtl="0" algn="r">
                        <a:lnSpc>
                          <a:spcPct val="100000"/>
                        </a:lnSpc>
                        <a:spcBef>
                          <a:spcPts val="0"/>
                        </a:spcBef>
                        <a:spcAft>
                          <a:spcPts val="0"/>
                        </a:spcAft>
                        <a:buNone/>
                      </a:pPr>
                      <a:r>
                        <a:rPr lang="es-AR" sz="1200"/>
                        <a:t>Business associations</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Education and training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80% from longer/ higher fee courses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Sale of books and 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Grants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40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Min 50% multi-annual</a:t>
                      </a:r>
                      <a:endParaRPr/>
                    </a:p>
                    <a:p>
                      <a:pPr indent="0" lvl="0" marL="0" marR="0" rtl="0" algn="r">
                        <a:lnSpc>
                          <a:spcPct val="100000"/>
                        </a:lnSpc>
                        <a:spcBef>
                          <a:spcPts val="0"/>
                        </a:spcBef>
                        <a:spcAft>
                          <a:spcPts val="0"/>
                        </a:spcAft>
                        <a:buNone/>
                      </a:pPr>
                      <a:r>
                        <a:rPr lang="es-AR" sz="1200" u="none" cap="none" strike="noStrike"/>
                        <a:t>Min 5 sources</a:t>
                      </a:r>
                      <a:endParaRPr sz="1200" u="none" cap="none" strike="noStrike"/>
                    </a:p>
                    <a:p>
                      <a:pPr indent="0" lvl="0" marL="0" marR="0" rtl="0" algn="r">
                        <a:lnSpc>
                          <a:spcPct val="100000"/>
                        </a:lnSpc>
                        <a:spcBef>
                          <a:spcPts val="0"/>
                        </a:spcBef>
                        <a:spcAft>
                          <a:spcPts val="0"/>
                        </a:spcAft>
                        <a:buNone/>
                      </a:pPr>
                      <a:r>
                        <a:rPr lang="es-AR" sz="1200"/>
                        <a:t>Private foundations</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Investments or reserves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 7% annual return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0"/>
          <p:cNvSpPr txBox="1"/>
          <p:nvPr>
            <p:ph type="title"/>
          </p:nvPr>
        </p:nvSpPr>
        <p:spPr>
          <a:xfrm>
            <a:off x="838200" y="351409"/>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Funding strategy</a:t>
            </a:r>
            <a:endParaRPr/>
          </a:p>
        </p:txBody>
      </p:sp>
      <p:sp>
        <p:nvSpPr>
          <p:cNvPr id="153" name="Google Shape;153;p40"/>
          <p:cNvSpPr txBox="1"/>
          <p:nvPr>
            <p:ph idx="1" type="body"/>
          </p:nvPr>
        </p:nvSpPr>
        <p:spPr>
          <a:xfrm>
            <a:off x="838200" y="1286669"/>
            <a:ext cx="10515600" cy="4284661"/>
          </a:xfrm>
          <a:prstGeom prst="rect">
            <a:avLst/>
          </a:prstGeom>
          <a:noFill/>
          <a:ln>
            <a:noFill/>
          </a:ln>
        </p:spPr>
        <p:txBody>
          <a:bodyPr anchorCtr="0" anchor="t" bIns="45700" lIns="91425" spcFirstLastPara="1" rIns="91425" wrap="square" tIns="45700">
            <a:normAutofit/>
          </a:bodyPr>
          <a:lstStyle/>
          <a:p>
            <a:pPr indent="-39688" lvl="0" marL="268288" rtl="0" algn="l">
              <a:lnSpc>
                <a:spcPct val="90000"/>
              </a:lnSpc>
              <a:spcBef>
                <a:spcPts val="1000"/>
              </a:spcBef>
              <a:spcAft>
                <a:spcPts val="0"/>
              </a:spcAft>
              <a:buSzPts val="2400"/>
              <a:buNone/>
            </a:pPr>
            <a:r>
              <a:rPr lang="es-AR"/>
              <a:t>The funding strategy refers to </a:t>
            </a:r>
            <a:r>
              <a:rPr i="1" lang="es-AR"/>
              <a:t>h</a:t>
            </a:r>
            <a:r>
              <a:rPr b="1" i="1" lang="es-AR"/>
              <a:t>ow </a:t>
            </a:r>
            <a:r>
              <a:rPr b="1" lang="es-AR"/>
              <a:t>the think tank plans to achieve its model</a:t>
            </a:r>
            <a:r>
              <a:rPr lang="es-AR"/>
              <a:t>.</a:t>
            </a:r>
            <a:endParaRPr/>
          </a:p>
          <a:p>
            <a:pPr indent="-39688" lvl="0" marL="268288" rtl="0" algn="l">
              <a:lnSpc>
                <a:spcPct val="90000"/>
              </a:lnSpc>
              <a:spcBef>
                <a:spcPts val="1000"/>
              </a:spcBef>
              <a:spcAft>
                <a:spcPts val="0"/>
              </a:spcAft>
              <a:buSzPts val="2400"/>
              <a:buNone/>
            </a:pPr>
            <a:r>
              <a:rPr lang="es-AR"/>
              <a:t>E.g.:</a:t>
            </a:r>
            <a:endParaRPr/>
          </a:p>
          <a:p>
            <a:pPr indent="-39688" lvl="0" marL="268288" rtl="0" algn="l">
              <a:lnSpc>
                <a:spcPct val="90000"/>
              </a:lnSpc>
              <a:spcBef>
                <a:spcPts val="1000"/>
              </a:spcBef>
              <a:spcAft>
                <a:spcPts val="0"/>
              </a:spcAft>
              <a:buSzPts val="2400"/>
              <a:buNone/>
            </a:pPr>
            <a:r>
              <a:t/>
            </a:r>
            <a:endParaRPr/>
          </a:p>
        </p:txBody>
      </p:sp>
      <p:graphicFrame>
        <p:nvGraphicFramePr>
          <p:cNvPr id="154" name="Google Shape;154;p40"/>
          <p:cNvGraphicFramePr/>
          <p:nvPr/>
        </p:nvGraphicFramePr>
        <p:xfrm>
          <a:off x="2462995" y="2087275"/>
          <a:ext cx="3000000" cy="3000000"/>
        </p:xfrm>
        <a:graphic>
          <a:graphicData uri="http://schemas.openxmlformats.org/drawingml/2006/table">
            <a:tbl>
              <a:tblPr bandRow="1" firstRow="1">
                <a:noFill/>
                <a:tableStyleId>{A9CA3448-DD78-40C7-8364-BCBBC4585139}</a:tableStyleId>
              </a:tblPr>
              <a:tblGrid>
                <a:gridCol w="2226325"/>
                <a:gridCol w="1523350"/>
                <a:gridCol w="2171475"/>
                <a:gridCol w="3203250"/>
              </a:tblGrid>
              <a:tr h="370850">
                <a:tc>
                  <a:txBody>
                    <a:bodyPr/>
                    <a:lstStyle/>
                    <a:p>
                      <a:pPr indent="0" lvl="0" marL="0" marR="0" rtl="0" algn="l">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Percentage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Detail</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How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Membership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50% students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Partner with local universities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Participation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Annual conference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Target senior participants with ability to pay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Consulting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20%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Min 50% multi-annual</a:t>
                      </a:r>
                      <a:endParaRPr/>
                    </a:p>
                    <a:p>
                      <a:pPr indent="0" lvl="0" marL="0" marR="0" rtl="0" algn="r">
                        <a:lnSpc>
                          <a:spcPct val="100000"/>
                        </a:lnSpc>
                        <a:spcBef>
                          <a:spcPts val="0"/>
                        </a:spcBef>
                        <a:spcAft>
                          <a:spcPts val="0"/>
                        </a:spcAft>
                        <a:buNone/>
                      </a:pPr>
                      <a:r>
                        <a:rPr lang="es-AR" sz="1200" u="none" cap="none" strike="noStrike"/>
                        <a:t>Focus on few clients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Develop research support service to keep clients informed and MEL practice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Polling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Sponsorship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5 long term partners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Annual public event series and annual conference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Education and training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80% from longer higher fee courses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Partner with local School of Government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Sale of books and 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sz="1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Grants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40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Min 50% multi-annual</a:t>
                      </a:r>
                      <a:endParaRPr/>
                    </a:p>
                    <a:p>
                      <a:pPr indent="0" lvl="0" marL="0" marR="0" rtl="0" algn="r">
                        <a:lnSpc>
                          <a:spcPct val="100000"/>
                        </a:lnSpc>
                        <a:spcBef>
                          <a:spcPts val="0"/>
                        </a:spcBef>
                        <a:spcAft>
                          <a:spcPts val="0"/>
                        </a:spcAft>
                        <a:buNone/>
                      </a:pPr>
                      <a:r>
                        <a:rPr lang="es-AR" sz="1200" u="none" cap="none" strike="noStrike"/>
                        <a:t>Min 5 sources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Apply to national science council and build rapport with domestic philanthropy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200" u="none" cap="none" strike="noStrike"/>
                        <a:t>Investments or reserves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AR" sz="1200" u="none" cap="none" strike="noStrike"/>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 7% annual return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AR" sz="1200" u="none" cap="none" strike="noStrike"/>
                        <a:t>Invest reserves in S&amp;P and cash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1"/>
          <p:cNvSpPr txBox="1"/>
          <p:nvPr>
            <p:ph type="title"/>
          </p:nvPr>
        </p:nvSpPr>
        <p:spPr>
          <a:xfrm>
            <a:off x="838200" y="306388"/>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Organisational skills required</a:t>
            </a:r>
            <a:endParaRPr/>
          </a:p>
        </p:txBody>
      </p:sp>
      <p:sp>
        <p:nvSpPr>
          <p:cNvPr id="160" name="Google Shape;160;p41"/>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Font typeface="Arial"/>
              <a:buChar char="•"/>
            </a:pPr>
            <a:r>
              <a:rPr lang="es-AR" sz="2000"/>
              <a:t>Board</a:t>
            </a:r>
            <a:endParaRPr/>
          </a:p>
          <a:p>
            <a:pPr indent="-342900" lvl="1" marL="1028700" rtl="0" algn="l">
              <a:lnSpc>
                <a:spcPct val="90000"/>
              </a:lnSpc>
              <a:spcBef>
                <a:spcPts val="500"/>
              </a:spcBef>
              <a:spcAft>
                <a:spcPts val="0"/>
              </a:spcAft>
              <a:buSzPts val="2000"/>
              <a:buFont typeface="Arial"/>
              <a:buChar char="•"/>
            </a:pPr>
            <a:r>
              <a:rPr lang="es-AR"/>
              <a:t>Members with skills and experience in fundraising, business development, marketing, grantmaking, etc.</a:t>
            </a:r>
            <a:endParaRPr/>
          </a:p>
          <a:p>
            <a:pPr indent="-342900" lvl="1" marL="1028700" rtl="0" algn="l">
              <a:lnSpc>
                <a:spcPct val="90000"/>
              </a:lnSpc>
              <a:spcBef>
                <a:spcPts val="500"/>
              </a:spcBef>
              <a:spcAft>
                <a:spcPts val="0"/>
              </a:spcAft>
              <a:buSzPts val="2000"/>
              <a:buFont typeface="Arial"/>
              <a:buChar char="•"/>
            </a:pPr>
            <a:r>
              <a:rPr lang="es-AR"/>
              <a:t>Members with responsibility for supporting the development of new funding relationships and funding streams.</a:t>
            </a:r>
            <a:endParaRPr/>
          </a:p>
          <a:p>
            <a:pPr indent="-342900" lvl="0" marL="571500" rtl="0" algn="l">
              <a:lnSpc>
                <a:spcPct val="90000"/>
              </a:lnSpc>
              <a:spcBef>
                <a:spcPts val="1000"/>
              </a:spcBef>
              <a:spcAft>
                <a:spcPts val="0"/>
              </a:spcAft>
              <a:buSzPts val="2400"/>
              <a:buFont typeface="Arial"/>
              <a:buChar char="•"/>
            </a:pPr>
            <a:r>
              <a:rPr lang="es-AR" sz="2000"/>
              <a:t>Senior management</a:t>
            </a:r>
            <a:endParaRPr/>
          </a:p>
          <a:p>
            <a:pPr indent="-342900" lvl="1" marL="1028700" rtl="0" algn="l">
              <a:lnSpc>
                <a:spcPct val="90000"/>
              </a:lnSpc>
              <a:spcBef>
                <a:spcPts val="500"/>
              </a:spcBef>
              <a:spcAft>
                <a:spcPts val="0"/>
              </a:spcAft>
              <a:buSzPts val="2000"/>
              <a:buFont typeface="Arial"/>
              <a:buChar char="•"/>
            </a:pPr>
            <a:r>
              <a:rPr lang="es-AR"/>
              <a:t>CEO responsible for overall funding model and strategy.</a:t>
            </a:r>
            <a:endParaRPr/>
          </a:p>
          <a:p>
            <a:pPr indent="-342900" lvl="1" marL="1028700" rtl="0" algn="l">
              <a:lnSpc>
                <a:spcPct val="90000"/>
              </a:lnSpc>
              <a:spcBef>
                <a:spcPts val="500"/>
              </a:spcBef>
              <a:spcAft>
                <a:spcPts val="0"/>
              </a:spcAft>
              <a:buSzPts val="2000"/>
              <a:buFont typeface="Arial"/>
              <a:buChar char="•"/>
            </a:pPr>
            <a:r>
              <a:rPr lang="es-AR"/>
              <a:t>Director of Communications / Director of Research / Programme directors with responsibility to deliver on model and strategy.</a:t>
            </a:r>
            <a:endParaRPr/>
          </a:p>
          <a:p>
            <a:pPr indent="-342900" lvl="0" marL="571500" rtl="0" algn="l">
              <a:lnSpc>
                <a:spcPct val="90000"/>
              </a:lnSpc>
              <a:spcBef>
                <a:spcPts val="1000"/>
              </a:spcBef>
              <a:spcAft>
                <a:spcPts val="0"/>
              </a:spcAft>
              <a:buSzPts val="2400"/>
              <a:buFont typeface="Arial"/>
              <a:buChar char="•"/>
            </a:pPr>
            <a:r>
              <a:rPr lang="es-AR" sz="2000"/>
              <a:t>Senior researchers </a:t>
            </a:r>
            <a:endParaRPr/>
          </a:p>
          <a:p>
            <a:pPr indent="-342900" lvl="1" marL="1028700" rtl="0" algn="l">
              <a:lnSpc>
                <a:spcPct val="90000"/>
              </a:lnSpc>
              <a:spcBef>
                <a:spcPts val="500"/>
              </a:spcBef>
              <a:spcAft>
                <a:spcPts val="0"/>
              </a:spcAft>
              <a:buSzPts val="2000"/>
              <a:buFont typeface="Arial"/>
              <a:buChar char="•"/>
            </a:pPr>
            <a:r>
              <a:rPr lang="es-AR"/>
              <a:t>Responsibility to deliver on model and strategy.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2"/>
          <p:cNvSpPr txBox="1"/>
          <p:nvPr>
            <p:ph type="title"/>
          </p:nvPr>
        </p:nvSpPr>
        <p:spPr>
          <a:xfrm>
            <a:off x="838200" y="306388"/>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Organisational skills required</a:t>
            </a:r>
            <a:endParaRPr/>
          </a:p>
        </p:txBody>
      </p:sp>
      <p:sp>
        <p:nvSpPr>
          <p:cNvPr id="166" name="Google Shape;166;p42"/>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Font typeface="Arial"/>
              <a:buChar char="•"/>
            </a:pPr>
            <a:r>
              <a:rPr lang="es-AR" sz="2000"/>
              <a:t>Business development</a:t>
            </a:r>
            <a:endParaRPr/>
          </a:p>
          <a:p>
            <a:pPr indent="-342900" lvl="1" marL="1028700" rtl="0" algn="l">
              <a:lnSpc>
                <a:spcPct val="90000"/>
              </a:lnSpc>
              <a:spcBef>
                <a:spcPts val="500"/>
              </a:spcBef>
              <a:spcAft>
                <a:spcPts val="0"/>
              </a:spcAft>
              <a:buSzPts val="2000"/>
              <a:buFont typeface="Arial"/>
              <a:buChar char="•"/>
            </a:pPr>
            <a:r>
              <a:rPr lang="es-AR"/>
              <a:t>Potential team or function within the organisation.</a:t>
            </a:r>
            <a:endParaRPr/>
          </a:p>
          <a:p>
            <a:pPr indent="-342900" lvl="0" marL="571500" rtl="0" algn="l">
              <a:lnSpc>
                <a:spcPct val="90000"/>
              </a:lnSpc>
              <a:spcBef>
                <a:spcPts val="1000"/>
              </a:spcBef>
              <a:spcAft>
                <a:spcPts val="0"/>
              </a:spcAft>
              <a:buSzPts val="2400"/>
              <a:buFont typeface="Arial"/>
              <a:buChar char="•"/>
            </a:pPr>
            <a:r>
              <a:rPr lang="es-AR" sz="2000"/>
              <a:t>Communications and marketing</a:t>
            </a:r>
            <a:endParaRPr/>
          </a:p>
          <a:p>
            <a:pPr indent="-342900" lvl="1" marL="1028700" rtl="0" algn="l">
              <a:lnSpc>
                <a:spcPct val="90000"/>
              </a:lnSpc>
              <a:spcBef>
                <a:spcPts val="500"/>
              </a:spcBef>
              <a:spcAft>
                <a:spcPts val="0"/>
              </a:spcAft>
              <a:buSzPts val="2000"/>
              <a:buFont typeface="Arial"/>
              <a:buChar char="•"/>
            </a:pPr>
            <a:r>
              <a:rPr lang="es-AR"/>
              <a:t>Not enough to develop research communications competencies and skills</a:t>
            </a:r>
            <a:endParaRPr/>
          </a:p>
          <a:p>
            <a:pPr indent="-342900" lvl="1" marL="1028700" rtl="0" algn="l">
              <a:lnSpc>
                <a:spcPct val="90000"/>
              </a:lnSpc>
              <a:spcBef>
                <a:spcPts val="500"/>
              </a:spcBef>
              <a:spcAft>
                <a:spcPts val="0"/>
              </a:spcAft>
              <a:buSzPts val="2000"/>
              <a:buFont typeface="Arial"/>
              <a:buChar char="•"/>
            </a:pPr>
            <a:r>
              <a:rPr lang="es-AR"/>
              <a:t>Think tanks need marketing competencies and skills.</a:t>
            </a:r>
            <a:endParaRPr/>
          </a:p>
          <a:p>
            <a:pPr indent="-342900" lvl="0" marL="571500" rtl="0" algn="l">
              <a:lnSpc>
                <a:spcPct val="90000"/>
              </a:lnSpc>
              <a:spcBef>
                <a:spcPts val="1000"/>
              </a:spcBef>
              <a:spcAft>
                <a:spcPts val="0"/>
              </a:spcAft>
              <a:buSzPts val="2400"/>
              <a:buFont typeface="Arial"/>
              <a:buChar char="•"/>
            </a:pPr>
            <a:r>
              <a:rPr lang="es-AR" sz="2000"/>
              <a:t>Strategic planning and financial management</a:t>
            </a:r>
            <a:endParaRPr/>
          </a:p>
          <a:p>
            <a:pPr indent="-342900" lvl="1" marL="1028700" rtl="0" algn="l">
              <a:lnSpc>
                <a:spcPct val="90000"/>
              </a:lnSpc>
              <a:spcBef>
                <a:spcPts val="500"/>
              </a:spcBef>
              <a:spcAft>
                <a:spcPts val="0"/>
              </a:spcAft>
              <a:buSzPts val="2000"/>
              <a:buFont typeface="Arial"/>
              <a:buChar char="•"/>
            </a:pPr>
            <a:r>
              <a:rPr lang="es-AR"/>
              <a:t>Targets are defined as part of a comprehensive strategic planning process to define income target, direct and indirect costs, and desired profit or reserves policy</a:t>
            </a:r>
            <a:endParaRPr/>
          </a:p>
          <a:p>
            <a:pPr indent="-342900" lvl="1" marL="1028700" rtl="0" algn="l">
              <a:lnSpc>
                <a:spcPct val="90000"/>
              </a:lnSpc>
              <a:spcBef>
                <a:spcPts val="500"/>
              </a:spcBef>
              <a:spcAft>
                <a:spcPts val="0"/>
              </a:spcAft>
              <a:buSzPts val="2000"/>
              <a:buFont typeface="Arial"/>
              <a:buChar char="•"/>
            </a:pPr>
            <a:r>
              <a:rPr lang="es-AR"/>
              <a:t>Delivery of targets is supported by careful programme and project budgeting that incorporates organisational targets. </a:t>
            </a:r>
            <a:endParaRPr/>
          </a:p>
        </p:txBody>
      </p:sp>
      <p:sp>
        <p:nvSpPr>
          <p:cNvPr id="167" name="Google Shape;167;p42"/>
          <p:cNvSpPr txBox="1"/>
          <p:nvPr/>
        </p:nvSpPr>
        <p:spPr>
          <a:xfrm>
            <a:off x="5786250" y="5351488"/>
            <a:ext cx="5567550" cy="307777"/>
          </a:xfrm>
          <a:prstGeom prst="rect">
            <a:avLst/>
          </a:prstGeom>
          <a:gradFill>
            <a:gsLst>
              <a:gs pos="0">
                <a:srgbClr val="81EAFF"/>
              </a:gs>
              <a:gs pos="35000">
                <a:srgbClr val="A8EDFF"/>
              </a:gs>
              <a:gs pos="100000">
                <a:srgbClr val="DBF7FF"/>
              </a:gs>
            </a:gsLst>
            <a:lin ang="16200000" scaled="0"/>
          </a:gradFill>
          <a:ln cap="flat" cmpd="sng" w="9525">
            <a:solidFill>
              <a:srgbClr val="00B1E5"/>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400" u="none" cap="none" strike="noStrike">
                <a:solidFill>
                  <a:schemeClr val="dk1"/>
                </a:solidFill>
                <a:latin typeface="Georgia"/>
                <a:ea typeface="Georgia"/>
                <a:cs typeface="Georgia"/>
                <a:sym typeface="Georgia"/>
              </a:rPr>
              <a:t>Sign up to our Strategic planning and financial management course!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3"/>
          <p:cNvSpPr txBox="1"/>
          <p:nvPr>
            <p:ph type="title"/>
          </p:nvPr>
        </p:nvSpPr>
        <p:spPr>
          <a:xfrm>
            <a:off x="838200" y="306388"/>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Organisational skills required</a:t>
            </a:r>
            <a:endParaRPr/>
          </a:p>
        </p:txBody>
      </p:sp>
      <p:sp>
        <p:nvSpPr>
          <p:cNvPr id="173" name="Google Shape;173;p43"/>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Font typeface="Arial"/>
              <a:buChar char="•"/>
            </a:pPr>
            <a:r>
              <a:rPr lang="es-AR" sz="2000"/>
              <a:t>Project management </a:t>
            </a:r>
            <a:endParaRPr/>
          </a:p>
          <a:p>
            <a:pPr indent="-342900" lvl="1" marL="1028700" rtl="0" algn="l">
              <a:lnSpc>
                <a:spcPct val="90000"/>
              </a:lnSpc>
              <a:spcBef>
                <a:spcPts val="500"/>
              </a:spcBef>
              <a:spcAft>
                <a:spcPts val="0"/>
              </a:spcAft>
              <a:buSzPts val="2000"/>
              <a:buFont typeface="Arial"/>
              <a:buChar char="•"/>
            </a:pPr>
            <a:r>
              <a:rPr lang="es-AR"/>
              <a:t>Team leaders need to know how to manage a project according to the budget</a:t>
            </a:r>
            <a:endParaRPr/>
          </a:p>
          <a:p>
            <a:pPr indent="-342900" lvl="1" marL="1028700" rtl="0" algn="l">
              <a:lnSpc>
                <a:spcPct val="90000"/>
              </a:lnSpc>
              <a:spcBef>
                <a:spcPts val="500"/>
              </a:spcBef>
              <a:spcAft>
                <a:spcPts val="0"/>
              </a:spcAft>
              <a:buSzPts val="2000"/>
              <a:buFont typeface="Arial"/>
              <a:buChar char="•"/>
            </a:pPr>
            <a:r>
              <a:rPr lang="es-AR"/>
              <a:t>Or be supported by project managers who can.</a:t>
            </a:r>
            <a:endParaRPr/>
          </a:p>
          <a:p>
            <a:pPr indent="-342900" lvl="0" marL="571500" rtl="0" algn="l">
              <a:lnSpc>
                <a:spcPct val="90000"/>
              </a:lnSpc>
              <a:spcBef>
                <a:spcPts val="1000"/>
              </a:spcBef>
              <a:spcAft>
                <a:spcPts val="0"/>
              </a:spcAft>
              <a:buSzPts val="2400"/>
              <a:buFont typeface="Arial"/>
              <a:buChar char="•"/>
            </a:pPr>
            <a:r>
              <a:rPr lang="es-AR" sz="2000"/>
              <a:t>Funders “who get it” – and can tell than 15% indirect cost rate is never enough!</a:t>
            </a:r>
            <a:endParaRPr/>
          </a:p>
          <a:p>
            <a:pPr indent="-342900" lvl="1" marL="1028700" rtl="0" algn="l">
              <a:lnSpc>
                <a:spcPct val="90000"/>
              </a:lnSpc>
              <a:spcBef>
                <a:spcPts val="500"/>
              </a:spcBef>
              <a:spcAft>
                <a:spcPts val="0"/>
              </a:spcAft>
              <a:buSzPts val="2000"/>
              <a:buFont typeface="Arial"/>
              <a:buChar char="•"/>
            </a:pPr>
            <a:r>
              <a:rPr lang="es-AR"/>
              <a:t>Most think tank funders do not cover all indirect costs.</a:t>
            </a:r>
            <a:endParaRPr/>
          </a:p>
          <a:p>
            <a:pPr indent="-342900" lvl="1" marL="1028700" rtl="0" algn="l">
              <a:lnSpc>
                <a:spcPct val="90000"/>
              </a:lnSpc>
              <a:spcBef>
                <a:spcPts val="500"/>
              </a:spcBef>
              <a:spcAft>
                <a:spcPts val="0"/>
              </a:spcAft>
              <a:buSzPts val="2000"/>
              <a:buFont typeface="Arial"/>
              <a:buChar char="•"/>
            </a:pPr>
            <a:r>
              <a:rPr lang="es-AR"/>
              <a:t>Their policies often contradict best practice or best advice. </a:t>
            </a:r>
            <a:endParaRPr/>
          </a:p>
          <a:p>
            <a:pPr indent="-215900" lvl="1" marL="1028700" rtl="0" algn="l">
              <a:lnSpc>
                <a:spcPct val="90000"/>
              </a:lnSpc>
              <a:spcBef>
                <a:spcPts val="500"/>
              </a:spcBef>
              <a:spcAft>
                <a:spcPts val="0"/>
              </a:spcAft>
              <a:buSzPts val="20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4"/>
          <p:cNvSpPr txBox="1"/>
          <p:nvPr>
            <p:ph type="title"/>
          </p:nvPr>
        </p:nvSpPr>
        <p:spPr>
          <a:xfrm>
            <a:off x="1609725" y="2280745"/>
            <a:ext cx="7070450" cy="228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Trebuchet MS"/>
              <a:buNone/>
            </a:pPr>
            <a:r>
              <a:rPr lang="es-AR"/>
              <a:t>Group work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9"/>
          <p:cNvSpPr/>
          <p:nvPr/>
        </p:nvSpPr>
        <p:spPr>
          <a:xfrm>
            <a:off x="3459891" y="3030067"/>
            <a:ext cx="8253471" cy="1122833"/>
          </a:xfrm>
          <a:prstGeom prst="roundRect">
            <a:avLst>
              <a:gd fmla="val 16667" name="adj"/>
            </a:avLst>
          </a:prstGeom>
          <a:noFill/>
          <a:ln>
            <a:noFill/>
          </a:ln>
        </p:spPr>
        <p:txBody>
          <a:bodyPr anchorCtr="0" anchor="t" bIns="45700" lIns="91425" spcFirstLastPara="1" rIns="91425" wrap="square" tIns="45700">
            <a:noAutofit/>
          </a:bodyPr>
          <a:lstStyle/>
          <a:p>
            <a:pPr indent="0" lvl="0" marL="10795" marR="0" rtl="0" algn="l">
              <a:lnSpc>
                <a:spcPct val="100000"/>
              </a:lnSpc>
              <a:spcBef>
                <a:spcPts val="0"/>
              </a:spcBef>
              <a:spcAft>
                <a:spcPts val="0"/>
              </a:spcAft>
              <a:buNone/>
            </a:pPr>
            <a:r>
              <a:rPr b="0" i="0" lang="es-AR" sz="2400" u="none" cap="none" strike="noStrike">
                <a:solidFill>
                  <a:schemeClr val="dk1"/>
                </a:solidFill>
                <a:latin typeface="Arial"/>
                <a:ea typeface="Arial"/>
                <a:cs typeface="Arial"/>
                <a:sym typeface="Arial"/>
              </a:rPr>
              <a:t>Check out </a:t>
            </a:r>
            <a:r>
              <a:rPr b="0" i="0" lang="es-AR" sz="2400" u="none" cap="none" strike="noStrike">
                <a:solidFill>
                  <a:schemeClr val="dk1"/>
                </a:solidFill>
                <a:latin typeface="Georgia"/>
                <a:ea typeface="Georgia"/>
                <a:cs typeface="Georgia"/>
                <a:sym typeface="Georgia"/>
              </a:rPr>
              <a:t>the 2025 State of the Sector Report:</a:t>
            </a:r>
            <a:endParaRPr b="0" i="0" sz="4000" u="none" cap="none" strike="noStrike">
              <a:solidFill>
                <a:schemeClr val="dk1"/>
              </a:solidFill>
              <a:latin typeface="Georgia"/>
              <a:ea typeface="Georgia"/>
              <a:cs typeface="Georgia"/>
              <a:sym typeface="Georgia"/>
            </a:endParaRPr>
          </a:p>
          <a:p>
            <a:pPr indent="0" lvl="0" marL="10795" marR="0" rtl="0" algn="l">
              <a:lnSpc>
                <a:spcPct val="100000"/>
              </a:lnSpc>
              <a:spcBef>
                <a:spcPts val="0"/>
              </a:spcBef>
              <a:spcAft>
                <a:spcPts val="0"/>
              </a:spcAft>
              <a:buNone/>
            </a:pPr>
            <a:r>
              <a:rPr b="0" i="0" lang="es-AR" sz="3200" u="none" cap="none" strike="noStrike">
                <a:solidFill>
                  <a:schemeClr val="dk1"/>
                </a:solidFill>
                <a:latin typeface="Arial"/>
                <a:ea typeface="Arial"/>
                <a:cs typeface="Arial"/>
                <a:sym typeface="Arial"/>
              </a:rPr>
              <a:t>onthinktanks.org/sos2025</a:t>
            </a:r>
            <a:endParaRPr b="1" i="0" sz="1400" u="none" cap="none" strike="noStrike">
              <a:solidFill>
                <a:schemeClr val="dk1"/>
              </a:solidFill>
              <a:latin typeface="Georgia"/>
              <a:ea typeface="Georgia"/>
              <a:cs typeface="Georgia"/>
              <a:sym typeface="Georgia"/>
            </a:endParaRPr>
          </a:p>
        </p:txBody>
      </p:sp>
      <p:sp>
        <p:nvSpPr>
          <p:cNvPr id="58" name="Google Shape;58;p29"/>
          <p:cNvSpPr txBox="1"/>
          <p:nvPr>
            <p:ph type="title"/>
          </p:nvPr>
        </p:nvSpPr>
        <p:spPr>
          <a:xfrm>
            <a:off x="3582084" y="1057929"/>
            <a:ext cx="8131278" cy="19721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b="0" lang="es-AR" sz="2400">
                <a:latin typeface="Georgia"/>
                <a:ea typeface="Georgia"/>
                <a:cs typeface="Georgia"/>
                <a:sym typeface="Georgia"/>
              </a:rPr>
              <a:t>On Think Tanks is the leading global source of information, support and community for people working in, with, and funding think tanks. We create a space to connect, learn and exchange knowledge, ideas and resources.</a:t>
            </a:r>
            <a:endParaRPr/>
          </a:p>
        </p:txBody>
      </p:sp>
      <p:pic>
        <p:nvPicPr>
          <p:cNvPr descr="A logo with text overlay&#10;&#10;Description automatically generated" id="59" name="Google Shape;59;p29"/>
          <p:cNvPicPr preferRelativeResize="0"/>
          <p:nvPr/>
        </p:nvPicPr>
        <p:blipFill rotWithShape="1">
          <a:blip r:embed="rId3">
            <a:alphaModFix/>
          </a:blip>
          <a:srcRect b="0" l="0" r="0" t="0"/>
          <a:stretch/>
        </p:blipFill>
        <p:spPr>
          <a:xfrm>
            <a:off x="10033599" y="313415"/>
            <a:ext cx="1682151" cy="648803"/>
          </a:xfrm>
          <a:prstGeom prst="rect">
            <a:avLst/>
          </a:prstGeom>
          <a:noFill/>
          <a:ln>
            <a:noFill/>
          </a:ln>
        </p:spPr>
      </p:pic>
      <p:pic>
        <p:nvPicPr>
          <p:cNvPr descr="A green background with black text&#10;&#10;Description automatically generated" id="60" name="Google Shape;60;p29"/>
          <p:cNvPicPr preferRelativeResize="0"/>
          <p:nvPr/>
        </p:nvPicPr>
        <p:blipFill rotWithShape="1">
          <a:blip r:embed="rId4">
            <a:alphaModFix/>
          </a:blip>
          <a:srcRect b="0" l="0" r="0" t="0"/>
          <a:stretch/>
        </p:blipFill>
        <p:spPr>
          <a:xfrm>
            <a:off x="3700426" y="4392229"/>
            <a:ext cx="7772400" cy="2152356"/>
          </a:xfrm>
          <a:prstGeom prst="rect">
            <a:avLst/>
          </a:prstGeom>
          <a:noFill/>
          <a:ln>
            <a:noFill/>
          </a:ln>
        </p:spPr>
      </p:pic>
      <p:pic>
        <p:nvPicPr>
          <p:cNvPr descr="A qr code with a white background&#10;&#10;AI-generated content may be incorrect." id="61" name="Google Shape;61;p29"/>
          <p:cNvPicPr preferRelativeResize="0"/>
          <p:nvPr/>
        </p:nvPicPr>
        <p:blipFill rotWithShape="1">
          <a:blip r:embed="rId5">
            <a:alphaModFix/>
          </a:blip>
          <a:srcRect b="0" l="0" r="0" t="0"/>
          <a:stretch/>
        </p:blipFill>
        <p:spPr>
          <a:xfrm>
            <a:off x="3711574" y="4391931"/>
            <a:ext cx="2138137" cy="21381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5"/>
          <p:cNvSpPr txBox="1"/>
          <p:nvPr>
            <p:ph type="title"/>
          </p:nvPr>
        </p:nvSpPr>
        <p:spPr>
          <a:xfrm>
            <a:off x="838200" y="306388"/>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Individual work</a:t>
            </a:r>
            <a:endParaRPr/>
          </a:p>
        </p:txBody>
      </p:sp>
      <p:sp>
        <p:nvSpPr>
          <p:cNvPr id="184" name="Google Shape;184;p45"/>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00"/>
              </a:spcBef>
              <a:spcAft>
                <a:spcPts val="0"/>
              </a:spcAft>
              <a:buNone/>
            </a:pPr>
            <a:r>
              <a:rPr lang="es-AR" sz="2000"/>
              <a:t>In similar contexts</a:t>
            </a:r>
            <a:endParaRPr sz="2000"/>
          </a:p>
          <a:p>
            <a:pPr indent="-342899" lvl="1" marL="560388" rtl="0" algn="l">
              <a:lnSpc>
                <a:spcPct val="90000"/>
              </a:lnSpc>
              <a:spcBef>
                <a:spcPts val="500"/>
              </a:spcBef>
              <a:spcAft>
                <a:spcPts val="0"/>
              </a:spcAft>
              <a:buSzPts val="2000"/>
              <a:buChar char="•"/>
            </a:pPr>
            <a:r>
              <a:rPr lang="es-AR"/>
              <a:t>Consider </a:t>
            </a:r>
            <a:endParaRPr/>
          </a:p>
          <a:p>
            <a:pPr indent="-342899" lvl="1" marL="560388" rtl="0" algn="l">
              <a:lnSpc>
                <a:spcPct val="90000"/>
              </a:lnSpc>
              <a:spcBef>
                <a:spcPts val="500"/>
              </a:spcBef>
              <a:spcAft>
                <a:spcPts val="0"/>
              </a:spcAft>
              <a:buSzPts val="2000"/>
              <a:buFont typeface="Arial"/>
              <a:buChar char="•"/>
            </a:pPr>
            <a:r>
              <a:rPr lang="es-AR"/>
              <a:t>Who could pay for each income stream and in the future.</a:t>
            </a:r>
            <a:endParaRPr/>
          </a:p>
          <a:p>
            <a:pPr indent="-342899" lvl="1" marL="560388" rtl="0" algn="l">
              <a:lnSpc>
                <a:spcPct val="90000"/>
              </a:lnSpc>
              <a:spcBef>
                <a:spcPts val="500"/>
              </a:spcBef>
              <a:spcAft>
                <a:spcPts val="0"/>
              </a:spcAft>
              <a:buSzPts val="2000"/>
              <a:buFont typeface="Arial"/>
              <a:buChar char="•"/>
            </a:pPr>
            <a:r>
              <a:rPr lang="es-AR"/>
              <a:t>What can you do now to mobilise/ cultivate/ activate those fund in the future?</a:t>
            </a:r>
            <a:endParaRPr/>
          </a:p>
          <a:p>
            <a:pPr indent="0" lvl="0" marL="0" rtl="0" algn="l">
              <a:lnSpc>
                <a:spcPct val="90000"/>
              </a:lnSpc>
              <a:spcBef>
                <a:spcPts val="1000"/>
              </a:spcBef>
              <a:spcAft>
                <a:spcPts val="0"/>
              </a:spcAft>
              <a:buSzPts val="2400"/>
              <a:buNone/>
            </a:pPr>
            <a:r>
              <a:rPr lang="es-AR" sz="2000">
                <a:solidFill>
                  <a:schemeClr val="dk1"/>
                </a:solidFill>
                <a:latin typeface="Georgia"/>
                <a:ea typeface="Georgia"/>
                <a:cs typeface="Georgia"/>
                <a:sym typeface="Georgia"/>
              </a:rPr>
              <a:t>Together:</a:t>
            </a:r>
            <a:endParaRPr sz="2000"/>
          </a:p>
          <a:p>
            <a:pPr indent="-342900" lvl="1" marL="560387" marR="0" rtl="0" algn="l">
              <a:lnSpc>
                <a:spcPct val="90000"/>
              </a:lnSpc>
              <a:spcBef>
                <a:spcPts val="500"/>
              </a:spcBef>
              <a:spcAft>
                <a:spcPts val="0"/>
              </a:spcAft>
              <a:buSzPts val="2000"/>
              <a:buFont typeface="Arial"/>
              <a:buChar char="•"/>
            </a:pPr>
            <a:r>
              <a:rPr lang="es-AR"/>
              <a:t>Sh</a:t>
            </a:r>
            <a:r>
              <a:rPr lang="es-AR"/>
              <a:t>are</a:t>
            </a:r>
            <a:endParaRPr/>
          </a:p>
          <a:p>
            <a:pPr indent="-342900" lvl="1" marL="560387" marR="0" rtl="0" algn="l">
              <a:lnSpc>
                <a:spcPct val="90000"/>
              </a:lnSpc>
              <a:spcBef>
                <a:spcPts val="500"/>
              </a:spcBef>
              <a:spcAft>
                <a:spcPts val="0"/>
              </a:spcAft>
              <a:buSzPts val="2000"/>
              <a:buFont typeface="Arial"/>
              <a:buChar char="•"/>
            </a:pPr>
            <a:r>
              <a:rPr lang="es-AR"/>
              <a:t>So, </a:t>
            </a:r>
            <a:r>
              <a:rPr lang="es-AR"/>
              <a:t>what is different and what is similar?</a:t>
            </a:r>
            <a:endParaRPr/>
          </a:p>
          <a:p>
            <a:pPr indent="-190500" lvl="1" marL="571500" rtl="0" algn="l">
              <a:lnSpc>
                <a:spcPct val="90000"/>
              </a:lnSpc>
              <a:spcBef>
                <a:spcPts val="1000"/>
              </a:spcBef>
              <a:spcAft>
                <a:spcPts val="0"/>
              </a:spcAft>
              <a:buSzPts val="2400"/>
              <a:buFont typeface="Arial"/>
              <a:buNone/>
            </a:pPr>
            <a:r>
              <a:t/>
            </a:r>
            <a:endParaRPr>
              <a:solidFill>
                <a:srgbClr val="000000"/>
              </a:solidFill>
              <a:latin typeface="Georgia"/>
              <a:ea typeface="Georgia"/>
              <a:cs typeface="Georgia"/>
              <a:sym typeface="Georgia"/>
            </a:endParaRPr>
          </a:p>
          <a:p>
            <a:pPr indent="-155574" lvl="1" marL="500063" rtl="0" algn="l">
              <a:lnSpc>
                <a:spcPct val="90000"/>
              </a:lnSpc>
              <a:spcBef>
                <a:spcPts val="500"/>
              </a:spcBef>
              <a:spcAft>
                <a:spcPts val="0"/>
              </a:spcAft>
              <a:buSzPts val="2000"/>
              <a:buFont typeface="Arial"/>
              <a:buNone/>
            </a:pPr>
            <a:r>
              <a:t/>
            </a:r>
            <a:endParaRPr sz="2400"/>
          </a:p>
          <a:p>
            <a:pPr indent="-228600" lvl="0" marL="457200" rtl="0" algn="l">
              <a:lnSpc>
                <a:spcPct val="90000"/>
              </a:lnSpc>
              <a:spcBef>
                <a:spcPts val="1000"/>
              </a:spcBef>
              <a:spcAft>
                <a:spcPts val="0"/>
              </a:spcAft>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6"/>
          <p:cNvSpPr txBox="1"/>
          <p:nvPr>
            <p:ph type="title"/>
          </p:nvPr>
        </p:nvSpPr>
        <p:spPr>
          <a:xfrm>
            <a:off x="838200" y="847725"/>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t/>
            </a:r>
            <a:endParaRPr/>
          </a:p>
        </p:txBody>
      </p:sp>
      <p:sp>
        <p:nvSpPr>
          <p:cNvPr id="190" name="Google Shape;190;p46"/>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2400"/>
              <a:buNone/>
            </a:pPr>
            <a:r>
              <a:t/>
            </a:r>
            <a:endParaRPr/>
          </a:p>
        </p:txBody>
      </p:sp>
      <p:graphicFrame>
        <p:nvGraphicFramePr>
          <p:cNvPr id="191" name="Google Shape;191;p46"/>
          <p:cNvGraphicFramePr/>
          <p:nvPr/>
        </p:nvGraphicFramePr>
        <p:xfrm>
          <a:off x="838200" y="1665288"/>
          <a:ext cx="3000000" cy="3000000"/>
        </p:xfrm>
        <a:graphic>
          <a:graphicData uri="http://schemas.openxmlformats.org/drawingml/2006/table">
            <a:tbl>
              <a:tblPr bandRow="1" firstRow="1">
                <a:noFill/>
                <a:tableStyleId>{A9CA3448-DD78-40C7-8364-BCBBC4585139}</a:tableStyleId>
              </a:tblPr>
              <a:tblGrid>
                <a:gridCol w="2896850"/>
                <a:gridCol w="2193800"/>
                <a:gridCol w="2303550"/>
                <a:gridCol w="31214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sng" cap="none" strike="noStrike"/>
                        <a:t>Who</a:t>
                      </a:r>
                      <a:r>
                        <a:rPr lang="es-AR" sz="1400" u="none" cap="none" strike="noStrike"/>
                        <a:t> would pay for this now?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s-AR" sz="1400" u="sng" cap="none" strike="noStrike"/>
                        <a:t>Who</a:t>
                      </a:r>
                      <a:r>
                        <a:rPr lang="es-AR" sz="1400" u="none" cap="none" strike="noStrike"/>
                        <a:t> could pay for this in the future?</a:t>
                      </a:r>
                      <a:endParaRPr/>
                    </a:p>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AR" sz="1400" u="sng" cap="none" strike="noStrike"/>
                        <a:t>What</a:t>
                      </a:r>
                      <a:r>
                        <a:rPr lang="es-AR" sz="1400" u="none" cap="none" strike="noStrike"/>
                        <a:t> to do now?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Membership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Participation fees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Consulting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Sponsorship</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Education and training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Sale of books and 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t>Grants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s-AR" sz="1400" u="none" cap="none" strike="noStrike">
                          <a:highlight>
                            <a:srgbClr val="FFFF00"/>
                          </a:highlight>
                        </a:rPr>
                        <a:t>Other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0"/>
          <p:cNvSpPr/>
          <p:nvPr/>
        </p:nvSpPr>
        <p:spPr>
          <a:xfrm>
            <a:off x="9880121" y="2875"/>
            <a:ext cx="2309004" cy="684506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 name="Google Shape;68;p30"/>
          <p:cNvSpPr txBox="1"/>
          <p:nvPr>
            <p:ph type="ctrTitle"/>
          </p:nvPr>
        </p:nvSpPr>
        <p:spPr>
          <a:xfrm>
            <a:off x="961067" y="2227566"/>
            <a:ext cx="6514836" cy="22323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Trebuchet MS"/>
              <a:buNone/>
            </a:pPr>
            <a:r>
              <a:rPr b="0" lang="es-AR" sz="1800">
                <a:latin typeface="Trebuchet MS"/>
                <a:ea typeface="Trebuchet MS"/>
                <a:cs typeface="Trebuchet MS"/>
                <a:sym typeface="Trebuchet MS"/>
              </a:rPr>
              <a:t>The only global publication of its kind, this annual report offers a unique snapshot of the think tank sector—globally and regionally.</a:t>
            </a:r>
            <a:br>
              <a:rPr b="0" lang="es-AR" sz="1800">
                <a:latin typeface="Trebuchet MS"/>
                <a:ea typeface="Trebuchet MS"/>
                <a:cs typeface="Trebuchet MS"/>
                <a:sym typeface="Trebuchet MS"/>
              </a:rPr>
            </a:br>
            <a:br>
              <a:rPr b="0" lang="es-AR" sz="1800">
                <a:latin typeface="Trebuchet MS"/>
                <a:ea typeface="Trebuchet MS"/>
                <a:cs typeface="Trebuchet MS"/>
                <a:sym typeface="Trebuchet MS"/>
              </a:rPr>
            </a:br>
            <a:r>
              <a:rPr b="0" lang="es-AR" sz="1800">
                <a:latin typeface="Trebuchet MS"/>
                <a:ea typeface="Trebuchet MS"/>
                <a:cs typeface="Trebuchet MS"/>
                <a:sym typeface="Trebuchet MS"/>
              </a:rPr>
              <a:t>Discover trends in funding, policy priorities, institutional growth, and the biggest challenges facing think tanks. Dive into current and past editions.</a:t>
            </a:r>
            <a:endParaRPr b="0" sz="1800"/>
          </a:p>
          <a:p>
            <a:pPr indent="0" lvl="0" marL="0" rtl="0" algn="l">
              <a:lnSpc>
                <a:spcPct val="90000"/>
              </a:lnSpc>
              <a:spcBef>
                <a:spcPts val="0"/>
              </a:spcBef>
              <a:spcAft>
                <a:spcPts val="0"/>
              </a:spcAft>
              <a:buClr>
                <a:schemeClr val="lt1"/>
              </a:buClr>
              <a:buSzPts val="5000"/>
              <a:buFont typeface="Trebuchet MS"/>
              <a:buNone/>
            </a:pPr>
            <a:r>
              <a:t/>
            </a:r>
            <a:endParaRPr sz="2800">
              <a:solidFill>
                <a:schemeClr val="accent5"/>
              </a:solidFill>
              <a:latin typeface="Trebuchet MS"/>
              <a:ea typeface="Trebuchet MS"/>
              <a:cs typeface="Trebuchet MS"/>
              <a:sym typeface="Trebuchet MS"/>
            </a:endParaRPr>
          </a:p>
        </p:txBody>
      </p:sp>
      <p:pic>
        <p:nvPicPr>
          <p:cNvPr descr="A logo with text overlay&#10;&#10;Description automatically generated" id="69" name="Google Shape;69;p30"/>
          <p:cNvPicPr preferRelativeResize="0"/>
          <p:nvPr/>
        </p:nvPicPr>
        <p:blipFill rotWithShape="1">
          <a:blip r:embed="rId3">
            <a:alphaModFix/>
          </a:blip>
          <a:srcRect b="0" l="0" r="0" t="0"/>
          <a:stretch/>
        </p:blipFill>
        <p:spPr>
          <a:xfrm>
            <a:off x="3476445" y="1173181"/>
            <a:ext cx="1924050" cy="755554"/>
          </a:xfrm>
          <a:prstGeom prst="rect">
            <a:avLst/>
          </a:prstGeom>
          <a:noFill/>
          <a:ln>
            <a:noFill/>
          </a:ln>
        </p:spPr>
      </p:pic>
      <p:pic>
        <p:nvPicPr>
          <p:cNvPr descr="A blue and yellow flower&#10;&#10;Description automatically generated" id="70" name="Google Shape;70;p30"/>
          <p:cNvPicPr preferRelativeResize="0"/>
          <p:nvPr/>
        </p:nvPicPr>
        <p:blipFill rotWithShape="1">
          <a:blip r:embed="rId4">
            <a:alphaModFix/>
          </a:blip>
          <a:srcRect b="20064" l="0" r="58622" t="12558"/>
          <a:stretch/>
        </p:blipFill>
        <p:spPr>
          <a:xfrm>
            <a:off x="8202926" y="-84462"/>
            <a:ext cx="3994829" cy="6956095"/>
          </a:xfrm>
          <a:prstGeom prst="rect">
            <a:avLst/>
          </a:prstGeom>
          <a:noFill/>
          <a:ln>
            <a:noFill/>
          </a:ln>
        </p:spPr>
      </p:pic>
      <p:sp>
        <p:nvSpPr>
          <p:cNvPr id="71" name="Google Shape;71;p30"/>
          <p:cNvSpPr/>
          <p:nvPr/>
        </p:nvSpPr>
        <p:spPr>
          <a:xfrm>
            <a:off x="960172" y="4454129"/>
            <a:ext cx="7895961" cy="2265714"/>
          </a:xfrm>
          <a:prstGeom prst="roundRect">
            <a:avLst>
              <a:gd fmla="val 16667" name="adj"/>
            </a:avLst>
          </a:prstGeom>
          <a:solidFill>
            <a:srgbClr val="86CF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qr code with a white background&#10;&#10;AI-generated content may be incorrect." id="72" name="Google Shape;72;p30"/>
          <p:cNvPicPr preferRelativeResize="0"/>
          <p:nvPr/>
        </p:nvPicPr>
        <p:blipFill rotWithShape="1">
          <a:blip r:embed="rId5">
            <a:alphaModFix/>
          </a:blip>
          <a:srcRect b="0" l="0" r="0" t="0"/>
          <a:stretch/>
        </p:blipFill>
        <p:spPr>
          <a:xfrm>
            <a:off x="1227666" y="4627055"/>
            <a:ext cx="1888068" cy="1888068"/>
          </a:xfrm>
          <a:prstGeom prst="rect">
            <a:avLst/>
          </a:prstGeom>
          <a:noFill/>
          <a:ln>
            <a:noFill/>
          </a:ln>
        </p:spPr>
      </p:pic>
      <p:sp>
        <p:nvSpPr>
          <p:cNvPr id="73" name="Google Shape;73;p30"/>
          <p:cNvSpPr txBox="1"/>
          <p:nvPr/>
        </p:nvSpPr>
        <p:spPr>
          <a:xfrm>
            <a:off x="3355761" y="4627055"/>
            <a:ext cx="5135032" cy="188806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600"/>
              <a:buFont typeface="Arial"/>
              <a:buNone/>
            </a:pPr>
            <a:r>
              <a:rPr b="0" i="0" lang="es-AR" sz="3600" u="none" cap="none" strike="noStrike">
                <a:solidFill>
                  <a:schemeClr val="dk1"/>
                </a:solidFill>
                <a:latin typeface="Trebuchet MS"/>
                <a:ea typeface="Trebuchet MS"/>
                <a:cs typeface="Trebuchet MS"/>
                <a:sym typeface="Trebuchet MS"/>
              </a:rPr>
              <a:t>Explore the State of the Sector Reports</a:t>
            </a:r>
            <a:r>
              <a:rPr b="0" i="0" lang="es-AR" sz="3600" u="none" cap="none" strike="noStrike">
                <a:solidFill>
                  <a:schemeClr val="accent5"/>
                </a:solidFill>
                <a:latin typeface="Trebuchet MS"/>
                <a:ea typeface="Trebuchet MS"/>
                <a:cs typeface="Trebuchet MS"/>
                <a:sym typeface="Trebuchet MS"/>
              </a:rPr>
              <a:t> </a:t>
            </a:r>
            <a:r>
              <a:rPr b="0" i="0" lang="es-AR" sz="3600" u="none" cap="none" strike="noStrike">
                <a:solidFill>
                  <a:schemeClr val="dk1"/>
                </a:solidFill>
                <a:latin typeface="Trebuchet MS"/>
                <a:ea typeface="Trebuchet MS"/>
                <a:cs typeface="Trebuchet MS"/>
                <a:sym typeface="Trebuchet MS"/>
              </a:rPr>
              <a:t> </a:t>
            </a:r>
            <a:endParaRPr b="1" i="0" sz="36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type="title"/>
          </p:nvPr>
        </p:nvSpPr>
        <p:spPr>
          <a:xfrm>
            <a:off x="1495323" y="1525204"/>
            <a:ext cx="8325862" cy="65163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Font typeface="Trebuchet MS"/>
              <a:buNone/>
            </a:pPr>
            <a:r>
              <a:rPr lang="es-AR"/>
              <a:t>Content</a:t>
            </a:r>
            <a:endParaRPr/>
          </a:p>
        </p:txBody>
      </p:sp>
      <p:sp>
        <p:nvSpPr>
          <p:cNvPr id="79" name="Google Shape;79;p2"/>
          <p:cNvSpPr txBox="1"/>
          <p:nvPr>
            <p:ph idx="1" type="body"/>
          </p:nvPr>
        </p:nvSpPr>
        <p:spPr>
          <a:xfrm>
            <a:off x="1563688" y="2525713"/>
            <a:ext cx="8270819" cy="3062287"/>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1500"/>
              <a:buNone/>
            </a:pPr>
            <a:r>
              <a:t/>
            </a:r>
            <a:endParaRPr b="0"/>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The think tank funding landscape - funding by income and region</a:t>
            </a:r>
            <a:endParaRPr/>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Financial resilience is more than about having multiple sources</a:t>
            </a:r>
            <a:endParaRPr/>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What is the value added of think tanks?</a:t>
            </a:r>
            <a:endParaRPr/>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Income streams - pros and cons (participatory)</a:t>
            </a:r>
            <a:endParaRPr/>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Funding sources - pros and cons (participatory)</a:t>
            </a:r>
            <a:endParaRPr/>
          </a:p>
          <a:p>
            <a:pPr indent="-285750" lvl="0" marL="285750" rtl="0" algn="l">
              <a:lnSpc>
                <a:spcPct val="90000"/>
              </a:lnSpc>
              <a:spcBef>
                <a:spcPts val="1000"/>
              </a:spcBef>
              <a:spcAft>
                <a:spcPts val="0"/>
              </a:spcAft>
              <a:buSzPts val="1500"/>
              <a:buFont typeface="Arial"/>
              <a:buChar char="•"/>
            </a:pPr>
            <a:r>
              <a:rPr b="0" lang="es-AR">
                <a:latin typeface="Helvetica Neue"/>
                <a:ea typeface="Helvetica Neue"/>
                <a:cs typeface="Helvetica Neue"/>
                <a:sym typeface="Helvetica Neue"/>
              </a:rPr>
              <a:t>Think tank competencies and skills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1609725" y="2280745"/>
            <a:ext cx="7070450" cy="228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Trebuchet MS"/>
              <a:buNone/>
            </a:pPr>
            <a:r>
              <a:rPr lang="es-AR"/>
              <a:t>Funding think tanks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1"/>
          <p:cNvSpPr txBox="1"/>
          <p:nvPr>
            <p:ph type="title"/>
          </p:nvPr>
        </p:nvSpPr>
        <p:spPr>
          <a:xfrm>
            <a:off x="838200" y="280275"/>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Funding by type of income and region (2025)</a:t>
            </a:r>
            <a:endParaRPr/>
          </a:p>
        </p:txBody>
      </p:sp>
      <p:sp>
        <p:nvSpPr>
          <p:cNvPr id="90" name="Google Shape;90;p31"/>
          <p:cNvSpPr txBox="1"/>
          <p:nvPr/>
        </p:nvSpPr>
        <p:spPr>
          <a:xfrm>
            <a:off x="1643017" y="1450152"/>
            <a:ext cx="4983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600" u="none" cap="none" strike="noStrike">
                <a:solidFill>
                  <a:srgbClr val="000000"/>
                </a:solidFill>
                <a:latin typeface="Georgia"/>
                <a:ea typeface="Georgia"/>
                <a:cs typeface="Georgia"/>
                <a:sym typeface="Georgia"/>
              </a:rPr>
              <a:t>The “Global South” more likely to depend on foreign funding</a:t>
            </a:r>
            <a:endParaRPr/>
          </a:p>
        </p:txBody>
      </p:sp>
      <p:sp>
        <p:nvSpPr>
          <p:cNvPr id="91" name="Google Shape;91;p31"/>
          <p:cNvSpPr txBox="1"/>
          <p:nvPr/>
        </p:nvSpPr>
        <p:spPr>
          <a:xfrm>
            <a:off x="7205473" y="1420169"/>
            <a:ext cx="4396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600" u="none" cap="none" strike="noStrike">
                <a:solidFill>
                  <a:srgbClr val="000000"/>
                </a:solidFill>
                <a:latin typeface="Georgia"/>
                <a:ea typeface="Georgia"/>
                <a:cs typeface="Georgia"/>
                <a:sym typeface="Georgia"/>
              </a:rPr>
              <a:t>Higher income countries more likely to depend on domestic funding</a:t>
            </a:r>
            <a:endParaRPr/>
          </a:p>
        </p:txBody>
      </p:sp>
      <p:pic>
        <p:nvPicPr>
          <p:cNvPr id="92" name="Google Shape;92;p31"/>
          <p:cNvPicPr preferRelativeResize="0"/>
          <p:nvPr/>
        </p:nvPicPr>
        <p:blipFill>
          <a:blip r:embed="rId3">
            <a:alphaModFix/>
          </a:blip>
          <a:stretch>
            <a:fillRect/>
          </a:stretch>
        </p:blipFill>
        <p:spPr>
          <a:xfrm>
            <a:off x="7205474" y="2157344"/>
            <a:ext cx="4648250" cy="3651500"/>
          </a:xfrm>
          <a:prstGeom prst="rect">
            <a:avLst/>
          </a:prstGeom>
          <a:noFill/>
          <a:ln>
            <a:noFill/>
          </a:ln>
        </p:spPr>
      </p:pic>
      <p:pic>
        <p:nvPicPr>
          <p:cNvPr id="93" name="Google Shape;93;p31"/>
          <p:cNvPicPr preferRelativeResize="0"/>
          <p:nvPr/>
        </p:nvPicPr>
        <p:blipFill>
          <a:blip r:embed="rId4">
            <a:alphaModFix/>
          </a:blip>
          <a:stretch>
            <a:fillRect/>
          </a:stretch>
        </p:blipFill>
        <p:spPr>
          <a:xfrm>
            <a:off x="682752" y="2760875"/>
            <a:ext cx="6203429" cy="2756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2"/>
          <p:cNvSpPr txBox="1"/>
          <p:nvPr>
            <p:ph type="title"/>
          </p:nvPr>
        </p:nvSpPr>
        <p:spPr>
          <a:xfrm>
            <a:off x="838200" y="413010"/>
            <a:ext cx="10515600"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Funding by source and region (2025</a:t>
            </a:r>
            <a:endParaRPr/>
          </a:p>
        </p:txBody>
      </p:sp>
      <p:sp>
        <p:nvSpPr>
          <p:cNvPr id="99" name="Google Shape;99;p32"/>
          <p:cNvSpPr txBox="1"/>
          <p:nvPr/>
        </p:nvSpPr>
        <p:spPr>
          <a:xfrm>
            <a:off x="1219153" y="1775370"/>
            <a:ext cx="4983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600" u="none" cap="none" strike="noStrike">
                <a:solidFill>
                  <a:srgbClr val="000000"/>
                </a:solidFill>
                <a:latin typeface="Georgia"/>
                <a:ea typeface="Georgia"/>
                <a:cs typeface="Georgia"/>
                <a:sym typeface="Georgia"/>
              </a:rPr>
              <a:t>The “Global South” more likely to receive project funding</a:t>
            </a:r>
            <a:endParaRPr/>
          </a:p>
        </p:txBody>
      </p:sp>
      <p:sp>
        <p:nvSpPr>
          <p:cNvPr id="100" name="Google Shape;100;p32"/>
          <p:cNvSpPr txBox="1"/>
          <p:nvPr/>
        </p:nvSpPr>
        <p:spPr>
          <a:xfrm>
            <a:off x="7095763" y="1775375"/>
            <a:ext cx="4613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AR" sz="1600" u="none" cap="none" strike="noStrike">
                <a:solidFill>
                  <a:srgbClr val="000000"/>
                </a:solidFill>
                <a:latin typeface="Georgia"/>
                <a:ea typeface="Georgia"/>
                <a:cs typeface="Georgia"/>
                <a:sym typeface="Georgia"/>
              </a:rPr>
              <a:t>Higher income countries more likely to receive core funding</a:t>
            </a:r>
            <a:endParaRPr/>
          </a:p>
        </p:txBody>
      </p:sp>
      <p:pic>
        <p:nvPicPr>
          <p:cNvPr id="101" name="Google Shape;101;p32"/>
          <p:cNvPicPr preferRelativeResize="0"/>
          <p:nvPr/>
        </p:nvPicPr>
        <p:blipFill>
          <a:blip r:embed="rId3">
            <a:alphaModFix/>
          </a:blip>
          <a:stretch>
            <a:fillRect/>
          </a:stretch>
        </p:blipFill>
        <p:spPr>
          <a:xfrm>
            <a:off x="6921538" y="2827401"/>
            <a:ext cx="4962127" cy="2344666"/>
          </a:xfrm>
          <a:prstGeom prst="rect">
            <a:avLst/>
          </a:prstGeom>
          <a:noFill/>
          <a:ln>
            <a:noFill/>
          </a:ln>
        </p:spPr>
      </p:pic>
      <p:pic>
        <p:nvPicPr>
          <p:cNvPr id="102" name="Google Shape;102;p32"/>
          <p:cNvPicPr preferRelativeResize="0"/>
          <p:nvPr/>
        </p:nvPicPr>
        <p:blipFill>
          <a:blip r:embed="rId4">
            <a:alphaModFix/>
          </a:blip>
          <a:stretch>
            <a:fillRect/>
          </a:stretch>
        </p:blipFill>
        <p:spPr>
          <a:xfrm>
            <a:off x="500079" y="2809119"/>
            <a:ext cx="6421459" cy="29499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3"/>
          <p:cNvSpPr txBox="1"/>
          <p:nvPr>
            <p:ph type="title"/>
          </p:nvPr>
        </p:nvSpPr>
        <p:spPr>
          <a:xfrm>
            <a:off x="838200" y="306388"/>
            <a:ext cx="10868696" cy="6016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s-AR"/>
              <a:t>Funding disparities: Education policy research in Africa</a:t>
            </a:r>
            <a:endParaRPr/>
          </a:p>
        </p:txBody>
      </p:sp>
      <p:sp>
        <p:nvSpPr>
          <p:cNvPr id="108" name="Google Shape;108;p33"/>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fontScale="92500" lnSpcReduction="10000"/>
          </a:bodyPr>
          <a:lstStyle/>
          <a:p>
            <a:pPr indent="0" lvl="0" marL="179388" rtl="0" algn="l">
              <a:lnSpc>
                <a:spcPct val="90000"/>
              </a:lnSpc>
              <a:spcBef>
                <a:spcPts val="1000"/>
              </a:spcBef>
              <a:spcAft>
                <a:spcPts val="0"/>
              </a:spcAft>
              <a:buSzPct val="108108"/>
              <a:buNone/>
            </a:pPr>
            <a:r>
              <a:rPr i="0" lang="es-AR">
                <a:solidFill>
                  <a:srgbClr val="3C3C3D"/>
                </a:solidFill>
              </a:rPr>
              <a:t>When we looked at the funding for research on education in Africa, we found that, </a:t>
            </a:r>
            <a:r>
              <a:rPr lang="es-AR"/>
              <a:t>although</a:t>
            </a:r>
            <a:r>
              <a:rPr i="0" lang="es-AR">
                <a:solidFill>
                  <a:srgbClr val="3C3C3D"/>
                </a:solidFill>
              </a:rPr>
              <a:t> the African grantees in our sample receive </a:t>
            </a:r>
            <a:r>
              <a:rPr b="1" i="0" lang="es-AR">
                <a:solidFill>
                  <a:srgbClr val="3C3C3D"/>
                </a:solidFill>
              </a:rPr>
              <a:t>45% of the number of education research grants, </a:t>
            </a:r>
            <a:r>
              <a:rPr i="0" lang="es-AR">
                <a:solidFill>
                  <a:srgbClr val="3C3C3D"/>
                </a:solidFill>
              </a:rPr>
              <a:t>they only receive </a:t>
            </a:r>
            <a:r>
              <a:rPr b="1" i="0" lang="es-AR">
                <a:solidFill>
                  <a:srgbClr val="3C3C3D"/>
                </a:solidFill>
              </a:rPr>
              <a:t>19% of the total funding</a:t>
            </a:r>
            <a:r>
              <a:rPr i="0" lang="es-AR">
                <a:solidFill>
                  <a:srgbClr val="3C3C3D"/>
                </a:solidFill>
              </a:rPr>
              <a:t>. Conversely, North American  grantees receive </a:t>
            </a:r>
            <a:r>
              <a:rPr b="1" i="0" lang="es-AR">
                <a:solidFill>
                  <a:srgbClr val="3C3C3D"/>
                </a:solidFill>
              </a:rPr>
              <a:t>38% of the grants</a:t>
            </a:r>
            <a:r>
              <a:rPr i="0" lang="es-AR">
                <a:solidFill>
                  <a:srgbClr val="3C3C3D"/>
                </a:solidFill>
              </a:rPr>
              <a:t> and a staggering </a:t>
            </a:r>
            <a:r>
              <a:rPr b="1" i="0" lang="es-AR">
                <a:solidFill>
                  <a:srgbClr val="3C3C3D"/>
                </a:solidFill>
              </a:rPr>
              <a:t>81% of the total research funding.</a:t>
            </a:r>
            <a:endParaRPr/>
          </a:p>
          <a:p>
            <a:pPr indent="0" lvl="0" marL="179388" rtl="0" algn="r">
              <a:lnSpc>
                <a:spcPct val="90000"/>
              </a:lnSpc>
              <a:spcBef>
                <a:spcPts val="1000"/>
              </a:spcBef>
              <a:spcAft>
                <a:spcPts val="0"/>
              </a:spcAft>
              <a:buSzPct val="216216"/>
              <a:buNone/>
            </a:pPr>
            <a:r>
              <a:rPr lang="es-AR" sz="1200" u="sng">
                <a:solidFill>
                  <a:schemeClr val="hlink"/>
                </a:solidFill>
                <a:hlinkClick r:id="rId3"/>
              </a:rPr>
              <a:t>https://onthinktanks.org/articles/local-research-for-local-problems-who-gets-the-money/</a:t>
            </a:r>
            <a:endParaRPr sz="1200"/>
          </a:p>
          <a:p>
            <a:pPr indent="0" lvl="0" marL="179388" rtl="0" algn="l">
              <a:lnSpc>
                <a:spcPct val="90000"/>
              </a:lnSpc>
              <a:spcBef>
                <a:spcPts val="1000"/>
              </a:spcBef>
              <a:spcAft>
                <a:spcPts val="0"/>
              </a:spcAft>
              <a:buSzPct val="108108"/>
              <a:buNone/>
            </a:pPr>
            <a:r>
              <a:rPr i="0" lang="es-AR">
                <a:solidFill>
                  <a:srgbClr val="3C3C3D"/>
                </a:solidFill>
              </a:rPr>
              <a:t>North American grantees received nearly all (82%) of the long-term funding commitments (defined as grants lasting over five years), compared to none in Africa.</a:t>
            </a:r>
            <a:endParaRPr b="1">
              <a:solidFill>
                <a:srgbClr val="3C3C3D"/>
              </a:solidFill>
            </a:endParaRPr>
          </a:p>
          <a:p>
            <a:pPr indent="0" lvl="0" marL="179388" rtl="0" algn="l">
              <a:lnSpc>
                <a:spcPct val="90000"/>
              </a:lnSpc>
              <a:spcBef>
                <a:spcPts val="1000"/>
              </a:spcBef>
              <a:spcAft>
                <a:spcPts val="0"/>
              </a:spcAft>
              <a:buSzPct val="108108"/>
              <a:buNone/>
            </a:pPr>
            <a:r>
              <a:rPr i="0" lang="es-AR">
                <a:solidFill>
                  <a:srgbClr val="3C3C3D"/>
                </a:solidFill>
              </a:rPr>
              <a:t>Most grants to African organisations are made in response to funders’ calls for proposals. However, grants to North American and European grantees are often the result of funders seeking them out or grantees submitting unsolicited proposals.</a:t>
            </a:r>
            <a:endParaRPr/>
          </a:p>
          <a:p>
            <a:pPr indent="0" lvl="0" marL="179388" rtl="0" algn="r">
              <a:lnSpc>
                <a:spcPct val="90000"/>
              </a:lnSpc>
              <a:spcBef>
                <a:spcPts val="1000"/>
              </a:spcBef>
              <a:spcAft>
                <a:spcPts val="0"/>
              </a:spcAft>
              <a:buSzPct val="216216"/>
              <a:buNone/>
            </a:pPr>
            <a:r>
              <a:rPr lang="es-AR" sz="1200" u="sng">
                <a:solidFill>
                  <a:schemeClr val="hlink"/>
                </a:solidFill>
                <a:hlinkClick r:id="rId4"/>
              </a:rPr>
              <a:t>https://onthinktanks.org/articles/unveiling-the-disparities-revisiting-education-research-funding-for-africa/</a:t>
            </a:r>
            <a:r>
              <a:rPr lang="es-AR" sz="1200"/>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4"/>
          <p:cNvSpPr txBox="1"/>
          <p:nvPr>
            <p:ph type="title"/>
          </p:nvPr>
        </p:nvSpPr>
        <p:spPr>
          <a:xfrm>
            <a:off x="821028" y="384119"/>
            <a:ext cx="10515600" cy="60166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11111"/>
              <a:buFont typeface="Georgia"/>
              <a:buNone/>
            </a:pPr>
            <a:r>
              <a:rPr lang="es-AR">
                <a:latin typeface="Helvetica Neue"/>
                <a:ea typeface="Helvetica Neue"/>
                <a:cs typeface="Helvetica Neue"/>
                <a:sym typeface="Helvetica Neue"/>
              </a:rPr>
              <a:t>Financial resilience is more than about having multiple sources</a:t>
            </a:r>
            <a:br>
              <a:rPr lang="es-AR">
                <a:latin typeface="Helvetica Neue"/>
                <a:ea typeface="Helvetica Neue"/>
                <a:cs typeface="Helvetica Neue"/>
                <a:sym typeface="Helvetica Neue"/>
              </a:rPr>
            </a:br>
            <a:endParaRPr/>
          </a:p>
        </p:txBody>
      </p:sp>
      <p:sp>
        <p:nvSpPr>
          <p:cNvPr id="114" name="Google Shape;114;p34"/>
          <p:cNvSpPr txBox="1"/>
          <p:nvPr>
            <p:ph idx="1" type="body"/>
          </p:nvPr>
        </p:nvSpPr>
        <p:spPr>
          <a:xfrm>
            <a:off x="838200" y="1665288"/>
            <a:ext cx="10515600" cy="4284661"/>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2400"/>
              <a:buNone/>
            </a:pPr>
            <a:r>
              <a:rPr lang="es-AR" sz="2000"/>
              <a:t>Organisational resilience:</a:t>
            </a:r>
            <a:endParaRPr/>
          </a:p>
          <a:p>
            <a:pPr indent="-342900" lvl="0" marL="571500" rtl="0" algn="l">
              <a:lnSpc>
                <a:spcPct val="90000"/>
              </a:lnSpc>
              <a:spcBef>
                <a:spcPts val="1000"/>
              </a:spcBef>
              <a:spcAft>
                <a:spcPts val="0"/>
              </a:spcAft>
              <a:buSzPts val="2400"/>
              <a:buFont typeface="Arial"/>
              <a:buChar char="•"/>
            </a:pPr>
            <a:r>
              <a:rPr lang="es-AR" sz="2000"/>
              <a:t>Adaptive leadership</a:t>
            </a:r>
            <a:endParaRPr/>
          </a:p>
          <a:p>
            <a:pPr indent="-342900" lvl="0" marL="571500" rtl="0" algn="l">
              <a:lnSpc>
                <a:spcPct val="90000"/>
              </a:lnSpc>
              <a:spcBef>
                <a:spcPts val="1000"/>
              </a:spcBef>
              <a:spcAft>
                <a:spcPts val="0"/>
              </a:spcAft>
              <a:buSzPts val="2400"/>
              <a:buFont typeface="Arial"/>
              <a:buChar char="•"/>
            </a:pPr>
            <a:r>
              <a:rPr lang="es-AR" sz="2000"/>
              <a:t>Operational agility</a:t>
            </a:r>
            <a:endParaRPr/>
          </a:p>
          <a:p>
            <a:pPr indent="-342900" lvl="0" marL="571500" rtl="0" algn="l">
              <a:lnSpc>
                <a:spcPct val="90000"/>
              </a:lnSpc>
              <a:spcBef>
                <a:spcPts val="1000"/>
              </a:spcBef>
              <a:spcAft>
                <a:spcPts val="0"/>
              </a:spcAft>
              <a:buSzPts val="2400"/>
              <a:buFont typeface="Arial"/>
              <a:buChar char="•"/>
            </a:pPr>
            <a:r>
              <a:rPr lang="es-AR" sz="2000"/>
              <a:t>Strategic communication - to funders, stakeholders and public</a:t>
            </a:r>
            <a:endParaRPr/>
          </a:p>
          <a:p>
            <a:pPr indent="-342900" lvl="0" marL="571500" rtl="0" algn="l">
              <a:lnSpc>
                <a:spcPct val="90000"/>
              </a:lnSpc>
              <a:spcBef>
                <a:spcPts val="1000"/>
              </a:spcBef>
              <a:spcAft>
                <a:spcPts val="0"/>
              </a:spcAft>
              <a:buSzPts val="2400"/>
              <a:buFont typeface="Arial"/>
              <a:buChar char="•"/>
            </a:pPr>
            <a:r>
              <a:rPr lang="es-AR" sz="2000"/>
              <a:t>Team wellbeing </a:t>
            </a:r>
            <a:endParaRPr/>
          </a:p>
          <a:p>
            <a:pPr indent="-342900" lvl="0" marL="571500" rtl="0" algn="l">
              <a:lnSpc>
                <a:spcPct val="90000"/>
              </a:lnSpc>
              <a:spcBef>
                <a:spcPts val="1000"/>
              </a:spcBef>
              <a:spcAft>
                <a:spcPts val="0"/>
              </a:spcAft>
              <a:buSzPts val="2400"/>
              <a:buFont typeface="Arial"/>
              <a:buChar char="•"/>
            </a:pPr>
            <a:r>
              <a:rPr lang="es-AR" sz="2000"/>
              <a:t>Financial sustainability - diversified income, reserves, cost-effective practices. Critically: </a:t>
            </a:r>
            <a:endParaRPr/>
          </a:p>
          <a:p>
            <a:pPr indent="-342900" lvl="1" marL="1028700" rtl="0" algn="l">
              <a:lnSpc>
                <a:spcPct val="90000"/>
              </a:lnSpc>
              <a:spcBef>
                <a:spcPts val="500"/>
              </a:spcBef>
              <a:spcAft>
                <a:spcPts val="0"/>
              </a:spcAft>
              <a:buSzPts val="2000"/>
              <a:buFont typeface="Arial"/>
              <a:buChar char="•"/>
            </a:pPr>
            <a:r>
              <a:rPr lang="es-AR"/>
              <a:t>Multiple sources</a:t>
            </a:r>
            <a:endParaRPr/>
          </a:p>
          <a:p>
            <a:pPr indent="-342900" lvl="1" marL="1028700" rtl="0" algn="l">
              <a:lnSpc>
                <a:spcPct val="90000"/>
              </a:lnSpc>
              <a:spcBef>
                <a:spcPts val="500"/>
              </a:spcBef>
              <a:spcAft>
                <a:spcPts val="0"/>
              </a:spcAft>
              <a:buSzPts val="2000"/>
              <a:buFont typeface="Arial"/>
              <a:buChar char="•"/>
            </a:pPr>
            <a:r>
              <a:rPr lang="es-AR"/>
              <a:t>Multiple income streams</a:t>
            </a:r>
            <a:endParaRPr/>
          </a:p>
          <a:p>
            <a:pPr indent="-228600" lvl="0" marL="457200" rtl="0" algn="l">
              <a:lnSpc>
                <a:spcPct val="90000"/>
              </a:lnSpc>
              <a:spcBef>
                <a:spcPts val="1000"/>
              </a:spcBef>
              <a:spcAft>
                <a:spcPts val="0"/>
              </a:spcAft>
              <a:buSzPts val="2400"/>
              <a:buNone/>
            </a:pPr>
            <a:r>
              <a:t/>
            </a:r>
            <a:endParaRPr/>
          </a:p>
        </p:txBody>
      </p:sp>
      <p:sp>
        <p:nvSpPr>
          <p:cNvPr id="115" name="Google Shape;115;p34"/>
          <p:cNvSpPr txBox="1"/>
          <p:nvPr/>
        </p:nvSpPr>
        <p:spPr>
          <a:xfrm>
            <a:off x="6503830" y="4600280"/>
            <a:ext cx="19848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AR" sz="1800" u="none" cap="none" strike="noStrike">
                <a:solidFill>
                  <a:srgbClr val="000000"/>
                </a:solidFill>
                <a:latin typeface="Georgia"/>
                <a:ea typeface="Georgia"/>
                <a:cs typeface="Georgia"/>
                <a:sym typeface="Georgia"/>
              </a:rPr>
              <a:t>Funding model</a:t>
            </a:r>
            <a:endParaRPr/>
          </a:p>
        </p:txBody>
      </p:sp>
      <p:sp>
        <p:nvSpPr>
          <p:cNvPr id="116" name="Google Shape;116;p34"/>
          <p:cNvSpPr/>
          <p:nvPr/>
        </p:nvSpPr>
        <p:spPr>
          <a:xfrm>
            <a:off x="5756856" y="4468969"/>
            <a:ext cx="643944" cy="605307"/>
          </a:xfrm>
          <a:prstGeom prst="rightBrace">
            <a:avLst>
              <a:gd fmla="val 8333" name="adj1"/>
              <a:gd fmla="val 50000" name="adj2"/>
            </a:avLst>
          </a:prstGeom>
          <a:noFill/>
          <a:ln cap="flat" cmpd="sng" w="28575">
            <a:solidFill>
              <a:srgbClr val="3A3A3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TT 2023">
      <a:dk1>
        <a:srgbClr val="3C3C3C"/>
      </a:dk1>
      <a:lt1>
        <a:srgbClr val="FDFDF8"/>
      </a:lt1>
      <a:dk2>
        <a:srgbClr val="00B3E6"/>
      </a:dk2>
      <a:lt2>
        <a:srgbClr val="FDFDF8"/>
      </a:lt2>
      <a:accent1>
        <a:srgbClr val="00B3E6"/>
      </a:accent1>
      <a:accent2>
        <a:srgbClr val="7FD9F1"/>
      </a:accent2>
      <a:accent3>
        <a:srgbClr val="2EBBAC"/>
      </a:accent3>
      <a:accent4>
        <a:srgbClr val="8BD9D1"/>
      </a:accent4>
      <a:accent5>
        <a:srgbClr val="F0D658"/>
      </a:accent5>
      <a:accent6>
        <a:srgbClr val="E6E6D8"/>
      </a:accent6>
      <a:hlink>
        <a:srgbClr val="00B3E6"/>
      </a:hlink>
      <a:folHlink>
        <a:srgbClr val="00B3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2021-03-05T20:21:09Z</dcterms:created>
  <dc:creator>Centor</dc:creator>
</cp:coreProperties>
</file>